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3" r:id="rId6"/>
    <p:sldId id="260" r:id="rId7"/>
    <p:sldId id="261" r:id="rId8"/>
    <p:sldId id="262" r:id="rId9"/>
    <p:sldId id="264" r:id="rId10"/>
    <p:sldId id="277" r:id="rId11"/>
    <p:sldId id="265" r:id="rId12"/>
    <p:sldId id="268" r:id="rId13"/>
    <p:sldId id="269" r:id="rId14"/>
    <p:sldId id="270" r:id="rId15"/>
    <p:sldId id="271" r:id="rId16"/>
    <p:sldId id="272" r:id="rId17"/>
    <p:sldId id="273" r:id="rId18"/>
    <p:sldId id="274" r:id="rId19"/>
    <p:sldId id="275" r:id="rId20"/>
    <p:sldId id="278"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4E857"/>
    <a:srgbClr val="A9BB5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6D7BF9-736C-48F8-9FAB-0FEAEC2591A8}" type="datetimeFigureOut">
              <a:rPr lang="en-US" smtClean="0"/>
              <a:t>11/3/2023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418369-EE84-4A16-AEB5-4FC251D9DC4A}" type="slidenum">
              <a:rPr lang="en-US" smtClean="0"/>
              <a:t>‹#›</a:t>
            </a:fld>
            <a:endParaRPr lang="en-US"/>
          </a:p>
        </p:txBody>
      </p:sp>
    </p:spTree>
    <p:extLst>
      <p:ext uri="{BB962C8B-B14F-4D97-AF65-F5344CB8AC3E}">
        <p14:creationId xmlns:p14="http://schemas.microsoft.com/office/powerpoint/2010/main" val="976756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418369-EE84-4A16-AEB5-4FC251D9DC4A}" type="slidenum">
              <a:rPr lang="en-US" smtClean="0"/>
              <a:t>5</a:t>
            </a:fld>
            <a:endParaRPr lang="en-US"/>
          </a:p>
        </p:txBody>
      </p:sp>
    </p:spTree>
    <p:extLst>
      <p:ext uri="{BB962C8B-B14F-4D97-AF65-F5344CB8AC3E}">
        <p14:creationId xmlns:p14="http://schemas.microsoft.com/office/powerpoint/2010/main" val="1389135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2721910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789201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1232033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65C959-691F-4E80-B360-B6470138E3BD}"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1546926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65C959-691F-4E80-B360-B6470138E3BD}" type="datetimeFigureOut">
              <a:rPr lang="en-US" smtClean="0"/>
              <a:t>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3971224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65C959-691F-4E80-B360-B6470138E3BD}"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127797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65C959-691F-4E80-B360-B6470138E3BD}" type="datetimeFigureOut">
              <a:rPr lang="en-US" smtClean="0"/>
              <a:t>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3989216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65C959-691F-4E80-B360-B6470138E3BD}" type="datetimeFigureOut">
              <a:rPr lang="en-US" smtClean="0"/>
              <a:t>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211721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65C959-691F-4E80-B360-B6470138E3BD}" type="datetimeFigureOut">
              <a:rPr lang="en-US" smtClean="0"/>
              <a:t>11/3/2023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1535161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2301695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65C959-691F-4E80-B360-B6470138E3BD}" type="datetimeFigureOut">
              <a:rPr lang="en-US" smtClean="0"/>
              <a:t>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DEFA92-4668-4BE1-B2E1-B188A4D7C4B3}" type="slidenum">
              <a:rPr lang="en-US" smtClean="0"/>
              <a:t>‹#›</a:t>
            </a:fld>
            <a:endParaRPr lang="en-US"/>
          </a:p>
        </p:txBody>
      </p:sp>
    </p:spTree>
    <p:extLst>
      <p:ext uri="{BB962C8B-B14F-4D97-AF65-F5344CB8AC3E}">
        <p14:creationId xmlns:p14="http://schemas.microsoft.com/office/powerpoint/2010/main" val="3376514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C959-691F-4E80-B360-B6470138E3BD}" type="datetimeFigureOut">
              <a:rPr lang="en-US" smtClean="0"/>
              <a:t>11/3/2023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EFA92-4668-4BE1-B2E1-B188A4D7C4B3}" type="slidenum">
              <a:rPr lang="en-US" smtClean="0"/>
              <a:t>‹#›</a:t>
            </a:fld>
            <a:endParaRPr lang="en-US"/>
          </a:p>
        </p:txBody>
      </p:sp>
    </p:spTree>
    <p:extLst>
      <p:ext uri="{BB962C8B-B14F-4D97-AF65-F5344CB8AC3E}">
        <p14:creationId xmlns:p14="http://schemas.microsoft.com/office/powerpoint/2010/main" val="2793090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2"/>
          <p:cNvSpPr txBox="1">
            <a:spLocks noChangeArrowheads="1"/>
          </p:cNvSpPr>
          <p:nvPr/>
        </p:nvSpPr>
        <p:spPr bwMode="auto">
          <a:xfrm>
            <a:off x="1295400" y="370681"/>
            <a:ext cx="7010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b="1" kern="0" dirty="0" smtClean="0">
                <a:solidFill>
                  <a:srgbClr val="003366"/>
                </a:solidFill>
                <a:latin typeface="Times New Roman" pitchFamily="18" charset="0"/>
                <a:cs typeface="Times New Roman" pitchFamily="18" charset="0"/>
              </a:rPr>
              <a:t>ỦY BAN NHÂN DÂN </a:t>
            </a:r>
            <a:r>
              <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rPr>
              <a:t>QUẬN</a:t>
            </a:r>
            <a:r>
              <a:rPr kumimoji="0" lang="en-US" sz="1800" b="1" i="0" u="none" strike="noStrike" kern="0" cap="none" spc="0" normalizeH="0" noProof="0" dirty="0" smtClean="0">
                <a:ln>
                  <a:noFill/>
                </a:ln>
                <a:solidFill>
                  <a:srgbClr val="003366"/>
                </a:solidFill>
                <a:effectLst/>
                <a:uLnTx/>
                <a:uFillTx/>
                <a:latin typeface="Times New Roman" pitchFamily="18" charset="0"/>
                <a:cs typeface="Times New Roman" pitchFamily="18" charset="0"/>
              </a:rPr>
              <a:t> </a:t>
            </a:r>
            <a:r>
              <a:rPr kumimoji="0" lang="en-US" sz="1800" b="1" i="0" u="none" strike="noStrike" kern="0" cap="none" spc="0" normalizeH="0" noProof="0" dirty="0" smtClean="0">
                <a:ln>
                  <a:noFill/>
                </a:ln>
                <a:solidFill>
                  <a:srgbClr val="003366"/>
                </a:solidFill>
                <a:effectLst/>
                <a:uLnTx/>
                <a:uFillTx/>
                <a:latin typeface="Times New Roman" pitchFamily="18" charset="0"/>
                <a:cs typeface="Times New Roman" pitchFamily="18" charset="0"/>
              </a:rPr>
              <a:t>LONG BIÊN</a:t>
            </a:r>
            <a:endPar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rPr>
              <a:t>TRƯỜNG MẦM NON TUỔI</a:t>
            </a:r>
            <a:r>
              <a:rPr kumimoji="0" lang="en-US" sz="1800" b="1" i="0" u="none" strike="noStrike" kern="0" cap="none" spc="0" normalizeH="0" noProof="0" dirty="0" smtClean="0">
                <a:ln>
                  <a:noFill/>
                </a:ln>
                <a:solidFill>
                  <a:srgbClr val="003366"/>
                </a:solidFill>
                <a:effectLst/>
                <a:uLnTx/>
                <a:uFillTx/>
                <a:latin typeface="Times New Roman" pitchFamily="18" charset="0"/>
                <a:cs typeface="Times New Roman" pitchFamily="18" charset="0"/>
              </a:rPr>
              <a:t> HOA</a:t>
            </a:r>
            <a:endParaRPr kumimoji="0" lang="en-US" sz="1800" b="1" i="0" u="none" strike="noStrike" kern="0" cap="none" spc="0" normalizeH="0" baseline="0" noProof="0" dirty="0" smtClean="0">
              <a:ln>
                <a:noFill/>
              </a:ln>
              <a:solidFill>
                <a:srgbClr val="003366"/>
              </a:solidFill>
              <a:effectLst/>
              <a:uLnTx/>
              <a:uFillTx/>
              <a:latin typeface="Times New Roman" pitchFamily="18" charset="0"/>
              <a:cs typeface="Times New Roman" pitchFamily="18" charset="0"/>
            </a:endParaRPr>
          </a:p>
        </p:txBody>
      </p:sp>
      <p:sp>
        <p:nvSpPr>
          <p:cNvPr id="6" name="TextBox 5"/>
          <p:cNvSpPr txBox="1">
            <a:spLocks noChangeArrowheads="1"/>
          </p:cNvSpPr>
          <p:nvPr/>
        </p:nvSpPr>
        <p:spPr bwMode="auto">
          <a:xfrm>
            <a:off x="304800" y="2057400"/>
            <a:ext cx="84582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smtClean="0">
                <a:ln>
                  <a:noFill/>
                </a:ln>
                <a:solidFill>
                  <a:srgbClr val="FF0000"/>
                </a:solidFill>
                <a:effectLst/>
                <a:uLnTx/>
                <a:uFillTx/>
                <a:latin typeface="Times New Roman" pitchFamily="18" charset="0"/>
                <a:cs typeface="Times New Roman" pitchFamily="18" charset="0"/>
              </a:rPr>
              <a:t>MỘT SỐ BIỆN PHÁP</a:t>
            </a:r>
            <a:r>
              <a:rPr kumimoji="0" lang="en-US" sz="2800" b="1" i="0" u="none" strike="noStrike" kern="0" cap="none" spc="0" normalizeH="0" noProof="0" dirty="0" smtClean="0">
                <a:ln>
                  <a:noFill/>
                </a:ln>
                <a:solidFill>
                  <a:srgbClr val="FF0000"/>
                </a:solidFill>
                <a:effectLst/>
                <a:uLnTx/>
                <a:uFillTx/>
                <a:latin typeface="Times New Roman" pitchFamily="18" charset="0"/>
                <a:cs typeface="Times New Roman" pitchFamily="18" charset="0"/>
              </a:rPr>
              <a:t> </a:t>
            </a:r>
            <a:r>
              <a:rPr lang="en-US" sz="2800" b="1" kern="0" noProof="0" dirty="0" smtClean="0">
                <a:solidFill>
                  <a:srgbClr val="FF0000"/>
                </a:solidFill>
                <a:latin typeface="Times New Roman" pitchFamily="18" charset="0"/>
                <a:cs typeface="Times New Roman" pitchFamily="18" charset="0"/>
              </a:rPr>
              <a:t>ỨNG DỤNG PHƯƠNG PHÁP GIÁO DỤC STEAM VÀO CÁC HOẠT ĐỘNG </a:t>
            </a:r>
          </a:p>
          <a:p>
            <a:pPr marL="0" marR="0" lvl="0" indent="0" algn="ctr" defTabSz="914400" eaLnBrk="1" fontAlgn="auto" latinLnBrk="0" hangingPunct="1">
              <a:lnSpc>
                <a:spcPct val="100000"/>
              </a:lnSpc>
              <a:spcBef>
                <a:spcPts val="0"/>
              </a:spcBef>
              <a:spcAft>
                <a:spcPts val="0"/>
              </a:spcAft>
              <a:buClrTx/>
              <a:buSzTx/>
              <a:buFontTx/>
              <a:buNone/>
              <a:tabLst/>
              <a:defRPr/>
            </a:pPr>
            <a:r>
              <a:rPr lang="en-US" sz="2800" b="1" kern="0" noProof="0" dirty="0" smtClean="0">
                <a:solidFill>
                  <a:srgbClr val="FF0000"/>
                </a:solidFill>
                <a:latin typeface="Times New Roman" pitchFamily="18" charset="0"/>
                <a:cs typeface="Times New Roman" pitchFamily="18" charset="0"/>
              </a:rPr>
              <a:t>CHO TRẺ 5 – 6 TUỔI</a:t>
            </a:r>
            <a:endParaRPr kumimoji="0" lang="en-US" sz="2800" b="0" i="0" u="none" strike="noStrike" kern="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7" name="Rectangle 6"/>
          <p:cNvSpPr/>
          <p:nvPr/>
        </p:nvSpPr>
        <p:spPr>
          <a:xfrm>
            <a:off x="2067790" y="4074632"/>
            <a:ext cx="5247409" cy="861774"/>
          </a:xfrm>
          <a:prstGeom prst="rect">
            <a:avLst/>
          </a:prstGeom>
        </p:spPr>
        <p:txBody>
          <a:bodyPr wrap="square">
            <a:spAutoFit/>
          </a:bodyPr>
          <a:lstStyle/>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Họ</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và</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tên</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Bùi</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Thị</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Hồng</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Nhung</a:t>
            </a:r>
            <a:endPar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endParaRPr>
          </a:p>
          <a:p>
            <a:pPr marL="0" marR="0" lvl="0" indent="0" defTabSz="914400" eaLnBrk="0" fontAlgn="base" latinLnBrk="0" hangingPunct="0">
              <a:lnSpc>
                <a:spcPct val="100000"/>
              </a:lnSpc>
              <a:spcBef>
                <a:spcPct val="0"/>
              </a:spcBef>
              <a:spcAft>
                <a:spcPct val="0"/>
              </a:spcAft>
              <a:buClrTx/>
              <a:buSzTx/>
              <a:buFontTx/>
              <a:buNone/>
              <a:tabLst/>
              <a:defRPr/>
            </a:pP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Lứa</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tuổi</a:t>
            </a:r>
            <a:r>
              <a:rPr kumimoji="0" lang="en-US" altLang="en-US" sz="2500" b="1" i="0" u="none" strike="noStrike" kern="0" cap="none" spc="0" normalizeH="0" baseline="0" noProof="0" dirty="0" smtClean="0">
                <a:ln>
                  <a:noFill/>
                </a:ln>
                <a:solidFill>
                  <a:srgbClr val="002060"/>
                </a:solidFill>
                <a:effectLst/>
                <a:uLnTx/>
                <a:uFillTx/>
                <a:latin typeface="Times New Roman" pitchFamily="18" charset="0"/>
                <a:cs typeface="Times New Roman" pitchFamily="18" charset="0"/>
              </a:rPr>
              <a:t>  : </a:t>
            </a:r>
            <a:r>
              <a:rPr kumimoji="0" lang="en-US" altLang="en-US" sz="2500" b="1" i="0" u="none" strike="noStrike" kern="0" cap="none" spc="0" normalizeH="0" baseline="0" noProof="0" dirty="0" err="1" smtClean="0">
                <a:ln>
                  <a:noFill/>
                </a:ln>
                <a:solidFill>
                  <a:srgbClr val="002060"/>
                </a:solidFill>
                <a:effectLst/>
                <a:uLnTx/>
                <a:uFillTx/>
                <a:latin typeface="Times New Roman" pitchFamily="18" charset="0"/>
                <a:cs typeface="Times New Roman" pitchFamily="18" charset="0"/>
              </a:rPr>
              <a:t>Mẫu</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giáo</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lớn</a:t>
            </a:r>
            <a:r>
              <a:rPr kumimoji="0" lang="en-US" altLang="en-US" sz="2500" b="1" i="0" u="none" strike="noStrike" kern="0" cap="none" spc="0" normalizeH="0" noProof="0" dirty="0" smtClean="0">
                <a:ln>
                  <a:noFill/>
                </a:ln>
                <a:solidFill>
                  <a:srgbClr val="002060"/>
                </a:solidFill>
                <a:effectLst/>
                <a:uLnTx/>
                <a:uFillTx/>
                <a:latin typeface="Times New Roman" pitchFamily="18" charset="0"/>
                <a:cs typeface="Times New Roman" pitchFamily="18" charset="0"/>
              </a:rPr>
              <a:t> 5-6 </a:t>
            </a:r>
            <a:r>
              <a:rPr kumimoji="0" lang="en-US" altLang="en-US" sz="2500" b="1" i="0" u="none" strike="noStrike" kern="0" cap="none" spc="0" normalizeH="0" noProof="0" dirty="0" err="1" smtClean="0">
                <a:ln>
                  <a:noFill/>
                </a:ln>
                <a:solidFill>
                  <a:srgbClr val="002060"/>
                </a:solidFill>
                <a:effectLst/>
                <a:uLnTx/>
                <a:uFillTx/>
                <a:latin typeface="Times New Roman" pitchFamily="18" charset="0"/>
                <a:cs typeface="Times New Roman" pitchFamily="18" charset="0"/>
              </a:rPr>
              <a:t>tuổi</a:t>
            </a:r>
            <a:endParaRPr kumimoji="0" lang="en-US" sz="1800" b="0" i="0" u="none" strike="noStrike" kern="0" cap="none" spc="0" normalizeH="0" baseline="0" noProof="0" dirty="0" smtClean="0">
              <a:ln>
                <a:noFill/>
              </a:ln>
              <a:solidFill>
                <a:sysClr val="windowText" lastClr="000000"/>
              </a:solidFill>
              <a:effectLst/>
              <a:uLnTx/>
              <a:uFillTx/>
            </a:endParaRPr>
          </a:p>
        </p:txBody>
      </p:sp>
      <p:sp>
        <p:nvSpPr>
          <p:cNvPr id="8" name="TextBox 7"/>
          <p:cNvSpPr txBox="1">
            <a:spLocks noChangeArrowheads="1"/>
          </p:cNvSpPr>
          <p:nvPr/>
        </p:nvSpPr>
        <p:spPr bwMode="auto">
          <a:xfrm>
            <a:off x="304800" y="5443249"/>
            <a:ext cx="7594600" cy="47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500" b="1" dirty="0">
                <a:solidFill>
                  <a:srgbClr val="002060"/>
                </a:solidFill>
                <a:latin typeface="Times New Roman" pitchFamily="18" charset="0"/>
                <a:cs typeface="Times New Roman" pitchFamily="18" charset="0"/>
              </a:rPr>
              <a:t>                        </a:t>
            </a:r>
            <a:r>
              <a:rPr lang="en-US" altLang="en-US" sz="2500" b="1" dirty="0" err="1">
                <a:solidFill>
                  <a:srgbClr val="002060"/>
                </a:solidFill>
                <a:latin typeface="Times New Roman" pitchFamily="18" charset="0"/>
                <a:cs typeface="Times New Roman" pitchFamily="18" charset="0"/>
              </a:rPr>
              <a:t>Năm</a:t>
            </a:r>
            <a:r>
              <a:rPr lang="en-US" altLang="en-US" sz="2500" b="1" dirty="0">
                <a:solidFill>
                  <a:srgbClr val="002060"/>
                </a:solidFill>
                <a:latin typeface="Times New Roman" pitchFamily="18" charset="0"/>
                <a:cs typeface="Times New Roman" pitchFamily="18" charset="0"/>
              </a:rPr>
              <a:t> </a:t>
            </a:r>
            <a:r>
              <a:rPr lang="en-US" altLang="en-US" sz="2500" b="1" dirty="0" err="1">
                <a:solidFill>
                  <a:srgbClr val="002060"/>
                </a:solidFill>
                <a:latin typeface="Times New Roman" pitchFamily="18" charset="0"/>
                <a:cs typeface="Times New Roman" pitchFamily="18" charset="0"/>
              </a:rPr>
              <a:t>học</a:t>
            </a:r>
            <a:r>
              <a:rPr lang="en-US" altLang="en-US" sz="2500" b="1" dirty="0">
                <a:solidFill>
                  <a:srgbClr val="002060"/>
                </a:solidFill>
                <a:latin typeface="Times New Roman" pitchFamily="18" charset="0"/>
                <a:cs typeface="Times New Roman" pitchFamily="18" charset="0"/>
              </a:rPr>
              <a:t>: </a:t>
            </a:r>
            <a:r>
              <a:rPr lang="en-US" altLang="en-US" sz="2500" b="1" dirty="0" smtClean="0">
                <a:solidFill>
                  <a:srgbClr val="002060"/>
                </a:solidFill>
                <a:latin typeface="Times New Roman" pitchFamily="18" charset="0"/>
                <a:cs typeface="Times New Roman" pitchFamily="18" charset="0"/>
              </a:rPr>
              <a:t>2023 </a:t>
            </a:r>
            <a:r>
              <a:rPr lang="en-US" altLang="en-US" sz="2500" b="1" dirty="0">
                <a:solidFill>
                  <a:srgbClr val="002060"/>
                </a:solidFill>
                <a:latin typeface="Times New Roman" pitchFamily="18" charset="0"/>
                <a:cs typeface="Times New Roman" pitchFamily="18" charset="0"/>
              </a:rPr>
              <a:t>- </a:t>
            </a:r>
            <a:r>
              <a:rPr lang="en-US" altLang="en-US" sz="2500" b="1" dirty="0" smtClean="0">
                <a:solidFill>
                  <a:srgbClr val="002060"/>
                </a:solidFill>
                <a:latin typeface="Times New Roman" pitchFamily="18" charset="0"/>
                <a:cs typeface="Times New Roman" pitchFamily="18" charset="0"/>
              </a:rPr>
              <a:t>2024</a:t>
            </a:r>
            <a:endParaRPr lang="en-US" altLang="en-US" sz="25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68459926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1"/>
          <p:cNvGrpSpPr>
            <a:grpSpLocks/>
          </p:cNvGrpSpPr>
          <p:nvPr/>
        </p:nvGrpSpPr>
        <p:grpSpPr bwMode="auto">
          <a:xfrm>
            <a:off x="380999" y="152400"/>
            <a:ext cx="8153401" cy="1088496"/>
            <a:chOff x="1296" y="1824"/>
            <a:chExt cx="2976" cy="432"/>
          </a:xfrm>
          <a:solidFill>
            <a:srgbClr val="CCFF33"/>
          </a:solidFill>
        </p:grpSpPr>
        <p:sp>
          <p:nvSpPr>
            <p:cNvPr id="5" name="AutoShape 52"/>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6" name="AutoShape 53"/>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7" name="Text Box 55"/>
            <p:cNvSpPr txBox="1">
              <a:spLocks noChangeArrowheads="1"/>
            </p:cNvSpPr>
            <p:nvPr/>
          </p:nvSpPr>
          <p:spPr bwMode="gray">
            <a:xfrm>
              <a:off x="1393" y="1886"/>
              <a:ext cx="223" cy="288"/>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2</a:t>
              </a:r>
            </a:p>
          </p:txBody>
        </p:sp>
      </p:grpSp>
      <p:sp>
        <p:nvSpPr>
          <p:cNvPr id="8" name="TextBox 7"/>
          <p:cNvSpPr txBox="1"/>
          <p:nvPr/>
        </p:nvSpPr>
        <p:spPr>
          <a:xfrm>
            <a:off x="1564557" y="471396"/>
            <a:ext cx="6969843" cy="461665"/>
          </a:xfrm>
          <a:prstGeom prst="rect">
            <a:avLst/>
          </a:prstGeom>
          <a:noFill/>
        </p:spPr>
        <p:txBody>
          <a:bodyPr wrap="square" rtlCol="0">
            <a:spAutoFit/>
          </a:bodyPr>
          <a:lstStyle/>
          <a:p>
            <a:pPr algn="ctr"/>
            <a:r>
              <a:rPr lang="en-US" sz="2400" b="1" dirty="0" err="1">
                <a:latin typeface="Times New Roman" pitchFamily="18" charset="0"/>
                <a:cs typeface="Times New Roman" pitchFamily="18" charset="0"/>
              </a:rPr>
              <a:t>Xây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dựng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góc</a:t>
            </a:r>
            <a:r>
              <a:rPr lang="en-US" sz="2400" b="1" dirty="0">
                <a:latin typeface="Times New Roman" pitchFamily="18" charset="0"/>
                <a:cs typeface="Times New Roman" pitchFamily="18" charset="0"/>
              </a:rPr>
              <a:t> STEAM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lớp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tạo</a:t>
            </a:r>
            <a:endParaRPr lang="en-US" sz="2400" b="1" dirty="0">
              <a:solidFill>
                <a:schemeClr val="accent6">
                  <a:lumMod val="75000"/>
                </a:schemeClr>
              </a:solidFill>
              <a:latin typeface="Times New Roman" pitchFamily="18" charset="0"/>
              <a:cs typeface="Times New Roman" pitchFamily="18" charset="0"/>
            </a:endParaRPr>
          </a:p>
        </p:txBody>
      </p:sp>
      <p:sp>
        <p:nvSpPr>
          <p:cNvPr id="3" name="Rectangle 2"/>
          <p:cNvSpPr/>
          <p:nvPr/>
        </p:nvSpPr>
        <p:spPr>
          <a:xfrm>
            <a:off x="31315" y="1676400"/>
            <a:ext cx="8839200" cy="3477875"/>
          </a:xfrm>
          <a:prstGeom prst="rect">
            <a:avLst/>
          </a:prstGeom>
        </p:spPr>
        <p:txBody>
          <a:bodyPr wrap="square">
            <a:spAutoFit/>
          </a:bodyPr>
          <a:lstStyle/>
          <a:p>
            <a:r>
              <a:rPr lang="en-US" sz="2000" i="1" dirty="0">
                <a:solidFill>
                  <a:srgbClr val="FF0000"/>
                </a:solidFill>
                <a:latin typeface="Times New Roman" pitchFamily="18" charset="0"/>
                <a:cs typeface="Times New Roman" pitchFamily="18" charset="0"/>
              </a:rPr>
              <a:t>-</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Xây</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dựng</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môi</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trường</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tinh</a:t>
            </a:r>
            <a:r>
              <a:rPr lang="en-US" sz="2000" i="1" u="sng" dirty="0">
                <a:solidFill>
                  <a:srgbClr val="FF0000"/>
                </a:solidFill>
                <a:latin typeface="Times New Roman" pitchFamily="18" charset="0"/>
                <a:cs typeface="Times New Roman" pitchFamily="18" charset="0"/>
              </a:rPr>
              <a:t> </a:t>
            </a:r>
            <a:r>
              <a:rPr lang="en-US" sz="2000" i="1" u="sng" dirty="0" err="1">
                <a:solidFill>
                  <a:srgbClr val="FF0000"/>
                </a:solidFill>
                <a:latin typeface="Times New Roman" pitchFamily="18" charset="0"/>
                <a:cs typeface="Times New Roman" pitchFamily="18" charset="0"/>
              </a:rPr>
              <a:t>thần</a:t>
            </a:r>
            <a:endParaRPr lang="en-US" sz="2000" dirty="0">
              <a:solidFill>
                <a:srgbClr val="FF0000"/>
              </a:solidFill>
              <a:latin typeface="Times New Roman" pitchFamily="18" charset="0"/>
              <a:cs typeface="Times New Roman" pitchFamily="18" charset="0"/>
            </a:endParaRPr>
          </a:p>
          <a:p>
            <a:r>
              <a:rPr lang="en-US" sz="2000" dirty="0" err="1">
                <a:solidFill>
                  <a:srgbClr val="FF0000"/>
                </a:solidFill>
                <a:latin typeface="Times New Roman" pitchFamily="18" charset="0"/>
                <a:cs typeface="Times New Roman" pitchFamily="18" charset="0"/>
              </a:rPr>
              <a:t>Giáo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viên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cần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ra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môi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trường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gần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gũi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thiện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giữa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cô</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giữa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với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dựa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trên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sự</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đẳng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tôn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trọng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chấp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nhận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sự</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biệt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cơ</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hội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mỗi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đều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có</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thời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gian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được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trải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nghiệm</a:t>
            </a:r>
            <a:r>
              <a:rPr lang="en-US" sz="2000" dirty="0">
                <a:solidFill>
                  <a:srgbClr val="FF0000"/>
                </a:solidFill>
                <a:latin typeface="Times New Roman" pitchFamily="18" charset="0"/>
                <a:cs typeface="Times New Roman" pitchFamily="18" charset="0"/>
              </a:rPr>
              <a:t> STEAM. </a:t>
            </a:r>
            <a:r>
              <a:rPr lang="en-US" sz="2000" dirty="0" err="1">
                <a:solidFill>
                  <a:srgbClr val="FF0000"/>
                </a:solidFill>
                <a:latin typeface="Times New Roman" pitchFamily="18" charset="0"/>
                <a:cs typeface="Times New Roman" pitchFamily="18" charset="0"/>
              </a:rPr>
              <a:t>Trong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góc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chơi</a:t>
            </a:r>
            <a:r>
              <a:rPr lang="en-US" sz="2000" dirty="0">
                <a:solidFill>
                  <a:srgbClr val="FF0000"/>
                </a:solidFill>
                <a:latin typeface="Times New Roman" pitchFamily="18" charset="0"/>
                <a:cs typeface="Times New Roman" pitchFamily="18" charset="0"/>
              </a:rPr>
              <a:t> STEAM, </a:t>
            </a:r>
            <a:r>
              <a:rPr lang="en-US" sz="2000" dirty="0" err="1">
                <a:solidFill>
                  <a:srgbClr val="FF0000"/>
                </a:solidFill>
                <a:latin typeface="Times New Roman" pitchFamily="18" charset="0"/>
                <a:cs typeface="Times New Roman" pitchFamily="18" charset="0"/>
              </a:rPr>
              <a:t>giáo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viên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cần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chú</a:t>
            </a:r>
            <a:r>
              <a:rPr lang="en-US" sz="2000" dirty="0">
                <a:solidFill>
                  <a:srgbClr val="FF0000"/>
                </a:solidFill>
                <a:latin typeface="Times New Roman" pitchFamily="18" charset="0"/>
                <a:cs typeface="Times New Roman" pitchFamily="18" charset="0"/>
              </a:rPr>
              <a:t> ý </a:t>
            </a:r>
            <a:r>
              <a:rPr lang="en-US" sz="2000" dirty="0" err="1">
                <a:solidFill>
                  <a:srgbClr val="FF0000"/>
                </a:solidFill>
                <a:latin typeface="Times New Roman" pitchFamily="18" charset="0"/>
                <a:cs typeface="Times New Roman" pitchFamily="18" charset="0"/>
              </a:rPr>
              <a:t>đến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tính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phù</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hợp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giữa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phạm</a:t>
            </a:r>
            <a:r>
              <a:rPr lang="en-US" sz="2000" dirty="0">
                <a:solidFill>
                  <a:srgbClr val="FF0000"/>
                </a:solidFill>
                <a:latin typeface="Times New Roman" pitchFamily="18" charset="0"/>
                <a:cs typeface="Times New Roman" pitchFamily="18" charset="0"/>
              </a:rPr>
              <a:t> vi </a:t>
            </a:r>
            <a:r>
              <a:rPr lang="en-US" sz="2000" dirty="0" err="1">
                <a:solidFill>
                  <a:srgbClr val="FF0000"/>
                </a:solidFill>
                <a:latin typeface="Times New Roman" pitchFamily="18" charset="0"/>
                <a:cs typeface="Times New Roman" pitchFamily="18" charset="0"/>
              </a:rPr>
              <a:t>đáp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ứng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của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góc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chơi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cũng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như</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của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đồ</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dùng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trang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thiết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bị</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với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cầu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chơi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của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giúp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được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luân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chuyển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góc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chơi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đồ</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dùng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chơi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một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phù</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hợp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Trong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suốt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quá</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hoạt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động</a:t>
            </a:r>
            <a:r>
              <a:rPr lang="en-US" sz="2000" dirty="0">
                <a:solidFill>
                  <a:srgbClr val="FF0000"/>
                </a:solidFill>
                <a:latin typeface="Times New Roman" pitchFamily="18" charset="0"/>
                <a:cs typeface="Times New Roman" pitchFamily="18" charset="0"/>
              </a:rPr>
              <a:t> STEAM, </a:t>
            </a:r>
            <a:r>
              <a:rPr lang="en-US" sz="2000" dirty="0" err="1">
                <a:solidFill>
                  <a:srgbClr val="FF0000"/>
                </a:solidFill>
                <a:latin typeface="Times New Roman" pitchFamily="18" charset="0"/>
                <a:cs typeface="Times New Roman" pitchFamily="18" charset="0"/>
              </a:rPr>
              <a:t>giáo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viên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cần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động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viên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khuyến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khích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mạnh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dạn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tự</a:t>
            </a:r>
            <a:r>
              <a:rPr lang="en-US" sz="2000" dirty="0">
                <a:solidFill>
                  <a:srgbClr val="FF0000"/>
                </a:solidFill>
                <a:latin typeface="Times New Roman" pitchFamily="18" charset="0"/>
                <a:cs typeface="Times New Roman" pitchFamily="18" charset="0"/>
              </a:rPr>
              <a:t> tin </a:t>
            </a:r>
            <a:r>
              <a:rPr lang="en-US" sz="2000" dirty="0" err="1">
                <a:solidFill>
                  <a:srgbClr val="FF0000"/>
                </a:solidFill>
                <a:latin typeface="Times New Roman" pitchFamily="18" charset="0"/>
                <a:cs typeface="Times New Roman" pitchFamily="18" charset="0"/>
              </a:rPr>
              <a:t>khám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phá</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trải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nghiệm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mạnh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dạn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sử</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dụng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ngôn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ngữ</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nói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hiện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suy</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luận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của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bản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một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tĩnh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không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thúc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ép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không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gượng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hỗ</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trợ</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kịp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thời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gặp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khó</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khăn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cơ</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hội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từng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nhân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đều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được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đưa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ra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suy</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nghĩ</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kết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luận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về</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sự</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vật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hiện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tượng</a:t>
            </a:r>
            <a:r>
              <a:rPr lang="en-US" sz="2000" dirty="0">
                <a:solidFill>
                  <a:srgbClr val="FF0000"/>
                </a:solidFill>
                <a:latin typeface="Times New Roman" pitchFamily="18" charset="0"/>
                <a:cs typeface="Times New Roman" pitchFamily="18" charset="0"/>
              </a:rPr>
              <a:t>.</a:t>
            </a:r>
          </a:p>
        </p:txBody>
      </p:sp>
    </p:spTree>
    <p:extLst>
      <p:ext uri="{BB962C8B-B14F-4D97-AF65-F5344CB8AC3E}">
        <p14:creationId xmlns:p14="http://schemas.microsoft.com/office/powerpoint/2010/main" val="86992308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grpSp>
        <p:nvGrpSpPr>
          <p:cNvPr id="4" name="Group 56"/>
          <p:cNvGrpSpPr>
            <a:grpSpLocks/>
          </p:cNvGrpSpPr>
          <p:nvPr/>
        </p:nvGrpSpPr>
        <p:grpSpPr bwMode="auto">
          <a:xfrm>
            <a:off x="0" y="91239"/>
            <a:ext cx="8962713" cy="968375"/>
            <a:chOff x="1296" y="1824"/>
            <a:chExt cx="3119" cy="432"/>
          </a:xfrm>
        </p:grpSpPr>
        <p:sp>
          <p:nvSpPr>
            <p:cNvPr id="5" name="AutoShape 57"/>
            <p:cNvSpPr>
              <a:spLocks noChangeArrowheads="1"/>
            </p:cNvSpPr>
            <p:nvPr/>
          </p:nvSpPr>
          <p:spPr bwMode="gray">
            <a:xfrm>
              <a:off x="1536" y="1899"/>
              <a:ext cx="2736" cy="288"/>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6" name="AutoShape 58"/>
            <p:cNvSpPr>
              <a:spLocks noChangeArrowheads="1"/>
            </p:cNvSpPr>
            <p:nvPr/>
          </p:nvSpPr>
          <p:spPr bwMode="gray">
            <a:xfrm>
              <a:off x="1296" y="1824"/>
              <a:ext cx="432"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7" name="Text Box 59"/>
            <p:cNvSpPr txBox="1">
              <a:spLocks noChangeArrowheads="1"/>
            </p:cNvSpPr>
            <p:nvPr/>
          </p:nvSpPr>
          <p:spPr bwMode="gray">
            <a:xfrm>
              <a:off x="2255" y="1956"/>
              <a:ext cx="2160"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schemeClr val="bg1"/>
                  </a:solidFill>
                </a:rPr>
                <a:t>3</a:t>
              </a:r>
            </a:p>
          </p:txBody>
        </p:sp>
      </p:grpSp>
      <p:sp>
        <p:nvSpPr>
          <p:cNvPr id="10" name="Cloud 9"/>
          <p:cNvSpPr/>
          <p:nvPr/>
        </p:nvSpPr>
        <p:spPr>
          <a:xfrm>
            <a:off x="2755768" y="1059614"/>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err="1">
                <a:solidFill>
                  <a:schemeClr val="tx1"/>
                </a:solidFill>
                <a:latin typeface="Times New Roman" pitchFamily="18" charset="0"/>
                <a:cs typeface="Times New Roman" pitchFamily="18" charset="0"/>
              </a:rPr>
              <a:t>Xây</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dựng</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kế</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hoạch</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các</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dự</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án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phù</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hợp</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với</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trẻ</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tại</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lớp</a:t>
            </a:r>
            <a:endParaRPr lang="en-US" sz="2000" b="1" dirty="0">
              <a:solidFill>
                <a:schemeClr val="tx1"/>
              </a:solidFill>
              <a:latin typeface="Times New Roman" pitchFamily="18" charset="0"/>
              <a:cs typeface="Times New Roman" pitchFamily="18" charset="0"/>
            </a:endParaRPr>
          </a:p>
        </p:txBody>
      </p:sp>
      <p:sp>
        <p:nvSpPr>
          <p:cNvPr id="11" name="Rectangle 10"/>
          <p:cNvSpPr/>
          <p:nvPr/>
        </p:nvSpPr>
        <p:spPr>
          <a:xfrm>
            <a:off x="48726" y="2209800"/>
            <a:ext cx="9144000" cy="4401205"/>
          </a:xfrm>
          <a:prstGeom prst="rect">
            <a:avLst/>
          </a:prstGeom>
        </p:spPr>
        <p:txBody>
          <a:bodyPr wrap="square">
            <a:spAutoFit/>
          </a:bodyPr>
          <a:lstStyle/>
          <a:p>
            <a:r>
              <a:rPr lang="pt-BR" sz="2000" dirty="0">
                <a:solidFill>
                  <a:srgbClr val="C00000"/>
                </a:solidFill>
                <a:latin typeface="Times New Roman" pitchFamily="18" charset="0"/>
                <a:cs typeface="Times New Roman" pitchFamily="18" charset="0"/>
              </a:rPr>
              <a:t>Để phù hợp với đặc điểm nhận thức của trẻ ở lứa tuổi Mầm non, các nội dung </a:t>
            </a:r>
            <a:r>
              <a:rPr lang="vi-VN" sz="2000" dirty="0">
                <a:solidFill>
                  <a:srgbClr val="C00000"/>
                </a:solidFill>
                <a:latin typeface="Times New Roman" pitchFamily="18" charset="0"/>
                <a:cs typeface="Times New Roman" pitchFamily="18" charset="0"/>
              </a:rPr>
              <a:t>ứng dụng STEAM </a:t>
            </a:r>
            <a:r>
              <a:rPr lang="pt-BR" sz="2000" dirty="0">
                <a:solidFill>
                  <a:srgbClr val="C00000"/>
                </a:solidFill>
                <a:latin typeface="Times New Roman" pitchFamily="18" charset="0"/>
                <a:cs typeface="Times New Roman" pitchFamily="18" charset="0"/>
              </a:rPr>
              <a:t>cho trẻ trong trường mầm</a:t>
            </a:r>
            <a:r>
              <a:rPr lang="pt-BR" sz="2000" b="1" i="1" dirty="0">
                <a:solidFill>
                  <a:srgbClr val="C00000"/>
                </a:solidFill>
                <a:latin typeface="Times New Roman" pitchFamily="18" charset="0"/>
                <a:cs typeface="Times New Roman" pitchFamily="18" charset="0"/>
              </a:rPr>
              <a:t> </a:t>
            </a:r>
            <a:r>
              <a:rPr lang="pt-BR" sz="2000" dirty="0">
                <a:solidFill>
                  <a:srgbClr val="C00000"/>
                </a:solidFill>
                <a:latin typeface="Times New Roman" pitchFamily="18" charset="0"/>
                <a:cs typeface="Times New Roman" pitchFamily="18" charset="0"/>
              </a:rPr>
              <a:t>non ở từng độ tuổi là khác nhau. Tôi đã nghiên cứu kỹ chương trình chăm sóc và giáo dục trẻ để lựa chọn chủ đề, nội dung, pháp giáo ứng dụng STEAM cho trẻ trong trường mầm non cho phù hợp với trẻ, như ở chủ đề (Trường MN của bé, Bản thân, Gia đình, nghành nghề, Động vật, Thực vật, Giao thông, Nước và hiện tượng thời tiết, Quê hương đất nước Bác Hồ, Trường tiểu học” làm sao toát lên được các đối tượng cụ thể của từng chủ đề. </a:t>
            </a:r>
            <a:r>
              <a:rPr lang="vi-VN" sz="2000" dirty="0">
                <a:solidFill>
                  <a:srgbClr val="C00000"/>
                </a:solidFill>
                <a:latin typeface="Times New Roman" pitchFamily="18" charset="0"/>
                <a:cs typeface="Times New Roman" pitchFamily="18" charset="0"/>
              </a:rPr>
              <a:t>Thông qua nội dung kế hoạch năm học 202</a:t>
            </a:r>
            <a:r>
              <a:rPr lang="en-US" sz="2000" dirty="0">
                <a:solidFill>
                  <a:srgbClr val="C00000"/>
                </a:solidFill>
                <a:latin typeface="Times New Roman" pitchFamily="18" charset="0"/>
                <a:cs typeface="Times New Roman" pitchFamily="18" charset="0"/>
              </a:rPr>
              <a:t>3</a:t>
            </a:r>
            <a:r>
              <a:rPr lang="vi-VN" sz="2000" dirty="0">
                <a:solidFill>
                  <a:srgbClr val="C00000"/>
                </a:solidFill>
                <a:latin typeface="Times New Roman" pitchFamily="18" charset="0"/>
                <a:cs typeface="Times New Roman" pitchFamily="18" charset="0"/>
              </a:rPr>
              <a:t>-202</a:t>
            </a:r>
            <a:r>
              <a:rPr lang="en-US" sz="2000" dirty="0">
                <a:solidFill>
                  <a:srgbClr val="C00000"/>
                </a:solidFill>
                <a:latin typeface="Times New Roman" pitchFamily="18" charset="0"/>
                <a:cs typeface="Times New Roman" pitchFamily="18" charset="0"/>
              </a:rPr>
              <a:t>4 </a:t>
            </a:r>
            <a:r>
              <a:rPr lang="vi-VN" sz="2000" dirty="0">
                <a:solidFill>
                  <a:srgbClr val="C00000"/>
                </a:solidFill>
                <a:latin typeface="Times New Roman" pitchFamily="18" charset="0"/>
                <a:cs typeface="Times New Roman" pitchFamily="18" charset="0"/>
              </a:rPr>
              <a:t>với những dự án cụ thể lồng ghép vào trong các tháng</a:t>
            </a:r>
            <a:r>
              <a:rPr lang="pt-BR" sz="2000" dirty="0">
                <a:solidFill>
                  <a:srgbClr val="C00000"/>
                </a:solidFill>
                <a:latin typeface="Times New Roman" pitchFamily="18" charset="0"/>
                <a:cs typeface="Times New Roman" pitchFamily="18" charset="0"/>
              </a:rPr>
              <a:t>, các tuần theo từng chủ đề </a:t>
            </a:r>
            <a:r>
              <a:rPr lang="vi-VN" sz="2000" dirty="0">
                <a:solidFill>
                  <a:srgbClr val="C00000"/>
                </a:solidFill>
                <a:latin typeface="Times New Roman" pitchFamily="18" charset="0"/>
                <a:cs typeface="Times New Roman" pitchFamily="18" charset="0"/>
              </a:rPr>
              <a:t>một cách hiệu quả nhất, mỗi tháng có thể lồng ghép 1 hoặc 2 dự án phù hợp.</a:t>
            </a:r>
            <a:endParaRPr lang="en-US" sz="2000" dirty="0">
              <a:solidFill>
                <a:srgbClr val="C00000"/>
              </a:solidFill>
              <a:latin typeface="Times New Roman" pitchFamily="18" charset="0"/>
              <a:cs typeface="Times New Roman" pitchFamily="18" charset="0"/>
            </a:endParaRPr>
          </a:p>
          <a:p>
            <a:r>
              <a:rPr lang="pt-BR" sz="2000" dirty="0">
                <a:solidFill>
                  <a:srgbClr val="C00000"/>
                </a:solidFill>
                <a:latin typeface="Times New Roman" pitchFamily="18" charset="0"/>
                <a:cs typeface="Times New Roman" pitchFamily="18" charset="0"/>
              </a:rPr>
              <a:t>Khi lựa chọn các nội dung của từng chủ đề xong thì ngay từ đầu năm tôi đã đưa kế hoạch của mình cho BGH. Để đề xuất, tham mưu đầu tư mua sắm đồ dùng, trang thiết bị cần thiết cho kế hoạch ứng dụng STEAM trong giáo dục mầm non trong một năm học.</a:t>
            </a:r>
            <a:endParaRPr lang="en-US" sz="2000" dirty="0">
              <a:solidFill>
                <a:srgbClr val="C00000"/>
              </a:solidFill>
              <a:latin typeface="Times New Roman" pitchFamily="18" charset="0"/>
              <a:cs typeface="Times New Roman" pitchFamily="18" charset="0"/>
            </a:endParaRPr>
          </a:p>
        </p:txBody>
      </p:sp>
      <p:sp>
        <p:nvSpPr>
          <p:cNvPr id="2" name="Rectangle 1"/>
          <p:cNvSpPr/>
          <p:nvPr/>
        </p:nvSpPr>
        <p:spPr>
          <a:xfrm>
            <a:off x="1241390" y="362705"/>
            <a:ext cx="7310402" cy="369332"/>
          </a:xfrm>
          <a:prstGeom prst="rect">
            <a:avLst/>
          </a:prstGeom>
        </p:spPr>
        <p:txBody>
          <a:bodyPr wrap="square">
            <a:spAutoFit/>
          </a:bodyPr>
          <a:lstStyle/>
          <a:p>
            <a:pPr algn="ctr"/>
            <a:r>
              <a:rPr lang="vi-VN" b="1" dirty="0">
                <a:solidFill>
                  <a:srgbClr val="FFFF00"/>
                </a:solidFill>
                <a:latin typeface="Times New Roman" pitchFamily="18" charset="0"/>
                <a:cs typeface="Times New Roman" pitchFamily="18" charset="0"/>
              </a:rPr>
              <a:t>Xây dựng </a:t>
            </a:r>
            <a:r>
              <a:rPr lang="en-US" b="1" dirty="0" err="1">
                <a:solidFill>
                  <a:srgbClr val="FFFF00"/>
                </a:solidFill>
                <a:latin typeface="Times New Roman" pitchFamily="18" charset="0"/>
                <a:cs typeface="Times New Roman" pitchFamily="18" charset="0"/>
              </a:rPr>
              <a:t>các</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dự</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án</a:t>
            </a:r>
            <a:r>
              <a:rPr lang="en-US" b="1" dirty="0">
                <a:solidFill>
                  <a:srgbClr val="FFFF00"/>
                </a:solidFill>
                <a:latin typeface="Times New Roman" pitchFamily="18" charset="0"/>
                <a:cs typeface="Times New Roman" pitchFamily="18" charset="0"/>
              </a:rPr>
              <a:t> STEAM </a:t>
            </a:r>
            <a:r>
              <a:rPr lang="en-US" b="1" dirty="0" err="1">
                <a:solidFill>
                  <a:srgbClr val="FFFF00"/>
                </a:solidFill>
                <a:latin typeface="Times New Roman" pitchFamily="18" charset="0"/>
                <a:cs typeface="Times New Roman" pitchFamily="18" charset="0"/>
              </a:rPr>
              <a:t>phù</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hợp</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với</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trẻ</a:t>
            </a:r>
            <a:endParaRPr lang="en-US" b="1" dirty="0">
              <a:solidFill>
                <a:srgbClr val="FFFF00"/>
              </a:solidFill>
              <a:latin typeface="Times New Roman" pitchFamily="18" charset="0"/>
              <a:cs typeface="Times New Roman" pitchFamily="18" charset="0"/>
            </a:endParaRPr>
          </a:p>
        </p:txBody>
      </p:sp>
    </p:spTree>
    <p:extLst>
      <p:ext uri="{BB962C8B-B14F-4D97-AF65-F5344CB8AC3E}">
        <p14:creationId xmlns:p14="http://schemas.microsoft.com/office/powerpoint/2010/main" val="37720684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circle(in)">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down)">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4" name="Group 61"/>
          <p:cNvGrpSpPr>
            <a:grpSpLocks/>
          </p:cNvGrpSpPr>
          <p:nvPr/>
        </p:nvGrpSpPr>
        <p:grpSpPr bwMode="auto">
          <a:xfrm>
            <a:off x="0" y="304800"/>
            <a:ext cx="8955931" cy="969963"/>
            <a:chOff x="1296" y="1824"/>
            <a:chExt cx="3242" cy="432"/>
          </a:xfrm>
        </p:grpSpPr>
        <p:sp>
          <p:nvSpPr>
            <p:cNvPr id="5"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6"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7"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4</a:t>
              </a:r>
            </a:p>
          </p:txBody>
        </p:sp>
      </p:grpSp>
      <p:sp>
        <p:nvSpPr>
          <p:cNvPr id="9" name="TextBox 8"/>
          <p:cNvSpPr txBox="1"/>
          <p:nvPr/>
        </p:nvSpPr>
        <p:spPr>
          <a:xfrm>
            <a:off x="1414384" y="567274"/>
            <a:ext cx="4910215"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Thiết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hoạt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nghiệm</a:t>
            </a:r>
            <a:endParaRPr lang="en-US" sz="2400" b="1" dirty="0">
              <a:solidFill>
                <a:srgbClr val="FF0000"/>
              </a:solidFill>
              <a:latin typeface="Times New Roman" pitchFamily="18" charset="0"/>
              <a:cs typeface="Times New Roman" pitchFamily="18" charset="0"/>
            </a:endParaRPr>
          </a:p>
        </p:txBody>
      </p:sp>
      <p:sp>
        <p:nvSpPr>
          <p:cNvPr id="11" name="Rectangle 10"/>
          <p:cNvSpPr/>
          <p:nvPr/>
        </p:nvSpPr>
        <p:spPr>
          <a:xfrm>
            <a:off x="510471" y="2743200"/>
            <a:ext cx="8288025" cy="1631216"/>
          </a:xfrm>
          <a:prstGeom prst="rect">
            <a:avLst/>
          </a:prstGeom>
        </p:spPr>
        <p:txBody>
          <a:bodyPr wrap="square">
            <a:spAutoFit/>
          </a:bodyPr>
          <a:lstStyle/>
          <a:p>
            <a:r>
              <a:rPr lang="en-US" sz="2000" dirty="0" err="1">
                <a:solidFill>
                  <a:srgbClr val="C00000"/>
                </a:solidFill>
                <a:latin typeface="Times New Roman" pitchFamily="18" charset="0"/>
                <a:cs typeface="Times New Roman" pitchFamily="18" charset="0"/>
              </a:rPr>
              <a:t>Đây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bước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dẫn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dắt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đến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với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sự</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vật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hiện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tượng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hoặc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câu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hỏi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Mục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đích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của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bước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này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giúp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hứng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thú</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quan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tâm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chú</a:t>
            </a:r>
            <a:r>
              <a:rPr lang="en-US" sz="2000" dirty="0">
                <a:solidFill>
                  <a:srgbClr val="C00000"/>
                </a:solidFill>
                <a:latin typeface="Times New Roman" pitchFamily="18" charset="0"/>
                <a:cs typeface="Times New Roman" pitchFamily="18" charset="0"/>
              </a:rPr>
              <a:t> ý </a:t>
            </a:r>
            <a:r>
              <a:rPr lang="en-US" sz="2000" dirty="0" err="1">
                <a:solidFill>
                  <a:srgbClr val="C00000"/>
                </a:solidFill>
                <a:latin typeface="Times New Roman" pitchFamily="18" charset="0"/>
                <a:cs typeface="Times New Roman" pitchFamily="18" charset="0"/>
              </a:rPr>
              <a:t>đến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nội</a:t>
            </a:r>
            <a:r>
              <a:rPr lang="en-US" sz="2000" dirty="0">
                <a:solidFill>
                  <a:srgbClr val="C00000"/>
                </a:solidFill>
                <a:latin typeface="Times New Roman" pitchFamily="18" charset="0"/>
                <a:cs typeface="Times New Roman" pitchFamily="18" charset="0"/>
              </a:rPr>
              <a:t> dung </a:t>
            </a:r>
            <a:r>
              <a:rPr lang="en-US" sz="2000" dirty="0" err="1">
                <a:solidFill>
                  <a:srgbClr val="C00000"/>
                </a:solidFill>
                <a:latin typeface="Times New Roman" pitchFamily="18" charset="0"/>
                <a:cs typeface="Times New Roman" pitchFamily="18" charset="0"/>
              </a:rPr>
              <a:t>điều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khám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động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tổ</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chức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quan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sát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sự</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vật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hiện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tượng</a:t>
            </a:r>
            <a:r>
              <a:rPr lang="en-US" sz="2000" dirty="0">
                <a:solidFill>
                  <a:srgbClr val="C00000"/>
                </a:solidFill>
                <a:latin typeface="Times New Roman" pitchFamily="18" charset="0"/>
                <a:cs typeface="Times New Roman" pitchFamily="18" charset="0"/>
              </a:rPr>
              <a:t> ở </a:t>
            </a:r>
            <a:r>
              <a:rPr lang="en-US" sz="2000" dirty="0" err="1">
                <a:solidFill>
                  <a:srgbClr val="C00000"/>
                </a:solidFill>
                <a:latin typeface="Times New Roman" pitchFamily="18" charset="0"/>
                <a:cs typeface="Times New Roman" pitchFamily="18" charset="0"/>
              </a:rPr>
              <a:t>môi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xung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quanh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xem</a:t>
            </a:r>
            <a:r>
              <a:rPr lang="en-US" sz="2000" dirty="0">
                <a:solidFill>
                  <a:srgbClr val="C00000"/>
                </a:solidFill>
                <a:latin typeface="Times New Roman" pitchFamily="18" charset="0"/>
                <a:cs typeface="Times New Roman" pitchFamily="18" charset="0"/>
              </a:rPr>
              <a:t> video; </a:t>
            </a:r>
            <a:r>
              <a:rPr lang="en-US" sz="2000" dirty="0" err="1">
                <a:solidFill>
                  <a:srgbClr val="C00000"/>
                </a:solidFill>
                <a:latin typeface="Times New Roman" pitchFamily="18" charset="0"/>
                <a:cs typeface="Times New Roman" pitchFamily="18" charset="0"/>
              </a:rPr>
              <a:t>kể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chuyện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dụng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tình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huống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vấn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đề</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thực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hành</a:t>
            </a:r>
            <a:r>
              <a:rPr lang="en-US" sz="2000" dirty="0">
                <a:solidFill>
                  <a:srgbClr val="C00000"/>
                </a:solidFill>
                <a:latin typeface="Times New Roman" pitchFamily="18" charset="0"/>
                <a:cs typeface="Times New Roman" pitchFamily="18" charset="0"/>
              </a:rPr>
              <a:t>. </a:t>
            </a:r>
          </a:p>
        </p:txBody>
      </p:sp>
      <p:sp>
        <p:nvSpPr>
          <p:cNvPr id="12" name="Cloud 11"/>
          <p:cNvSpPr/>
          <p:nvPr/>
        </p:nvSpPr>
        <p:spPr>
          <a:xfrm>
            <a:off x="2755767" y="1524000"/>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002060"/>
                </a:solidFill>
                <a:latin typeface="Times New Roman" pitchFamily="18" charset="0"/>
                <a:cs typeface="Times New Roman" pitchFamily="18" charset="0"/>
              </a:rPr>
              <a:t>Bước</a:t>
            </a:r>
            <a:r>
              <a:rPr lang="en-US" sz="2000" b="1" i="1" dirty="0">
                <a:solidFill>
                  <a:srgbClr val="002060"/>
                </a:solidFill>
                <a:latin typeface="Times New Roman" pitchFamily="18" charset="0"/>
                <a:cs typeface="Times New Roman" pitchFamily="18" charset="0"/>
              </a:rPr>
              <a:t> 1: </a:t>
            </a:r>
            <a:r>
              <a:rPr lang="en-US" sz="2000" b="1" i="1" dirty="0" err="1">
                <a:solidFill>
                  <a:srgbClr val="002060"/>
                </a:solidFill>
                <a:latin typeface="Times New Roman" pitchFamily="18" charset="0"/>
                <a:cs typeface="Times New Roman" pitchFamily="18" charset="0"/>
              </a:rPr>
              <a:t>Gắn</a:t>
            </a:r>
            <a:r>
              <a:rPr lang="en-US" sz="2000" b="1" i="1" dirty="0">
                <a:solidFill>
                  <a:srgbClr val="002060"/>
                </a:solidFill>
                <a:latin typeface="Times New Roman" pitchFamily="18" charset="0"/>
                <a:cs typeface="Times New Roman" pitchFamily="18" charset="0"/>
              </a:rPr>
              <a:t> </a:t>
            </a:r>
            <a:r>
              <a:rPr lang="en-US" sz="2000" b="1" i="1" dirty="0" err="1">
                <a:solidFill>
                  <a:srgbClr val="002060"/>
                </a:solidFill>
                <a:latin typeface="Times New Roman" pitchFamily="18" charset="0"/>
                <a:cs typeface="Times New Roman" pitchFamily="18" charset="0"/>
              </a:rPr>
              <a:t>kết</a:t>
            </a:r>
            <a:r>
              <a:rPr lang="en-US" sz="2000" b="1" i="1" dirty="0">
                <a:solidFill>
                  <a:srgbClr val="002060"/>
                </a:solidFill>
                <a:latin typeface="Times New Roman" pitchFamily="18" charset="0"/>
                <a:cs typeface="Times New Roman" pitchFamily="18" charset="0"/>
              </a:rPr>
              <a:t>, </a:t>
            </a:r>
            <a:r>
              <a:rPr lang="en-US" sz="2000" b="1" i="1" dirty="0" err="1">
                <a:solidFill>
                  <a:srgbClr val="002060"/>
                </a:solidFill>
                <a:latin typeface="Times New Roman" pitchFamily="18" charset="0"/>
                <a:cs typeface="Times New Roman" pitchFamily="18" charset="0"/>
              </a:rPr>
              <a:t>tham</a:t>
            </a:r>
            <a:r>
              <a:rPr lang="en-US" sz="2000" b="1" i="1" dirty="0">
                <a:solidFill>
                  <a:srgbClr val="002060"/>
                </a:solidFill>
                <a:latin typeface="Times New Roman" pitchFamily="18" charset="0"/>
                <a:cs typeface="Times New Roman" pitchFamily="18" charset="0"/>
              </a:rPr>
              <a:t> </a:t>
            </a:r>
            <a:r>
              <a:rPr lang="en-US" sz="2000" b="1" i="1" dirty="0" err="1">
                <a:solidFill>
                  <a:srgbClr val="002060"/>
                </a:solidFill>
                <a:latin typeface="Times New Roman" pitchFamily="18" charset="0"/>
                <a:cs typeface="Times New Roman" pitchFamily="18" charset="0"/>
              </a:rPr>
              <a:t>gia</a:t>
            </a:r>
            <a:endParaRPr lang="en-US"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8522566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arn(inVertical)">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ircle(in)">
                                      <p:cBhvr>
                                        <p:cTn id="2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311083" y="2514600"/>
            <a:ext cx="8686800" cy="2554545"/>
          </a:xfrm>
          <a:prstGeom prst="rect">
            <a:avLst/>
          </a:prstGeom>
        </p:spPr>
        <p:txBody>
          <a:bodyPr wrap="square">
            <a:spAutoFit/>
          </a:bodyPr>
          <a:lstStyle/>
          <a:p>
            <a:pPr algn="just"/>
            <a:r>
              <a:rPr lang="en-US" sz="2000" dirty="0">
                <a:solidFill>
                  <a:srgbClr val="C00000"/>
                </a:solidFill>
                <a:latin typeface="Times New Roman" pitchFamily="18" charset="0"/>
                <a:cs typeface="Times New Roman" pitchFamily="18" charset="0"/>
              </a:rPr>
              <a:t>Ở </a:t>
            </a:r>
            <a:r>
              <a:rPr lang="en-US" sz="2000" dirty="0" err="1">
                <a:solidFill>
                  <a:srgbClr val="C00000"/>
                </a:solidFill>
                <a:latin typeface="Times New Roman" pitchFamily="18" charset="0"/>
                <a:cs typeface="Times New Roman" pitchFamily="18" charset="0"/>
              </a:rPr>
              <a:t>giai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đoạn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này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dụng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biện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pháp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tìm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kiếm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thông</a:t>
            </a:r>
            <a:r>
              <a:rPr lang="en-US" sz="2000" dirty="0">
                <a:solidFill>
                  <a:srgbClr val="C00000"/>
                </a:solidFill>
                <a:latin typeface="Times New Roman" pitchFamily="18" charset="0"/>
                <a:cs typeface="Times New Roman" pitchFamily="18" charset="0"/>
              </a:rPr>
              <a:t> tin </a:t>
            </a:r>
            <a:r>
              <a:rPr lang="en-US" sz="2000" dirty="0" err="1">
                <a:solidFill>
                  <a:srgbClr val="C00000"/>
                </a:solidFill>
                <a:latin typeface="Times New Roman" pitchFamily="18" charset="0"/>
                <a:cs typeface="Times New Roman" pitchFamily="18" charset="0"/>
              </a:rPr>
              <a:t>về</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chủ</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đề</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sâu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khía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khoa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p>
          <a:p>
            <a:pPr algn="just"/>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Mục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đích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Khám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trải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nghiệm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điều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nhằm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sáng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tỏ</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kiến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thức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dưới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sự</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hướng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dẫn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của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endParaRPr lang="en-US" sz="2000" dirty="0">
              <a:solidFill>
                <a:srgbClr val="C00000"/>
              </a:solidFill>
              <a:latin typeface="Times New Roman" pitchFamily="18" charset="0"/>
              <a:cs typeface="Times New Roman" pitchFamily="18" charset="0"/>
            </a:endParaRPr>
          </a:p>
          <a:p>
            <a:pPr algn="just"/>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động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tổ</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chức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nghiệm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Quan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sát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nghiệm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Ghi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chép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lại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bằng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hiệu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mô</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hình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đồ</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trình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tìm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tòi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khám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cần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hội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tư</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duy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suy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luận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nắm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vững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bản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chất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của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vấn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đề</a:t>
            </a:r>
            <a:r>
              <a:rPr lang="en-US" sz="2000" dirty="0">
                <a:solidFill>
                  <a:srgbClr val="C00000"/>
                </a:solidFill>
                <a:latin typeface="Times New Roman" pitchFamily="18" charset="0"/>
                <a:cs typeface="Times New Roman" pitchFamily="18" charset="0"/>
              </a:rPr>
              <a:t>. </a:t>
            </a:r>
          </a:p>
        </p:txBody>
      </p:sp>
      <p:grpSp>
        <p:nvGrpSpPr>
          <p:cNvPr id="5" name="Group 61"/>
          <p:cNvGrpSpPr>
            <a:grpSpLocks/>
          </p:cNvGrpSpPr>
          <p:nvPr/>
        </p:nvGrpSpPr>
        <p:grpSpPr bwMode="auto">
          <a:xfrm>
            <a:off x="20782" y="120687"/>
            <a:ext cx="8955931" cy="969963"/>
            <a:chOff x="1296" y="1824"/>
            <a:chExt cx="3242" cy="432"/>
          </a:xfrm>
        </p:grpSpPr>
        <p:sp>
          <p:nvSpPr>
            <p:cNvPr id="6"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7"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8"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9"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4</a:t>
              </a:r>
            </a:p>
          </p:txBody>
        </p:sp>
      </p:grpSp>
      <p:sp>
        <p:nvSpPr>
          <p:cNvPr id="11" name="Cloud 10"/>
          <p:cNvSpPr/>
          <p:nvPr/>
        </p:nvSpPr>
        <p:spPr>
          <a:xfrm>
            <a:off x="2755767" y="1090650"/>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002060"/>
                </a:solidFill>
                <a:latin typeface="Times New Roman" pitchFamily="18" charset="0"/>
                <a:cs typeface="Times New Roman" pitchFamily="18" charset="0"/>
              </a:rPr>
              <a:t>Bước</a:t>
            </a:r>
            <a:r>
              <a:rPr lang="en-US" sz="2000" b="1" i="1" dirty="0">
                <a:solidFill>
                  <a:srgbClr val="002060"/>
                </a:solidFill>
                <a:latin typeface="Times New Roman" pitchFamily="18" charset="0"/>
                <a:cs typeface="Times New Roman" pitchFamily="18" charset="0"/>
              </a:rPr>
              <a:t> </a:t>
            </a:r>
            <a:r>
              <a:rPr lang="en-US" sz="2000" b="1" i="1" dirty="0" smtClean="0">
                <a:solidFill>
                  <a:srgbClr val="002060"/>
                </a:solidFill>
                <a:latin typeface="Times New Roman" pitchFamily="18" charset="0"/>
                <a:cs typeface="Times New Roman" pitchFamily="18" charset="0"/>
              </a:rPr>
              <a:t>2: </a:t>
            </a:r>
            <a:r>
              <a:rPr lang="en-US" sz="2000" b="1" i="1" dirty="0" err="1" smtClean="0">
                <a:solidFill>
                  <a:srgbClr val="002060"/>
                </a:solidFill>
                <a:latin typeface="Times New Roman" pitchFamily="18" charset="0"/>
                <a:cs typeface="Times New Roman" pitchFamily="18" charset="0"/>
              </a:rPr>
              <a:t>Khám</a:t>
            </a:r>
            <a:r>
              <a:rPr lang="en-US" sz="2000" b="1" i="1" dirty="0" smtClean="0">
                <a:solidFill>
                  <a:srgbClr val="002060"/>
                </a:solidFill>
                <a:latin typeface="Times New Roman" pitchFamily="18" charset="0"/>
                <a:cs typeface="Times New Roman" pitchFamily="18" charset="0"/>
              </a:rPr>
              <a:t> </a:t>
            </a:r>
            <a:r>
              <a:rPr lang="en-US" sz="2000" b="1" i="1" dirty="0" err="1" smtClean="0">
                <a:solidFill>
                  <a:srgbClr val="002060"/>
                </a:solidFill>
                <a:latin typeface="Times New Roman" pitchFamily="18" charset="0"/>
                <a:cs typeface="Times New Roman" pitchFamily="18" charset="0"/>
              </a:rPr>
              <a:t>phá</a:t>
            </a:r>
            <a:endParaRPr lang="en-US" sz="2000" b="1" dirty="0">
              <a:solidFill>
                <a:srgbClr val="002060"/>
              </a:solidFill>
              <a:latin typeface="Times New Roman" pitchFamily="18" charset="0"/>
              <a:cs typeface="Times New Roman" pitchFamily="18" charset="0"/>
            </a:endParaRPr>
          </a:p>
        </p:txBody>
      </p:sp>
      <p:sp>
        <p:nvSpPr>
          <p:cNvPr id="12" name="TextBox 11"/>
          <p:cNvSpPr txBox="1"/>
          <p:nvPr/>
        </p:nvSpPr>
        <p:spPr>
          <a:xfrm>
            <a:off x="1688286" y="381571"/>
            <a:ext cx="4910215"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Thiết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hoạt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nghiệm</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0947828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circle(in)">
                                      <p:cBhvr>
                                        <p:cTn id="21" dur="20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arn(inVertical)">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61"/>
          <p:cNvGrpSpPr>
            <a:grpSpLocks/>
          </p:cNvGrpSpPr>
          <p:nvPr/>
        </p:nvGrpSpPr>
        <p:grpSpPr bwMode="auto">
          <a:xfrm>
            <a:off x="20782" y="120687"/>
            <a:ext cx="8955931" cy="969963"/>
            <a:chOff x="1296" y="1824"/>
            <a:chExt cx="3242" cy="432"/>
          </a:xfrm>
        </p:grpSpPr>
        <p:sp>
          <p:nvSpPr>
            <p:cNvPr id="5"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6"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7"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8"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4</a:t>
              </a:r>
            </a:p>
          </p:txBody>
        </p:sp>
      </p:grpSp>
      <p:sp>
        <p:nvSpPr>
          <p:cNvPr id="10" name="Rectangle 9"/>
          <p:cNvSpPr/>
          <p:nvPr/>
        </p:nvSpPr>
        <p:spPr>
          <a:xfrm>
            <a:off x="76200" y="2514600"/>
            <a:ext cx="9074727" cy="2554545"/>
          </a:xfrm>
          <a:prstGeom prst="rect">
            <a:avLst/>
          </a:prstGeom>
        </p:spPr>
        <p:txBody>
          <a:bodyPr wrap="square">
            <a:spAutoFit/>
          </a:bodyPr>
          <a:lstStyle/>
          <a:p>
            <a:r>
              <a:rPr lang="en-US" sz="2000" dirty="0" err="1">
                <a:solidFill>
                  <a:srgbClr val="7030A0"/>
                </a:solidFill>
                <a:latin typeface="Times New Roman" pitchFamily="18" charset="0"/>
                <a:cs typeface="Times New Roman" pitchFamily="18" charset="0"/>
              </a:rPr>
              <a:t>Đây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giai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đoạn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thích</a:t>
            </a:r>
            <a:r>
              <a:rPr lang="en-US" sz="2000" dirty="0">
                <a:solidFill>
                  <a:srgbClr val="7030A0"/>
                </a:solidFill>
                <a:latin typeface="Times New Roman" pitchFamily="18" charset="0"/>
                <a:cs typeface="Times New Roman" pitchFamily="18" charset="0"/>
              </a:rPr>
              <a:t>, chia </a:t>
            </a:r>
            <a:r>
              <a:rPr lang="en-US" sz="2000" dirty="0" err="1">
                <a:solidFill>
                  <a:srgbClr val="7030A0"/>
                </a:solidFill>
                <a:latin typeface="Times New Roman" pitchFamily="18" charset="0"/>
                <a:cs typeface="Times New Roman" pitchFamily="18" charset="0"/>
              </a:rPr>
              <a:t>sẻ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hiểu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của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a:t>
            </a: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Mục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đích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thích</a:t>
            </a:r>
            <a:r>
              <a:rPr lang="en-US" sz="2000" dirty="0">
                <a:solidFill>
                  <a:srgbClr val="7030A0"/>
                </a:solidFill>
                <a:latin typeface="Times New Roman" pitchFamily="18" charset="0"/>
                <a:cs typeface="Times New Roman" pitchFamily="18" charset="0"/>
              </a:rPr>
              <a:t>, chia </a:t>
            </a:r>
            <a:r>
              <a:rPr lang="en-US" sz="2000" dirty="0" err="1">
                <a:solidFill>
                  <a:srgbClr val="7030A0"/>
                </a:solidFill>
                <a:latin typeface="Times New Roman" pitchFamily="18" charset="0"/>
                <a:cs typeface="Times New Roman" pitchFamily="18" charset="0"/>
              </a:rPr>
              <a:t>sẻ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hiểu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của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chúng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chúng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rõ</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thiệu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khái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niệm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kỹ</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năng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mới</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sử</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dụng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a:t>
            </a:r>
            <a:r>
              <a:rPr lang="en-US" sz="2000" dirty="0">
                <a:solidFill>
                  <a:srgbClr val="7030A0"/>
                </a:solidFill>
                <a:latin typeface="Times New Roman" pitchFamily="18" charset="0"/>
                <a:cs typeface="Times New Roman" pitchFamily="18" charset="0"/>
              </a:rPr>
              <a:t>: </a:t>
            </a: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nhóm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bày</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nhóm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đổi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thảo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luận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đặt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câu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hỏi</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GV </a:t>
            </a:r>
            <a:r>
              <a:rPr lang="en-US" sz="2000" dirty="0" err="1">
                <a:solidFill>
                  <a:srgbClr val="7030A0"/>
                </a:solidFill>
                <a:latin typeface="Times New Roman" pitchFamily="18" charset="0"/>
                <a:cs typeface="Times New Roman" pitchFamily="18" charset="0"/>
              </a:rPr>
              <a:t>trao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đổi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thảo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luận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khái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niệm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thuật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ngữ</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mới</a:t>
            </a:r>
            <a:endParaRPr lang="en-US" sz="2000" dirty="0">
              <a:solidFill>
                <a:srgbClr val="7030A0"/>
              </a:solidFill>
              <a:latin typeface="Times New Roman" pitchFamily="18" charset="0"/>
              <a:cs typeface="Times New Roman" pitchFamily="18" charset="0"/>
            </a:endParaRPr>
          </a:p>
        </p:txBody>
      </p:sp>
      <p:sp>
        <p:nvSpPr>
          <p:cNvPr id="11" name="TextBox 10"/>
          <p:cNvSpPr txBox="1"/>
          <p:nvPr/>
        </p:nvSpPr>
        <p:spPr>
          <a:xfrm>
            <a:off x="1688286" y="381571"/>
            <a:ext cx="4910215"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Thiết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hoạt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nghiệm</a:t>
            </a:r>
            <a:endParaRPr lang="en-US" sz="2400" b="1" dirty="0">
              <a:solidFill>
                <a:srgbClr val="FF0000"/>
              </a:solidFill>
              <a:latin typeface="Times New Roman" pitchFamily="18" charset="0"/>
              <a:cs typeface="Times New Roman" pitchFamily="18" charset="0"/>
            </a:endParaRPr>
          </a:p>
        </p:txBody>
      </p:sp>
      <p:sp>
        <p:nvSpPr>
          <p:cNvPr id="12" name="Cloud 11"/>
          <p:cNvSpPr/>
          <p:nvPr/>
        </p:nvSpPr>
        <p:spPr>
          <a:xfrm>
            <a:off x="2755767" y="1090650"/>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002060"/>
                </a:solidFill>
                <a:latin typeface="Times New Roman" pitchFamily="18" charset="0"/>
                <a:cs typeface="Times New Roman" pitchFamily="18" charset="0"/>
              </a:rPr>
              <a:t>Bước</a:t>
            </a:r>
            <a:r>
              <a:rPr lang="en-US" sz="2000" b="1" i="1" dirty="0">
                <a:solidFill>
                  <a:srgbClr val="002060"/>
                </a:solidFill>
                <a:latin typeface="Times New Roman" pitchFamily="18" charset="0"/>
                <a:cs typeface="Times New Roman" pitchFamily="18" charset="0"/>
              </a:rPr>
              <a:t> </a:t>
            </a:r>
            <a:r>
              <a:rPr lang="en-US" sz="2000" b="1" i="1" dirty="0" smtClean="0">
                <a:solidFill>
                  <a:srgbClr val="002060"/>
                </a:solidFill>
                <a:latin typeface="Times New Roman" pitchFamily="18" charset="0"/>
                <a:cs typeface="Times New Roman" pitchFamily="18" charset="0"/>
              </a:rPr>
              <a:t>3: </a:t>
            </a:r>
            <a:r>
              <a:rPr lang="en-US" sz="2000" b="1" i="1" dirty="0" err="1" smtClean="0">
                <a:solidFill>
                  <a:srgbClr val="002060"/>
                </a:solidFill>
                <a:latin typeface="Times New Roman" pitchFamily="18" charset="0"/>
                <a:cs typeface="Times New Roman" pitchFamily="18" charset="0"/>
              </a:rPr>
              <a:t>Giải</a:t>
            </a:r>
            <a:r>
              <a:rPr lang="en-US" sz="2000" b="1" i="1" dirty="0" smtClean="0">
                <a:solidFill>
                  <a:srgbClr val="002060"/>
                </a:solidFill>
                <a:latin typeface="Times New Roman" pitchFamily="18" charset="0"/>
                <a:cs typeface="Times New Roman" pitchFamily="18" charset="0"/>
              </a:rPr>
              <a:t> </a:t>
            </a:r>
            <a:r>
              <a:rPr lang="en-US" sz="2000" b="1" i="1" dirty="0" err="1" smtClean="0">
                <a:solidFill>
                  <a:srgbClr val="002060"/>
                </a:solidFill>
                <a:latin typeface="Times New Roman" pitchFamily="18" charset="0"/>
                <a:cs typeface="Times New Roman" pitchFamily="18" charset="0"/>
              </a:rPr>
              <a:t>thích</a:t>
            </a:r>
            <a:endParaRPr lang="en-US" sz="20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58107754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additive="base">
                                        <p:cTn id="14" dur="500" fill="hold"/>
                                        <p:tgtEl>
                                          <p:spTgt spid="10"/>
                                        </p:tgtEl>
                                        <p:attrNameLst>
                                          <p:attrName>ppt_x</p:attrName>
                                        </p:attrNameLst>
                                      </p:cBhvr>
                                      <p:tavLst>
                                        <p:tav tm="0">
                                          <p:val>
                                            <p:strVal val="#ppt_x"/>
                                          </p:val>
                                        </p:tav>
                                        <p:tav tm="100000">
                                          <p:val>
                                            <p:strVal val="#ppt_x"/>
                                          </p:val>
                                        </p:tav>
                                      </p:tavLst>
                                    </p:anim>
                                    <p:anim calcmode="lin" valueType="num">
                                      <p:cBhvr additive="base">
                                        <p:cTn id="1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barn(inVertical)">
                                      <p:cBhvr>
                                        <p:cTn id="20" dur="500"/>
                                        <p:tgtEl>
                                          <p:spTgt spid="11"/>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circle(in)">
                                      <p:cBhvr>
                                        <p:cTn id="25"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Rectangle 3"/>
          <p:cNvSpPr/>
          <p:nvPr/>
        </p:nvSpPr>
        <p:spPr>
          <a:xfrm>
            <a:off x="29607" y="2514600"/>
            <a:ext cx="8955930" cy="2554545"/>
          </a:xfrm>
          <a:prstGeom prst="rect">
            <a:avLst/>
          </a:prstGeom>
        </p:spPr>
        <p:txBody>
          <a:bodyPr wrap="square">
            <a:spAutoFit/>
          </a:bodyPr>
          <a:lstStyle/>
          <a:p>
            <a:pPr algn="just"/>
            <a:r>
              <a:rPr lang="en-US" sz="2000" dirty="0">
                <a:solidFill>
                  <a:srgbClr val="FF0000"/>
                </a:solidFill>
                <a:latin typeface="Times New Roman" pitchFamily="18" charset="0"/>
                <a:cs typeface="Times New Roman" pitchFamily="18" charset="0"/>
              </a:rPr>
              <a:t>Ở </a:t>
            </a:r>
            <a:r>
              <a:rPr lang="en-US" sz="2000" dirty="0" err="1">
                <a:solidFill>
                  <a:srgbClr val="FF0000"/>
                </a:solidFill>
                <a:latin typeface="Times New Roman" pitchFamily="18" charset="0"/>
                <a:cs typeface="Times New Roman" pitchFamily="18" charset="0"/>
              </a:rPr>
              <a:t>bước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này</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sẽ</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được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thăm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dò</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điều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bổ</a:t>
            </a:r>
            <a:r>
              <a:rPr lang="en-US" sz="2000" dirty="0">
                <a:solidFill>
                  <a:srgbClr val="FF0000"/>
                </a:solidFill>
                <a:latin typeface="Times New Roman" pitchFamily="18" charset="0"/>
                <a:cs typeface="Times New Roman" pitchFamily="18" charset="0"/>
              </a:rPr>
              <a:t> sung </a:t>
            </a:r>
            <a:r>
              <a:rPr lang="en-US" sz="2000" dirty="0" err="1">
                <a:solidFill>
                  <a:srgbClr val="FF0000"/>
                </a:solidFill>
                <a:latin typeface="Times New Roman" pitchFamily="18" charset="0"/>
                <a:cs typeface="Times New Roman" pitchFamily="18" charset="0"/>
              </a:rPr>
              <a:t>thêm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số</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liệu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làm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sáng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tỏ</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vấn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đề</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áp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dụng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những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điều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đã</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học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huống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hoàn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cảnh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mới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nhằm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phát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triển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thêm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kiến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thức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kĩ</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năng</a:t>
            </a:r>
            <a:endParaRPr lang="en-US" sz="2000" dirty="0">
              <a:solidFill>
                <a:srgbClr val="FF0000"/>
              </a:solidFill>
              <a:latin typeface="Times New Roman" pitchFamily="18" charset="0"/>
              <a:cs typeface="Times New Roman" pitchFamily="18" charset="0"/>
            </a:endParaRPr>
          </a:p>
          <a:p>
            <a:pPr algn="just"/>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Mục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đích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Trẻ</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áp</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dụng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những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điều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đã</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học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việc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ra</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sản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phẩm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phát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triển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thêm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kiến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thức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và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kỹ</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năng</a:t>
            </a:r>
            <a:endParaRPr lang="en-US" sz="2000" dirty="0">
              <a:solidFill>
                <a:srgbClr val="FF0000"/>
              </a:solidFill>
              <a:latin typeface="Times New Roman" pitchFamily="18" charset="0"/>
              <a:cs typeface="Times New Roman" pitchFamily="18" charset="0"/>
            </a:endParaRPr>
          </a:p>
          <a:p>
            <a:pPr algn="just"/>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hoạt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động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Chế</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1 </a:t>
            </a:r>
            <a:r>
              <a:rPr lang="en-US" sz="2000" dirty="0" err="1">
                <a:solidFill>
                  <a:srgbClr val="FF0000"/>
                </a:solidFill>
                <a:latin typeface="Times New Roman" pitchFamily="18" charset="0"/>
                <a:cs typeface="Times New Roman" pitchFamily="18" charset="0"/>
              </a:rPr>
              <a:t>sản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phẩm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theo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quy</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trình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sản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phẩm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có</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thể</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là</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kiến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thức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mới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hoặc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công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nghệ</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mới</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Đọc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sách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Xem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băng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hình</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Chế</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tạo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sản</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phẩm</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nâng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cao</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sử</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dụng</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chất</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liệu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nhau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yêu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cầu</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khác</a:t>
            </a:r>
            <a:r>
              <a:rPr lang="en-US" sz="2000" dirty="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nhau</a:t>
            </a:r>
            <a:r>
              <a:rPr lang="en-US" sz="2000" dirty="0">
                <a:solidFill>
                  <a:srgbClr val="FF0000"/>
                </a:solidFill>
                <a:latin typeface="Times New Roman" pitchFamily="18" charset="0"/>
                <a:cs typeface="Times New Roman" pitchFamily="18" charset="0"/>
              </a:rPr>
              <a:t>)…</a:t>
            </a:r>
          </a:p>
        </p:txBody>
      </p:sp>
      <p:grpSp>
        <p:nvGrpSpPr>
          <p:cNvPr id="5" name="Group 61"/>
          <p:cNvGrpSpPr>
            <a:grpSpLocks/>
          </p:cNvGrpSpPr>
          <p:nvPr/>
        </p:nvGrpSpPr>
        <p:grpSpPr bwMode="auto">
          <a:xfrm>
            <a:off x="29606" y="149924"/>
            <a:ext cx="8955931" cy="969963"/>
            <a:chOff x="1296" y="1824"/>
            <a:chExt cx="3242" cy="432"/>
          </a:xfrm>
        </p:grpSpPr>
        <p:sp>
          <p:nvSpPr>
            <p:cNvPr id="6"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7"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8"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9"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4</a:t>
              </a:r>
            </a:p>
          </p:txBody>
        </p:sp>
      </p:grpSp>
      <p:sp>
        <p:nvSpPr>
          <p:cNvPr id="11" name="Cloud 10"/>
          <p:cNvSpPr/>
          <p:nvPr/>
        </p:nvSpPr>
        <p:spPr>
          <a:xfrm>
            <a:off x="2755767" y="1090650"/>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002060"/>
                </a:solidFill>
                <a:latin typeface="Times New Roman" pitchFamily="18" charset="0"/>
                <a:cs typeface="Times New Roman" pitchFamily="18" charset="0"/>
              </a:rPr>
              <a:t>Bước</a:t>
            </a:r>
            <a:r>
              <a:rPr lang="en-US" sz="2000" b="1" i="1" dirty="0">
                <a:solidFill>
                  <a:srgbClr val="002060"/>
                </a:solidFill>
                <a:latin typeface="Times New Roman" pitchFamily="18" charset="0"/>
                <a:cs typeface="Times New Roman" pitchFamily="18" charset="0"/>
              </a:rPr>
              <a:t> </a:t>
            </a:r>
            <a:r>
              <a:rPr lang="en-US" sz="2000" b="1" i="1" dirty="0" smtClean="0">
                <a:solidFill>
                  <a:srgbClr val="002060"/>
                </a:solidFill>
                <a:latin typeface="Times New Roman" pitchFamily="18" charset="0"/>
                <a:cs typeface="Times New Roman" pitchFamily="18" charset="0"/>
              </a:rPr>
              <a:t>4: </a:t>
            </a:r>
            <a:r>
              <a:rPr lang="en-US" sz="2000" b="1" i="1" dirty="0" err="1">
                <a:solidFill>
                  <a:schemeClr val="tx1"/>
                </a:solidFill>
                <a:latin typeface="Times New Roman" pitchFamily="18" charset="0"/>
                <a:cs typeface="Times New Roman" pitchFamily="18" charset="0"/>
              </a:rPr>
              <a:t>Mở</a:t>
            </a:r>
            <a:r>
              <a:rPr lang="en-US" sz="2000" b="1" i="1" dirty="0">
                <a:solidFill>
                  <a:schemeClr val="tx1"/>
                </a:solidFill>
                <a:latin typeface="Times New Roman" pitchFamily="18" charset="0"/>
                <a:cs typeface="Times New Roman" pitchFamily="18" charset="0"/>
              </a:rPr>
              <a:t> </a:t>
            </a:r>
            <a:r>
              <a:rPr lang="en-US" sz="2000" b="1" i="1" dirty="0" err="1">
                <a:solidFill>
                  <a:schemeClr val="tx1"/>
                </a:solidFill>
                <a:latin typeface="Times New Roman" pitchFamily="18" charset="0"/>
                <a:cs typeface="Times New Roman" pitchFamily="18" charset="0"/>
              </a:rPr>
              <a:t>rộng</a:t>
            </a:r>
            <a:r>
              <a:rPr lang="en-US" sz="2000" b="1" i="1" dirty="0">
                <a:solidFill>
                  <a:schemeClr val="tx1"/>
                </a:solidFill>
                <a:latin typeface="Times New Roman" pitchFamily="18" charset="0"/>
                <a:cs typeface="Times New Roman" pitchFamily="18" charset="0"/>
              </a:rPr>
              <a:t> hay </a:t>
            </a:r>
            <a:r>
              <a:rPr lang="en-US" sz="2000" b="1" i="1" dirty="0" err="1">
                <a:solidFill>
                  <a:schemeClr val="tx1"/>
                </a:solidFill>
                <a:latin typeface="Times New Roman" pitchFamily="18" charset="0"/>
                <a:cs typeface="Times New Roman" pitchFamily="18" charset="0"/>
              </a:rPr>
              <a:t>Áp</a:t>
            </a:r>
            <a:r>
              <a:rPr lang="en-US" sz="2000" b="1" i="1" dirty="0">
                <a:solidFill>
                  <a:schemeClr val="tx1"/>
                </a:solidFill>
                <a:latin typeface="Times New Roman" pitchFamily="18" charset="0"/>
                <a:cs typeface="Times New Roman" pitchFamily="18" charset="0"/>
              </a:rPr>
              <a:t> </a:t>
            </a:r>
            <a:r>
              <a:rPr lang="en-US" sz="2000" b="1" i="1" dirty="0" err="1">
                <a:solidFill>
                  <a:schemeClr val="tx1"/>
                </a:solidFill>
                <a:latin typeface="Times New Roman" pitchFamily="18" charset="0"/>
                <a:cs typeface="Times New Roman" pitchFamily="18" charset="0"/>
              </a:rPr>
              <a:t>dụng</a:t>
            </a:r>
            <a:r>
              <a:rPr lang="en-US" sz="2000" b="1" i="1" dirty="0">
                <a:solidFill>
                  <a:schemeClr val="tx1"/>
                </a:solidFill>
                <a:latin typeface="Times New Roman" pitchFamily="18" charset="0"/>
                <a:cs typeface="Times New Roman" pitchFamily="18" charset="0"/>
              </a:rPr>
              <a:t> </a:t>
            </a:r>
            <a:r>
              <a:rPr lang="en-US" sz="2000" b="1" i="1" dirty="0" err="1">
                <a:solidFill>
                  <a:schemeClr val="tx1"/>
                </a:solidFill>
                <a:latin typeface="Times New Roman" pitchFamily="18" charset="0"/>
                <a:cs typeface="Times New Roman" pitchFamily="18" charset="0"/>
              </a:rPr>
              <a:t>cụ</a:t>
            </a:r>
            <a:r>
              <a:rPr lang="en-US" sz="2000" b="1" i="1" dirty="0">
                <a:solidFill>
                  <a:schemeClr val="tx1"/>
                </a:solidFill>
                <a:latin typeface="Times New Roman" pitchFamily="18" charset="0"/>
                <a:cs typeface="Times New Roman" pitchFamily="18" charset="0"/>
              </a:rPr>
              <a:t> </a:t>
            </a:r>
            <a:r>
              <a:rPr lang="en-US" sz="2000" b="1" i="1" dirty="0" err="1">
                <a:solidFill>
                  <a:schemeClr val="tx1"/>
                </a:solidFill>
                <a:latin typeface="Times New Roman" pitchFamily="18" charset="0"/>
                <a:cs typeface="Times New Roman" pitchFamily="18" charset="0"/>
              </a:rPr>
              <a:t>thể</a:t>
            </a:r>
            <a:endParaRPr lang="en-US" sz="2000" b="1" dirty="0">
              <a:solidFill>
                <a:schemeClr val="tx1"/>
              </a:solidFill>
              <a:latin typeface="Times New Roman" pitchFamily="18" charset="0"/>
              <a:cs typeface="Times New Roman" pitchFamily="18" charset="0"/>
            </a:endParaRPr>
          </a:p>
        </p:txBody>
      </p:sp>
      <p:sp>
        <p:nvSpPr>
          <p:cNvPr id="12" name="TextBox 11"/>
          <p:cNvSpPr txBox="1"/>
          <p:nvPr/>
        </p:nvSpPr>
        <p:spPr>
          <a:xfrm>
            <a:off x="1688286" y="381571"/>
            <a:ext cx="4910215"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Thiết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hoạt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nghiệm</a:t>
            </a:r>
            <a:endParaRPr lang="en-US" sz="2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803636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circle(in)">
                                      <p:cBhvr>
                                        <p:cTn id="19" dur="20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arn(inVertical)">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199" y="2819400"/>
            <a:ext cx="8191315" cy="2862322"/>
          </a:xfrm>
          <a:prstGeom prst="rect">
            <a:avLst/>
          </a:prstGeom>
        </p:spPr>
        <p:txBody>
          <a:bodyPr wrap="square">
            <a:spAutoFit/>
          </a:bodyPr>
          <a:lstStyle/>
          <a:p>
            <a:pPr algn="just"/>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Mục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đích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Đánh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kiến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thức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kỹ</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năng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bởi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cả</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giáo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viên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p>
          <a:p>
            <a:pPr algn="just"/>
            <a:r>
              <a:rPr lang="en-US" sz="2000" dirty="0">
                <a:solidFill>
                  <a:srgbClr val="0070C0"/>
                </a:solidFill>
                <a:latin typeface="Times New Roman" pitchFamily="18" charset="0"/>
                <a:cs typeface="Times New Roman" pitchFamily="18" charset="0"/>
              </a:rPr>
              <a:t> + </a:t>
            </a:r>
            <a:r>
              <a:rPr lang="en-US" sz="2000" dirty="0" err="1">
                <a:solidFill>
                  <a:srgbClr val="0070C0"/>
                </a:solidFill>
                <a:latin typeface="Times New Roman" pitchFamily="18" charset="0"/>
                <a:cs typeface="Times New Roman" pitchFamily="18" charset="0"/>
              </a:rPr>
              <a:t>Hoạt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động</a:t>
            </a:r>
            <a:r>
              <a:rPr lang="en-US" sz="2000" dirty="0">
                <a:solidFill>
                  <a:srgbClr val="0070C0"/>
                </a:solidFill>
                <a:latin typeface="Times New Roman" pitchFamily="18" charset="0"/>
                <a:cs typeface="Times New Roman" pitchFamily="18" charset="0"/>
              </a:rPr>
              <a:t>: </a:t>
            </a:r>
          </a:p>
          <a:p>
            <a:pPr algn="just"/>
            <a:r>
              <a:rPr lang="en-US" sz="2000" dirty="0" err="1">
                <a:solidFill>
                  <a:srgbClr val="0070C0"/>
                </a:solidFill>
                <a:latin typeface="Times New Roman" pitchFamily="18" charset="0"/>
                <a:cs typeface="Times New Roman" pitchFamily="18" charset="0"/>
              </a:rPr>
              <a:t>Quan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sát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quá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trình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hoạt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động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Khi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thảo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luận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trình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bày</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kết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quả</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chế</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tạo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sản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phẩm</a:t>
            </a:r>
            <a:r>
              <a:rPr lang="en-US" sz="2000" dirty="0">
                <a:solidFill>
                  <a:srgbClr val="0070C0"/>
                </a:solidFill>
                <a:latin typeface="Times New Roman" pitchFamily="18" charset="0"/>
                <a:cs typeface="Times New Roman" pitchFamily="18" charset="0"/>
              </a:rPr>
              <a:t>..)  </a:t>
            </a:r>
          </a:p>
          <a:p>
            <a:pPr algn="just"/>
            <a:r>
              <a:rPr lang="en-US" sz="2000" dirty="0" err="1">
                <a:solidFill>
                  <a:srgbClr val="0070C0"/>
                </a:solidFill>
                <a:latin typeface="Times New Roman" pitchFamily="18" charset="0"/>
                <a:cs typeface="Times New Roman" pitchFamily="18" charset="0"/>
              </a:rPr>
              <a:t>Đánh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theo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sổ</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ghi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chép</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đánh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sản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phẩm</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endParaRPr lang="en-US" sz="2000" dirty="0">
              <a:solidFill>
                <a:srgbClr val="0070C0"/>
              </a:solidFill>
              <a:latin typeface="Times New Roman" pitchFamily="18" charset="0"/>
              <a:cs typeface="Times New Roman" pitchFamily="18" charset="0"/>
            </a:endParaRPr>
          </a:p>
          <a:p>
            <a:pPr algn="just"/>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tự</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đánh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theo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tiêu</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chí</a:t>
            </a:r>
            <a:r>
              <a:rPr lang="en-US" sz="2000" dirty="0">
                <a:solidFill>
                  <a:srgbClr val="0070C0"/>
                </a:solidFill>
                <a:latin typeface="Times New Roman" pitchFamily="18" charset="0"/>
                <a:cs typeface="Times New Roman" pitchFamily="18" charset="0"/>
              </a:rPr>
              <a:t> </a:t>
            </a:r>
          </a:p>
          <a:p>
            <a:pPr algn="just"/>
            <a:r>
              <a:rPr lang="en-US" sz="2000" dirty="0">
                <a:solidFill>
                  <a:srgbClr val="0070C0"/>
                </a:solidFill>
                <a:latin typeface="Times New Roman" pitchFamily="18" charset="0"/>
                <a:cs typeface="Times New Roman" pitchFamily="18" charset="0"/>
              </a:rPr>
              <a:t>GV </a:t>
            </a:r>
            <a:r>
              <a:rPr lang="en-US" sz="2000" dirty="0" err="1">
                <a:solidFill>
                  <a:srgbClr val="0070C0"/>
                </a:solidFill>
                <a:latin typeface="Times New Roman" pitchFamily="18" charset="0"/>
                <a:cs typeface="Times New Roman" pitchFamily="18" charset="0"/>
              </a:rPr>
              <a:t>dựa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trên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từng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giai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đoạn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tháng</a:t>
            </a:r>
            <a:r>
              <a:rPr lang="en-US" sz="2000" dirty="0">
                <a:solidFill>
                  <a:srgbClr val="0070C0"/>
                </a:solidFill>
                <a:latin typeface="Times New Roman" pitchFamily="18" charset="0"/>
                <a:cs typeface="Times New Roman" pitchFamily="18" charset="0"/>
              </a:rPr>
              <a:t>/</a:t>
            </a:r>
            <a:r>
              <a:rPr lang="en-US" sz="2000" dirty="0" err="1">
                <a:solidFill>
                  <a:srgbClr val="0070C0"/>
                </a:solidFill>
                <a:latin typeface="Times New Roman" pitchFamily="18" charset="0"/>
                <a:cs typeface="Times New Roman" pitchFamily="18" charset="0"/>
              </a:rPr>
              <a:t>tuần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mục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tiêu</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đã</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được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xác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định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cũng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như</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điều</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kiện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hoàn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cảnh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cụ</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thể</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lớp</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nhà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trường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khả</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năng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của</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trẻ</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để</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xác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định</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các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nội</a:t>
            </a:r>
            <a:r>
              <a:rPr lang="en-US" sz="2000" dirty="0">
                <a:solidFill>
                  <a:srgbClr val="0070C0"/>
                </a:solidFill>
                <a:latin typeface="Times New Roman" pitchFamily="18" charset="0"/>
                <a:cs typeface="Times New Roman" pitchFamily="18" charset="0"/>
              </a:rPr>
              <a:t> dung STEAM </a:t>
            </a:r>
            <a:r>
              <a:rPr lang="en-US" sz="2000" dirty="0" err="1">
                <a:solidFill>
                  <a:srgbClr val="0070C0"/>
                </a:solidFill>
                <a:latin typeface="Times New Roman" pitchFamily="18" charset="0"/>
                <a:cs typeface="Times New Roman" pitchFamily="18" charset="0"/>
              </a:rPr>
              <a:t>phù</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hợp</a:t>
            </a:r>
            <a:r>
              <a:rPr lang="en-US" sz="2000" dirty="0">
                <a:solidFill>
                  <a:srgbClr val="0070C0"/>
                </a:solidFill>
                <a:latin typeface="Times New Roman" pitchFamily="18" charset="0"/>
                <a:cs typeface="Times New Roman" pitchFamily="18" charset="0"/>
              </a:rPr>
              <a:t>. </a:t>
            </a:r>
          </a:p>
        </p:txBody>
      </p:sp>
      <p:grpSp>
        <p:nvGrpSpPr>
          <p:cNvPr id="8" name="Group 61"/>
          <p:cNvGrpSpPr>
            <a:grpSpLocks/>
          </p:cNvGrpSpPr>
          <p:nvPr/>
        </p:nvGrpSpPr>
        <p:grpSpPr bwMode="auto">
          <a:xfrm>
            <a:off x="29606" y="149924"/>
            <a:ext cx="8955931" cy="969963"/>
            <a:chOff x="1296" y="1824"/>
            <a:chExt cx="3242" cy="432"/>
          </a:xfrm>
        </p:grpSpPr>
        <p:sp>
          <p:nvSpPr>
            <p:cNvPr id="9" name="AutoShape 62"/>
            <p:cNvSpPr>
              <a:spLocks noChangeArrowheads="1"/>
            </p:cNvSpPr>
            <p:nvPr/>
          </p:nvSpPr>
          <p:spPr bwMode="gray">
            <a:xfrm>
              <a:off x="1536" y="1899"/>
              <a:ext cx="3002"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10" name="AutoShape 63"/>
            <p:cNvSpPr>
              <a:spLocks noChangeArrowheads="1"/>
            </p:cNvSpPr>
            <p:nvPr/>
          </p:nvSpPr>
          <p:spPr bwMode="gray">
            <a:xfrm>
              <a:off x="1296" y="1824"/>
              <a:ext cx="432" cy="432"/>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15"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sp>
          <p:nvSpPr>
            <p:cNvPr id="17" name="Text Box 65"/>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4</a:t>
              </a:r>
            </a:p>
          </p:txBody>
        </p:sp>
      </p:grpSp>
      <p:sp>
        <p:nvSpPr>
          <p:cNvPr id="18" name="TextBox 17"/>
          <p:cNvSpPr txBox="1"/>
          <p:nvPr/>
        </p:nvSpPr>
        <p:spPr>
          <a:xfrm>
            <a:off x="1688286" y="381571"/>
            <a:ext cx="4910215" cy="461665"/>
          </a:xfrm>
          <a:prstGeom prst="rect">
            <a:avLst/>
          </a:prstGeom>
          <a:noFill/>
        </p:spPr>
        <p:txBody>
          <a:bodyPr wrap="square" rtlCol="0">
            <a:spAutoFit/>
          </a:bodyPr>
          <a:lstStyle/>
          <a:p>
            <a:pPr algn="ctr"/>
            <a:r>
              <a:rPr lang="en-US" sz="2400" b="1" dirty="0" err="1">
                <a:solidFill>
                  <a:srgbClr val="FF0000"/>
                </a:solidFill>
                <a:latin typeface="Times New Roman" pitchFamily="18" charset="0"/>
                <a:cs typeface="Times New Roman" pitchFamily="18" charset="0"/>
              </a:rPr>
              <a:t>Thiết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kế</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hoạt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động</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trải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nghiệm</a:t>
            </a:r>
            <a:endParaRPr lang="en-US" sz="2400" b="1" dirty="0">
              <a:solidFill>
                <a:srgbClr val="FF0000"/>
              </a:solidFill>
              <a:latin typeface="Times New Roman" pitchFamily="18" charset="0"/>
              <a:cs typeface="Times New Roman" pitchFamily="18" charset="0"/>
            </a:endParaRPr>
          </a:p>
        </p:txBody>
      </p:sp>
      <p:sp>
        <p:nvSpPr>
          <p:cNvPr id="19" name="Cloud 18"/>
          <p:cNvSpPr/>
          <p:nvPr/>
        </p:nvSpPr>
        <p:spPr>
          <a:xfrm>
            <a:off x="2755767" y="1090650"/>
            <a:ext cx="3797432" cy="1150186"/>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i="1" dirty="0" err="1">
                <a:solidFill>
                  <a:srgbClr val="002060"/>
                </a:solidFill>
                <a:latin typeface="Times New Roman" pitchFamily="18" charset="0"/>
                <a:cs typeface="Times New Roman" pitchFamily="18" charset="0"/>
              </a:rPr>
              <a:t>Bước</a:t>
            </a:r>
            <a:r>
              <a:rPr lang="en-US" sz="2000" b="1" i="1" dirty="0">
                <a:solidFill>
                  <a:srgbClr val="002060"/>
                </a:solidFill>
                <a:latin typeface="Times New Roman" pitchFamily="18" charset="0"/>
                <a:cs typeface="Times New Roman" pitchFamily="18" charset="0"/>
              </a:rPr>
              <a:t> </a:t>
            </a:r>
            <a:r>
              <a:rPr lang="en-US" sz="2000" b="1" i="1" dirty="0" smtClean="0">
                <a:solidFill>
                  <a:srgbClr val="002060"/>
                </a:solidFill>
                <a:latin typeface="Times New Roman" pitchFamily="18" charset="0"/>
                <a:cs typeface="Times New Roman" pitchFamily="18" charset="0"/>
              </a:rPr>
              <a:t>5: </a:t>
            </a:r>
            <a:r>
              <a:rPr lang="en-US" sz="2000" b="1" i="1" dirty="0" err="1" smtClean="0">
                <a:solidFill>
                  <a:schemeClr val="tx1"/>
                </a:solidFill>
                <a:latin typeface="Times New Roman" pitchFamily="18" charset="0"/>
                <a:cs typeface="Times New Roman" pitchFamily="18" charset="0"/>
              </a:rPr>
              <a:t>Đánh</a:t>
            </a:r>
            <a:r>
              <a:rPr lang="en-US" sz="2000" b="1" i="1" dirty="0" smtClean="0">
                <a:solidFill>
                  <a:schemeClr val="tx1"/>
                </a:solidFill>
                <a:latin typeface="Times New Roman" pitchFamily="18" charset="0"/>
                <a:cs typeface="Times New Roman" pitchFamily="18" charset="0"/>
              </a:rPr>
              <a:t> </a:t>
            </a:r>
            <a:r>
              <a:rPr lang="en-US" sz="2000" b="1" i="1" dirty="0" err="1" smtClean="0">
                <a:solidFill>
                  <a:schemeClr val="tx1"/>
                </a:solidFill>
                <a:latin typeface="Times New Roman" pitchFamily="18" charset="0"/>
                <a:cs typeface="Times New Roman" pitchFamily="18" charset="0"/>
              </a:rPr>
              <a:t>giá</a:t>
            </a:r>
            <a:endParaRPr lang="en-US" sz="20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7683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barn(inVertical)">
                                      <p:cBhvr>
                                        <p:cTn id="19" dur="500"/>
                                        <p:tgtEl>
                                          <p:spTgt spid="18"/>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circle(in)">
                                      <p:cBhvr>
                                        <p:cTn id="24"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8" grpId="0"/>
      <p:bldP spid="1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5" name="Cloud Callout 4"/>
          <p:cNvSpPr/>
          <p:nvPr/>
        </p:nvSpPr>
        <p:spPr>
          <a:xfrm>
            <a:off x="2895600" y="152400"/>
            <a:ext cx="3886200" cy="1295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3086100" y="498764"/>
            <a:ext cx="3581400" cy="461665"/>
          </a:xfrm>
          <a:prstGeom prst="rect">
            <a:avLst/>
          </a:prstGeom>
          <a:noFill/>
        </p:spPr>
        <p:txBody>
          <a:bodyPr wrap="square" rtlCol="0">
            <a:spAutoFit/>
          </a:bodyPr>
          <a:lstStyle/>
          <a:p>
            <a:pPr algn="ctr"/>
            <a:r>
              <a:rPr lang="en-US" sz="2400" b="1" dirty="0" err="1" smtClean="0">
                <a:solidFill>
                  <a:srgbClr val="FF0000"/>
                </a:solidFill>
                <a:latin typeface="Times New Roman" pitchFamily="18" charset="0"/>
                <a:cs typeface="Times New Roman" pitchFamily="18" charset="0"/>
              </a:rPr>
              <a:t>Hiệu</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quả</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của</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sáng</a:t>
            </a:r>
            <a:r>
              <a:rPr lang="en-US" sz="2400" b="1" dirty="0" smtClean="0">
                <a:solidFill>
                  <a:srgbClr val="FF0000"/>
                </a:solidFill>
                <a:latin typeface="Times New Roman" pitchFamily="18" charset="0"/>
                <a:cs typeface="Times New Roman" pitchFamily="18" charset="0"/>
              </a:rPr>
              <a:t> </a:t>
            </a:r>
            <a:r>
              <a:rPr lang="en-US" sz="2400" b="1" dirty="0" err="1" smtClean="0">
                <a:solidFill>
                  <a:srgbClr val="FF0000"/>
                </a:solidFill>
                <a:latin typeface="Times New Roman" pitchFamily="18" charset="0"/>
                <a:cs typeface="Times New Roman" pitchFamily="18" charset="0"/>
              </a:rPr>
              <a:t>kiến</a:t>
            </a:r>
            <a:endParaRPr lang="en-US" sz="2400" b="1" dirty="0">
              <a:solidFill>
                <a:srgbClr val="FF0000"/>
              </a:solidFill>
              <a:latin typeface="Times New Roman" pitchFamily="18" charset="0"/>
              <a:cs typeface="Times New Roman" pitchFamily="18" charset="0"/>
            </a:endParaRPr>
          </a:p>
        </p:txBody>
      </p:sp>
      <p:sp>
        <p:nvSpPr>
          <p:cNvPr id="7" name="Rectangle 6"/>
          <p:cNvSpPr/>
          <p:nvPr/>
        </p:nvSpPr>
        <p:spPr>
          <a:xfrm>
            <a:off x="29227" y="1676400"/>
            <a:ext cx="8915400" cy="4401205"/>
          </a:xfrm>
          <a:prstGeom prst="rect">
            <a:avLst/>
          </a:prstGeom>
        </p:spPr>
        <p:txBody>
          <a:bodyPr wrap="square">
            <a:spAutoFit/>
          </a:bodyPr>
          <a:lstStyle/>
          <a:p>
            <a:pPr algn="just"/>
            <a:r>
              <a:rPr lang="pt-BR" sz="2000" dirty="0">
                <a:solidFill>
                  <a:srgbClr val="FF0000"/>
                </a:solidFill>
                <a:latin typeface="Times New Roman" pitchFamily="18" charset="0"/>
                <a:cs typeface="Times New Roman" pitchFamily="18" charset="0"/>
              </a:rPr>
              <a:t>Qua quá trình giáo dục STEAM cho trẻ tôi thấy sự hứng thú, sự mạnh dạn, tự tin của trẻ đó rõ rệt hẳn lên. Để thúc đẩy tôi không thể không nghiên cứu khám phá và tỡm tũi ra thật nhiều các hoạt động khác để cung cấp nâng cao sự hiểu biết cho trẻ về các sự vật hiện tượng ở xung quanh trẻ để giúp trẻ có kiến thức cơ bản giáo dục STEAM</a:t>
            </a:r>
            <a:endParaRPr lang="en-US" sz="2000" dirty="0">
              <a:solidFill>
                <a:srgbClr val="FF0000"/>
              </a:solidFill>
              <a:latin typeface="Times New Roman" pitchFamily="18" charset="0"/>
              <a:cs typeface="Times New Roman" pitchFamily="18" charset="0"/>
            </a:endParaRPr>
          </a:p>
          <a:p>
            <a:pPr algn="just"/>
            <a:r>
              <a:rPr lang="pt-BR" sz="2000" dirty="0">
                <a:solidFill>
                  <a:srgbClr val="FF0000"/>
                </a:solidFill>
                <a:latin typeface="Times New Roman" pitchFamily="18" charset="0"/>
                <a:cs typeface="Times New Roman" pitchFamily="18" charset="0"/>
              </a:rPr>
              <a:t> Nhờ có biện pháp giáo dục STEAM của lớp tôi được chị em tổ khối chuyên môn đánh giá cao, BGH khen ngợi. Sau đó tôi được lên tiết mẫu cho chị em trong trường, trong cụm, trong huyện về dự giờ kiến tập cho tiết dạy.</a:t>
            </a:r>
            <a:endParaRPr lang="en-US" sz="2000" dirty="0">
              <a:solidFill>
                <a:srgbClr val="FF0000"/>
              </a:solidFill>
              <a:latin typeface="Times New Roman" pitchFamily="18" charset="0"/>
              <a:cs typeface="Times New Roman" pitchFamily="18" charset="0"/>
            </a:endParaRPr>
          </a:p>
          <a:p>
            <a:pPr algn="just"/>
            <a:r>
              <a:rPr lang="pt-BR" sz="2000" dirty="0">
                <a:solidFill>
                  <a:srgbClr val="FF0000"/>
                </a:solidFill>
                <a:latin typeface="Times New Roman" pitchFamily="18" charset="0"/>
                <a:cs typeface="Times New Roman" pitchFamily="18" charset="0"/>
              </a:rPr>
              <a:t> Bản thân tôi thì thấy càng hứng thì phấn khởi hơn trong công việc, yêu trường mến lớp và tiếp tục nghiên cứu tìm tòi khám phá ra nhiều phương pháp giáo dục STEAM cho trẻ trong trường mầm non để cho trẻ tích cực được tham gia tìm tòi khám phá nhiều điều mới lạ trong ánh mắt trẻ thơ. </a:t>
            </a:r>
            <a:endParaRPr lang="en-US" sz="2000" dirty="0">
              <a:solidFill>
                <a:srgbClr val="FF0000"/>
              </a:solidFill>
              <a:latin typeface="Times New Roman" pitchFamily="18" charset="0"/>
              <a:cs typeface="Times New Roman" pitchFamily="18" charset="0"/>
            </a:endParaRPr>
          </a:p>
          <a:p>
            <a:pPr algn="just"/>
            <a:r>
              <a:rPr lang="pt-BR" sz="2000" dirty="0">
                <a:solidFill>
                  <a:srgbClr val="FF0000"/>
                </a:solidFill>
                <a:latin typeface="Times New Roman" pitchFamily="18" charset="0"/>
                <a:cs typeface="Times New Roman" pitchFamily="18" charset="0"/>
              </a:rPr>
              <a:t> Với những kết quả trên tôi tin chắc rằng các bạn đồng nghiệp sẽ ủng hộ tôi, cùng chia sẻ với tôi, không chỉ học sinh lớp tôi và chị em giáo viên trong trường cũng vận dụng các biện pháp này để dạy và học đạt được hiệu quả cao.</a:t>
            </a:r>
            <a:endParaRPr lang="en-US" sz="20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3874512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Cloud Callout 3"/>
          <p:cNvSpPr/>
          <p:nvPr/>
        </p:nvSpPr>
        <p:spPr>
          <a:xfrm>
            <a:off x="2590800" y="0"/>
            <a:ext cx="4572000" cy="1219200"/>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smtClean="0">
                <a:solidFill>
                  <a:srgbClr val="FF0000"/>
                </a:solidFill>
                <a:latin typeface="Times New Roman" pitchFamily="18" charset="0"/>
                <a:cs typeface="Times New Roman" pitchFamily="18" charset="0"/>
              </a:rPr>
              <a:t>Bài</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học</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kinh</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nghiệm</a:t>
            </a:r>
            <a:endParaRPr lang="en-US" sz="2800" b="1" dirty="0">
              <a:solidFill>
                <a:srgbClr val="FF0000"/>
              </a:solidFill>
              <a:latin typeface="Times New Roman" pitchFamily="18" charset="0"/>
              <a:cs typeface="Times New Roman" pitchFamily="18" charset="0"/>
            </a:endParaRPr>
          </a:p>
        </p:txBody>
      </p:sp>
      <p:sp>
        <p:nvSpPr>
          <p:cNvPr id="5" name="Rectangle 4"/>
          <p:cNvSpPr/>
          <p:nvPr/>
        </p:nvSpPr>
        <p:spPr>
          <a:xfrm>
            <a:off x="0" y="1232996"/>
            <a:ext cx="9067800" cy="5632311"/>
          </a:xfrm>
          <a:prstGeom prst="rect">
            <a:avLst/>
          </a:prstGeom>
        </p:spPr>
        <p:txBody>
          <a:bodyPr wrap="square">
            <a:spAutoFit/>
          </a:bodyPr>
          <a:lstStyle/>
          <a:p>
            <a:r>
              <a:rPr lang="en-US" sz="2000" dirty="0"/>
              <a:t> </a:t>
            </a:r>
            <a:r>
              <a:rPr lang="pt-BR" sz="2000" dirty="0">
                <a:solidFill>
                  <a:srgbClr val="7030A0"/>
                </a:solidFill>
                <a:latin typeface="Times New Roman" pitchFamily="18" charset="0"/>
                <a:cs typeface="Times New Roman" pitchFamily="18" charset="0"/>
              </a:rPr>
              <a:t>Trong qua trình áp dụng phương pháp STEAM vào giảng dạy tôi thấy rằng: để tạo ra các chủ đề giáo dục STEM thực sự hiệu quả đối với người học thì phải tích hợp một cách nhuần nhuyễn những tri thức thuộc lĩnh vực khoa học, công nghệ, kĩ thuật, toán học. Nhưng điều quan trọng hơn chính là gắn được những nội dung tri thức khoa học ấy với tình huống thực tế gần gũi với đời sống người học. Vấn đề đặt ra cho người học trước mỗi chủ đề học tập đó là phải giải quyết cho được vấn đề của thực tiễn mà họ đang đối mặt chứ không phải là nhiệm vụ học tập khoa học hay toán học một cách trực tiếp và biệt lập. </a:t>
            </a:r>
            <a:endParaRPr lang="en-US" sz="2000" dirty="0">
              <a:solidFill>
                <a:srgbClr val="7030A0"/>
              </a:solidFill>
              <a:latin typeface="Times New Roman" pitchFamily="18" charset="0"/>
              <a:cs typeface="Times New Roman" pitchFamily="18" charset="0"/>
            </a:endParaRPr>
          </a:p>
          <a:p>
            <a:r>
              <a:rPr lang="pt-BR" sz="2000" dirty="0">
                <a:solidFill>
                  <a:srgbClr val="7030A0"/>
                </a:solidFill>
                <a:latin typeface="Times New Roman" pitchFamily="18" charset="0"/>
                <a:cs typeface="Times New Roman" pitchFamily="18" charset="0"/>
              </a:rPr>
              <a:t>- Nội dung chương trình môn học gần gũi, gắn bó với thực tiễn cuộc sống; xuất phát và xoay quanh cuộc sống của trẻ.</a:t>
            </a:r>
            <a:endParaRPr lang="en-US" sz="2000" dirty="0">
              <a:solidFill>
                <a:srgbClr val="7030A0"/>
              </a:solidFill>
              <a:latin typeface="Times New Roman" pitchFamily="18" charset="0"/>
              <a:cs typeface="Times New Roman" pitchFamily="18" charset="0"/>
            </a:endParaRPr>
          </a:p>
          <a:p>
            <a:r>
              <a:rPr lang="pt-BR" sz="2000" dirty="0">
                <a:solidFill>
                  <a:srgbClr val="7030A0"/>
                </a:solidFill>
                <a:latin typeface="Times New Roman" pitchFamily="18" charset="0"/>
                <a:cs typeface="Times New Roman" pitchFamily="18" charset="0"/>
              </a:rPr>
              <a:t>- Những kiến thức và kĩ năng trẻ học được từ môn học nhằm ứng dụng vào thực tiễn và giải quyết các vấn đề đặt ra trong thực tiễn.</a:t>
            </a:r>
            <a:endParaRPr lang="en-US" sz="2000" dirty="0">
              <a:solidFill>
                <a:srgbClr val="7030A0"/>
              </a:solidFill>
              <a:latin typeface="Times New Roman" pitchFamily="18" charset="0"/>
              <a:cs typeface="Times New Roman" pitchFamily="18" charset="0"/>
            </a:endParaRPr>
          </a:p>
          <a:p>
            <a:r>
              <a:rPr lang="pt-BR" sz="2000" dirty="0">
                <a:solidFill>
                  <a:srgbClr val="7030A0"/>
                </a:solidFill>
                <a:latin typeface="Times New Roman" pitchFamily="18" charset="0"/>
                <a:cs typeface="Times New Roman" pitchFamily="18" charset="0"/>
              </a:rPr>
              <a:t>- Giáo dục và phát triển các kĩ năng, các năng lực thực tiễn: giải quyết vấn đề, tự phục vụ, chăm sóc bản thân, vượt qua các tình huống khó khăn của lứa tuổi, tự bảo vệ bản thân,…</a:t>
            </a:r>
            <a:endParaRPr lang="en-US" sz="2000" dirty="0">
              <a:solidFill>
                <a:srgbClr val="7030A0"/>
              </a:solidFill>
              <a:latin typeface="Times New Roman" pitchFamily="18" charset="0"/>
              <a:cs typeface="Times New Roman" pitchFamily="18" charset="0"/>
            </a:endParaRPr>
          </a:p>
          <a:p>
            <a:r>
              <a:rPr lang="pt-BR" sz="2000" dirty="0">
                <a:solidFill>
                  <a:srgbClr val="7030A0"/>
                </a:solidFill>
                <a:latin typeface="Times New Roman" pitchFamily="18" charset="0"/>
                <a:cs typeface="Times New Roman" pitchFamily="18" charset="0"/>
              </a:rPr>
              <a:t>- Khi xây dựng bài học tích hợp, cần chọn một bài học cụ thể thuộc môn học nào đó làm trung tâm. Các ý tưởng để thiết kế bài học tích hợp được phát triển từ nội dung chính của bài học này.</a:t>
            </a:r>
            <a:endParaRPr lang="en-US" sz="2000" dirty="0">
              <a:solidFill>
                <a:srgbClr val="7030A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54984181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971800" y="259773"/>
            <a:ext cx="3276600" cy="1295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rgbClr val="7030A0"/>
                </a:solidFill>
                <a:latin typeface="Times New Roman" pitchFamily="18" charset="0"/>
                <a:cs typeface="Times New Roman" pitchFamily="18" charset="0"/>
              </a:rPr>
              <a:t>Kiến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nghị</a:t>
            </a:r>
            <a:r>
              <a:rPr lang="en-US" sz="2400" b="1" dirty="0" smtClean="0">
                <a:solidFill>
                  <a:srgbClr val="7030A0"/>
                </a:solidFill>
                <a:latin typeface="Times New Roman" pitchFamily="18" charset="0"/>
                <a:cs typeface="Times New Roman" pitchFamily="18" charset="0"/>
              </a:rPr>
              <a:t>, </a:t>
            </a:r>
          </a:p>
          <a:p>
            <a:pPr algn="ctr"/>
            <a:r>
              <a:rPr lang="en-US" sz="2400" b="1" dirty="0" err="1" smtClean="0">
                <a:solidFill>
                  <a:srgbClr val="7030A0"/>
                </a:solidFill>
                <a:latin typeface="Times New Roman" pitchFamily="18" charset="0"/>
                <a:cs typeface="Times New Roman" pitchFamily="18" charset="0"/>
              </a:rPr>
              <a:t>đề</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xuất</a:t>
            </a:r>
            <a:endParaRPr lang="en-US" sz="2400" b="1" dirty="0">
              <a:solidFill>
                <a:srgbClr val="7030A0"/>
              </a:solidFill>
              <a:latin typeface="Times New Roman" pitchFamily="18" charset="0"/>
              <a:cs typeface="Times New Roman" pitchFamily="18" charset="0"/>
            </a:endParaRPr>
          </a:p>
        </p:txBody>
      </p:sp>
      <p:sp>
        <p:nvSpPr>
          <p:cNvPr id="5" name="Rectangle 4"/>
          <p:cNvSpPr/>
          <p:nvPr/>
        </p:nvSpPr>
        <p:spPr>
          <a:xfrm>
            <a:off x="0" y="1676400"/>
            <a:ext cx="9144000" cy="4832092"/>
          </a:xfrm>
          <a:prstGeom prst="rect">
            <a:avLst/>
          </a:prstGeom>
        </p:spPr>
        <p:txBody>
          <a:bodyPr wrap="square">
            <a:spAutoFit/>
          </a:bodyPr>
          <a:lstStyle/>
          <a:p>
            <a:pPr algn="just"/>
            <a:r>
              <a:rPr lang="en-US" b="1" i="1" dirty="0">
                <a:solidFill>
                  <a:srgbClr val="7030A0"/>
                </a:solidFill>
                <a:latin typeface="Times New Roman" pitchFamily="18" charset="0"/>
                <a:cs typeface="Times New Roman" pitchFamily="18" charset="0"/>
              </a:rPr>
              <a:t>* </a:t>
            </a:r>
            <a:r>
              <a:rPr lang="en-US" b="1" i="1" dirty="0" err="1">
                <a:solidFill>
                  <a:srgbClr val="7030A0"/>
                </a:solidFill>
                <a:latin typeface="Times New Roman" pitchFamily="18" charset="0"/>
                <a:cs typeface="Times New Roman" pitchFamily="18" charset="0"/>
              </a:rPr>
              <a:t>Đối</a:t>
            </a:r>
            <a:r>
              <a:rPr lang="en-US" b="1" i="1" dirty="0">
                <a:solidFill>
                  <a:srgbClr val="7030A0"/>
                </a:solidFill>
                <a:latin typeface="Times New Roman" pitchFamily="18" charset="0"/>
                <a:cs typeface="Times New Roman" pitchFamily="18" charset="0"/>
              </a:rPr>
              <a:t> </a:t>
            </a:r>
            <a:r>
              <a:rPr lang="en-US" b="1" i="1" dirty="0" err="1">
                <a:solidFill>
                  <a:srgbClr val="7030A0"/>
                </a:solidFill>
                <a:latin typeface="Times New Roman" pitchFamily="18" charset="0"/>
                <a:cs typeface="Times New Roman" pitchFamily="18" charset="0"/>
              </a:rPr>
              <a:t>với</a:t>
            </a:r>
            <a:r>
              <a:rPr lang="en-US" b="1" i="1" dirty="0">
                <a:solidFill>
                  <a:srgbClr val="7030A0"/>
                </a:solidFill>
                <a:latin typeface="Times New Roman" pitchFamily="18" charset="0"/>
                <a:cs typeface="Times New Roman" pitchFamily="18" charset="0"/>
              </a:rPr>
              <a:t> </a:t>
            </a:r>
            <a:r>
              <a:rPr lang="en-US" b="1" i="1" dirty="0" err="1">
                <a:solidFill>
                  <a:srgbClr val="7030A0"/>
                </a:solidFill>
                <a:latin typeface="Times New Roman" pitchFamily="18" charset="0"/>
                <a:cs typeface="Times New Roman" pitchFamily="18" charset="0"/>
              </a:rPr>
              <a:t>phòng</a:t>
            </a:r>
            <a:r>
              <a:rPr lang="en-US" b="1" i="1" dirty="0">
                <a:solidFill>
                  <a:srgbClr val="7030A0"/>
                </a:solidFill>
                <a:latin typeface="Times New Roman" pitchFamily="18" charset="0"/>
                <a:cs typeface="Times New Roman" pitchFamily="18" charset="0"/>
              </a:rPr>
              <a:t> </a:t>
            </a:r>
            <a:r>
              <a:rPr lang="en-US" b="1" i="1" dirty="0" err="1">
                <a:solidFill>
                  <a:srgbClr val="7030A0"/>
                </a:solidFill>
                <a:latin typeface="Times New Roman" pitchFamily="18" charset="0"/>
                <a:cs typeface="Times New Roman" pitchFamily="18" charset="0"/>
              </a:rPr>
              <a:t>giáo</a:t>
            </a:r>
            <a:r>
              <a:rPr lang="en-US" b="1" i="1" dirty="0">
                <a:solidFill>
                  <a:srgbClr val="7030A0"/>
                </a:solidFill>
                <a:latin typeface="Times New Roman" pitchFamily="18" charset="0"/>
                <a:cs typeface="Times New Roman" pitchFamily="18" charset="0"/>
              </a:rPr>
              <a:t> </a:t>
            </a:r>
            <a:r>
              <a:rPr lang="en-US" b="1" i="1" dirty="0" err="1">
                <a:solidFill>
                  <a:srgbClr val="7030A0"/>
                </a:solidFill>
                <a:latin typeface="Times New Roman" pitchFamily="18" charset="0"/>
                <a:cs typeface="Times New Roman" pitchFamily="18" charset="0"/>
              </a:rPr>
              <a:t>dục</a:t>
            </a:r>
            <a:r>
              <a:rPr lang="en-US" b="1" i="1" dirty="0">
                <a:solidFill>
                  <a:srgbClr val="7030A0"/>
                </a:solidFill>
                <a:latin typeface="Times New Roman" pitchFamily="18" charset="0"/>
                <a:cs typeface="Times New Roman" pitchFamily="18" charset="0"/>
              </a:rPr>
              <a:t>:</a:t>
            </a:r>
            <a:endParaRPr lang="en-US" dirty="0">
              <a:solidFill>
                <a:srgbClr val="7030A0"/>
              </a:solidFill>
              <a:latin typeface="Times New Roman" pitchFamily="18" charset="0"/>
              <a:cs typeface="Times New Roman" pitchFamily="18" charset="0"/>
            </a:endParaRPr>
          </a:p>
          <a:p>
            <a:pPr algn="just"/>
            <a:r>
              <a:rPr lang="en-US" dirty="0">
                <a:solidFill>
                  <a:srgbClr val="7030A0"/>
                </a:solidFill>
                <a:latin typeface="Times New Roman" pitchFamily="18" charset="0"/>
                <a:cs typeface="Times New Roman" pitchFamily="18" charset="0"/>
              </a:rPr>
              <a:t> -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nhiều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hơn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buổi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tập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huấn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tọa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đàm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bồi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dưỡng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kiến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chuyên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môn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nghiệp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vụ</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một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chuyên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sâu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toàn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a:t>
            </a:r>
          </a:p>
          <a:p>
            <a:pPr algn="just"/>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Tăng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hoạt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giao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lưu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tham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quan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học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tập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trao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đổi</a:t>
            </a:r>
            <a:r>
              <a:rPr lang="en-US" dirty="0">
                <a:solidFill>
                  <a:srgbClr val="7030A0"/>
                </a:solidFill>
                <a:latin typeface="Times New Roman" pitchFamily="18" charset="0"/>
                <a:cs typeface="Times New Roman" pitchFamily="18" charset="0"/>
              </a:rPr>
              <a:t>  chia  </a:t>
            </a:r>
            <a:r>
              <a:rPr lang="en-US" dirty="0" err="1">
                <a:solidFill>
                  <a:srgbClr val="7030A0"/>
                </a:solidFill>
                <a:latin typeface="Times New Roman" pitchFamily="18" charset="0"/>
                <a:cs typeface="Times New Roman" pitchFamily="18" charset="0"/>
              </a:rPr>
              <a:t>sẻ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nghiệm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của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về</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vấn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đề</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ứng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phương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dục</a:t>
            </a:r>
            <a:r>
              <a:rPr lang="en-US" dirty="0">
                <a:solidFill>
                  <a:srgbClr val="7030A0"/>
                </a:solidFill>
                <a:latin typeface="Times New Roman" pitchFamily="18" charset="0"/>
                <a:cs typeface="Times New Roman" pitchFamily="18" charset="0"/>
              </a:rPr>
              <a:t> STEAM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mầm</a:t>
            </a:r>
            <a:r>
              <a:rPr lang="en-US" dirty="0">
                <a:solidFill>
                  <a:srgbClr val="7030A0"/>
                </a:solidFill>
                <a:latin typeface="Times New Roman" pitchFamily="18" charset="0"/>
                <a:cs typeface="Times New Roman" pitchFamily="18" charset="0"/>
              </a:rPr>
              <a:t> non.  </a:t>
            </a:r>
          </a:p>
          <a:p>
            <a:pPr algn="just"/>
            <a:r>
              <a:rPr lang="en-US" dirty="0" err="1">
                <a:solidFill>
                  <a:srgbClr val="7030A0"/>
                </a:solidFill>
                <a:latin typeface="Times New Roman" pitchFamily="18" charset="0"/>
                <a:cs typeface="Times New Roman" pitchFamily="18" charset="0"/>
              </a:rPr>
              <a:t>Trên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đây</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một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số</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nghiệm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ứng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dục</a:t>
            </a:r>
            <a:r>
              <a:rPr lang="en-US" dirty="0">
                <a:solidFill>
                  <a:srgbClr val="7030A0"/>
                </a:solidFill>
                <a:latin typeface="Times New Roman" pitchFamily="18" charset="0"/>
                <a:cs typeface="Times New Roman" pitchFamily="18" charset="0"/>
              </a:rPr>
              <a:t> STEAM </a:t>
            </a:r>
            <a:r>
              <a:rPr lang="en-US" dirty="0" err="1">
                <a:solidFill>
                  <a:srgbClr val="7030A0"/>
                </a:solidFill>
                <a:latin typeface="Times New Roman" pitchFamily="18" charset="0"/>
                <a:cs typeface="Times New Roman" pitchFamily="18" charset="0"/>
              </a:rPr>
              <a:t>mà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tôi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rút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ra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trong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thực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tế</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làm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việc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giao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lưu</a:t>
            </a:r>
            <a:r>
              <a:rPr lang="en-US" dirty="0">
                <a:solidFill>
                  <a:srgbClr val="7030A0"/>
                </a:solidFill>
                <a:latin typeface="Times New Roman" pitchFamily="18" charset="0"/>
                <a:cs typeface="Times New Roman" pitchFamily="18" charset="0"/>
              </a:rPr>
              <a:t>, chia </a:t>
            </a:r>
            <a:r>
              <a:rPr lang="en-US" dirty="0" err="1">
                <a:solidFill>
                  <a:srgbClr val="7030A0"/>
                </a:solidFill>
                <a:latin typeface="Times New Roman" pitchFamily="18" charset="0"/>
                <a:cs typeface="Times New Roman" pitchFamily="18" charset="0"/>
              </a:rPr>
              <a:t>sẻ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trong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những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năm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công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có</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hình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phương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hay </a:t>
            </a:r>
            <a:r>
              <a:rPr lang="en-US" dirty="0" err="1">
                <a:solidFill>
                  <a:srgbClr val="7030A0"/>
                </a:solidFill>
                <a:latin typeface="Times New Roman" pitchFamily="18" charset="0"/>
                <a:cs typeface="Times New Roman" pitchFamily="18" charset="0"/>
              </a:rPr>
              <a:t>hơn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tôi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sẽ</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huy</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ưu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điểm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khắc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phục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mặt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còn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tồn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bản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kiến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ích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hơn</a:t>
            </a:r>
            <a:r>
              <a:rPr lang="en-US" dirty="0" smtClean="0">
                <a:solidFill>
                  <a:srgbClr val="7030A0"/>
                </a:solidFill>
                <a:latin typeface="Times New Roman" pitchFamily="18" charset="0"/>
                <a:cs typeface="Times New Roman" pitchFamily="18" charset="0"/>
              </a:rPr>
              <a:t>.</a:t>
            </a:r>
            <a:endParaRPr lang="en-US" b="1" i="1" dirty="0" smtClean="0">
              <a:solidFill>
                <a:srgbClr val="7030A0"/>
              </a:solidFill>
              <a:latin typeface="Times New Roman" pitchFamily="18" charset="0"/>
              <a:cs typeface="Times New Roman" pitchFamily="18" charset="0"/>
            </a:endParaRPr>
          </a:p>
          <a:p>
            <a:pPr algn="just"/>
            <a:r>
              <a:rPr lang="vi-VN" b="1" i="1" dirty="0" smtClean="0">
                <a:solidFill>
                  <a:srgbClr val="7030A0"/>
                </a:solidFill>
                <a:latin typeface="Times New Roman" pitchFamily="18" charset="0"/>
                <a:cs typeface="Times New Roman" pitchFamily="18" charset="0"/>
              </a:rPr>
              <a:t>* </a:t>
            </a:r>
            <a:r>
              <a:rPr lang="vi-VN" b="1" i="1" dirty="0">
                <a:solidFill>
                  <a:srgbClr val="7030A0"/>
                </a:solidFill>
                <a:latin typeface="Times New Roman" pitchFamily="18" charset="0"/>
                <a:cs typeface="Times New Roman" pitchFamily="18" charset="0"/>
              </a:rPr>
              <a:t>Đối với nhà trường:</a:t>
            </a:r>
            <a:r>
              <a:rPr lang="vi-VN" dirty="0">
                <a:solidFill>
                  <a:srgbClr val="7030A0"/>
                </a:solidFill>
                <a:latin typeface="Times New Roman" pitchFamily="18" charset="0"/>
                <a:cs typeface="Times New Roman" pitchFamily="18" charset="0"/>
              </a:rPr>
              <a:t> </a:t>
            </a:r>
            <a:endParaRPr lang="en-US" dirty="0">
              <a:solidFill>
                <a:srgbClr val="7030A0"/>
              </a:solidFill>
              <a:latin typeface="Times New Roman" pitchFamily="18" charset="0"/>
              <a:cs typeface="Times New Roman" pitchFamily="18" charset="0"/>
            </a:endParaRPr>
          </a:p>
          <a:p>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Tham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mưu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với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cấp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lãnh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điều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toàn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có</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tiếp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cận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trực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tiếp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phương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mới</a:t>
            </a:r>
            <a:r>
              <a:rPr lang="en-US" dirty="0">
                <a:solidFill>
                  <a:srgbClr val="7030A0"/>
                </a:solidFill>
                <a:latin typeface="Times New Roman" pitchFamily="18" charset="0"/>
                <a:cs typeface="Times New Roman" pitchFamily="18" charset="0"/>
              </a:rPr>
              <a:t>.</a:t>
            </a:r>
          </a:p>
          <a:p>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Tăng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bồi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dưỡng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kiến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phương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hình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hoạt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triển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kĩ</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năng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5-6 </a:t>
            </a:r>
            <a:r>
              <a:rPr lang="en-US" dirty="0" err="1">
                <a:solidFill>
                  <a:srgbClr val="7030A0"/>
                </a:solidFill>
                <a:latin typeface="Times New Roman" pitchFamily="18" charset="0"/>
                <a:cs typeface="Times New Roman" pitchFamily="18" charset="0"/>
              </a:rPr>
              <a:t>tuổi</a:t>
            </a:r>
            <a:r>
              <a:rPr lang="en-US" dirty="0">
                <a:solidFill>
                  <a:srgbClr val="7030A0"/>
                </a:solidFill>
                <a:latin typeface="Times New Roman" pitchFamily="18" charset="0"/>
                <a:cs typeface="Times New Roman" pitchFamily="18" charset="0"/>
              </a:rPr>
              <a:t> qua </a:t>
            </a:r>
            <a:r>
              <a:rPr lang="en-US" dirty="0" err="1">
                <a:solidFill>
                  <a:srgbClr val="7030A0"/>
                </a:solidFill>
                <a:latin typeface="Times New Roman" pitchFamily="18" charset="0"/>
                <a:cs typeface="Times New Roman" pitchFamily="18" charset="0"/>
              </a:rPr>
              <a:t>hoạt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động</a:t>
            </a:r>
            <a:r>
              <a:rPr lang="en-US" dirty="0">
                <a:solidFill>
                  <a:srgbClr val="7030A0"/>
                </a:solidFill>
                <a:latin typeface="Times New Roman" pitchFamily="18" charset="0"/>
                <a:cs typeface="Times New Roman" pitchFamily="18" charset="0"/>
              </a:rPr>
              <a:t> STEAM </a:t>
            </a:r>
            <a:r>
              <a:rPr lang="en-US" dirty="0" err="1">
                <a:solidFill>
                  <a:srgbClr val="7030A0"/>
                </a:solidFill>
                <a:latin typeface="Times New Roman" pitchFamily="18" charset="0"/>
                <a:cs typeface="Times New Roman" pitchFamily="18" charset="0"/>
              </a:rPr>
              <a:t>với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hình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phong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phú</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phù</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hợp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theo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hướng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lấy</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làm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trung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tâm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phù</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hợp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với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điều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thực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tế</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của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lớp</a:t>
            </a:r>
            <a:r>
              <a:rPr lang="en-US" dirty="0">
                <a:solidFill>
                  <a:srgbClr val="7030A0"/>
                </a:solidFill>
                <a:latin typeface="Times New Roman" pitchFamily="18" charset="0"/>
                <a:cs typeface="Times New Roman" pitchFamily="18" charset="0"/>
              </a:rPr>
              <a:t>.</a:t>
            </a:r>
          </a:p>
          <a:p>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Tổ</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bồi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dưỡng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khai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sử</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dụng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nguyên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vật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liệu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đồ</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dùng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đồ</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chơi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phù</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hợp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nhằm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ra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điều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thuận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lợi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cơ</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hội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được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khám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trải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nghiệm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thiết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kế</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chế</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kích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thích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smtClean="0">
                <a:solidFill>
                  <a:srgbClr val="7030A0"/>
                </a:solidFill>
                <a:latin typeface="Times New Roman" pitchFamily="18" charset="0"/>
                <a:cs typeface="Times New Roman" pitchFamily="18" charset="0"/>
              </a:rPr>
              <a:t>.</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2822036479"/>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wheel(1)">
                                      <p:cBhvr>
                                        <p:cTn id="7" dur="2000"/>
                                        <p:tgtEl>
                                          <p:spTgt spid="5">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wheel(1)">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wheel(1)">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wheel(1)">
                                      <p:cBhvr>
                                        <p:cTn id="22" dur="20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Effect transition="in" filter="wheel(1)">
                                      <p:cBhvr>
                                        <p:cTn id="27" dur="2000"/>
                                        <p:tgtEl>
                                          <p:spTgt spid="5">
                                            <p:txEl>
                                              <p:pRg st="3" end="3"/>
                                            </p:txEl>
                                          </p:spTgt>
                                        </p:tgtEl>
                                      </p:cBhvr>
                                    </p:animEffect>
                                  </p:childTnLst>
                                </p:cTn>
                              </p:par>
                              <p:par>
                                <p:cTn id="28" presetID="21" presetClass="entr" presetSubtype="1" fill="hold" nodeType="with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wheel(1)">
                                      <p:cBhvr>
                                        <p:cTn id="30" dur="2000"/>
                                        <p:tgtEl>
                                          <p:spTgt spid="5">
                                            <p:txEl>
                                              <p:pRg st="5" end="5"/>
                                            </p:txEl>
                                          </p:spTgt>
                                        </p:tgtEl>
                                      </p:cBhvr>
                                    </p:animEffect>
                                  </p:childTnLst>
                                </p:cTn>
                              </p:par>
                              <p:par>
                                <p:cTn id="31" presetID="21" presetClass="entr" presetSubtype="1" fill="hold" nodeType="withEffect">
                                  <p:stCondLst>
                                    <p:cond delay="0"/>
                                  </p:stCondLst>
                                  <p:childTnLst>
                                    <p:set>
                                      <p:cBhvr>
                                        <p:cTn id="32" dur="1" fill="hold">
                                          <p:stCondLst>
                                            <p:cond delay="0"/>
                                          </p:stCondLst>
                                        </p:cTn>
                                        <p:tgtEl>
                                          <p:spTgt spid="5">
                                            <p:txEl>
                                              <p:pRg st="6" end="6"/>
                                            </p:txEl>
                                          </p:spTgt>
                                        </p:tgtEl>
                                        <p:attrNameLst>
                                          <p:attrName>style.visibility</p:attrName>
                                        </p:attrNameLst>
                                      </p:cBhvr>
                                      <p:to>
                                        <p:strVal val="visible"/>
                                      </p:to>
                                    </p:set>
                                    <p:animEffect transition="in" filter="wheel(1)">
                                      <p:cBhvr>
                                        <p:cTn id="33" dur="2000"/>
                                        <p:tgtEl>
                                          <p:spTgt spid="5">
                                            <p:txEl>
                                              <p:pRg st="6" end="6"/>
                                            </p:txEl>
                                          </p:spTgt>
                                        </p:tgtEl>
                                      </p:cBhvr>
                                    </p:animEffect>
                                  </p:childTnLst>
                                </p:cTn>
                              </p:par>
                              <p:par>
                                <p:cTn id="34" presetID="21" presetClass="entr" presetSubtype="1" fill="hold" nodeType="withEffect">
                                  <p:stCondLst>
                                    <p:cond delay="0"/>
                                  </p:stCondLst>
                                  <p:childTnLst>
                                    <p:set>
                                      <p:cBhvr>
                                        <p:cTn id="35" dur="1" fill="hold">
                                          <p:stCondLst>
                                            <p:cond delay="0"/>
                                          </p:stCondLst>
                                        </p:cTn>
                                        <p:tgtEl>
                                          <p:spTgt spid="5">
                                            <p:txEl>
                                              <p:pRg st="7" end="7"/>
                                            </p:txEl>
                                          </p:spTgt>
                                        </p:tgtEl>
                                        <p:attrNameLst>
                                          <p:attrName>style.visibility</p:attrName>
                                        </p:attrNameLst>
                                      </p:cBhvr>
                                      <p:to>
                                        <p:strVal val="visible"/>
                                      </p:to>
                                    </p:set>
                                    <p:animEffect transition="in" filter="wheel(1)">
                                      <p:cBhvr>
                                        <p:cTn id="36" dur="20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5" name="Cloud Callout 4"/>
          <p:cNvSpPr/>
          <p:nvPr/>
        </p:nvSpPr>
        <p:spPr>
          <a:xfrm>
            <a:off x="2438400" y="0"/>
            <a:ext cx="4953000" cy="914400"/>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3429000" y="154528"/>
            <a:ext cx="3276600" cy="400110"/>
          </a:xfrm>
          <a:prstGeom prst="rect">
            <a:avLst/>
          </a:prstGeom>
          <a:noFill/>
        </p:spPr>
        <p:txBody>
          <a:bodyPr wrap="square" rtlCol="0">
            <a:spAutoFit/>
          </a:bodyPr>
          <a:lstStyle/>
          <a:p>
            <a:r>
              <a:rPr lang="en-US" sz="2000" b="1" dirty="0" smtClean="0">
                <a:solidFill>
                  <a:srgbClr val="FF0000"/>
                </a:solidFill>
                <a:latin typeface="Times New Roman" pitchFamily="18" charset="0"/>
                <a:cs typeface="Times New Roman" pitchFamily="18" charset="0"/>
              </a:rPr>
              <a:t>LÝ DO CHỌN BIỆN PHÁP</a:t>
            </a:r>
            <a:endParaRPr lang="en-US" sz="2000" b="1" dirty="0">
              <a:solidFill>
                <a:srgbClr val="FF0000"/>
              </a:solidFill>
              <a:latin typeface="Times New Roman" pitchFamily="18" charset="0"/>
              <a:cs typeface="Times New Roman" pitchFamily="18" charset="0"/>
            </a:endParaRPr>
          </a:p>
        </p:txBody>
      </p:sp>
      <p:sp>
        <p:nvSpPr>
          <p:cNvPr id="13" name="Rectangle 12"/>
          <p:cNvSpPr/>
          <p:nvPr/>
        </p:nvSpPr>
        <p:spPr>
          <a:xfrm>
            <a:off x="90055" y="990600"/>
            <a:ext cx="8991600" cy="5509200"/>
          </a:xfrm>
          <a:prstGeom prst="rect">
            <a:avLst/>
          </a:prstGeom>
        </p:spPr>
        <p:txBody>
          <a:bodyPr wrap="square">
            <a:spAutoFit/>
          </a:bodyPr>
          <a:lstStyle/>
          <a:p>
            <a:pPr algn="just"/>
            <a:r>
              <a:rPr lang="en-US" sz="1600" dirty="0" err="1">
                <a:solidFill>
                  <a:srgbClr val="C00000"/>
                </a:solidFill>
                <a:latin typeface="Times New Roman" pitchFamily="18" charset="0"/>
                <a:cs typeface="Times New Roman" pitchFamily="18" charset="0"/>
              </a:rPr>
              <a:t>Việc</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đổi</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mới</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giáo</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dục</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theo</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hướng</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phát</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triển</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năng</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lực</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người</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học</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nhằm</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chuẩn</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bị</a:t>
            </a:r>
            <a:r>
              <a:rPr lang="pt-BR" sz="1600" dirty="0">
                <a:solidFill>
                  <a:srgbClr val="C00000"/>
                </a:solidFill>
                <a:latin typeface="Times New Roman" pitchFamily="18" charset="0"/>
                <a:cs typeface="Times New Roman" pitchFamily="18" charset="0"/>
              </a:rPr>
              <a:t> cho thế hệ trẻ có khả năng tự giải quyết các vấn đề một cách tự chủ, sáng tạo đã và đang trở thành xu hướng của nhiều quốc gia tiên tiến trên thế giới. Ở Việt Nam, việc đổi mới giáo dục theo hướng này đã được quan tâm ngay từ cấp học mầm non. Điều này được đặt ra trong Nghị quyết số 29-NQ/TW, ngày 04/11/2013, Hội nghị lần thứ 8 Ban Chấp hành Trung ương Đảng (khóa XI) về “Đổi mới căn bản, toàn diện giáo dục và đào tạo, đáp ứng yêu cầu công nghiệp hóa, hiện đại hóa trong điều kiện kinh tế thị trường định hướng xã hội chủ nghĩa và hội nhập quốc tế” theo  quan điểm chỉ đạo: “...</a:t>
            </a:r>
            <a:r>
              <a:rPr lang="pt-BR" sz="1600" i="1" dirty="0">
                <a:solidFill>
                  <a:srgbClr val="C00000"/>
                </a:solidFill>
                <a:latin typeface="Times New Roman" pitchFamily="18" charset="0"/>
                <a:cs typeface="Times New Roman" pitchFamily="18" charset="0"/>
              </a:rPr>
              <a:t>chuyển mạnh quá trình giáo dục từ chủ yếu trang bị kiến thức sang phát triển toàn diện năng lực và phẩm chất người học</a:t>
            </a:r>
            <a:r>
              <a:rPr lang="pt-BR" sz="1600" dirty="0">
                <a:solidFill>
                  <a:srgbClr val="C00000"/>
                </a:solidFill>
                <a:latin typeface="Times New Roman" pitchFamily="18" charset="0"/>
                <a:cs typeface="Times New Roman" pitchFamily="18" charset="0"/>
              </a:rPr>
              <a:t>…”</a:t>
            </a:r>
            <a:r>
              <a:rPr lang="pt-BR" sz="1600" i="1" dirty="0">
                <a:solidFill>
                  <a:srgbClr val="C00000"/>
                </a:solidFill>
                <a:latin typeface="Times New Roman" pitchFamily="18" charset="0"/>
                <a:cs typeface="Times New Roman" pitchFamily="18" charset="0"/>
              </a:rPr>
              <a:t>.</a:t>
            </a:r>
            <a:endParaRPr lang="en-US" sz="1600" dirty="0">
              <a:solidFill>
                <a:srgbClr val="C00000"/>
              </a:solidFill>
              <a:latin typeface="Times New Roman" pitchFamily="18" charset="0"/>
              <a:cs typeface="Times New Roman" pitchFamily="18" charset="0"/>
            </a:endParaRPr>
          </a:p>
          <a:p>
            <a:pPr algn="just"/>
            <a:r>
              <a:rPr lang="pt-BR" sz="1600" dirty="0">
                <a:solidFill>
                  <a:srgbClr val="C00000"/>
                </a:solidFill>
                <a:latin typeface="Times New Roman" pitchFamily="18" charset="0"/>
                <a:cs typeface="Times New Roman" pitchFamily="18" charset="0"/>
              </a:rPr>
              <a:t>Hiểu được điều đó ngành giáo dục, đặc biệt là giáo dục mầm non đã không ngừng học hỏi những phương pháp giáo dục tiên tiến trên thế giới, các trường mầm non cũng đã từng bước tiếp cận và ứng dụng một số các phương pháp giáo dục tiến tiến vào giảng dạy, trong đó có phương pháp giáo dục STEAM đang được rất nhiều giáo viên cũng như phụ huynh quan tâm.</a:t>
            </a:r>
            <a:endParaRPr lang="en-US" sz="1600" dirty="0">
              <a:solidFill>
                <a:srgbClr val="C00000"/>
              </a:solidFill>
              <a:latin typeface="Times New Roman" pitchFamily="18" charset="0"/>
              <a:cs typeface="Times New Roman" pitchFamily="18" charset="0"/>
            </a:endParaRPr>
          </a:p>
          <a:p>
            <a:pPr algn="just"/>
            <a:r>
              <a:rPr lang="pt-BR" sz="1600" dirty="0">
                <a:solidFill>
                  <a:srgbClr val="C00000"/>
                </a:solidFill>
                <a:latin typeface="Times New Roman" pitchFamily="18" charset="0"/>
                <a:cs typeface="Times New Roman" pitchFamily="18" charset="0"/>
              </a:rPr>
              <a:t>Là một giáo viên, người làm công tác giáo dục Mầm non, tôi luôn trăn trở làm sao để trẻ tiếp xúc, làm quen sớm </a:t>
            </a:r>
            <a:r>
              <a:rPr lang="en-US" sz="1600" dirty="0" err="1">
                <a:solidFill>
                  <a:srgbClr val="C00000"/>
                </a:solidFill>
                <a:latin typeface="Times New Roman" pitchFamily="18" charset="0"/>
                <a:cs typeface="Times New Roman" pitchFamily="18" charset="0"/>
              </a:rPr>
              <a:t>phương</a:t>
            </a:r>
            <a:r>
              <a:rPr lang="en-US" sz="1600" dirty="0">
                <a:solidFill>
                  <a:srgbClr val="C00000"/>
                </a:solidFill>
                <a:latin typeface="Times New Roman" pitchFamily="18" charset="0"/>
                <a:cs typeface="Times New Roman" pitchFamily="18" charset="0"/>
              </a:rPr>
              <a:t> </a:t>
            </a:r>
            <a:r>
              <a:rPr lang="en-US" sz="1600" dirty="0" err="1">
                <a:solidFill>
                  <a:srgbClr val="C00000"/>
                </a:solidFill>
                <a:latin typeface="Times New Roman" pitchFamily="18" charset="0"/>
                <a:cs typeface="Times New Roman" pitchFamily="18" charset="0"/>
              </a:rPr>
              <a:t>pháp</a:t>
            </a:r>
            <a:r>
              <a:rPr lang="en-US" sz="1600" dirty="0">
                <a:solidFill>
                  <a:srgbClr val="C00000"/>
                </a:solidFill>
                <a:latin typeface="Times New Roman" pitchFamily="18" charset="0"/>
                <a:cs typeface="Times New Roman" pitchFamily="18" charset="0"/>
              </a:rPr>
              <a:t> STEAM</a:t>
            </a:r>
            <a:r>
              <a:rPr lang="pt-BR" sz="1600" dirty="0">
                <a:solidFill>
                  <a:srgbClr val="C00000"/>
                </a:solidFill>
                <a:latin typeface="Times New Roman" pitchFamily="18" charset="0"/>
                <a:cs typeface="Times New Roman" pitchFamily="18" charset="0"/>
              </a:rPr>
              <a:t>. Qua đó, giúp trẻ hứng thú, sáng tạo ngay cả trong các hoạt động đơn giản. Qua thực tế giảng dạy và đứng lớp, tôi luôn nghiên cứu và học hỏi kinh nghiệm các đồng nghiệp, tôi nhận thấy sử dụng phương pháp thực hành trải nghiệm làm chủ đạo kết hợp với các phương pháp khác thực sự đáp ứng được những gì mà tôi tâm huyết và trăn trở bấy lâu nay. </a:t>
            </a:r>
            <a:endParaRPr lang="en-US" sz="1600" dirty="0">
              <a:solidFill>
                <a:srgbClr val="C00000"/>
              </a:solidFill>
              <a:latin typeface="Times New Roman" pitchFamily="18" charset="0"/>
              <a:cs typeface="Times New Roman" pitchFamily="18" charset="0"/>
            </a:endParaRPr>
          </a:p>
          <a:p>
            <a:pPr algn="just"/>
            <a:r>
              <a:rPr lang="pt-BR" sz="1600" b="1" dirty="0">
                <a:solidFill>
                  <a:srgbClr val="C00000"/>
                </a:solidFill>
                <a:latin typeface="Times New Roman" pitchFamily="18" charset="0"/>
                <a:cs typeface="Times New Roman" pitchFamily="18" charset="0"/>
              </a:rPr>
              <a:t>N</a:t>
            </a:r>
            <a:r>
              <a:rPr lang="pt-BR" sz="1600" dirty="0">
                <a:solidFill>
                  <a:srgbClr val="C00000"/>
                </a:solidFill>
                <a:latin typeface="Times New Roman" pitchFamily="18" charset="0"/>
                <a:cs typeface="Times New Roman" pitchFamily="18" charset="0"/>
              </a:rPr>
              <a:t>hận thức rõ tầm quan trọng của áp dụng phương pháp học tập STEAM đồng thời đóng góp một phần nhỏ bé của mình vào công việc nâng cao chất lượng chăm sóc giáo dục trẻ ở địa phương và giúp trẻ những hiểu biết ban đầu về STEAM mà trẻ đang sống để trẻ có sự sáng tạo trong học tập và bản thân trẻ góp phần nhỏ bé vào xây dựng đất nước. Xuất phát từ những vấn đề thực tiễn trên tôi đã chọn đề tài </a:t>
            </a:r>
            <a:r>
              <a:rPr lang="pt-BR" sz="1600" b="1" i="1" dirty="0">
                <a:solidFill>
                  <a:srgbClr val="C00000"/>
                </a:solidFill>
                <a:latin typeface="Times New Roman" pitchFamily="18" charset="0"/>
                <a:cs typeface="Times New Roman" pitchFamily="18" charset="0"/>
              </a:rPr>
              <a:t>“Một số biện pháp ứng dụng phương pháp giáo dục STEAM vào các hoạt động cho trẻ 5-6 tuổi”.</a:t>
            </a:r>
            <a:endParaRPr lang="en-US" sz="16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269460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wheel(1)">
                                      <p:cBhvr>
                                        <p:cTn id="12" dur="20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ppt_x"/>
                                          </p:val>
                                        </p:tav>
                                        <p:tav tm="100000">
                                          <p:val>
                                            <p:strVal val="#ppt_x"/>
                                          </p:val>
                                        </p:tav>
                                      </p:tavLst>
                                    </p:anim>
                                    <p:anim calcmode="lin" valueType="num">
                                      <p:cBhvr additive="base">
                                        <p:cTn id="1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p:bldP spid="1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Callout 3"/>
          <p:cNvSpPr/>
          <p:nvPr/>
        </p:nvSpPr>
        <p:spPr>
          <a:xfrm>
            <a:off x="2971800" y="259773"/>
            <a:ext cx="3276600" cy="1295400"/>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rgbClr val="7030A0"/>
                </a:solidFill>
                <a:latin typeface="Times New Roman" pitchFamily="18" charset="0"/>
                <a:cs typeface="Times New Roman" pitchFamily="18" charset="0"/>
              </a:rPr>
              <a:t>Kiến</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nghị</a:t>
            </a:r>
            <a:r>
              <a:rPr lang="en-US" sz="2400" b="1" dirty="0" smtClean="0">
                <a:solidFill>
                  <a:srgbClr val="7030A0"/>
                </a:solidFill>
                <a:latin typeface="Times New Roman" pitchFamily="18" charset="0"/>
                <a:cs typeface="Times New Roman" pitchFamily="18" charset="0"/>
              </a:rPr>
              <a:t>, </a:t>
            </a:r>
          </a:p>
          <a:p>
            <a:pPr algn="ctr"/>
            <a:r>
              <a:rPr lang="en-US" sz="2400" b="1" dirty="0" err="1" smtClean="0">
                <a:solidFill>
                  <a:srgbClr val="7030A0"/>
                </a:solidFill>
                <a:latin typeface="Times New Roman" pitchFamily="18" charset="0"/>
                <a:cs typeface="Times New Roman" pitchFamily="18" charset="0"/>
              </a:rPr>
              <a:t>đề</a:t>
            </a:r>
            <a:r>
              <a:rPr lang="en-US" sz="2400" b="1" dirty="0" smtClean="0">
                <a:solidFill>
                  <a:srgbClr val="7030A0"/>
                </a:solidFill>
                <a:latin typeface="Times New Roman" pitchFamily="18" charset="0"/>
                <a:cs typeface="Times New Roman" pitchFamily="18" charset="0"/>
              </a:rPr>
              <a:t> </a:t>
            </a:r>
            <a:r>
              <a:rPr lang="en-US" sz="2400" b="1" dirty="0" err="1" smtClean="0">
                <a:solidFill>
                  <a:srgbClr val="7030A0"/>
                </a:solidFill>
                <a:latin typeface="Times New Roman" pitchFamily="18" charset="0"/>
                <a:cs typeface="Times New Roman" pitchFamily="18" charset="0"/>
              </a:rPr>
              <a:t>xuất</a:t>
            </a:r>
            <a:endParaRPr lang="en-US" sz="2400" b="1" dirty="0">
              <a:solidFill>
                <a:srgbClr val="7030A0"/>
              </a:solidFill>
              <a:latin typeface="Times New Roman" pitchFamily="18" charset="0"/>
              <a:cs typeface="Times New Roman" pitchFamily="18" charset="0"/>
            </a:endParaRPr>
          </a:p>
        </p:txBody>
      </p:sp>
      <p:sp>
        <p:nvSpPr>
          <p:cNvPr id="5" name="Rectangle 4"/>
          <p:cNvSpPr/>
          <p:nvPr/>
        </p:nvSpPr>
        <p:spPr>
          <a:xfrm>
            <a:off x="0" y="1787561"/>
            <a:ext cx="9144000" cy="3693319"/>
          </a:xfrm>
          <a:prstGeom prst="rect">
            <a:avLst/>
          </a:prstGeom>
        </p:spPr>
        <p:txBody>
          <a:bodyPr wrap="square">
            <a:spAutoFit/>
          </a:bodyPr>
          <a:lstStyle/>
          <a:p>
            <a:pPr algn="just"/>
            <a:r>
              <a:rPr lang="pt-BR" b="1" i="1" dirty="0">
                <a:solidFill>
                  <a:srgbClr val="7030A0"/>
                </a:solidFill>
                <a:latin typeface="Times New Roman" pitchFamily="18" charset="0"/>
                <a:cs typeface="Times New Roman" pitchFamily="18" charset="0"/>
              </a:rPr>
              <a:t>* Đối với giáo viên:</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Được tăng cường nhận thức đầy đủ về mục đích, vai trò, tầm quan trọng của việc triển khai ứng dụng phương pháp STEAM cho trẻ 5-6 tuổi.</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Được bồi dưỡng, tăng cường năng lực tổ chức hoạt động STEAM có hiệu quả và linh hoạt trong tổ chức phối hợp với các hoạt động giáo dục khác nhằm phát triển 5 lĩnh vực cho trẻ 5-6 tuổi.</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Khai thác, sử dụng sáng tạo các nguyên, vật liệu, đồ dùng, đồ chơi phù hợp để xây dựng môi trường hoạt động STEAM có tính mở, tạo điều kiện để trẻ có thể sáng tạo hiệu quả.</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Có sự phối hợp chặt chẽ với phụ huynh trong việc phát triển các kĩ năng  cho trẻ mẫu giáo 5-6 tuổi qua các hoạt động ở nhà trường cũng như trong gia đình.</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Cần tìm hiểu các tư liệu, phương pháp mới qua các kênh thông tin để xây dựng kế hoạch lồng ghép STEAM vào các hoạt động cho trẻ 5-6 tuổi cho phù hợp.</a:t>
            </a:r>
            <a:endParaRPr lang="en-US" dirty="0">
              <a:solidFill>
                <a:srgbClr val="7030A0"/>
              </a:solidFill>
              <a:latin typeface="Times New Roman" pitchFamily="18" charset="0"/>
              <a:cs typeface="Times New Roman" pitchFamily="18" charset="0"/>
            </a:endParaRPr>
          </a:p>
          <a:p>
            <a:pPr algn="just"/>
            <a:r>
              <a:rPr lang="pt-BR" dirty="0">
                <a:solidFill>
                  <a:srgbClr val="7030A0"/>
                </a:solidFill>
                <a:latin typeface="Times New Roman" pitchFamily="18" charset="0"/>
                <a:cs typeface="Times New Roman" pitchFamily="18" charset="0"/>
              </a:rPr>
              <a:t>- Gợi mở sự tò mò, ham hiểu biết, sáng tạo của trẻ để trẻ phát triển tối da năng lực của bản thân trẻ.</a:t>
            </a:r>
            <a:endParaRPr lang="en-US"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745193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4" name="Rectangle 3"/>
          <p:cNvSpPr/>
          <p:nvPr/>
        </p:nvSpPr>
        <p:spPr>
          <a:xfrm>
            <a:off x="990600" y="1447800"/>
            <a:ext cx="7620000" cy="2954655"/>
          </a:xfrm>
          <a:prstGeom prst="rect">
            <a:avLst/>
          </a:prstGeom>
        </p:spPr>
        <p:txBody>
          <a:bodyPr wrap="square">
            <a:spAutoFit/>
          </a:bodyPr>
          <a:lstStyle/>
          <a:p>
            <a:r>
              <a:rPr lang="en-US" sz="2800" b="1" dirty="0" err="1">
                <a:solidFill>
                  <a:srgbClr val="7030A0"/>
                </a:solidFill>
                <a:latin typeface="Times New Roman" pitchFamily="18" charset="0"/>
                <a:cs typeface="Times New Roman" pitchFamily="18" charset="0"/>
              </a:rPr>
              <a:t>Trên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đây</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là</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bài</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thuyết</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trình</a:t>
            </a:r>
            <a:r>
              <a:rPr lang="en-US" sz="2800" b="1" dirty="0">
                <a:solidFill>
                  <a:srgbClr val="7030A0"/>
                </a:solidFill>
                <a:latin typeface="Times New Roman" pitchFamily="18" charset="0"/>
                <a:cs typeface="Times New Roman" pitchFamily="18" charset="0"/>
              </a:rPr>
              <a:t> “ </a:t>
            </a:r>
            <a:r>
              <a:rPr lang="en-US" sz="2800" b="1" dirty="0" err="1" smtClean="0">
                <a:solidFill>
                  <a:srgbClr val="7030A0"/>
                </a:solidFill>
                <a:latin typeface="Times New Roman" pitchFamily="18" charset="0"/>
                <a:cs typeface="Times New Roman" pitchFamily="18" charset="0"/>
              </a:rPr>
              <a:t>Một</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số</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biện</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pháp</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ứng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dụng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phương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pháp</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giáo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dục</a:t>
            </a:r>
            <a:r>
              <a:rPr lang="en-US" sz="2800" b="1" dirty="0" smtClean="0">
                <a:solidFill>
                  <a:srgbClr val="7030A0"/>
                </a:solidFill>
                <a:latin typeface="Times New Roman" pitchFamily="18" charset="0"/>
                <a:cs typeface="Times New Roman" pitchFamily="18" charset="0"/>
              </a:rPr>
              <a:t> Steam </a:t>
            </a:r>
            <a:r>
              <a:rPr lang="en-US" sz="2800" b="1" dirty="0" err="1" smtClean="0">
                <a:solidFill>
                  <a:srgbClr val="7030A0"/>
                </a:solidFill>
                <a:latin typeface="Times New Roman" pitchFamily="18" charset="0"/>
                <a:cs typeface="Times New Roman" pitchFamily="18" charset="0"/>
              </a:rPr>
              <a:t>vào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các</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hoạt</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động</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cho</a:t>
            </a:r>
            <a:r>
              <a:rPr lang="en-US" sz="2800" b="1" dirty="0" smtClean="0">
                <a:solidFill>
                  <a:srgbClr val="7030A0"/>
                </a:solidFill>
                <a:latin typeface="Times New Roman" pitchFamily="18" charset="0"/>
                <a:cs typeface="Times New Roman" pitchFamily="18" charset="0"/>
              </a:rPr>
              <a:t> </a:t>
            </a:r>
            <a:r>
              <a:rPr lang="en-US" sz="2800" b="1" dirty="0" err="1" smtClean="0">
                <a:solidFill>
                  <a:srgbClr val="7030A0"/>
                </a:solidFill>
                <a:latin typeface="Times New Roman" pitchFamily="18" charset="0"/>
                <a:cs typeface="Times New Roman" pitchFamily="18" charset="0"/>
              </a:rPr>
              <a:t>trẻ</a:t>
            </a:r>
            <a:r>
              <a:rPr lang="en-US" sz="2800" b="1" dirty="0" smtClean="0">
                <a:solidFill>
                  <a:srgbClr val="7030A0"/>
                </a:solidFill>
                <a:latin typeface="Times New Roman" pitchFamily="18" charset="0"/>
                <a:cs typeface="Times New Roman" pitchFamily="18" charset="0"/>
              </a:rPr>
              <a:t> 5 – 6 </a:t>
            </a:r>
            <a:r>
              <a:rPr lang="en-US" sz="2800" b="1" dirty="0" err="1" smtClean="0">
                <a:solidFill>
                  <a:srgbClr val="7030A0"/>
                </a:solidFill>
                <a:latin typeface="Times New Roman" pitchFamily="18" charset="0"/>
                <a:cs typeface="Times New Roman" pitchFamily="18" charset="0"/>
              </a:rPr>
              <a:t>tuổi</a:t>
            </a:r>
            <a:r>
              <a:rPr lang="en-US" sz="2800" b="1" dirty="0" smtClean="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Rất</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mong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các</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vị</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giám</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khảo</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đánh</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giá</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và</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góp</a:t>
            </a:r>
            <a:r>
              <a:rPr lang="en-US" sz="2800" b="1" dirty="0">
                <a:solidFill>
                  <a:srgbClr val="7030A0"/>
                </a:solidFill>
                <a:latin typeface="Times New Roman" pitchFamily="18" charset="0"/>
                <a:cs typeface="Times New Roman" pitchFamily="18" charset="0"/>
              </a:rPr>
              <a:t> ý </a:t>
            </a:r>
            <a:r>
              <a:rPr lang="en-US" sz="2800" b="1" dirty="0" err="1">
                <a:solidFill>
                  <a:srgbClr val="7030A0"/>
                </a:solidFill>
                <a:latin typeface="Times New Roman" pitchFamily="18" charset="0"/>
                <a:cs typeface="Times New Roman" pitchFamily="18" charset="0"/>
              </a:rPr>
              <a:t>để</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sáng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kiến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ngày</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càng</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hoàn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thiện</a:t>
            </a:r>
            <a:r>
              <a:rPr lang="en-US" sz="2800" b="1" dirty="0">
                <a:solidFill>
                  <a:srgbClr val="7030A0"/>
                </a:solidFill>
                <a:latin typeface="Times New Roman" pitchFamily="18" charset="0"/>
                <a:cs typeface="Times New Roman" pitchFamily="18" charset="0"/>
              </a:rPr>
              <a:t> </a:t>
            </a:r>
            <a:r>
              <a:rPr lang="en-US" sz="2800" b="1" dirty="0" err="1">
                <a:solidFill>
                  <a:srgbClr val="7030A0"/>
                </a:solidFill>
                <a:latin typeface="Times New Roman" pitchFamily="18" charset="0"/>
                <a:cs typeface="Times New Roman" pitchFamily="18" charset="0"/>
              </a:rPr>
              <a:t>hơn</a:t>
            </a:r>
            <a:r>
              <a:rPr lang="en-US" sz="2800" b="1" dirty="0">
                <a:solidFill>
                  <a:srgbClr val="7030A0"/>
                </a:solidFill>
                <a:latin typeface="Times New Roman" pitchFamily="18" charset="0"/>
                <a:cs typeface="Times New Roman" pitchFamily="18" charset="0"/>
              </a:rPr>
              <a:t>. </a:t>
            </a:r>
          </a:p>
          <a:p>
            <a:r>
              <a:rPr lang="en-US" sz="2800" b="1" dirty="0" err="1">
                <a:solidFill>
                  <a:srgbClr val="FF0000"/>
                </a:solidFill>
                <a:latin typeface="Times New Roman" pitchFamily="18" charset="0"/>
                <a:cs typeface="Times New Roman" pitchFamily="18" charset="0"/>
              </a:rPr>
              <a:t>Xin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chân</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thành</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cảm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ơn</a:t>
            </a:r>
            <a:r>
              <a:rPr lang="en-US" sz="2800" b="1" dirty="0">
                <a:solidFill>
                  <a:srgbClr val="FF0000"/>
                </a:solidFill>
                <a:latin typeface="Times New Roman" pitchFamily="18" charset="0"/>
                <a:cs typeface="Times New Roman" pitchFamily="18" charset="0"/>
              </a:rPr>
              <a:t>!</a:t>
            </a:r>
          </a:p>
          <a:p>
            <a:r>
              <a:rPr lang="en-US" dirty="0"/>
              <a:t> </a:t>
            </a:r>
          </a:p>
        </p:txBody>
      </p:sp>
    </p:spTree>
    <p:extLst>
      <p:ext uri="{BB962C8B-B14F-4D97-AF65-F5344CB8AC3E}">
        <p14:creationId xmlns:p14="http://schemas.microsoft.com/office/powerpoint/2010/main" val="366785217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206679"/>
            <a:ext cx="3276600" cy="706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876800" y="329064"/>
            <a:ext cx="2306782" cy="461665"/>
          </a:xfrm>
          <a:prstGeom prst="rect">
            <a:avLst/>
          </a:prstGeom>
          <a:noFill/>
        </p:spPr>
        <p:txBody>
          <a:bodyPr wrap="square" rtlCol="0">
            <a:spAutoFit/>
          </a:bodyPr>
          <a:lstStyle/>
          <a:p>
            <a:r>
              <a:rPr lang="en-US" sz="2400" b="1" dirty="0" err="1" smtClean="0">
                <a:solidFill>
                  <a:srgbClr val="C00000"/>
                </a:solidFill>
                <a:latin typeface="Times New Roman" pitchFamily="18" charset="0"/>
                <a:cs typeface="Times New Roman" pitchFamily="18" charset="0"/>
              </a:rPr>
              <a:t>Thực</a:t>
            </a:r>
            <a:r>
              <a:rPr lang="en-US" sz="2400" b="1" dirty="0" smtClean="0">
                <a:solidFill>
                  <a:srgbClr val="C00000"/>
                </a:solidFill>
                <a:latin typeface="Times New Roman" pitchFamily="18" charset="0"/>
                <a:cs typeface="Times New Roman" pitchFamily="18" charset="0"/>
              </a:rPr>
              <a:t> </a:t>
            </a:r>
            <a:r>
              <a:rPr lang="en-US" sz="2400" b="1" dirty="0" err="1" smtClean="0">
                <a:solidFill>
                  <a:srgbClr val="C00000"/>
                </a:solidFill>
                <a:latin typeface="Times New Roman" pitchFamily="18" charset="0"/>
                <a:cs typeface="Times New Roman" pitchFamily="18" charset="0"/>
              </a:rPr>
              <a:t>trạng</a:t>
            </a:r>
            <a:endParaRPr lang="en-US" sz="2400" b="1" dirty="0">
              <a:solidFill>
                <a:srgbClr val="C00000"/>
              </a:solidFill>
              <a:latin typeface="Times New Roman" pitchFamily="18" charset="0"/>
              <a:cs typeface="Times New Roman" pitchFamily="18" charset="0"/>
            </a:endParaRPr>
          </a:p>
        </p:txBody>
      </p:sp>
      <p:sp>
        <p:nvSpPr>
          <p:cNvPr id="7" name="Oval 6"/>
          <p:cNvSpPr/>
          <p:nvPr/>
        </p:nvSpPr>
        <p:spPr>
          <a:xfrm>
            <a:off x="228600" y="1467894"/>
            <a:ext cx="1600200" cy="4323306"/>
          </a:xfrm>
          <a:prstGeom prst="ellipse">
            <a:avLst/>
          </a:prstGeom>
          <a:solidFill>
            <a:srgbClr val="CC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228600" y="2905715"/>
            <a:ext cx="1600200" cy="954107"/>
          </a:xfrm>
          <a:prstGeom prst="rect">
            <a:avLst/>
          </a:prstGeom>
          <a:noFill/>
        </p:spPr>
        <p:txBody>
          <a:bodyPr wrap="square" rtlCol="0">
            <a:spAutoFit/>
          </a:bodyPr>
          <a:lstStyle/>
          <a:p>
            <a:pPr algn="ctr"/>
            <a:r>
              <a:rPr lang="en-US" sz="2800" b="1" dirty="0" err="1" smtClean="0">
                <a:solidFill>
                  <a:srgbClr val="FF0000"/>
                </a:solidFill>
                <a:latin typeface="Times New Roman" pitchFamily="18" charset="0"/>
                <a:cs typeface="Times New Roman" pitchFamily="18" charset="0"/>
              </a:rPr>
              <a:t>Thuận</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lợi</a:t>
            </a:r>
            <a:endParaRPr lang="en-US" sz="2800" b="1" dirty="0">
              <a:solidFill>
                <a:srgbClr val="FF0000"/>
              </a:solidFill>
              <a:latin typeface="Times New Roman" pitchFamily="18" charset="0"/>
              <a:cs typeface="Times New Roman" pitchFamily="18" charset="0"/>
            </a:endParaRPr>
          </a:p>
        </p:txBody>
      </p:sp>
      <p:sp>
        <p:nvSpPr>
          <p:cNvPr id="9" name="Rounded Rectangle 8"/>
          <p:cNvSpPr/>
          <p:nvPr/>
        </p:nvSpPr>
        <p:spPr>
          <a:xfrm>
            <a:off x="2147074" y="1143000"/>
            <a:ext cx="6744717"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luôn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nhận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được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sự</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quan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tâm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chỉ</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sao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của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Phòng</a:t>
            </a:r>
            <a:r>
              <a:rPr lang="en-US" dirty="0">
                <a:solidFill>
                  <a:srgbClr val="7030A0"/>
                </a:solidFill>
                <a:latin typeface="Times New Roman" pitchFamily="18" charset="0"/>
                <a:cs typeface="Times New Roman" pitchFamily="18" charset="0"/>
              </a:rPr>
              <a:t> GD - ĐT </a:t>
            </a:r>
            <a:r>
              <a:rPr lang="en-US" dirty="0" err="1">
                <a:solidFill>
                  <a:srgbClr val="7030A0"/>
                </a:solidFill>
                <a:latin typeface="Times New Roman" pitchFamily="18" charset="0"/>
                <a:cs typeface="Times New Roman" pitchFamily="18" charset="0"/>
              </a:rPr>
              <a:t>quận</a:t>
            </a:r>
            <a:r>
              <a:rPr lang="en-US" dirty="0">
                <a:solidFill>
                  <a:srgbClr val="7030A0"/>
                </a:solidFill>
                <a:latin typeface="Times New Roman" pitchFamily="18" charset="0"/>
                <a:cs typeface="Times New Roman" pitchFamily="18" charset="0"/>
              </a:rPr>
              <a:t> Long </a:t>
            </a:r>
            <a:r>
              <a:rPr lang="en-US" dirty="0" err="1">
                <a:solidFill>
                  <a:srgbClr val="7030A0"/>
                </a:solidFill>
                <a:latin typeface="Times New Roman" pitchFamily="18" charset="0"/>
                <a:cs typeface="Times New Roman" pitchFamily="18" charset="0"/>
              </a:rPr>
              <a:t>Biên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sự</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năng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có</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tinh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thần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trách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nhiệm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cao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của</a:t>
            </a:r>
            <a:r>
              <a:rPr lang="en-US" dirty="0">
                <a:solidFill>
                  <a:srgbClr val="7030A0"/>
                </a:solidFill>
                <a:latin typeface="Times New Roman" pitchFamily="18" charset="0"/>
                <a:cs typeface="Times New Roman" pitchFamily="18" charset="0"/>
              </a:rPr>
              <a:t> Ban </a:t>
            </a:r>
            <a:r>
              <a:rPr lang="en-US" dirty="0" err="1">
                <a:solidFill>
                  <a:srgbClr val="7030A0"/>
                </a:solidFill>
                <a:latin typeface="Times New Roman" pitchFamily="18" charset="0"/>
                <a:cs typeface="Times New Roman" pitchFamily="18" charset="0"/>
              </a:rPr>
              <a:t>giám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hiệu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mầm</a:t>
            </a:r>
            <a:r>
              <a:rPr lang="en-US" dirty="0">
                <a:solidFill>
                  <a:srgbClr val="7030A0"/>
                </a:solidFill>
                <a:latin typeface="Times New Roman" pitchFamily="18" charset="0"/>
                <a:cs typeface="Times New Roman" pitchFamily="18" charset="0"/>
              </a:rPr>
              <a:t> non </a:t>
            </a:r>
            <a:r>
              <a:rPr lang="en-US" dirty="0" err="1">
                <a:solidFill>
                  <a:srgbClr val="7030A0"/>
                </a:solidFill>
                <a:latin typeface="Times New Roman" pitchFamily="18" charset="0"/>
                <a:cs typeface="Times New Roman" pitchFamily="18" charset="0"/>
              </a:rPr>
              <a:t>Tuổi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Hoa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ngũ</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nhiệt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tình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yêu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mến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có</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tinh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thần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đoàn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kết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giúp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đỡ</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nhau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trong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quá</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trình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thực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đề</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tài</a:t>
            </a:r>
            <a:r>
              <a:rPr lang="en-US" dirty="0">
                <a:solidFill>
                  <a:srgbClr val="7030A0"/>
                </a:solidFill>
                <a:latin typeface="Times New Roman" pitchFamily="18" charset="0"/>
                <a:cs typeface="Times New Roman" pitchFamily="18" charset="0"/>
              </a:rPr>
              <a:t>.</a:t>
            </a:r>
          </a:p>
        </p:txBody>
      </p:sp>
      <p:sp>
        <p:nvSpPr>
          <p:cNvPr id="10" name="Rounded Rectangle 9"/>
          <p:cNvSpPr/>
          <p:nvPr/>
        </p:nvSpPr>
        <p:spPr>
          <a:xfrm>
            <a:off x="2129330" y="2871011"/>
            <a:ext cx="6762462" cy="151707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Môi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cơ</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sở</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vật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chất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khang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trang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hiện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đại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ứng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yêu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cầu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giảng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dạy</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a:t>
            </a:r>
          </a:p>
        </p:txBody>
      </p:sp>
      <p:sp>
        <p:nvSpPr>
          <p:cNvPr id="11" name="Rounded Rectangle 10"/>
          <p:cNvSpPr/>
          <p:nvPr/>
        </p:nvSpPr>
        <p:spPr>
          <a:xfrm>
            <a:off x="2129329" y="4572000"/>
            <a:ext cx="6762461" cy="146597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Giáo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nhận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thức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được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sự</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quan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trọng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về</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việc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đổi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mới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phương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pháp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dạy</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học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kết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hợp</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với</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sự</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quan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tâm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của</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bậc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phụ</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huynh</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thường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xuyên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ủng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hộ</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những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nguyên</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vật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liệu</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để</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làm</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đồ</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dùng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cho</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trẻ</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trong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các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hoạt</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động</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học</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và</a:t>
            </a:r>
            <a:r>
              <a:rPr lang="en-US" dirty="0">
                <a:solidFill>
                  <a:srgbClr val="7030A0"/>
                </a:solidFill>
                <a:latin typeface="Times New Roman" pitchFamily="18" charset="0"/>
                <a:cs typeface="Times New Roman" pitchFamily="18" charset="0"/>
              </a:rPr>
              <a:t> </a:t>
            </a:r>
            <a:r>
              <a:rPr lang="en-US" dirty="0" err="1">
                <a:solidFill>
                  <a:srgbClr val="7030A0"/>
                </a:solidFill>
                <a:latin typeface="Times New Roman" pitchFamily="18" charset="0"/>
                <a:cs typeface="Times New Roman" pitchFamily="18" charset="0"/>
              </a:rPr>
              <a:t>chơi</a:t>
            </a:r>
            <a:r>
              <a:rPr lang="en-US" dirty="0">
                <a:solidFill>
                  <a:srgbClr val="7030A0"/>
                </a:solidFill>
                <a:latin typeface="Times New Roman" pitchFamily="18" charset="0"/>
                <a:cs typeface="Times New Roman" pitchFamily="18" charset="0"/>
              </a:rPr>
              <a:t>.</a:t>
            </a:r>
          </a:p>
        </p:txBody>
      </p:sp>
    </p:spTree>
    <p:extLst>
      <p:ext uri="{BB962C8B-B14F-4D97-AF65-F5344CB8AC3E}">
        <p14:creationId xmlns:p14="http://schemas.microsoft.com/office/powerpoint/2010/main" val="17946378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1000"/>
                                        <p:tgtEl>
                                          <p:spTgt spid="9"/>
                                        </p:tgtEl>
                                      </p:cBhvr>
                                    </p:animEffect>
                                    <p:anim calcmode="lin" valueType="num">
                                      <p:cBhvr>
                                        <p:cTn id="28" dur="1000" fill="hold"/>
                                        <p:tgtEl>
                                          <p:spTgt spid="9"/>
                                        </p:tgtEl>
                                        <p:attrNameLst>
                                          <p:attrName>ppt_x</p:attrName>
                                        </p:attrNameLst>
                                      </p:cBhvr>
                                      <p:tavLst>
                                        <p:tav tm="0">
                                          <p:val>
                                            <p:strVal val="#ppt_x"/>
                                          </p:val>
                                        </p:tav>
                                        <p:tav tm="100000">
                                          <p:val>
                                            <p:strVal val="#ppt_x"/>
                                          </p:val>
                                        </p:tav>
                                      </p:tavLst>
                                    </p:anim>
                                    <p:anim calcmode="lin" valueType="num">
                                      <p:cBhvr>
                                        <p:cTn id="2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heel(1)">
                                      <p:cBhvr>
                                        <p:cTn id="34" dur="20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1000"/>
                                        <p:tgtEl>
                                          <p:spTgt spid="11"/>
                                        </p:tgtEl>
                                      </p:cBhvr>
                                    </p:animEffect>
                                    <p:anim calcmode="lin" valueType="num">
                                      <p:cBhvr>
                                        <p:cTn id="40" dur="1000" fill="hold"/>
                                        <p:tgtEl>
                                          <p:spTgt spid="11"/>
                                        </p:tgtEl>
                                        <p:attrNameLst>
                                          <p:attrName>ppt_x</p:attrName>
                                        </p:attrNameLst>
                                      </p:cBhvr>
                                      <p:tavLst>
                                        <p:tav tm="0">
                                          <p:val>
                                            <p:strVal val="#ppt_x"/>
                                          </p:val>
                                        </p:tav>
                                        <p:tav tm="100000">
                                          <p:val>
                                            <p:strVal val="#ppt_x"/>
                                          </p:val>
                                        </p:tav>
                                      </p:tavLst>
                                    </p:anim>
                                    <p:anim calcmode="lin" valueType="num">
                                      <p:cBhvr>
                                        <p:cTn id="41"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P spid="9" grpId="0" animBg="1"/>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Oval 3"/>
          <p:cNvSpPr/>
          <p:nvPr/>
        </p:nvSpPr>
        <p:spPr>
          <a:xfrm>
            <a:off x="555321" y="1381992"/>
            <a:ext cx="1600200" cy="4066308"/>
          </a:xfrm>
          <a:prstGeom prst="ellipse">
            <a:avLst/>
          </a:prstGeom>
          <a:solidFill>
            <a:schemeClr val="accent6">
              <a:lumMod val="20000"/>
              <a:lumOff val="80000"/>
            </a:schemeClr>
          </a:solidFill>
        </p:spPr>
        <p:style>
          <a:lnRef idx="1">
            <a:schemeClr val="accent5"/>
          </a:lnRef>
          <a:fillRef idx="3">
            <a:schemeClr val="accent5"/>
          </a:fillRef>
          <a:effectRef idx="2">
            <a:schemeClr val="accent5"/>
          </a:effectRef>
          <a:fontRef idx="minor">
            <a:schemeClr val="lt1"/>
          </a:fontRef>
        </p:style>
        <p:txBody>
          <a:bodyPr rtlCol="0" anchor="ctr"/>
          <a:lstStyle/>
          <a:p>
            <a:pPr algn="ctr"/>
            <a:r>
              <a:rPr lang="en-US" altLang="en-US" sz="3200" b="1" dirty="0" err="1">
                <a:solidFill>
                  <a:srgbClr val="FF0000"/>
                </a:solidFill>
                <a:latin typeface="Times New Roman" pitchFamily="18" charset="0"/>
                <a:cs typeface="Times New Roman" pitchFamily="18" charset="0"/>
              </a:rPr>
              <a:t>Khó</a:t>
            </a:r>
            <a:r>
              <a:rPr lang="en-US" altLang="en-US" sz="3200" b="1" dirty="0">
                <a:solidFill>
                  <a:srgbClr val="FF0000"/>
                </a:solidFill>
                <a:latin typeface="Times New Roman" pitchFamily="18" charset="0"/>
                <a:cs typeface="Times New Roman" pitchFamily="18" charset="0"/>
              </a:rPr>
              <a:t> </a:t>
            </a:r>
            <a:r>
              <a:rPr lang="en-US" altLang="en-US" sz="3200" b="1" dirty="0" err="1">
                <a:solidFill>
                  <a:srgbClr val="FF0000"/>
                </a:solidFill>
                <a:latin typeface="Times New Roman" pitchFamily="18" charset="0"/>
                <a:cs typeface="Times New Roman" pitchFamily="18" charset="0"/>
              </a:rPr>
              <a:t>khăn</a:t>
            </a:r>
            <a:endParaRPr lang="en-US" sz="3200" dirty="0"/>
          </a:p>
        </p:txBody>
      </p:sp>
      <p:sp>
        <p:nvSpPr>
          <p:cNvPr id="5" name="Rounded Rectangle 4"/>
          <p:cNvSpPr/>
          <p:nvPr/>
        </p:nvSpPr>
        <p:spPr>
          <a:xfrm>
            <a:off x="2324100" y="1600200"/>
            <a:ext cx="6691745" cy="1524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t> </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Cơ</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sở</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vật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chất</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hiện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đại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tuy</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nhiên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phòng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học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để</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có</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thể</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đáp</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ứng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việc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giảng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dạy</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phương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pháp</a:t>
            </a:r>
            <a:r>
              <a:rPr lang="en-US" sz="2000" dirty="0">
                <a:solidFill>
                  <a:srgbClr val="0070C0"/>
                </a:solidFill>
                <a:latin typeface="Times New Roman" pitchFamily="18" charset="0"/>
                <a:cs typeface="Times New Roman" pitchFamily="18" charset="0"/>
              </a:rPr>
              <a:t> STEAM </a:t>
            </a:r>
            <a:r>
              <a:rPr lang="en-US" sz="2000" dirty="0" err="1">
                <a:solidFill>
                  <a:srgbClr val="0070C0"/>
                </a:solidFill>
                <a:latin typeface="Times New Roman" pitchFamily="18" charset="0"/>
                <a:cs typeface="Times New Roman" pitchFamily="18" charset="0"/>
              </a:rPr>
              <a:t>còn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hạn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chế</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đang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dần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hoàn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thiện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theo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kế</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hoạch</a:t>
            </a:r>
            <a:r>
              <a:rPr lang="en-US" sz="2000" dirty="0">
                <a:solidFill>
                  <a:srgbClr val="0070C0"/>
                </a:solidFill>
                <a:latin typeface="Times New Roman" pitchFamily="18" charset="0"/>
                <a:cs typeface="Times New Roman" pitchFamily="18" charset="0"/>
              </a:rPr>
              <a:t>.</a:t>
            </a:r>
          </a:p>
        </p:txBody>
      </p:sp>
      <p:sp>
        <p:nvSpPr>
          <p:cNvPr id="6" name="Rounded Rectangle 5"/>
          <p:cNvSpPr/>
          <p:nvPr/>
        </p:nvSpPr>
        <p:spPr>
          <a:xfrm>
            <a:off x="2324100" y="3810000"/>
            <a:ext cx="6705600" cy="14478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rgbClr val="0070C0"/>
                </a:solidFill>
                <a:latin typeface="Times New Roman" pitchFamily="18" charset="0"/>
                <a:cs typeface="Times New Roman" pitchFamily="18" charset="0"/>
              </a:rPr>
              <a:t> - </a:t>
            </a:r>
            <a:r>
              <a:rPr lang="en-US" sz="2000" dirty="0" err="1">
                <a:solidFill>
                  <a:srgbClr val="0070C0"/>
                </a:solidFill>
                <a:latin typeface="Times New Roman" pitchFamily="18" charset="0"/>
                <a:cs typeface="Times New Roman" pitchFamily="18" charset="0"/>
              </a:rPr>
              <a:t>Tài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liệu</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tham</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khảo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phương</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pháp</a:t>
            </a:r>
            <a:r>
              <a:rPr lang="en-US" sz="2000" dirty="0">
                <a:solidFill>
                  <a:srgbClr val="0070C0"/>
                </a:solidFill>
                <a:latin typeface="Times New Roman" pitchFamily="18" charset="0"/>
                <a:cs typeface="Times New Roman" pitchFamily="18" charset="0"/>
              </a:rPr>
              <a:t> STEAM </a:t>
            </a:r>
            <a:r>
              <a:rPr lang="en-US" sz="2000" dirty="0" err="1">
                <a:solidFill>
                  <a:srgbClr val="0070C0"/>
                </a:solidFill>
                <a:latin typeface="Times New Roman" pitchFamily="18" charset="0"/>
                <a:cs typeface="Times New Roman" pitchFamily="18" charset="0"/>
              </a:rPr>
              <a:t>còn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hạn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chế</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chủ</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yếu</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vẫn</a:t>
            </a:r>
            <a:r>
              <a:rPr lang="en-US" sz="2000" dirty="0">
                <a:solidFill>
                  <a:srgbClr val="0070C0"/>
                </a:solidFill>
                <a:latin typeface="Times New Roman" pitchFamily="18" charset="0"/>
                <a:cs typeface="Times New Roman" pitchFamily="18" charset="0"/>
              </a:rPr>
              <a:t> do </a:t>
            </a:r>
            <a:r>
              <a:rPr lang="en-US" sz="2000" dirty="0" err="1">
                <a:solidFill>
                  <a:srgbClr val="0070C0"/>
                </a:solidFill>
                <a:latin typeface="Times New Roman" pitchFamily="18" charset="0"/>
                <a:cs typeface="Times New Roman" pitchFamily="18" charset="0"/>
              </a:rPr>
              <a:t>giáo</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viên</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tự</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tìm</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tòi</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và</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học</a:t>
            </a:r>
            <a:r>
              <a:rPr lang="en-US" sz="2000" dirty="0">
                <a:solidFill>
                  <a:srgbClr val="0070C0"/>
                </a:solidFill>
                <a:latin typeface="Times New Roman" pitchFamily="18" charset="0"/>
                <a:cs typeface="Times New Roman" pitchFamily="18" charset="0"/>
              </a:rPr>
              <a:t> </a:t>
            </a:r>
            <a:r>
              <a:rPr lang="en-US" sz="2000" dirty="0" err="1">
                <a:solidFill>
                  <a:srgbClr val="0070C0"/>
                </a:solidFill>
                <a:latin typeface="Times New Roman" pitchFamily="18" charset="0"/>
                <a:cs typeface="Times New Roman" pitchFamily="18" charset="0"/>
              </a:rPr>
              <a:t>hỏi</a:t>
            </a:r>
            <a:r>
              <a:rPr lang="en-US" sz="2000" dirty="0">
                <a:solidFill>
                  <a:srgbClr val="0070C0"/>
                </a:solidFill>
                <a:latin typeface="Times New Roman" pitchFamily="18" charset="0"/>
                <a:cs typeface="Times New Roman" pitchFamily="18" charset="0"/>
              </a:rPr>
              <a:t>.</a:t>
            </a:r>
          </a:p>
        </p:txBody>
      </p:sp>
    </p:spTree>
    <p:extLst>
      <p:ext uri="{BB962C8B-B14F-4D97-AF65-F5344CB8AC3E}">
        <p14:creationId xmlns:p14="http://schemas.microsoft.com/office/powerpoint/2010/main" val="93869097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a:p>
        </p:txBody>
      </p:sp>
      <p:sp>
        <p:nvSpPr>
          <p:cNvPr id="4" name="AutoShape 2" descr="Tải +999 Hình Nền Powerpoint Cute Đẹp Nhất Năm 2018"/>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Tải +999 Hình Nền Powerpoint Cute Đẹp Nhất Năm 2018"/>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Tải +999 Hình Nền Powerpoint Cute Đẹp Nhất Năm 2018"/>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descr="Top 41 hình nền Powerpoint đẹp để bạn làm slide thuyết trình 4">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27" y="-3871"/>
            <a:ext cx="9144000" cy="6850063"/>
          </a:xfrm>
          <a:prstGeom prst="rect">
            <a:avLst/>
          </a:prstGeom>
          <a:noFill/>
          <a:extLst>
            <a:ext uri="{909E8E84-426E-40DD-AFC4-6F175D3DCCD1}">
              <a14:hiddenFill xmlns:a14="http://schemas.microsoft.com/office/drawing/2010/main">
                <a:solidFill>
                  <a:srgbClr val="FFFFFF"/>
                </a:solidFill>
              </a14:hiddenFill>
            </a:ext>
          </a:extLst>
        </p:spPr>
      </p:pic>
      <p:sp>
        <p:nvSpPr>
          <p:cNvPr id="8" name="Rounded Rectangle 7"/>
          <p:cNvSpPr/>
          <p:nvPr/>
        </p:nvSpPr>
        <p:spPr>
          <a:xfrm>
            <a:off x="2286000" y="152746"/>
            <a:ext cx="4876800" cy="677863"/>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3124200" y="499268"/>
            <a:ext cx="914400" cy="369332"/>
          </a:xfrm>
          <a:prstGeom prst="rect">
            <a:avLst/>
          </a:prstGeom>
          <a:noFill/>
        </p:spPr>
        <p:txBody>
          <a:bodyPr wrap="square" rtlCol="0">
            <a:spAutoFit/>
          </a:bodyPr>
          <a:lstStyle/>
          <a:p>
            <a:endParaRPr lang="en-US" dirty="0"/>
          </a:p>
        </p:txBody>
      </p:sp>
      <p:sp>
        <p:nvSpPr>
          <p:cNvPr id="16" name="TextBox 15"/>
          <p:cNvSpPr txBox="1"/>
          <p:nvPr/>
        </p:nvSpPr>
        <p:spPr>
          <a:xfrm>
            <a:off x="2514600" y="199289"/>
            <a:ext cx="4419600" cy="584775"/>
          </a:xfrm>
          <a:prstGeom prst="rect">
            <a:avLst/>
          </a:prstGeom>
          <a:noFill/>
        </p:spPr>
        <p:txBody>
          <a:bodyPr wrap="square" rtlCol="0">
            <a:spAutoFit/>
          </a:bodyPr>
          <a:lstStyle/>
          <a:p>
            <a:pPr algn="ctr"/>
            <a:r>
              <a:rPr lang="en-US" altLang="en-US" sz="3200" b="1" dirty="0" err="1" smtClean="0">
                <a:solidFill>
                  <a:srgbClr val="FF0000"/>
                </a:solidFill>
                <a:latin typeface="Times New Roman" pitchFamily="18" charset="0"/>
                <a:ea typeface="+mj-ea"/>
                <a:cs typeface="Times New Roman" pitchFamily="18" charset="0"/>
              </a:rPr>
              <a:t>Các</a:t>
            </a:r>
            <a:r>
              <a:rPr lang="en-US" altLang="en-US" sz="3200" b="1" dirty="0" smtClean="0">
                <a:solidFill>
                  <a:srgbClr val="FF0000"/>
                </a:solidFill>
                <a:latin typeface="Times New Roman" pitchFamily="18" charset="0"/>
                <a:ea typeface="+mj-ea"/>
                <a:cs typeface="Times New Roman" pitchFamily="18" charset="0"/>
              </a:rPr>
              <a:t> </a:t>
            </a:r>
            <a:r>
              <a:rPr lang="en-US" altLang="en-US" sz="3200" b="1" dirty="0" err="1" smtClean="0">
                <a:solidFill>
                  <a:srgbClr val="FF0000"/>
                </a:solidFill>
                <a:latin typeface="Times New Roman" pitchFamily="18" charset="0"/>
                <a:ea typeface="+mj-ea"/>
                <a:cs typeface="Times New Roman" pitchFamily="18" charset="0"/>
              </a:rPr>
              <a:t>Biện</a:t>
            </a:r>
            <a:r>
              <a:rPr lang="en-US" altLang="en-US" sz="3200" b="1" dirty="0" smtClean="0">
                <a:solidFill>
                  <a:srgbClr val="FF0000"/>
                </a:solidFill>
                <a:latin typeface="Times New Roman" pitchFamily="18" charset="0"/>
                <a:ea typeface="+mj-ea"/>
                <a:cs typeface="Times New Roman" pitchFamily="18" charset="0"/>
              </a:rPr>
              <a:t> </a:t>
            </a:r>
            <a:r>
              <a:rPr lang="en-US" altLang="en-US" sz="3200" b="1" dirty="0" err="1" smtClean="0">
                <a:solidFill>
                  <a:srgbClr val="FF0000"/>
                </a:solidFill>
                <a:latin typeface="Times New Roman" pitchFamily="18" charset="0"/>
                <a:ea typeface="+mj-ea"/>
                <a:cs typeface="Times New Roman" pitchFamily="18" charset="0"/>
              </a:rPr>
              <a:t>pháp</a:t>
            </a:r>
            <a:r>
              <a:rPr lang="en-US" altLang="en-US" sz="3200" b="1" dirty="0" smtClean="0">
                <a:solidFill>
                  <a:srgbClr val="FF0000"/>
                </a:solidFill>
                <a:latin typeface="Times New Roman" pitchFamily="18" charset="0"/>
                <a:ea typeface="+mj-ea"/>
                <a:cs typeface="Times New Roman" pitchFamily="18" charset="0"/>
              </a:rPr>
              <a:t>:</a:t>
            </a:r>
            <a:endParaRPr lang="en-US" dirty="0">
              <a:latin typeface="Times New Roman" pitchFamily="18" charset="0"/>
              <a:cs typeface="Times New Roman" pitchFamily="18" charset="0"/>
            </a:endParaRPr>
          </a:p>
        </p:txBody>
      </p:sp>
      <p:grpSp>
        <p:nvGrpSpPr>
          <p:cNvPr id="17" name="Group 46"/>
          <p:cNvGrpSpPr>
            <a:grpSpLocks/>
          </p:cNvGrpSpPr>
          <p:nvPr/>
        </p:nvGrpSpPr>
        <p:grpSpPr bwMode="auto">
          <a:xfrm>
            <a:off x="754128" y="1557295"/>
            <a:ext cx="1444626" cy="5229397"/>
            <a:chOff x="1319" y="1837"/>
            <a:chExt cx="602" cy="2258"/>
          </a:xfrm>
        </p:grpSpPr>
        <p:sp>
          <p:nvSpPr>
            <p:cNvPr id="18" name="AutoShape 47"/>
            <p:cNvSpPr>
              <a:spLocks noChangeArrowheads="1"/>
            </p:cNvSpPr>
            <p:nvPr/>
          </p:nvSpPr>
          <p:spPr bwMode="gray">
            <a:xfrm>
              <a:off x="1319" y="1852"/>
              <a:ext cx="602" cy="2243"/>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19" name="AutoShape 48"/>
            <p:cNvSpPr>
              <a:spLocks noChangeArrowheads="1"/>
            </p:cNvSpPr>
            <p:nvPr/>
          </p:nvSpPr>
          <p:spPr bwMode="gray">
            <a:xfrm>
              <a:off x="1398" y="1837"/>
              <a:ext cx="352" cy="337"/>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21" name="Text Box 50"/>
            <p:cNvSpPr txBox="1">
              <a:spLocks noChangeArrowheads="1"/>
            </p:cNvSpPr>
            <p:nvPr/>
          </p:nvSpPr>
          <p:spPr bwMode="gray">
            <a:xfrm>
              <a:off x="1448"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1</a:t>
              </a:r>
            </a:p>
          </p:txBody>
        </p:sp>
      </p:grpSp>
      <p:grpSp>
        <p:nvGrpSpPr>
          <p:cNvPr id="22" name="Group 51"/>
          <p:cNvGrpSpPr>
            <a:grpSpLocks/>
          </p:cNvGrpSpPr>
          <p:nvPr/>
        </p:nvGrpSpPr>
        <p:grpSpPr bwMode="auto">
          <a:xfrm>
            <a:off x="2895600" y="1527990"/>
            <a:ext cx="1447858" cy="5239362"/>
            <a:chOff x="1971" y="1338"/>
            <a:chExt cx="598" cy="2524"/>
          </a:xfrm>
          <a:solidFill>
            <a:srgbClr val="CCFF33"/>
          </a:solidFill>
        </p:grpSpPr>
        <p:sp>
          <p:nvSpPr>
            <p:cNvPr id="23" name="AutoShape 52"/>
            <p:cNvSpPr>
              <a:spLocks noChangeArrowheads="1"/>
            </p:cNvSpPr>
            <p:nvPr/>
          </p:nvSpPr>
          <p:spPr bwMode="gray">
            <a:xfrm>
              <a:off x="1971" y="1358"/>
              <a:ext cx="598" cy="2504"/>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24" name="AutoShape 53"/>
            <p:cNvSpPr>
              <a:spLocks noChangeArrowheads="1"/>
            </p:cNvSpPr>
            <p:nvPr/>
          </p:nvSpPr>
          <p:spPr bwMode="gray">
            <a:xfrm>
              <a:off x="2054" y="1338"/>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25" name="Text Box 55"/>
            <p:cNvSpPr txBox="1">
              <a:spLocks noChangeArrowheads="1"/>
            </p:cNvSpPr>
            <p:nvPr/>
          </p:nvSpPr>
          <p:spPr bwMode="gray">
            <a:xfrm>
              <a:off x="2180" y="1391"/>
              <a:ext cx="223" cy="288"/>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a:solidFill>
                    <a:schemeClr val="bg1"/>
                  </a:solidFill>
                </a:rPr>
                <a:t>2</a:t>
              </a:r>
            </a:p>
          </p:txBody>
        </p:sp>
      </p:grpSp>
      <p:grpSp>
        <p:nvGrpSpPr>
          <p:cNvPr id="26" name="Group 56"/>
          <p:cNvGrpSpPr>
            <a:grpSpLocks/>
          </p:cNvGrpSpPr>
          <p:nvPr/>
        </p:nvGrpSpPr>
        <p:grpSpPr bwMode="auto">
          <a:xfrm>
            <a:off x="4905643" y="1547028"/>
            <a:ext cx="1354961" cy="5290392"/>
            <a:chOff x="1495" y="18"/>
            <a:chExt cx="747" cy="2378"/>
          </a:xfrm>
        </p:grpSpPr>
        <p:sp>
          <p:nvSpPr>
            <p:cNvPr id="27" name="AutoShape 57"/>
            <p:cNvSpPr>
              <a:spLocks noChangeArrowheads="1"/>
            </p:cNvSpPr>
            <p:nvPr/>
          </p:nvSpPr>
          <p:spPr bwMode="gray">
            <a:xfrm>
              <a:off x="1495" y="25"/>
              <a:ext cx="747" cy="2371"/>
            </a:xfrm>
            <a:prstGeom prst="roundRect">
              <a:avLst>
                <a:gd name="adj" fmla="val 16667"/>
              </a:avLst>
            </a:prstGeom>
            <a:gradFill rotWithShape="1">
              <a:gsLst>
                <a:gs pos="0">
                  <a:schemeClr val="tx2">
                    <a:gamma/>
                    <a:tint val="21176"/>
                    <a:invGamma/>
                  </a:schemeClr>
                </a:gs>
                <a:gs pos="100000">
                  <a:schemeClr val="tx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28" name="AutoShape 58"/>
            <p:cNvSpPr>
              <a:spLocks noChangeArrowheads="1"/>
            </p:cNvSpPr>
            <p:nvPr/>
          </p:nvSpPr>
          <p:spPr bwMode="gray">
            <a:xfrm>
              <a:off x="1572" y="18"/>
              <a:ext cx="540" cy="432"/>
            </a:xfrm>
            <a:prstGeom prst="diamond">
              <a:avLst/>
            </a:prstGeom>
            <a:solidFill>
              <a:schemeClr va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30" name="Text Box 60"/>
            <p:cNvSpPr txBox="1">
              <a:spLocks noChangeArrowheads="1"/>
            </p:cNvSpPr>
            <p:nvPr/>
          </p:nvSpPr>
          <p:spPr bwMode="gray">
            <a:xfrm>
              <a:off x="1768" y="83"/>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3</a:t>
              </a:r>
            </a:p>
          </p:txBody>
        </p:sp>
      </p:grpSp>
      <p:grpSp>
        <p:nvGrpSpPr>
          <p:cNvPr id="31" name="Group 61"/>
          <p:cNvGrpSpPr>
            <a:grpSpLocks/>
          </p:cNvGrpSpPr>
          <p:nvPr/>
        </p:nvGrpSpPr>
        <p:grpSpPr bwMode="auto">
          <a:xfrm>
            <a:off x="6747409" y="1527990"/>
            <a:ext cx="1337035" cy="5174026"/>
            <a:chOff x="1761" y="1896"/>
            <a:chExt cx="2730" cy="288"/>
          </a:xfrm>
        </p:grpSpPr>
        <p:sp>
          <p:nvSpPr>
            <p:cNvPr id="32" name="AutoShape 62"/>
            <p:cNvSpPr>
              <a:spLocks noChangeArrowheads="1"/>
            </p:cNvSpPr>
            <p:nvPr/>
          </p:nvSpPr>
          <p:spPr bwMode="gray">
            <a:xfrm>
              <a:off x="1761" y="1896"/>
              <a:ext cx="2730" cy="288"/>
            </a:xfrm>
            <a:prstGeom prst="roundRect">
              <a:avLst>
                <a:gd name="adj" fmla="val 16667"/>
              </a:avLst>
            </a:prstGeom>
            <a:gradFill rotWithShape="1">
              <a:gsLst>
                <a:gs pos="0">
                  <a:schemeClr val="folHlink">
                    <a:gamma/>
                    <a:tint val="21176"/>
                    <a:invGamma/>
                  </a:schemeClr>
                </a:gs>
                <a:gs pos="100000">
                  <a:schemeClr val="folHlink"/>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34" name="Text Box 64"/>
            <p:cNvSpPr txBox="1">
              <a:spLocks noChangeArrowheads="1"/>
            </p:cNvSpPr>
            <p:nvPr/>
          </p:nvSpPr>
          <p:spPr bwMode="gray">
            <a:xfrm>
              <a:off x="1808" y="1926"/>
              <a:ext cx="2608" cy="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b="1">
                <a:solidFill>
                  <a:srgbClr val="000000"/>
                </a:solidFill>
              </a:endParaRPr>
            </a:p>
          </p:txBody>
        </p:sp>
      </p:grpSp>
      <p:sp>
        <p:nvSpPr>
          <p:cNvPr id="37" name="AutoShape 63"/>
          <p:cNvSpPr>
            <a:spLocks noChangeArrowheads="1"/>
          </p:cNvSpPr>
          <p:nvPr/>
        </p:nvSpPr>
        <p:spPr bwMode="gray">
          <a:xfrm>
            <a:off x="6871503" y="1593665"/>
            <a:ext cx="1075133" cy="946571"/>
          </a:xfrm>
          <a:prstGeom prst="diamond">
            <a:avLst/>
          </a:prstGeom>
          <a:solidFill>
            <a:schemeClr val="folHlink"/>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lgn="ctr"/>
            <a:r>
              <a:rPr lang="en-US" altLang="en-US" sz="2400" dirty="0" smtClean="0">
                <a:solidFill>
                  <a:schemeClr val="bg1"/>
                </a:solidFill>
              </a:rPr>
              <a:t>4</a:t>
            </a:r>
            <a:endParaRPr lang="en-US" altLang="en-US" sz="2400" dirty="0">
              <a:solidFill>
                <a:schemeClr val="bg1"/>
              </a:solidFill>
            </a:endParaRPr>
          </a:p>
        </p:txBody>
      </p:sp>
      <p:sp>
        <p:nvSpPr>
          <p:cNvPr id="38" name="Text Box 65"/>
          <p:cNvSpPr txBox="1">
            <a:spLocks noChangeArrowheads="1"/>
          </p:cNvSpPr>
          <p:nvPr/>
        </p:nvSpPr>
        <p:spPr bwMode="gray">
          <a:xfrm>
            <a:off x="5674336" y="1316196"/>
            <a:ext cx="18473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endParaRPr lang="en-US" altLang="en-US" sz="2400" dirty="0">
              <a:solidFill>
                <a:schemeClr val="bg1"/>
              </a:solidFill>
            </a:endParaRPr>
          </a:p>
        </p:txBody>
      </p:sp>
      <p:cxnSp>
        <p:nvCxnSpPr>
          <p:cNvPr id="10" name="Straight Arrow Connector 9"/>
          <p:cNvCxnSpPr/>
          <p:nvPr/>
        </p:nvCxnSpPr>
        <p:spPr>
          <a:xfrm flipH="1">
            <a:off x="1436786" y="884460"/>
            <a:ext cx="1306414" cy="64353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2" name="Straight Arrow Connector 11"/>
          <p:cNvCxnSpPr/>
          <p:nvPr/>
        </p:nvCxnSpPr>
        <p:spPr>
          <a:xfrm flipH="1">
            <a:off x="3671584" y="884460"/>
            <a:ext cx="138416" cy="55991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6" name="Straight Arrow Connector 35"/>
          <p:cNvCxnSpPr/>
          <p:nvPr/>
        </p:nvCxnSpPr>
        <p:spPr>
          <a:xfrm>
            <a:off x="5400830" y="884460"/>
            <a:ext cx="182292" cy="64353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43" name="Straight Arrow Connector 42"/>
          <p:cNvCxnSpPr>
            <a:endCxn id="37" idx="0"/>
          </p:cNvCxnSpPr>
          <p:nvPr/>
        </p:nvCxnSpPr>
        <p:spPr>
          <a:xfrm>
            <a:off x="6629400" y="884460"/>
            <a:ext cx="779670" cy="70920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4" name="TextBox 13"/>
          <p:cNvSpPr txBox="1"/>
          <p:nvPr/>
        </p:nvSpPr>
        <p:spPr>
          <a:xfrm>
            <a:off x="892369" y="2561827"/>
            <a:ext cx="1088831" cy="2554545"/>
          </a:xfrm>
          <a:prstGeom prst="rect">
            <a:avLst/>
          </a:prstGeom>
          <a:noFill/>
        </p:spPr>
        <p:txBody>
          <a:bodyPr wrap="square" rtlCol="0">
            <a:spAutoFit/>
          </a:bodyPr>
          <a:lstStyle/>
          <a:p>
            <a:pPr algn="ctr"/>
            <a:r>
              <a:rPr lang="en-US" sz="2000" b="1" dirty="0" err="1">
                <a:latin typeface="Times New Roman" pitchFamily="18" charset="0"/>
                <a:cs typeface="Times New Roman" pitchFamily="18" charset="0"/>
              </a:rPr>
              <a:t>Nghiên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dục</a:t>
            </a:r>
            <a:r>
              <a:rPr lang="en-US" sz="2000" b="1" dirty="0">
                <a:latin typeface="Times New Roman" pitchFamily="18" charset="0"/>
                <a:cs typeface="Times New Roman" pitchFamily="18" charset="0"/>
              </a:rPr>
              <a:t> </a:t>
            </a:r>
            <a:r>
              <a:rPr lang="en-US" sz="2000" b="1" dirty="0" smtClean="0">
                <a:latin typeface="Times New Roman" pitchFamily="18" charset="0"/>
                <a:cs typeface="Times New Roman" pitchFamily="18" charset="0"/>
              </a:rPr>
              <a:t>STEAM</a:t>
            </a:r>
            <a:endParaRPr lang="en-US" sz="2000" b="1" dirty="0">
              <a:latin typeface="Times New Roman" pitchFamily="18" charset="0"/>
              <a:cs typeface="Times New Roman" pitchFamily="18" charset="0"/>
            </a:endParaRPr>
          </a:p>
        </p:txBody>
      </p:sp>
      <p:sp>
        <p:nvSpPr>
          <p:cNvPr id="20" name="TextBox 19"/>
          <p:cNvSpPr txBox="1"/>
          <p:nvPr/>
        </p:nvSpPr>
        <p:spPr>
          <a:xfrm>
            <a:off x="4986739" y="2808068"/>
            <a:ext cx="1192767" cy="1938992"/>
          </a:xfrm>
          <a:prstGeom prst="rect">
            <a:avLst/>
          </a:prstGeom>
          <a:noFill/>
        </p:spPr>
        <p:txBody>
          <a:bodyPr wrap="square" rtlCol="0">
            <a:spAutoFit/>
          </a:bodyPr>
          <a:lstStyle/>
          <a:p>
            <a:pPr algn="ctr"/>
            <a:r>
              <a:rPr lang="vi-VN" sz="2000" b="1" dirty="0">
                <a:latin typeface="Times New Roman" pitchFamily="18" charset="0"/>
                <a:cs typeface="Times New Roman" pitchFamily="18" charset="0"/>
              </a:rPr>
              <a:t>Xây dựng </a:t>
            </a:r>
            <a:r>
              <a:rPr lang="en-US" sz="2000" b="1" dirty="0" err="1">
                <a:latin typeface="Times New Roman" pitchFamily="18" charset="0"/>
                <a:cs typeface="Times New Roman" pitchFamily="18" charset="0"/>
              </a:rPr>
              <a:t>các</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dự</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án</a:t>
            </a:r>
            <a:r>
              <a:rPr lang="en-US" sz="2000" b="1" dirty="0">
                <a:latin typeface="Times New Roman" pitchFamily="18" charset="0"/>
                <a:cs typeface="Times New Roman" pitchFamily="18" charset="0"/>
              </a:rPr>
              <a:t> STEAM </a:t>
            </a:r>
            <a:r>
              <a:rPr lang="en-US" sz="2000" b="1" dirty="0" err="1">
                <a:latin typeface="Times New Roman" pitchFamily="18" charset="0"/>
                <a:cs typeface="Times New Roman" pitchFamily="18" charset="0"/>
              </a:rPr>
              <a:t>phù</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hợp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trẻ</a:t>
            </a:r>
            <a:endParaRPr lang="en-US" sz="2000" b="1" dirty="0">
              <a:solidFill>
                <a:srgbClr val="FF0000"/>
              </a:solidFill>
              <a:latin typeface="Times New Roman" pitchFamily="18" charset="0"/>
              <a:cs typeface="Times New Roman" pitchFamily="18" charset="0"/>
            </a:endParaRPr>
          </a:p>
        </p:txBody>
      </p:sp>
      <p:sp>
        <p:nvSpPr>
          <p:cNvPr id="29" name="TextBox 28"/>
          <p:cNvSpPr txBox="1"/>
          <p:nvPr/>
        </p:nvSpPr>
        <p:spPr>
          <a:xfrm>
            <a:off x="6811590" y="2762985"/>
            <a:ext cx="1208672" cy="1323439"/>
          </a:xfrm>
          <a:prstGeom prst="rect">
            <a:avLst/>
          </a:prstGeom>
          <a:noFill/>
        </p:spPr>
        <p:txBody>
          <a:bodyPr wrap="square" rtlCol="0">
            <a:spAutoFit/>
          </a:bodyPr>
          <a:lstStyle/>
          <a:p>
            <a:pPr algn="ctr"/>
            <a:r>
              <a:rPr lang="en-US" sz="2000" b="1" dirty="0" err="1">
                <a:latin typeface="Times New Roman" pitchFamily="18" charset="0"/>
                <a:cs typeface="Times New Roman" pitchFamily="18" charset="0"/>
              </a:rPr>
              <a:t>Thiết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kế</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hoạt</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động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trải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nghiệm</a:t>
            </a:r>
            <a:endParaRPr lang="en-US" sz="2000" b="1" dirty="0">
              <a:latin typeface="Times New Roman" pitchFamily="18" charset="0"/>
              <a:cs typeface="Times New Roman" pitchFamily="18" charset="0"/>
            </a:endParaRPr>
          </a:p>
        </p:txBody>
      </p:sp>
      <p:sp>
        <p:nvSpPr>
          <p:cNvPr id="44" name="TextBox 43"/>
          <p:cNvSpPr txBox="1"/>
          <p:nvPr/>
        </p:nvSpPr>
        <p:spPr>
          <a:xfrm>
            <a:off x="3124200" y="2732627"/>
            <a:ext cx="1122895" cy="2554545"/>
          </a:xfrm>
          <a:prstGeom prst="rect">
            <a:avLst/>
          </a:prstGeom>
          <a:noFill/>
        </p:spPr>
        <p:txBody>
          <a:bodyPr wrap="square" rtlCol="0">
            <a:spAutoFit/>
          </a:bodyPr>
          <a:lstStyle/>
          <a:p>
            <a:pPr algn="ctr"/>
            <a:r>
              <a:rPr lang="en-US" sz="2000" b="1" dirty="0" err="1">
                <a:latin typeface="Times New Roman" pitchFamily="18" charset="0"/>
                <a:cs typeface="Times New Roman" pitchFamily="18" charset="0"/>
              </a:rPr>
              <a:t>Xây</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dựng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góc</a:t>
            </a:r>
            <a:r>
              <a:rPr lang="en-US" sz="2000" b="1" dirty="0">
                <a:latin typeface="Times New Roman" pitchFamily="18" charset="0"/>
                <a:cs typeface="Times New Roman" pitchFamily="18" charset="0"/>
              </a:rPr>
              <a:t> STEAM </a:t>
            </a:r>
            <a:r>
              <a:rPr lang="en-US" sz="2000" b="1" dirty="0" err="1">
                <a:latin typeface="Times New Roman" pitchFamily="18" charset="0"/>
                <a:cs typeface="Times New Roman" pitchFamily="18" charset="0"/>
              </a:rPr>
              <a:t>trong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lớp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hiệu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quả</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sáng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tạo</a:t>
            </a:r>
            <a:endParaRPr lang="en-US" sz="2000" b="1" dirty="0">
              <a:solidFill>
                <a:schemeClr val="accent6">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78701510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dow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circle(in)">
                                      <p:cBhvr>
                                        <p:cTn id="17" dur="20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barn(inVertical)">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circle(in)">
                                      <p:cBhvr>
                                        <p:cTn id="34" dur="20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circle(in)">
                                      <p:cBhvr>
                                        <p:cTn id="46" dur="2000"/>
                                        <p:tgtEl>
                                          <p:spTgt spid="4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nodeType="clickEffect">
                                  <p:stCondLst>
                                    <p:cond delay="0"/>
                                  </p:stCondLst>
                                  <p:childTnLst>
                                    <p:set>
                                      <p:cBhvr>
                                        <p:cTn id="50" dur="1" fill="hold">
                                          <p:stCondLst>
                                            <p:cond delay="0"/>
                                          </p:stCondLst>
                                        </p:cTn>
                                        <p:tgtEl>
                                          <p:spTgt spid="36"/>
                                        </p:tgtEl>
                                        <p:attrNameLst>
                                          <p:attrName>style.visibility</p:attrName>
                                        </p:attrNameLst>
                                      </p:cBhvr>
                                      <p:to>
                                        <p:strVal val="visible"/>
                                      </p:to>
                                    </p:set>
                                    <p:animEffect transition="in" filter="circle(in)">
                                      <p:cBhvr>
                                        <p:cTn id="51" dur="2000"/>
                                        <p:tgtEl>
                                          <p:spTgt spid="36"/>
                                        </p:tgtEl>
                                      </p:cBhvr>
                                    </p:animEffect>
                                  </p:childTnLst>
                                </p:cTn>
                              </p:par>
                            </p:childTnLst>
                          </p:cTn>
                        </p:par>
                      </p:childTnLst>
                    </p:cTn>
                  </p:par>
                  <p:par>
                    <p:cTn id="52" fill="hold">
                      <p:stCondLst>
                        <p:cond delay="indefinite"/>
                      </p:stCondLst>
                      <p:childTnLst>
                        <p:par>
                          <p:cTn id="53" fill="hold">
                            <p:stCondLst>
                              <p:cond delay="0"/>
                            </p:stCondLst>
                            <p:childTnLst>
                              <p:par>
                                <p:cTn id="54" presetID="31" presetClass="entr" presetSubtype="0" fill="hold" nodeType="clickEffect">
                                  <p:stCondLst>
                                    <p:cond delay="0"/>
                                  </p:stCondLst>
                                  <p:childTnLst>
                                    <p:set>
                                      <p:cBhvr>
                                        <p:cTn id="55" dur="1" fill="hold">
                                          <p:stCondLst>
                                            <p:cond delay="0"/>
                                          </p:stCondLst>
                                        </p:cTn>
                                        <p:tgtEl>
                                          <p:spTgt spid="26"/>
                                        </p:tgtEl>
                                        <p:attrNameLst>
                                          <p:attrName>style.visibility</p:attrName>
                                        </p:attrNameLst>
                                      </p:cBhvr>
                                      <p:to>
                                        <p:strVal val="visible"/>
                                      </p:to>
                                    </p:set>
                                    <p:anim calcmode="lin" valueType="num">
                                      <p:cBhvr>
                                        <p:cTn id="56" dur="1000" fill="hold"/>
                                        <p:tgtEl>
                                          <p:spTgt spid="26"/>
                                        </p:tgtEl>
                                        <p:attrNameLst>
                                          <p:attrName>ppt_w</p:attrName>
                                        </p:attrNameLst>
                                      </p:cBhvr>
                                      <p:tavLst>
                                        <p:tav tm="0">
                                          <p:val>
                                            <p:fltVal val="0"/>
                                          </p:val>
                                        </p:tav>
                                        <p:tav tm="100000">
                                          <p:val>
                                            <p:strVal val="#ppt_w"/>
                                          </p:val>
                                        </p:tav>
                                      </p:tavLst>
                                    </p:anim>
                                    <p:anim calcmode="lin" valueType="num">
                                      <p:cBhvr>
                                        <p:cTn id="57" dur="1000" fill="hold"/>
                                        <p:tgtEl>
                                          <p:spTgt spid="26"/>
                                        </p:tgtEl>
                                        <p:attrNameLst>
                                          <p:attrName>ppt_h</p:attrName>
                                        </p:attrNameLst>
                                      </p:cBhvr>
                                      <p:tavLst>
                                        <p:tav tm="0">
                                          <p:val>
                                            <p:fltVal val="0"/>
                                          </p:val>
                                        </p:tav>
                                        <p:tav tm="100000">
                                          <p:val>
                                            <p:strVal val="#ppt_h"/>
                                          </p:val>
                                        </p:tav>
                                      </p:tavLst>
                                    </p:anim>
                                    <p:anim calcmode="lin" valueType="num">
                                      <p:cBhvr>
                                        <p:cTn id="58" dur="1000" fill="hold"/>
                                        <p:tgtEl>
                                          <p:spTgt spid="26"/>
                                        </p:tgtEl>
                                        <p:attrNameLst>
                                          <p:attrName>style.rotation</p:attrName>
                                        </p:attrNameLst>
                                      </p:cBhvr>
                                      <p:tavLst>
                                        <p:tav tm="0">
                                          <p:val>
                                            <p:fltVal val="90"/>
                                          </p:val>
                                        </p:tav>
                                        <p:tav tm="100000">
                                          <p:val>
                                            <p:fltVal val="0"/>
                                          </p:val>
                                        </p:tav>
                                      </p:tavLst>
                                    </p:anim>
                                    <p:animEffect transition="in" filter="fade">
                                      <p:cBhvr>
                                        <p:cTn id="59" dur="1000"/>
                                        <p:tgtEl>
                                          <p:spTgt spid="26"/>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20"/>
                                        </p:tgtEl>
                                        <p:attrNameLst>
                                          <p:attrName>style.visibility</p:attrName>
                                        </p:attrNameLst>
                                      </p:cBhvr>
                                      <p:to>
                                        <p:strVal val="visible"/>
                                      </p:to>
                                    </p:set>
                                    <p:animEffect transition="in" filter="barn(inVertical)">
                                      <p:cBhvr>
                                        <p:cTn id="64" dur="500"/>
                                        <p:tgtEl>
                                          <p:spTgt spid="20"/>
                                        </p:tgtEl>
                                      </p:cBhvr>
                                    </p:animEffect>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nodeType="clickEffect">
                                  <p:stCondLst>
                                    <p:cond delay="0"/>
                                  </p:stCondLst>
                                  <p:childTnLst>
                                    <p:set>
                                      <p:cBhvr>
                                        <p:cTn id="68" dur="1" fill="hold">
                                          <p:stCondLst>
                                            <p:cond delay="0"/>
                                          </p:stCondLst>
                                        </p:cTn>
                                        <p:tgtEl>
                                          <p:spTgt spid="43"/>
                                        </p:tgtEl>
                                        <p:attrNameLst>
                                          <p:attrName>style.visibility</p:attrName>
                                        </p:attrNameLst>
                                      </p:cBhvr>
                                      <p:to>
                                        <p:strVal val="visible"/>
                                      </p:to>
                                    </p:set>
                                    <p:animEffect transition="in" filter="circle(in)">
                                      <p:cBhvr>
                                        <p:cTn id="69" dur="2000"/>
                                        <p:tgtEl>
                                          <p:spTgt spid="43"/>
                                        </p:tgtEl>
                                      </p:cBhvr>
                                    </p:animEffect>
                                  </p:childTnLst>
                                </p:cTn>
                              </p:par>
                            </p:childTnLst>
                          </p:cTn>
                        </p:par>
                      </p:childTnLst>
                    </p:cTn>
                  </p:par>
                  <p:par>
                    <p:cTn id="70" fill="hold">
                      <p:stCondLst>
                        <p:cond delay="indefinite"/>
                      </p:stCondLst>
                      <p:childTnLst>
                        <p:par>
                          <p:cTn id="71" fill="hold">
                            <p:stCondLst>
                              <p:cond delay="0"/>
                            </p:stCondLst>
                            <p:childTnLst>
                              <p:par>
                                <p:cTn id="72" presetID="45" presetClass="entr" presetSubtype="0" fill="hold" nodeType="clickEffect">
                                  <p:stCondLst>
                                    <p:cond delay="0"/>
                                  </p:stCondLst>
                                  <p:childTnLst>
                                    <p:set>
                                      <p:cBhvr>
                                        <p:cTn id="73" dur="1" fill="hold">
                                          <p:stCondLst>
                                            <p:cond delay="0"/>
                                          </p:stCondLst>
                                        </p:cTn>
                                        <p:tgtEl>
                                          <p:spTgt spid="31"/>
                                        </p:tgtEl>
                                        <p:attrNameLst>
                                          <p:attrName>style.visibility</p:attrName>
                                        </p:attrNameLst>
                                      </p:cBhvr>
                                      <p:to>
                                        <p:strVal val="visible"/>
                                      </p:to>
                                    </p:set>
                                    <p:animEffect transition="in" filter="fade">
                                      <p:cBhvr>
                                        <p:cTn id="74" dur="2000"/>
                                        <p:tgtEl>
                                          <p:spTgt spid="31"/>
                                        </p:tgtEl>
                                      </p:cBhvr>
                                    </p:animEffect>
                                    <p:anim calcmode="lin" valueType="num">
                                      <p:cBhvr>
                                        <p:cTn id="75" dur="2000" fill="hold"/>
                                        <p:tgtEl>
                                          <p:spTgt spid="31"/>
                                        </p:tgtEl>
                                        <p:attrNameLst>
                                          <p:attrName>ppt_w</p:attrName>
                                        </p:attrNameLst>
                                      </p:cBhvr>
                                      <p:tavLst>
                                        <p:tav tm="0" fmla="#ppt_w*sin(2.5*pi*$)">
                                          <p:val>
                                            <p:fltVal val="0"/>
                                          </p:val>
                                        </p:tav>
                                        <p:tav tm="100000">
                                          <p:val>
                                            <p:fltVal val="1"/>
                                          </p:val>
                                        </p:tav>
                                      </p:tavLst>
                                    </p:anim>
                                    <p:anim calcmode="lin" valueType="num">
                                      <p:cBhvr>
                                        <p:cTn id="76" dur="2000" fill="hold"/>
                                        <p:tgtEl>
                                          <p:spTgt spid="31"/>
                                        </p:tgtEl>
                                        <p:attrNameLst>
                                          <p:attrName>ppt_h</p:attrName>
                                        </p:attrNameLst>
                                      </p:cBhvr>
                                      <p:tavLst>
                                        <p:tav tm="0">
                                          <p:val>
                                            <p:strVal val="#ppt_h"/>
                                          </p:val>
                                        </p:tav>
                                        <p:tav tm="100000">
                                          <p:val>
                                            <p:strVal val="#ppt_h"/>
                                          </p:val>
                                        </p:tav>
                                      </p:tavLst>
                                    </p:anim>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37"/>
                                        </p:tgtEl>
                                        <p:attrNameLst>
                                          <p:attrName>style.visibility</p:attrName>
                                        </p:attrNameLst>
                                      </p:cBhvr>
                                      <p:to>
                                        <p:strVal val="visible"/>
                                      </p:to>
                                    </p:set>
                                    <p:animEffect transition="in" filter="fade">
                                      <p:cBhvr>
                                        <p:cTn id="81" dur="500"/>
                                        <p:tgtEl>
                                          <p:spTgt spid="37"/>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grpId="0" nodeType="click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barn(inVertical)">
                                      <p:cBhvr>
                                        <p:cTn id="86" dur="500"/>
                                        <p:tgtEl>
                                          <p:spTgt spid="29"/>
                                        </p:tgtEl>
                                      </p:cBhvr>
                                    </p:animEffect>
                                  </p:childTnLst>
                                </p:cTn>
                              </p:par>
                            </p:childTnLst>
                          </p:cTn>
                        </p:par>
                      </p:childTnLst>
                    </p:cTn>
                  </p:par>
                  <p:par>
                    <p:cTn id="87" fill="hold">
                      <p:stCondLst>
                        <p:cond delay="indefinite"/>
                      </p:stCondLst>
                      <p:childTnLst>
                        <p:par>
                          <p:cTn id="88" fill="hold">
                            <p:stCondLst>
                              <p:cond delay="0"/>
                            </p:stCondLst>
                            <p:childTnLst>
                              <p:par>
                                <p:cTn id="89" presetID="26" presetClass="emph" presetSubtype="0" fill="hold" nodeType="clickEffect">
                                  <p:stCondLst>
                                    <p:cond delay="0"/>
                                  </p:stCondLst>
                                  <p:childTnLst>
                                    <p:animEffect transition="out" filter="fade">
                                      <p:cBhvr>
                                        <p:cTn id="90" dur="500" tmFilter="0, 0; .2, .5; .8, .5; 1, 0"/>
                                        <p:tgtEl>
                                          <p:spTgt spid="22"/>
                                        </p:tgtEl>
                                      </p:cBhvr>
                                    </p:animEffect>
                                    <p:animScale>
                                      <p:cBhvr>
                                        <p:cTn id="91" dur="250" autoRev="1" fill="hold"/>
                                        <p:tgtEl>
                                          <p:spTgt spid="2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6" grpId="0"/>
      <p:bldP spid="37" grpId="0" animBg="1"/>
      <p:bldP spid="14" grpId="0"/>
      <p:bldP spid="20" grpId="0"/>
      <p:bldP spid="29" grpId="0"/>
      <p:bldP spid="4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grpSp>
        <p:nvGrpSpPr>
          <p:cNvPr id="9" name="Group 46"/>
          <p:cNvGrpSpPr>
            <a:grpSpLocks/>
          </p:cNvGrpSpPr>
          <p:nvPr/>
        </p:nvGrpSpPr>
        <p:grpSpPr bwMode="auto">
          <a:xfrm>
            <a:off x="186089" y="499697"/>
            <a:ext cx="9163422" cy="1022372"/>
            <a:chOff x="1340" y="1824"/>
            <a:chExt cx="3032" cy="432"/>
          </a:xfrm>
        </p:grpSpPr>
        <p:sp>
          <p:nvSpPr>
            <p:cNvPr id="10" name="AutoShape 47"/>
            <p:cNvSpPr>
              <a:spLocks noChangeArrowheads="1"/>
            </p:cNvSpPr>
            <p:nvPr/>
          </p:nvSpPr>
          <p:spPr bwMode="gray">
            <a:xfrm>
              <a:off x="1536" y="1899"/>
              <a:ext cx="2708"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11" name="AutoShape 48"/>
            <p:cNvSpPr>
              <a:spLocks noChangeArrowheads="1"/>
            </p:cNvSpPr>
            <p:nvPr/>
          </p:nvSpPr>
          <p:spPr bwMode="gray">
            <a:xfrm>
              <a:off x="1340" y="1824"/>
              <a:ext cx="388" cy="432"/>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12" name="Text Box 49"/>
            <p:cNvSpPr txBox="1">
              <a:spLocks noChangeArrowheads="1"/>
            </p:cNvSpPr>
            <p:nvPr/>
          </p:nvSpPr>
          <p:spPr bwMode="gray">
            <a:xfrm>
              <a:off x="1568" y="1883"/>
              <a:ext cx="2804"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20000"/>
                </a:spcBef>
                <a:buClr>
                  <a:schemeClr val="hlink"/>
                </a:buClr>
                <a:buFont typeface="Wingdings" pitchFamily="2" charset="2"/>
                <a:buNone/>
              </a:pPr>
              <a:endParaRPr lang="en-US" altLang="en-US" sz="1600" b="1">
                <a:latin typeface="Times New Roman" pitchFamily="18" charset="0"/>
                <a:cs typeface="Times New Roman" pitchFamily="18" charset="0"/>
              </a:endParaRPr>
            </a:p>
          </p:txBody>
        </p:sp>
        <p:sp>
          <p:nvSpPr>
            <p:cNvPr id="13" name="Text Box 5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1</a:t>
              </a:r>
            </a:p>
          </p:txBody>
        </p:sp>
      </p:grpSp>
      <p:sp>
        <p:nvSpPr>
          <p:cNvPr id="14" name="TextBox 13"/>
          <p:cNvSpPr txBox="1"/>
          <p:nvPr/>
        </p:nvSpPr>
        <p:spPr>
          <a:xfrm>
            <a:off x="1431441" y="787161"/>
            <a:ext cx="6645759" cy="400110"/>
          </a:xfrm>
          <a:prstGeom prst="rect">
            <a:avLst/>
          </a:prstGeom>
          <a:noFill/>
        </p:spPr>
        <p:txBody>
          <a:bodyPr wrap="square" rtlCol="0">
            <a:spAutoFit/>
          </a:bodyPr>
          <a:lstStyle/>
          <a:p>
            <a:r>
              <a:rPr lang="en-US" sz="2000" b="1" dirty="0" err="1">
                <a:latin typeface="Times New Roman" pitchFamily="18" charset="0"/>
                <a:cs typeface="Times New Roman" pitchFamily="18" charset="0"/>
              </a:rPr>
              <a:t>Nghiên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dục</a:t>
            </a:r>
            <a:r>
              <a:rPr lang="en-US" sz="2000" b="1" dirty="0">
                <a:latin typeface="Times New Roman" pitchFamily="18" charset="0"/>
                <a:cs typeface="Times New Roman" pitchFamily="18" charset="0"/>
              </a:rPr>
              <a:t> STEAM</a:t>
            </a:r>
            <a:endParaRPr lang="en-US" sz="2000" b="1" dirty="0">
              <a:latin typeface="Times New Roman" pitchFamily="18" charset="0"/>
              <a:cs typeface="Times New Roman" pitchFamily="18" charset="0"/>
            </a:endParaRPr>
          </a:p>
        </p:txBody>
      </p:sp>
      <p:sp>
        <p:nvSpPr>
          <p:cNvPr id="15" name="Rectangle 14"/>
          <p:cNvSpPr/>
          <p:nvPr/>
        </p:nvSpPr>
        <p:spPr>
          <a:xfrm>
            <a:off x="1" y="1522068"/>
            <a:ext cx="9144000" cy="5016758"/>
          </a:xfrm>
          <a:prstGeom prst="rect">
            <a:avLst/>
          </a:prstGeom>
        </p:spPr>
        <p:txBody>
          <a:bodyPr wrap="square">
            <a:spAutoFit/>
          </a:bodyPr>
          <a:lstStyle/>
          <a:p>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nghiên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cứu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tham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khảo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liệu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quan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đến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phương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dục</a:t>
            </a:r>
            <a:r>
              <a:rPr lang="en-US" sz="2000" dirty="0">
                <a:solidFill>
                  <a:srgbClr val="7030A0"/>
                </a:solidFill>
                <a:latin typeface="Times New Roman" pitchFamily="18" charset="0"/>
                <a:cs typeface="Times New Roman" pitchFamily="18" charset="0"/>
              </a:rPr>
              <a:t> STEAM </a:t>
            </a:r>
            <a:r>
              <a:rPr lang="en-US" sz="2000" dirty="0" err="1">
                <a:solidFill>
                  <a:srgbClr val="7030A0"/>
                </a:solidFill>
                <a:latin typeface="Times New Roman" pitchFamily="18" charset="0"/>
                <a:cs typeface="Times New Roman" pitchFamily="18" charset="0"/>
              </a:rPr>
              <a:t>tôi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tự</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đúc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rút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mình</a:t>
            </a:r>
            <a:r>
              <a:rPr lang="en-US" sz="2000" dirty="0">
                <a:solidFill>
                  <a:srgbClr val="7030A0"/>
                </a:solidFill>
                <a:latin typeface="Times New Roman" pitchFamily="18" charset="0"/>
                <a:cs typeface="Times New Roman" pitchFamily="18" charset="0"/>
              </a:rPr>
              <a:t> “</a:t>
            </a:r>
            <a:r>
              <a:rPr lang="nl-NL" sz="2000" dirty="0">
                <a:solidFill>
                  <a:srgbClr val="7030A0"/>
                </a:solidFill>
                <a:latin typeface="Times New Roman" pitchFamily="18" charset="0"/>
                <a:cs typeface="Times New Roman" pitchFamily="18" charset="0"/>
              </a:rPr>
              <a:t>Quy trình thiết kế hoạt động giáo dục STEM cho trẻ mầm non” như sau:</a:t>
            </a:r>
            <a:endParaRPr lang="en-US" sz="2000" dirty="0">
              <a:solidFill>
                <a:srgbClr val="7030A0"/>
              </a:solidFill>
              <a:latin typeface="Times New Roman" pitchFamily="18" charset="0"/>
              <a:cs typeface="Times New Roman" pitchFamily="18" charset="0"/>
            </a:endParaRPr>
          </a:p>
          <a:p>
            <a:r>
              <a:rPr lang="en-US" sz="2000" i="1" dirty="0">
                <a:solidFill>
                  <a:srgbClr val="7030A0"/>
                </a:solidFill>
                <a:latin typeface="Times New Roman" pitchFamily="18" charset="0"/>
                <a:cs typeface="Times New Roman" pitchFamily="18" charset="0"/>
              </a:rPr>
              <a:t>*</a:t>
            </a:r>
            <a:r>
              <a:rPr lang="en-US" sz="2000" i="1" dirty="0" err="1">
                <a:solidFill>
                  <a:srgbClr val="7030A0"/>
                </a:solidFill>
                <a:latin typeface="Times New Roman" pitchFamily="18" charset="0"/>
                <a:cs typeface="Times New Roman" pitchFamily="18" charset="0"/>
              </a:rPr>
              <a:t>Bước</a:t>
            </a:r>
            <a:r>
              <a:rPr lang="en-US" sz="2000" i="1" dirty="0">
                <a:solidFill>
                  <a:srgbClr val="7030A0"/>
                </a:solidFill>
                <a:latin typeface="Times New Roman" pitchFamily="18" charset="0"/>
                <a:cs typeface="Times New Roman" pitchFamily="18" charset="0"/>
              </a:rPr>
              <a:t> 1: </a:t>
            </a:r>
            <a:r>
              <a:rPr lang="en-US" sz="2000" i="1" dirty="0" err="1">
                <a:solidFill>
                  <a:srgbClr val="7030A0"/>
                </a:solidFill>
                <a:latin typeface="Times New Roman" pitchFamily="18" charset="0"/>
                <a:cs typeface="Times New Roman" pitchFamily="18" charset="0"/>
              </a:rPr>
              <a:t>Lựa</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chọn</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chủ</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đề</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giáo</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dục</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trong</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chương</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trình</a:t>
            </a:r>
            <a:r>
              <a:rPr lang="en-US" sz="2000" i="1" dirty="0">
                <a:solidFill>
                  <a:srgbClr val="7030A0"/>
                </a:solidFill>
                <a:latin typeface="Times New Roman" pitchFamily="18" charset="0"/>
                <a:cs typeface="Times New Roman" pitchFamily="18" charset="0"/>
              </a:rPr>
              <a:t> GDMN</a:t>
            </a:r>
            <a:endParaRPr lang="en-US" sz="2000" dirty="0">
              <a:solidFill>
                <a:srgbClr val="7030A0"/>
              </a:solidFill>
              <a:latin typeface="Times New Roman" pitchFamily="18" charset="0"/>
              <a:cs typeface="Times New Roman" pitchFamily="18" charset="0"/>
            </a:endParaRPr>
          </a:p>
          <a:p>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công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việc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chính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bước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này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soát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đối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sánh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chuẩn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kiến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kĩ</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năng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chương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dục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tìm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kiếm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chọn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nội</a:t>
            </a:r>
            <a:r>
              <a:rPr lang="en-US" sz="2000" dirty="0">
                <a:solidFill>
                  <a:srgbClr val="7030A0"/>
                </a:solidFill>
                <a:latin typeface="Times New Roman" pitchFamily="18" charset="0"/>
                <a:cs typeface="Times New Roman" pitchFamily="18" charset="0"/>
              </a:rPr>
              <a:t> dung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vấn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quan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xây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dựng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STEAM.</a:t>
            </a:r>
            <a:endParaRPr lang="en-US" sz="2000" dirty="0">
              <a:solidFill>
                <a:srgbClr val="7030A0"/>
              </a:solidFill>
              <a:latin typeface="Times New Roman" pitchFamily="18" charset="0"/>
              <a:cs typeface="Times New Roman" pitchFamily="18" charset="0"/>
            </a:endParaRPr>
          </a:p>
          <a:p>
            <a:r>
              <a:rPr lang="en-US" sz="2000" i="1" dirty="0">
                <a:solidFill>
                  <a:srgbClr val="7030A0"/>
                </a:solidFill>
                <a:latin typeface="Times New Roman" pitchFamily="18" charset="0"/>
                <a:cs typeface="Times New Roman" pitchFamily="18" charset="0"/>
              </a:rPr>
              <a:t>*</a:t>
            </a:r>
            <a:r>
              <a:rPr lang="en-US" sz="2000" i="1" dirty="0" err="1">
                <a:solidFill>
                  <a:srgbClr val="7030A0"/>
                </a:solidFill>
                <a:latin typeface="Times New Roman" pitchFamily="18" charset="0"/>
                <a:cs typeface="Times New Roman" pitchFamily="18" charset="0"/>
              </a:rPr>
              <a:t>Bước</a:t>
            </a:r>
            <a:r>
              <a:rPr lang="en-US" sz="2000" i="1" dirty="0">
                <a:solidFill>
                  <a:srgbClr val="7030A0"/>
                </a:solidFill>
                <a:latin typeface="Times New Roman" pitchFamily="18" charset="0"/>
                <a:cs typeface="Times New Roman" pitchFamily="18" charset="0"/>
              </a:rPr>
              <a:t> 2: </a:t>
            </a:r>
            <a:r>
              <a:rPr lang="en-US" sz="2000" i="1" dirty="0" err="1">
                <a:solidFill>
                  <a:srgbClr val="7030A0"/>
                </a:solidFill>
                <a:latin typeface="Times New Roman" pitchFamily="18" charset="0"/>
                <a:cs typeface="Times New Roman" pitchFamily="18" charset="0"/>
              </a:rPr>
              <a:t>Tìm</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kiếm</a:t>
            </a:r>
            <a:r>
              <a:rPr lang="en-US" sz="2000" i="1" dirty="0">
                <a:solidFill>
                  <a:srgbClr val="7030A0"/>
                </a:solidFill>
                <a:latin typeface="Times New Roman" pitchFamily="18" charset="0"/>
                <a:cs typeface="Times New Roman" pitchFamily="18" charset="0"/>
              </a:rPr>
              <a:t> ý </a:t>
            </a:r>
            <a:r>
              <a:rPr lang="en-US" sz="2000" i="1" dirty="0" err="1">
                <a:solidFill>
                  <a:srgbClr val="7030A0"/>
                </a:solidFill>
                <a:latin typeface="Times New Roman" pitchFamily="18" charset="0"/>
                <a:cs typeface="Times New Roman" pitchFamily="18" charset="0"/>
              </a:rPr>
              <a:t>tưởng</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để</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xây</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dựng</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bài</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học</a:t>
            </a:r>
            <a:r>
              <a:rPr lang="en-US" sz="2000" i="1" dirty="0">
                <a:solidFill>
                  <a:srgbClr val="7030A0"/>
                </a:solidFill>
                <a:latin typeface="Times New Roman" pitchFamily="18" charset="0"/>
                <a:cs typeface="Times New Roman" pitchFamily="18" charset="0"/>
              </a:rPr>
              <a:t> STEAM</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Bước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này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nghĩa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quan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trọng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chỉ</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tưởng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tưởng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hay,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hấp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dẫn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công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bước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này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nội</a:t>
            </a:r>
            <a:r>
              <a:rPr lang="en-US" sz="2000" dirty="0">
                <a:solidFill>
                  <a:srgbClr val="7030A0"/>
                </a:solidFill>
                <a:latin typeface="Times New Roman" pitchFamily="18" charset="0"/>
                <a:cs typeface="Times New Roman" pitchFamily="18" charset="0"/>
              </a:rPr>
              <a:t> dung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vấn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chọn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lựa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tích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hợp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sự</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tượng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tiễn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cuộc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sống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quanh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nên</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tưởng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tâm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STEAM. </a:t>
            </a:r>
            <a:r>
              <a:rPr lang="en-US" sz="2000" dirty="0" err="1">
                <a:solidFill>
                  <a:srgbClr val="7030A0"/>
                </a:solidFill>
                <a:latin typeface="Times New Roman" pitchFamily="18" charset="0"/>
                <a:cs typeface="Times New Roman" pitchFamily="18" charset="0"/>
              </a:rPr>
              <a:t>Nếu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không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một</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tưởng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tâm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triển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khai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nội</a:t>
            </a:r>
            <a:r>
              <a:rPr lang="en-US" sz="2000" dirty="0">
                <a:solidFill>
                  <a:srgbClr val="7030A0"/>
                </a:solidFill>
                <a:latin typeface="Times New Roman" pitchFamily="18" charset="0"/>
                <a:cs typeface="Times New Roman" pitchFamily="18" charset="0"/>
              </a:rPr>
              <a:t> dung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vấn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môn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dù</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đặt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xếp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nhau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vẫn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sẽ</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sự</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dính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một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vấn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tính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chỉnh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thông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suốt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một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endParaRPr lang="en-US" sz="2000"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13171198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arn(inVertical)">
                                      <p:cBhvr>
                                        <p:cTn id="14" dur="500"/>
                                        <p:tgtEl>
                                          <p:spTgt spid="14"/>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down)">
                                      <p:cBhvr>
                                        <p:cTn id="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 name="Rectangle 3"/>
          <p:cNvSpPr/>
          <p:nvPr/>
        </p:nvSpPr>
        <p:spPr>
          <a:xfrm>
            <a:off x="171475" y="1447800"/>
            <a:ext cx="8881711" cy="4708981"/>
          </a:xfrm>
          <a:prstGeom prst="rect">
            <a:avLst/>
          </a:prstGeom>
        </p:spPr>
        <p:txBody>
          <a:bodyPr wrap="square">
            <a:spAutoFit/>
          </a:bodyPr>
          <a:lstStyle/>
          <a:p>
            <a:r>
              <a:rPr lang="en-US" sz="2000" i="1" dirty="0">
                <a:solidFill>
                  <a:srgbClr val="7030A0"/>
                </a:solidFill>
                <a:latin typeface="Times New Roman" pitchFamily="18" charset="0"/>
                <a:cs typeface="Times New Roman" pitchFamily="18" charset="0"/>
              </a:rPr>
              <a:t>*</a:t>
            </a:r>
            <a:r>
              <a:rPr lang="en-US" sz="2000" i="1" dirty="0" err="1">
                <a:solidFill>
                  <a:srgbClr val="7030A0"/>
                </a:solidFill>
                <a:latin typeface="Times New Roman" pitchFamily="18" charset="0"/>
                <a:cs typeface="Times New Roman" pitchFamily="18" charset="0"/>
              </a:rPr>
              <a:t>Bước</a:t>
            </a:r>
            <a:r>
              <a:rPr lang="en-US" sz="2000" i="1" dirty="0">
                <a:solidFill>
                  <a:srgbClr val="7030A0"/>
                </a:solidFill>
                <a:latin typeface="Times New Roman" pitchFamily="18" charset="0"/>
                <a:cs typeface="Times New Roman" pitchFamily="18" charset="0"/>
              </a:rPr>
              <a:t> 3: </a:t>
            </a:r>
            <a:r>
              <a:rPr lang="en-US" sz="2000" i="1" dirty="0" err="1">
                <a:solidFill>
                  <a:srgbClr val="7030A0"/>
                </a:solidFill>
                <a:latin typeface="Times New Roman" pitchFamily="18" charset="0"/>
                <a:cs typeface="Times New Roman" pitchFamily="18" charset="0"/>
              </a:rPr>
              <a:t>Xác</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định</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mục</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tiêu</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cho</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bài</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học</a:t>
            </a:r>
            <a:r>
              <a:rPr lang="en-US" sz="2000" i="1" dirty="0">
                <a:solidFill>
                  <a:srgbClr val="7030A0"/>
                </a:solidFill>
                <a:latin typeface="Times New Roman" pitchFamily="18" charset="0"/>
                <a:cs typeface="Times New Roman" pitchFamily="18" charset="0"/>
              </a:rPr>
              <a:t> STEAM</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nội</a:t>
            </a:r>
            <a:r>
              <a:rPr lang="en-US" sz="2000" dirty="0">
                <a:solidFill>
                  <a:srgbClr val="7030A0"/>
                </a:solidFill>
                <a:latin typeface="Times New Roman" pitchFamily="18" charset="0"/>
                <a:cs typeface="Times New Roman" pitchFamily="18" charset="0"/>
              </a:rPr>
              <a:t> dung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chọn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lựa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đặc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biệt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từ</a:t>
            </a:r>
            <a:r>
              <a:rPr lang="en-US" sz="2000" dirty="0">
                <a:solidFill>
                  <a:srgbClr val="7030A0"/>
                </a:solidFill>
                <a:latin typeface="Times New Roman" pitchFamily="18" charset="0"/>
                <a:cs typeface="Times New Roman" pitchFamily="18" charset="0"/>
              </a:rPr>
              <a:t> ý </a:t>
            </a:r>
            <a:r>
              <a:rPr lang="en-US" sz="2000" dirty="0" err="1">
                <a:solidFill>
                  <a:srgbClr val="7030A0"/>
                </a:solidFill>
                <a:latin typeface="Times New Roman" pitchFamily="18" charset="0"/>
                <a:cs typeface="Times New Roman" pitchFamily="18" charset="0"/>
              </a:rPr>
              <a:t>tưởng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tâm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STEAM,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lượng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hóa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đích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cụ</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mục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tiêu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người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sau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bài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mục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tiêu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này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nhiều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lĩnh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nhiều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môn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khoa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nhau</a:t>
            </a:r>
            <a:r>
              <a:rPr lang="en-US" sz="2000"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r>
              <a:rPr lang="en-US" sz="2000" i="1" dirty="0">
                <a:solidFill>
                  <a:srgbClr val="7030A0"/>
                </a:solidFill>
                <a:latin typeface="Times New Roman" pitchFamily="18" charset="0"/>
                <a:cs typeface="Times New Roman" pitchFamily="18" charset="0"/>
              </a:rPr>
              <a:t>*</a:t>
            </a:r>
            <a:r>
              <a:rPr lang="en-US" sz="2000" i="1" dirty="0" err="1">
                <a:solidFill>
                  <a:srgbClr val="7030A0"/>
                </a:solidFill>
                <a:latin typeface="Times New Roman" pitchFamily="18" charset="0"/>
                <a:cs typeface="Times New Roman" pitchFamily="18" charset="0"/>
              </a:rPr>
              <a:t>Bước</a:t>
            </a:r>
            <a:r>
              <a:rPr lang="en-US" sz="2000" i="1" dirty="0">
                <a:solidFill>
                  <a:srgbClr val="7030A0"/>
                </a:solidFill>
                <a:latin typeface="Times New Roman" pitchFamily="18" charset="0"/>
                <a:cs typeface="Times New Roman" pitchFamily="18" charset="0"/>
              </a:rPr>
              <a:t> 4: </a:t>
            </a:r>
            <a:r>
              <a:rPr lang="en-US" sz="2000" i="1" dirty="0" err="1">
                <a:solidFill>
                  <a:srgbClr val="7030A0"/>
                </a:solidFill>
                <a:latin typeface="Times New Roman" pitchFamily="18" charset="0"/>
                <a:cs typeface="Times New Roman" pitchFamily="18" charset="0"/>
              </a:rPr>
              <a:t>Thiết</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kế</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các</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hoạt</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động</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giáo</a:t>
            </a:r>
            <a:r>
              <a:rPr lang="en-US" sz="2000" i="1" dirty="0">
                <a:solidFill>
                  <a:srgbClr val="7030A0"/>
                </a:solidFill>
                <a:latin typeface="Times New Roman" pitchFamily="18" charset="0"/>
                <a:cs typeface="Times New Roman" pitchFamily="18" charset="0"/>
              </a:rPr>
              <a:t> </a:t>
            </a:r>
            <a:r>
              <a:rPr lang="en-US" sz="2000" i="1" dirty="0" err="1">
                <a:solidFill>
                  <a:srgbClr val="7030A0"/>
                </a:solidFill>
                <a:latin typeface="Times New Roman" pitchFamily="18" charset="0"/>
                <a:cs typeface="Times New Roman" pitchFamily="18" charset="0"/>
              </a:rPr>
              <a:t>dục</a:t>
            </a:r>
            <a:r>
              <a:rPr lang="en-US" sz="2000" i="1" dirty="0">
                <a:solidFill>
                  <a:srgbClr val="7030A0"/>
                </a:solidFill>
                <a:latin typeface="Times New Roman" pitchFamily="18" charset="0"/>
                <a:cs typeface="Times New Roman" pitchFamily="18" charset="0"/>
              </a:rPr>
              <a:t> STEAM</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dục</a:t>
            </a:r>
            <a:r>
              <a:rPr lang="en-US" sz="2000" dirty="0">
                <a:solidFill>
                  <a:srgbClr val="7030A0"/>
                </a:solidFill>
                <a:latin typeface="Times New Roman" pitchFamily="18" charset="0"/>
                <a:cs typeface="Times New Roman" pitchFamily="18" charset="0"/>
              </a:rPr>
              <a:t> STEAM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người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khâu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quan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trọng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của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dạy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xét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đến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cùng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mọi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đều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hướng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việc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định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chiến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cụ</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người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tập</a:t>
            </a:r>
            <a:r>
              <a:rPr lang="en-US" sz="2000" dirty="0">
                <a:solidFill>
                  <a:srgbClr val="7030A0"/>
                </a:solidFill>
                <a:latin typeface="Times New Roman" pitchFamily="18" charset="0"/>
                <a:cs typeface="Times New Roman" pitchFamily="18" charset="0"/>
              </a:rPr>
              <a:t> hay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hiệu</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thì</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đòi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hỏi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viên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năng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hợp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phương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tổ</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dạy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kiểm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đánh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a:t>
            </a:r>
            <a:r>
              <a:rPr lang="en-US" sz="2000"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Xét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bản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chính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quá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trình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động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tìm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tòi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khám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a:t>
            </a:r>
            <a:r>
              <a:rPr lang="en-US" sz="2000" dirty="0">
                <a:solidFill>
                  <a:srgbClr val="7030A0"/>
                </a:solidFill>
                <a:latin typeface="Times New Roman" pitchFamily="18" charset="0"/>
                <a:cs typeface="Times New Roman" pitchFamily="18" charset="0"/>
              </a:rPr>
              <a:t> tri </a:t>
            </a:r>
            <a:r>
              <a:rPr lang="en-US" sz="2000" dirty="0" err="1">
                <a:solidFill>
                  <a:srgbClr val="7030A0"/>
                </a:solidFill>
                <a:latin typeface="Times New Roman" pitchFamily="18" charset="0"/>
                <a:cs typeface="Times New Roman" pitchFamily="18" charset="0"/>
              </a:rPr>
              <a:t>thức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thực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hành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luyện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phương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dạy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dạy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phương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dạy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thiết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công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cụ</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hoạch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đánh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người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học</a:t>
            </a:r>
            <a:r>
              <a:rPr lang="en-US" sz="2000" dirty="0">
                <a:solidFill>
                  <a:srgbClr val="7030A0"/>
                </a:solidFill>
                <a:latin typeface="Times New Roman" pitchFamily="18" charset="0"/>
                <a:cs typeface="Times New Roman" pitchFamily="18" charset="0"/>
              </a:rPr>
              <a:t>.</a:t>
            </a:r>
            <a:endParaRPr lang="en-US" sz="2000" dirty="0">
              <a:solidFill>
                <a:srgbClr val="7030A0"/>
              </a:solidFill>
              <a:effectLst/>
              <a:latin typeface="Times New Roman" pitchFamily="18" charset="0"/>
              <a:cs typeface="Times New Roman" pitchFamily="18" charset="0"/>
            </a:endParaRPr>
          </a:p>
        </p:txBody>
      </p:sp>
      <p:grpSp>
        <p:nvGrpSpPr>
          <p:cNvPr id="5" name="Group 46"/>
          <p:cNvGrpSpPr>
            <a:grpSpLocks/>
          </p:cNvGrpSpPr>
          <p:nvPr/>
        </p:nvGrpSpPr>
        <p:grpSpPr bwMode="auto">
          <a:xfrm>
            <a:off x="186089" y="166006"/>
            <a:ext cx="9163422" cy="1022372"/>
            <a:chOff x="1340" y="1824"/>
            <a:chExt cx="3032" cy="432"/>
          </a:xfrm>
        </p:grpSpPr>
        <p:sp>
          <p:nvSpPr>
            <p:cNvPr id="6" name="AutoShape 47"/>
            <p:cNvSpPr>
              <a:spLocks noChangeArrowheads="1"/>
            </p:cNvSpPr>
            <p:nvPr/>
          </p:nvSpPr>
          <p:spPr bwMode="gray">
            <a:xfrm>
              <a:off x="1536" y="1899"/>
              <a:ext cx="2708"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7" name="AutoShape 48"/>
            <p:cNvSpPr>
              <a:spLocks noChangeArrowheads="1"/>
            </p:cNvSpPr>
            <p:nvPr/>
          </p:nvSpPr>
          <p:spPr bwMode="gray">
            <a:xfrm>
              <a:off x="1340" y="1824"/>
              <a:ext cx="388" cy="432"/>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8" name="Text Box 49"/>
            <p:cNvSpPr txBox="1">
              <a:spLocks noChangeArrowheads="1"/>
            </p:cNvSpPr>
            <p:nvPr/>
          </p:nvSpPr>
          <p:spPr bwMode="gray">
            <a:xfrm>
              <a:off x="1568" y="1883"/>
              <a:ext cx="2804"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20000"/>
                </a:spcBef>
                <a:buClr>
                  <a:schemeClr val="hlink"/>
                </a:buClr>
                <a:buFont typeface="Wingdings" pitchFamily="2" charset="2"/>
                <a:buNone/>
              </a:pPr>
              <a:endParaRPr lang="en-US" altLang="en-US" sz="1600" b="1">
                <a:latin typeface="Times New Roman" pitchFamily="18" charset="0"/>
                <a:cs typeface="Times New Roman" pitchFamily="18" charset="0"/>
              </a:endParaRPr>
            </a:p>
          </p:txBody>
        </p:sp>
        <p:sp>
          <p:nvSpPr>
            <p:cNvPr id="9" name="Text Box 5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1</a:t>
              </a:r>
            </a:p>
          </p:txBody>
        </p:sp>
      </p:grpSp>
      <p:sp>
        <p:nvSpPr>
          <p:cNvPr id="11" name="TextBox 10"/>
          <p:cNvSpPr txBox="1"/>
          <p:nvPr/>
        </p:nvSpPr>
        <p:spPr>
          <a:xfrm>
            <a:off x="1431441" y="484236"/>
            <a:ext cx="6645759" cy="400110"/>
          </a:xfrm>
          <a:prstGeom prst="rect">
            <a:avLst/>
          </a:prstGeom>
          <a:noFill/>
        </p:spPr>
        <p:txBody>
          <a:bodyPr wrap="square" rtlCol="0">
            <a:spAutoFit/>
          </a:bodyPr>
          <a:lstStyle/>
          <a:p>
            <a:r>
              <a:rPr lang="en-US" sz="2000" b="1" dirty="0" err="1">
                <a:latin typeface="Times New Roman" pitchFamily="18" charset="0"/>
                <a:cs typeface="Times New Roman" pitchFamily="18" charset="0"/>
              </a:rPr>
              <a:t>Nghiên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dục</a:t>
            </a:r>
            <a:r>
              <a:rPr lang="en-US" sz="2000" b="1" dirty="0">
                <a:latin typeface="Times New Roman" pitchFamily="18" charset="0"/>
                <a:cs typeface="Times New Roman" pitchFamily="18" charset="0"/>
              </a:rPr>
              <a:t> STEAM</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332140190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barn(inVertical)">
                                      <p:cBhvr>
                                        <p:cTn id="2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308180" y="1828800"/>
            <a:ext cx="8413256" cy="4401205"/>
          </a:xfrm>
          <a:prstGeom prst="rect">
            <a:avLst/>
          </a:prstGeom>
        </p:spPr>
        <p:txBody>
          <a:bodyPr wrap="square">
            <a:spAutoFit/>
          </a:bodyPr>
          <a:lstStyle/>
          <a:p>
            <a:r>
              <a:rPr lang="en-US" sz="2000" i="1" dirty="0">
                <a:solidFill>
                  <a:srgbClr val="C00000"/>
                </a:solidFill>
                <a:latin typeface="Times New Roman" pitchFamily="18" charset="0"/>
                <a:cs typeface="Times New Roman" pitchFamily="18" charset="0"/>
              </a:rPr>
              <a:t>*</a:t>
            </a:r>
            <a:r>
              <a:rPr lang="en-US" sz="2000" i="1" dirty="0" err="1">
                <a:solidFill>
                  <a:srgbClr val="C00000"/>
                </a:solidFill>
                <a:latin typeface="Times New Roman" pitchFamily="18" charset="0"/>
                <a:cs typeface="Times New Roman" pitchFamily="18" charset="0"/>
              </a:rPr>
              <a:t>Bước</a:t>
            </a:r>
            <a:r>
              <a:rPr lang="en-US" sz="2000" i="1" dirty="0">
                <a:solidFill>
                  <a:srgbClr val="C00000"/>
                </a:solidFill>
                <a:latin typeface="Times New Roman" pitchFamily="18" charset="0"/>
                <a:cs typeface="Times New Roman" pitchFamily="18" charset="0"/>
              </a:rPr>
              <a:t> 5: </a:t>
            </a:r>
            <a:r>
              <a:rPr lang="en-US" sz="2000" i="1" dirty="0" err="1">
                <a:solidFill>
                  <a:srgbClr val="C00000"/>
                </a:solidFill>
                <a:latin typeface="Times New Roman" pitchFamily="18" charset="0"/>
                <a:cs typeface="Times New Roman" pitchFamily="18" charset="0"/>
              </a:rPr>
              <a:t>Lập</a:t>
            </a:r>
            <a:r>
              <a:rPr lang="en-US" sz="2000" i="1" dirty="0">
                <a:solidFill>
                  <a:srgbClr val="C00000"/>
                </a:solidFill>
                <a:latin typeface="Times New Roman" pitchFamily="18" charset="0"/>
                <a:cs typeface="Times New Roman" pitchFamily="18" charset="0"/>
              </a:rPr>
              <a:t> </a:t>
            </a:r>
            <a:r>
              <a:rPr lang="en-US" sz="2000" i="1" dirty="0" err="1">
                <a:solidFill>
                  <a:srgbClr val="C00000"/>
                </a:solidFill>
                <a:latin typeface="Times New Roman" pitchFamily="18" charset="0"/>
                <a:cs typeface="Times New Roman" pitchFamily="18" charset="0"/>
              </a:rPr>
              <a:t>kế</a:t>
            </a:r>
            <a:r>
              <a:rPr lang="en-US" sz="2000" i="1" dirty="0">
                <a:solidFill>
                  <a:srgbClr val="C00000"/>
                </a:solidFill>
                <a:latin typeface="Times New Roman" pitchFamily="18" charset="0"/>
                <a:cs typeface="Times New Roman" pitchFamily="18" charset="0"/>
              </a:rPr>
              <a:t> </a:t>
            </a:r>
            <a:r>
              <a:rPr lang="en-US" sz="2000" i="1" dirty="0" err="1">
                <a:solidFill>
                  <a:srgbClr val="C00000"/>
                </a:solidFill>
                <a:latin typeface="Times New Roman" pitchFamily="18" charset="0"/>
                <a:cs typeface="Times New Roman" pitchFamily="18" charset="0"/>
              </a:rPr>
              <a:t>hoạch</a:t>
            </a:r>
            <a:r>
              <a:rPr lang="en-US" sz="2000" i="1" dirty="0">
                <a:solidFill>
                  <a:srgbClr val="C00000"/>
                </a:solidFill>
                <a:latin typeface="Times New Roman" pitchFamily="18" charset="0"/>
                <a:cs typeface="Times New Roman" pitchFamily="18" charset="0"/>
              </a:rPr>
              <a:t> </a:t>
            </a:r>
            <a:r>
              <a:rPr lang="en-US" sz="2000" i="1" dirty="0" err="1">
                <a:solidFill>
                  <a:srgbClr val="C00000"/>
                </a:solidFill>
                <a:latin typeface="Times New Roman" pitchFamily="18" charset="0"/>
                <a:cs typeface="Times New Roman" pitchFamily="18" charset="0"/>
              </a:rPr>
              <a:t>đánh</a:t>
            </a:r>
            <a:r>
              <a:rPr lang="en-US" sz="2000" i="1" dirty="0">
                <a:solidFill>
                  <a:srgbClr val="C00000"/>
                </a:solidFill>
                <a:latin typeface="Times New Roman" pitchFamily="18" charset="0"/>
                <a:cs typeface="Times New Roman" pitchFamily="18" charset="0"/>
              </a:rPr>
              <a:t> </a:t>
            </a:r>
            <a:r>
              <a:rPr lang="en-US" sz="2000" i="1" dirty="0" err="1">
                <a:solidFill>
                  <a:srgbClr val="C00000"/>
                </a:solidFill>
                <a:latin typeface="Times New Roman" pitchFamily="18" charset="0"/>
                <a:cs typeface="Times New Roman" pitchFamily="18" charset="0"/>
              </a:rPr>
              <a:t>giá</a:t>
            </a:r>
            <a:endParaRPr lang="en-US" sz="2000" dirty="0">
              <a:solidFill>
                <a:srgbClr val="C00000"/>
              </a:solidFill>
              <a:latin typeface="Times New Roman" pitchFamily="18" charset="0"/>
              <a:cs typeface="Times New Roman" pitchFamily="18" charset="0"/>
            </a:endParaRPr>
          </a:p>
          <a:p>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bước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này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cần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thực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hiện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việc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chính</a:t>
            </a:r>
            <a:r>
              <a:rPr lang="en-US" sz="2000" dirty="0">
                <a:solidFill>
                  <a:srgbClr val="C00000"/>
                </a:solidFill>
                <a:latin typeface="Times New Roman" pitchFamily="18" charset="0"/>
                <a:cs typeface="Times New Roman" pitchFamily="18" charset="0"/>
              </a:rPr>
              <a:t>:</a:t>
            </a:r>
            <a:endParaRPr lang="en-US" sz="2000" dirty="0">
              <a:solidFill>
                <a:srgbClr val="C00000"/>
              </a:solidFill>
              <a:latin typeface="Times New Roman" pitchFamily="18" charset="0"/>
              <a:cs typeface="Times New Roman" pitchFamily="18" charset="0"/>
            </a:endParaRPr>
          </a:p>
          <a:p>
            <a:r>
              <a:rPr lang="en-US" sz="2000" dirty="0">
                <a:solidFill>
                  <a:srgbClr val="C00000"/>
                </a:solidFill>
                <a:latin typeface="Times New Roman" pitchFamily="18" charset="0"/>
                <a:cs typeface="Times New Roman" pitchFamily="18" charset="0"/>
              </a:rPr>
              <a:t>1) </a:t>
            </a:r>
            <a:r>
              <a:rPr lang="en-US" sz="2000" dirty="0" err="1">
                <a:solidFill>
                  <a:srgbClr val="C00000"/>
                </a:solidFill>
                <a:latin typeface="Times New Roman" pitchFamily="18" charset="0"/>
                <a:cs typeface="Times New Roman" pitchFamily="18" charset="0"/>
              </a:rPr>
              <a:t>Xác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định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tiêu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tiêu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đối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với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mọi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bài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bài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tích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hợp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kiến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thức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kĩ</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năng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trị</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nhân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văn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năng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lực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nhân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năng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lực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xã</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hội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khác</a:t>
            </a:r>
            <a:r>
              <a:rPr lang="en-US" sz="2000" dirty="0">
                <a:solidFill>
                  <a:srgbClr val="C00000"/>
                </a:solidFill>
                <a:latin typeface="Times New Roman" pitchFamily="18" charset="0"/>
                <a:cs typeface="Times New Roman" pitchFamily="18" charset="0"/>
              </a:rPr>
              <a:t>.</a:t>
            </a:r>
            <a:endParaRPr lang="en-US" sz="2000" dirty="0">
              <a:solidFill>
                <a:srgbClr val="C00000"/>
              </a:solidFill>
              <a:latin typeface="Times New Roman" pitchFamily="18" charset="0"/>
              <a:cs typeface="Times New Roman" pitchFamily="18" charset="0"/>
            </a:endParaRPr>
          </a:p>
          <a:p>
            <a:r>
              <a:rPr lang="en-US" sz="2000" dirty="0">
                <a:solidFill>
                  <a:srgbClr val="C00000"/>
                </a:solidFill>
                <a:latin typeface="Times New Roman" pitchFamily="18" charset="0"/>
                <a:cs typeface="Times New Roman" pitchFamily="18" charset="0"/>
              </a:rPr>
              <a:t>2) </a:t>
            </a:r>
            <a:r>
              <a:rPr lang="en-US" sz="2000" dirty="0" err="1">
                <a:solidFill>
                  <a:srgbClr val="C00000"/>
                </a:solidFill>
                <a:latin typeface="Times New Roman" pitchFamily="18" charset="0"/>
                <a:cs typeface="Times New Roman" pitchFamily="18" charset="0"/>
              </a:rPr>
              <a:t>Xây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dựng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bộ</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cụ</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bộ</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cụ</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này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thực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chất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nội</a:t>
            </a:r>
            <a:r>
              <a:rPr lang="en-US" sz="2000" dirty="0">
                <a:solidFill>
                  <a:srgbClr val="C00000"/>
                </a:solidFill>
                <a:latin typeface="Times New Roman" pitchFamily="18" charset="0"/>
                <a:cs typeface="Times New Roman" pitchFamily="18" charset="0"/>
              </a:rPr>
              <a:t> dung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được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cụ</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hóa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từ</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tiêu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bộ</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cụ</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được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vật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chất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hóa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thành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phiếu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để</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tiện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dụng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trình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dạy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a:t>
            </a:r>
            <a:endParaRPr lang="en-US" sz="2000" dirty="0">
              <a:solidFill>
                <a:srgbClr val="C00000"/>
              </a:solidFill>
              <a:latin typeface="Times New Roman" pitchFamily="18" charset="0"/>
              <a:cs typeface="Times New Roman" pitchFamily="18" charset="0"/>
            </a:endParaRPr>
          </a:p>
          <a:p>
            <a:r>
              <a:rPr lang="en-US" sz="2000" dirty="0">
                <a:solidFill>
                  <a:srgbClr val="C00000"/>
                </a:solidFill>
                <a:latin typeface="Times New Roman" pitchFamily="18" charset="0"/>
                <a:cs typeface="Times New Roman" pitchFamily="18" charset="0"/>
              </a:rPr>
              <a:t>3) </a:t>
            </a:r>
            <a:r>
              <a:rPr lang="en-US" sz="2000" dirty="0" err="1">
                <a:solidFill>
                  <a:srgbClr val="C00000"/>
                </a:solidFill>
                <a:latin typeface="Times New Roman" pitchFamily="18" charset="0"/>
                <a:cs typeface="Times New Roman" pitchFamily="18" charset="0"/>
              </a:rPr>
              <a:t>Lập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kế</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lập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kế</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chính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việc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định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thời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điểm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cách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thức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ở </a:t>
            </a:r>
            <a:r>
              <a:rPr lang="en-US" sz="2000" dirty="0" err="1">
                <a:solidFill>
                  <a:srgbClr val="C00000"/>
                </a:solidFill>
                <a:latin typeface="Times New Roman" pitchFamily="18" charset="0"/>
                <a:cs typeface="Times New Roman" pitchFamily="18" charset="0"/>
              </a:rPr>
              <a:t>mỗi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thời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điểm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đó</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trình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dạy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Thông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dạy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tích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hợp</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chúng</a:t>
            </a:r>
            <a:r>
              <a:rPr lang="en-US" sz="2000" dirty="0">
                <a:solidFill>
                  <a:srgbClr val="C00000"/>
                </a:solidFill>
                <a:latin typeface="Times New Roman" pitchFamily="18" charset="0"/>
                <a:cs typeface="Times New Roman" pitchFamily="18" charset="0"/>
              </a:rPr>
              <a:t> ta </a:t>
            </a:r>
            <a:r>
              <a:rPr lang="en-US" sz="2000" dirty="0" err="1">
                <a:solidFill>
                  <a:srgbClr val="C00000"/>
                </a:solidFill>
                <a:latin typeface="Times New Roman" pitchFamily="18" charset="0"/>
                <a:cs typeface="Times New Roman" pitchFamily="18" charset="0"/>
              </a:rPr>
              <a:t>sử</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dụng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thường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xuyên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trong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dạy</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bằng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quan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sát</a:t>
            </a:r>
            <a:r>
              <a:rPr lang="en-US" sz="2000" dirty="0">
                <a:solidFill>
                  <a:srgbClr val="C00000"/>
                </a:solidFill>
                <a:latin typeface="Times New Roman" pitchFamily="18" charset="0"/>
                <a:cs typeface="Times New Roman" pitchFamily="18" charset="0"/>
              </a:rPr>
              <a:t> hay </a:t>
            </a:r>
            <a:r>
              <a:rPr lang="en-US" sz="2000" dirty="0" err="1">
                <a:solidFill>
                  <a:srgbClr val="C00000"/>
                </a:solidFill>
                <a:latin typeface="Times New Roman" pitchFamily="18" charset="0"/>
                <a:cs typeface="Times New Roman" pitchFamily="18" charset="0"/>
              </a:rPr>
              <a:t>các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yêu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cầu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đơn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giản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đánh</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giá</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tổng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kết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sau</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khi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kết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thúc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bài</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học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dựa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vào</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sản</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phẩm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làm</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việc</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hoạt</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động</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của</a:t>
            </a:r>
            <a:r>
              <a:rPr lang="en-US" sz="2000" dirty="0">
                <a:solidFill>
                  <a:srgbClr val="C00000"/>
                </a:solidFill>
                <a:latin typeface="Times New Roman" pitchFamily="18" charset="0"/>
                <a:cs typeface="Times New Roman" pitchFamily="18" charset="0"/>
              </a:rPr>
              <a:t> </a:t>
            </a:r>
            <a:r>
              <a:rPr lang="en-US" sz="2000" dirty="0" err="1">
                <a:solidFill>
                  <a:srgbClr val="C00000"/>
                </a:solidFill>
                <a:latin typeface="Times New Roman" pitchFamily="18" charset="0"/>
                <a:cs typeface="Times New Roman" pitchFamily="18" charset="0"/>
              </a:rPr>
              <a:t>trẻ</a:t>
            </a:r>
            <a:r>
              <a:rPr lang="en-US" sz="2000" dirty="0">
                <a:solidFill>
                  <a:srgbClr val="C00000"/>
                </a:solidFill>
                <a:latin typeface="Times New Roman" pitchFamily="18" charset="0"/>
                <a:cs typeface="Times New Roman" pitchFamily="18" charset="0"/>
              </a:rPr>
              <a:t>.</a:t>
            </a:r>
            <a:endParaRPr lang="en-US" sz="2000" dirty="0">
              <a:solidFill>
                <a:srgbClr val="C00000"/>
              </a:solidFill>
              <a:effectLst/>
              <a:latin typeface="Times New Roman" pitchFamily="18" charset="0"/>
              <a:cs typeface="Times New Roman" pitchFamily="18" charset="0"/>
            </a:endParaRPr>
          </a:p>
        </p:txBody>
      </p:sp>
      <p:grpSp>
        <p:nvGrpSpPr>
          <p:cNvPr id="5" name="Group 46"/>
          <p:cNvGrpSpPr>
            <a:grpSpLocks/>
          </p:cNvGrpSpPr>
          <p:nvPr/>
        </p:nvGrpSpPr>
        <p:grpSpPr bwMode="auto">
          <a:xfrm>
            <a:off x="113365" y="553091"/>
            <a:ext cx="9163422" cy="1022372"/>
            <a:chOff x="1340" y="1824"/>
            <a:chExt cx="3032" cy="432"/>
          </a:xfrm>
        </p:grpSpPr>
        <p:sp>
          <p:nvSpPr>
            <p:cNvPr id="6" name="AutoShape 47"/>
            <p:cNvSpPr>
              <a:spLocks noChangeArrowheads="1"/>
            </p:cNvSpPr>
            <p:nvPr/>
          </p:nvSpPr>
          <p:spPr bwMode="gray">
            <a:xfrm>
              <a:off x="1536" y="1899"/>
              <a:ext cx="2708" cy="288"/>
            </a:xfrm>
            <a:prstGeom prst="roundRect">
              <a:avLst>
                <a:gd name="adj" fmla="val 16667"/>
              </a:avLst>
            </a:prstGeom>
            <a:gradFill rotWithShape="1">
              <a:gsLst>
                <a:gs pos="0">
                  <a:schemeClr val="accent2">
                    <a:gamma/>
                    <a:tint val="21176"/>
                    <a:invGamma/>
                  </a:schemeClr>
                </a:gs>
                <a:gs pos="100000">
                  <a:schemeClr val="accent2"/>
                </a:gs>
              </a:gsLst>
              <a:lin ang="0" scaled="1"/>
            </a:gra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7" name="AutoShape 48"/>
            <p:cNvSpPr>
              <a:spLocks noChangeArrowheads="1"/>
            </p:cNvSpPr>
            <p:nvPr/>
          </p:nvSpPr>
          <p:spPr bwMode="gray">
            <a:xfrm>
              <a:off x="1340" y="1824"/>
              <a:ext cx="388" cy="432"/>
            </a:xfrm>
            <a:prstGeom prst="diamond">
              <a:avLst/>
            </a:prstGeom>
            <a:solidFill>
              <a:schemeClr val="accent2"/>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8" name="Text Box 49"/>
            <p:cNvSpPr txBox="1">
              <a:spLocks noChangeArrowheads="1"/>
            </p:cNvSpPr>
            <p:nvPr/>
          </p:nvSpPr>
          <p:spPr bwMode="gray">
            <a:xfrm>
              <a:off x="1568" y="1883"/>
              <a:ext cx="2804" cy="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20000"/>
                </a:spcBef>
                <a:buClr>
                  <a:schemeClr val="hlink"/>
                </a:buClr>
                <a:buFont typeface="Wingdings" pitchFamily="2" charset="2"/>
                <a:buNone/>
              </a:pPr>
              <a:endParaRPr lang="en-US" altLang="en-US" sz="1600" b="1">
                <a:latin typeface="Times New Roman" pitchFamily="18" charset="0"/>
                <a:cs typeface="Times New Roman" pitchFamily="18" charset="0"/>
              </a:endParaRPr>
            </a:p>
          </p:txBody>
        </p:sp>
        <p:sp>
          <p:nvSpPr>
            <p:cNvPr id="9" name="Text Box 50"/>
            <p:cNvSpPr txBox="1">
              <a:spLocks noChangeArrowheads="1"/>
            </p:cNvSpPr>
            <p:nvPr/>
          </p:nvSpPr>
          <p:spPr bwMode="gray">
            <a:xfrm>
              <a:off x="1393" y="1886"/>
              <a:ext cx="22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1</a:t>
              </a:r>
            </a:p>
          </p:txBody>
        </p:sp>
      </p:grpSp>
      <p:sp>
        <p:nvSpPr>
          <p:cNvPr id="11" name="TextBox 10"/>
          <p:cNvSpPr txBox="1"/>
          <p:nvPr/>
        </p:nvSpPr>
        <p:spPr>
          <a:xfrm>
            <a:off x="1474951" y="871321"/>
            <a:ext cx="6645759" cy="400110"/>
          </a:xfrm>
          <a:prstGeom prst="rect">
            <a:avLst/>
          </a:prstGeom>
          <a:noFill/>
        </p:spPr>
        <p:txBody>
          <a:bodyPr wrap="square" rtlCol="0">
            <a:spAutoFit/>
          </a:bodyPr>
          <a:lstStyle/>
          <a:p>
            <a:r>
              <a:rPr lang="en-US" sz="2000" b="1" dirty="0" err="1">
                <a:latin typeface="Times New Roman" pitchFamily="18" charset="0"/>
                <a:cs typeface="Times New Roman" pitchFamily="18" charset="0"/>
              </a:rPr>
              <a:t>Nghiên</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cứu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tài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liệu</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về</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phương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pháp</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giáo</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dục</a:t>
            </a:r>
            <a:r>
              <a:rPr lang="en-US" sz="2000" b="1" dirty="0">
                <a:latin typeface="Times New Roman" pitchFamily="18" charset="0"/>
                <a:cs typeface="Times New Roman" pitchFamily="18" charset="0"/>
              </a:rPr>
              <a:t> STEAM</a:t>
            </a:r>
            <a:endParaRPr lang="en-US" sz="2000" b="1" dirty="0">
              <a:latin typeface="Times New Roman" pitchFamily="18" charset="0"/>
              <a:cs typeface="Times New Roman" pitchFamily="18" charset="0"/>
            </a:endParaRPr>
          </a:p>
        </p:txBody>
      </p:sp>
    </p:spTree>
    <p:extLst>
      <p:ext uri="{BB962C8B-B14F-4D97-AF65-F5344CB8AC3E}">
        <p14:creationId xmlns:p14="http://schemas.microsoft.com/office/powerpoint/2010/main" val="12014217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barn(inVertical)">
                                      <p:cBhvr>
                                        <p:cTn id="1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51"/>
          <p:cNvGrpSpPr>
            <a:grpSpLocks/>
          </p:cNvGrpSpPr>
          <p:nvPr/>
        </p:nvGrpSpPr>
        <p:grpSpPr bwMode="auto">
          <a:xfrm>
            <a:off x="380999" y="152400"/>
            <a:ext cx="8153401" cy="1088496"/>
            <a:chOff x="1296" y="1824"/>
            <a:chExt cx="2976" cy="432"/>
          </a:xfrm>
          <a:solidFill>
            <a:srgbClr val="CCFF33"/>
          </a:solidFill>
        </p:grpSpPr>
        <p:sp>
          <p:nvSpPr>
            <p:cNvPr id="5" name="AutoShape 52"/>
            <p:cNvSpPr>
              <a:spLocks noChangeArrowheads="1"/>
            </p:cNvSpPr>
            <p:nvPr/>
          </p:nvSpPr>
          <p:spPr bwMode="gray">
            <a:xfrm>
              <a:off x="1536" y="1899"/>
              <a:ext cx="2736" cy="288"/>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eaLnBrk="1" hangingPunct="1">
                <a:defRPr/>
              </a:pPr>
              <a:endParaRPr lang="en-US">
                <a:latin typeface="Arial" panose="020B0604020202020204" pitchFamily="34" charset="0"/>
              </a:endParaRPr>
            </a:p>
          </p:txBody>
        </p:sp>
        <p:sp>
          <p:nvSpPr>
            <p:cNvPr id="6" name="AutoShape 53"/>
            <p:cNvSpPr>
              <a:spLocks noChangeArrowheads="1"/>
            </p:cNvSpPr>
            <p:nvPr/>
          </p:nvSpPr>
          <p:spPr bwMode="gray">
            <a:xfrm>
              <a:off x="1296" y="1824"/>
              <a:ext cx="432" cy="432"/>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eaLnBrk="1" hangingPunct="1"/>
              <a:endParaRPr lang="en-US" altLang="en-US"/>
            </a:p>
          </p:txBody>
        </p:sp>
        <p:sp>
          <p:nvSpPr>
            <p:cNvPr id="7" name="Text Box 55"/>
            <p:cNvSpPr txBox="1">
              <a:spLocks noChangeArrowheads="1"/>
            </p:cNvSpPr>
            <p:nvPr/>
          </p:nvSpPr>
          <p:spPr bwMode="gray">
            <a:xfrm>
              <a:off x="1393" y="1886"/>
              <a:ext cx="223" cy="288"/>
            </a:xfrm>
            <a:prstGeom prst="rect">
              <a:avLst/>
            </a:prstGeom>
            <a:grp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92457" dir="9843276" algn="ctr" rotWithShape="0">
                      <a:schemeClr val="bg2"/>
                    </a:outerShdw>
                  </a:effectLst>
                </a14:hiddenEffects>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en-US" altLang="en-US" sz="2400" dirty="0">
                  <a:solidFill>
                    <a:schemeClr val="bg1"/>
                  </a:solidFill>
                </a:rPr>
                <a:t>2</a:t>
              </a:r>
            </a:p>
          </p:txBody>
        </p:sp>
      </p:grpSp>
      <p:sp>
        <p:nvSpPr>
          <p:cNvPr id="8" name="TextBox 7"/>
          <p:cNvSpPr txBox="1"/>
          <p:nvPr/>
        </p:nvSpPr>
        <p:spPr>
          <a:xfrm>
            <a:off x="1447800" y="409899"/>
            <a:ext cx="6934200" cy="461665"/>
          </a:xfrm>
          <a:prstGeom prst="rect">
            <a:avLst/>
          </a:prstGeom>
          <a:noFill/>
        </p:spPr>
        <p:txBody>
          <a:bodyPr wrap="square" rtlCol="0">
            <a:spAutoFit/>
          </a:bodyPr>
          <a:lstStyle/>
          <a:p>
            <a:pPr algn="ctr"/>
            <a:r>
              <a:rPr lang="en-US" sz="2400" b="1" dirty="0" err="1">
                <a:latin typeface="Times New Roman" pitchFamily="18" charset="0"/>
                <a:cs typeface="Times New Roman" pitchFamily="18" charset="0"/>
              </a:rPr>
              <a:t>Xây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dựng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góc</a:t>
            </a:r>
            <a:r>
              <a:rPr lang="en-US" sz="2400" b="1" dirty="0">
                <a:latin typeface="Times New Roman" pitchFamily="18" charset="0"/>
                <a:cs typeface="Times New Roman" pitchFamily="18" charset="0"/>
              </a:rPr>
              <a:t> STEAM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lớp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sáng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tạo</a:t>
            </a:r>
            <a:endParaRPr lang="en-US" sz="2400" b="1" dirty="0">
              <a:solidFill>
                <a:schemeClr val="accent6">
                  <a:lumMod val="75000"/>
                </a:schemeClr>
              </a:solidFill>
              <a:latin typeface="Times New Roman" pitchFamily="18" charset="0"/>
              <a:cs typeface="Times New Roman" pitchFamily="18" charset="0"/>
            </a:endParaRPr>
          </a:p>
        </p:txBody>
      </p:sp>
      <p:sp>
        <p:nvSpPr>
          <p:cNvPr id="9" name="Rectangle 8"/>
          <p:cNvSpPr/>
          <p:nvPr/>
        </p:nvSpPr>
        <p:spPr>
          <a:xfrm>
            <a:off x="577477" y="1600200"/>
            <a:ext cx="7804523" cy="2554545"/>
          </a:xfrm>
          <a:prstGeom prst="rect">
            <a:avLst/>
          </a:prstGeom>
        </p:spPr>
        <p:txBody>
          <a:bodyPr wrap="square">
            <a:spAutoFit/>
          </a:bodyPr>
          <a:lstStyle/>
          <a:p>
            <a:r>
              <a:rPr lang="en-US" sz="2000" i="1" dirty="0">
                <a:solidFill>
                  <a:srgbClr val="7030A0"/>
                </a:solidFill>
                <a:latin typeface="Times New Roman" pitchFamily="18" charset="0"/>
                <a:cs typeface="Times New Roman" pitchFamily="18" charset="0"/>
              </a:rPr>
              <a:t>-</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Xây</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dựng</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môi</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trường</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vật</a:t>
            </a:r>
            <a:r>
              <a:rPr lang="en-US" sz="2000" i="1" u="sng" dirty="0">
                <a:solidFill>
                  <a:srgbClr val="7030A0"/>
                </a:solidFill>
                <a:latin typeface="Times New Roman" pitchFamily="18" charset="0"/>
                <a:cs typeface="Times New Roman" pitchFamily="18" charset="0"/>
              </a:rPr>
              <a:t> </a:t>
            </a:r>
            <a:r>
              <a:rPr lang="en-US" sz="2000" i="1" u="sng" dirty="0" err="1">
                <a:solidFill>
                  <a:srgbClr val="7030A0"/>
                </a:solidFill>
                <a:latin typeface="Times New Roman" pitchFamily="18" charset="0"/>
                <a:cs typeface="Times New Roman" pitchFamily="18" charset="0"/>
              </a:rPr>
              <a:t>chất</a:t>
            </a:r>
            <a:r>
              <a:rPr lang="en-US" sz="2000" i="1" dirty="0">
                <a:solidFill>
                  <a:srgbClr val="7030A0"/>
                </a:solidFill>
                <a:latin typeface="Times New Roman" pitchFamily="18" charset="0"/>
                <a:cs typeface="Times New Roman" pitchFamily="18" charset="0"/>
              </a:rPr>
              <a:t>:</a:t>
            </a:r>
            <a:endParaRPr lang="en-US" sz="2000" dirty="0">
              <a:solidFill>
                <a:srgbClr val="7030A0"/>
              </a:solidFill>
              <a:latin typeface="Times New Roman" pitchFamily="18" charset="0"/>
              <a:cs typeface="Times New Roman" pitchFamily="18" charset="0"/>
            </a:endParaRPr>
          </a:p>
          <a:p>
            <a:r>
              <a:rPr lang="en-US" sz="2000" dirty="0" err="1">
                <a:solidFill>
                  <a:srgbClr val="7030A0"/>
                </a:solidFill>
                <a:latin typeface="Times New Roman" pitchFamily="18" charset="0"/>
                <a:cs typeface="Times New Roman" pitchFamily="18" charset="0"/>
              </a:rPr>
              <a:t>Môi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vật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nhằm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triển</a:t>
            </a:r>
            <a:r>
              <a:rPr lang="en-US" sz="2000" dirty="0">
                <a:solidFill>
                  <a:srgbClr val="7030A0"/>
                </a:solidFill>
                <a:latin typeface="Times New Roman" pitchFamily="18" charset="0"/>
                <a:cs typeface="Times New Roman" pitchFamily="18" charset="0"/>
              </a:rPr>
              <a:t> KNSL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5-6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qua HĐ STEAM </a:t>
            </a:r>
            <a:r>
              <a:rPr lang="en-US" sz="2000" dirty="0" err="1">
                <a:solidFill>
                  <a:srgbClr val="7030A0"/>
                </a:solidFill>
                <a:latin typeface="Times New Roman" pitchFamily="18" charset="0"/>
                <a:cs typeface="Times New Roman" pitchFamily="18" charset="0"/>
              </a:rPr>
              <a:t>tuổi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mang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nét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đặc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thù</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tính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mở</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này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cần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đảm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bảo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xây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dựng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phát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triển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theo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hướng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hiện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đại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hóa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phù</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hợp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gian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kinh</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phí</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và</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hội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được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trải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nghiệm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cả</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thế</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vật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chất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môi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trường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đó</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cung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cấp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những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tiền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đề</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cho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kết</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luận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đồng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thời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tạo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ra</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các</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cơ</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hội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để</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giao</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lưu</a:t>
            </a:r>
            <a:r>
              <a:rPr lang="en-US" sz="2000" dirty="0">
                <a:solidFill>
                  <a:srgbClr val="7030A0"/>
                </a:solidFill>
                <a:latin typeface="Times New Roman" pitchFamily="18" charset="0"/>
                <a:cs typeface="Times New Roman" pitchFamily="18" charset="0"/>
              </a:rPr>
              <a:t>, chia </a:t>
            </a:r>
            <a:r>
              <a:rPr lang="en-US" sz="2000" dirty="0" err="1">
                <a:solidFill>
                  <a:srgbClr val="7030A0"/>
                </a:solidFill>
                <a:latin typeface="Times New Roman" pitchFamily="18" charset="0"/>
                <a:cs typeface="Times New Roman" pitchFamily="18" charset="0"/>
              </a:rPr>
              <a:t>sẻ</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suy</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nghĩ</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lập</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luận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với</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bạn</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bè</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trong</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nhóm</a:t>
            </a:r>
            <a:r>
              <a:rPr lang="en-US" sz="2000" dirty="0">
                <a:solidFill>
                  <a:srgbClr val="7030A0"/>
                </a:solidFill>
                <a:latin typeface="Times New Roman" pitchFamily="18" charset="0"/>
                <a:cs typeface="Times New Roman" pitchFamily="18" charset="0"/>
              </a:rPr>
              <a:t>, </a:t>
            </a:r>
            <a:r>
              <a:rPr lang="en-US" sz="2000" dirty="0" err="1">
                <a:solidFill>
                  <a:srgbClr val="7030A0"/>
                </a:solidFill>
                <a:latin typeface="Times New Roman" pitchFamily="18" charset="0"/>
                <a:cs typeface="Times New Roman" pitchFamily="18" charset="0"/>
              </a:rPr>
              <a:t>lớp</a:t>
            </a:r>
            <a:r>
              <a:rPr lang="en-US" sz="2000" dirty="0">
                <a:solidFill>
                  <a:srgbClr val="7030A0"/>
                </a:solidFill>
                <a:latin typeface="Times New Roman" pitchFamily="18" charset="0"/>
                <a:cs typeface="Times New Roman" pitchFamily="18" charset="0"/>
              </a:rPr>
              <a:t>.</a:t>
            </a:r>
          </a:p>
        </p:txBody>
      </p:sp>
    </p:spTree>
    <p:extLst>
      <p:ext uri="{BB962C8B-B14F-4D97-AF65-F5344CB8AC3E}">
        <p14:creationId xmlns:p14="http://schemas.microsoft.com/office/powerpoint/2010/main" val="229301157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circle(in)">
                                      <p:cBhvr>
                                        <p:cTn id="14" dur="2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4020</Words>
  <Application>Microsoft Office PowerPoint</Application>
  <PresentationFormat>On-screen Show (4:3)</PresentationFormat>
  <Paragraphs>131</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XTPc</dc:creator>
  <cp:lastModifiedBy>Techsi.vn</cp:lastModifiedBy>
  <cp:revision>31</cp:revision>
  <dcterms:created xsi:type="dcterms:W3CDTF">2020-11-14T03:48:36Z</dcterms:created>
  <dcterms:modified xsi:type="dcterms:W3CDTF">2023-11-03T03:20:05Z</dcterms:modified>
</cp:coreProperties>
</file>