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8" r:id="rId7"/>
    <p:sldId id="265" r:id="rId8"/>
    <p:sldId id="266" r:id="rId9"/>
    <p:sldId id="267" r:id="rId10"/>
    <p:sldId id="268" r:id="rId11"/>
    <p:sldId id="269" r:id="rId12"/>
    <p:sldId id="270" r:id="rId13"/>
    <p:sldId id="260" r:id="rId14"/>
    <p:sldId id="272" r:id="rId15"/>
    <p:sldId id="273" r:id="rId16"/>
    <p:sldId id="261" r:id="rId17"/>
    <p:sldId id="276" r:id="rId18"/>
    <p:sldId id="275" r:id="rId19"/>
    <p:sldId id="277" r:id="rId20"/>
    <p:sldId id="278" r:id="rId21"/>
    <p:sldId id="279" r:id="rId22"/>
    <p:sldId id="280" r:id="rId23"/>
    <p:sldId id="281" r:id="rId24"/>
    <p:sldId id="282" r:id="rId25"/>
    <p:sldId id="257" r:id="rId26"/>
    <p:sldId id="259"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95E8-5945-4D7B-A40E-B8CFFB590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B31767E-9F2F-4332-BF99-BB101F123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5434C4E-ABC0-4FB2-AA2F-3670795354F1}"/>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69E9A0F9-A198-4079-8DA9-E0E3BA3FA9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B04A9F-C8B6-47A6-9D19-6A13B5F18260}"/>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37883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CF49-A776-4459-8104-4779807A233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14A2C2-9C50-4E00-AB37-12A6262C1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782D5E-A08B-41F4-B313-1058F0A88CE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5D47F3F0-8513-4645-80FC-F1629ADD87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E1B030A-4319-403E-A13B-754EAEE87FB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24297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34204-BFBA-493B-A888-CE235AFAFD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07B93DB-8DEB-423E-8EEC-C197DE05E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EC300E-CD57-4D53-BDEF-30B79B9EB228}"/>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65D0DEF4-EBCC-4F8B-964F-6F02AEE745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E393FE1-C9E2-418B-AA19-C4C7AF75FF21}"/>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18364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3EB-408D-4E20-8E0B-6679A97497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3CBE38E-5F8B-4A9C-908E-AE5435118E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EC8AA0-B838-4AFC-A0DF-AEBFC6C5ACFD}"/>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B6E60D06-0B5A-4054-8031-BBE81EC541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AF29011-19C8-46AD-A2BF-E2F879AE000A}"/>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91841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F449-43D5-4489-A369-FFBC81112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51E7D2-6F18-4EE9-B964-EDB2E853F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F9FC6-2060-4D05-96CD-EE85FE82015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3B58E3E1-CCC0-4DE9-A8CB-B39F76D7B15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B7EF65B-1D92-4759-B1DC-58A8D5FDBFF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263362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C346-D39E-4A01-B8C4-71056648ECB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DE7B107-A3A6-4899-9B9D-10CE6D5679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DA94AE3-DA3E-4799-9EA7-4972AE0C20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FCC0C60-1CE4-4948-9A37-69C984C9BACC}"/>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6" name="Footer Placeholder 5">
            <a:extLst>
              <a:ext uri="{FF2B5EF4-FFF2-40B4-BE49-F238E27FC236}">
                <a16:creationId xmlns:a16="http://schemas.microsoft.com/office/drawing/2014/main" id="{128D26FB-2643-459A-956C-E018DBEDA55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AE14C4-4BCB-45EF-9666-72C784BBBA3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50000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70E1-8880-4A13-853F-4765FF7F18B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0455080-697D-48A5-B5A4-B95A4D742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20F04-945B-4E55-874E-31B98E96C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A52F5D8-5DB8-4A53-8DB7-B0658FCAC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9487A-8CE1-4338-8DBE-BAF1100B01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E08B327-803D-44C4-A7E8-298B086FB34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8" name="Footer Placeholder 7">
            <a:extLst>
              <a:ext uri="{FF2B5EF4-FFF2-40B4-BE49-F238E27FC236}">
                <a16:creationId xmlns:a16="http://schemas.microsoft.com/office/drawing/2014/main" id="{ED939083-6841-4C85-96E2-BC0426FBFCC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FC3E7ED-9D74-4809-8CA2-4B598EA26CEF}"/>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81546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1572-8A0F-4E61-A197-5CF4FBF4B89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6C7EF9B-AFC8-4B61-90AA-0881AA76FE9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4" name="Footer Placeholder 3">
            <a:extLst>
              <a:ext uri="{FF2B5EF4-FFF2-40B4-BE49-F238E27FC236}">
                <a16:creationId xmlns:a16="http://schemas.microsoft.com/office/drawing/2014/main" id="{57870891-7C07-4F6B-9E60-3A4F55643B3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5657056-92AA-477A-86BA-1A23F497DE14}"/>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19558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B431-E51E-497A-91CF-AB91E7840B05}"/>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3" name="Footer Placeholder 2">
            <a:extLst>
              <a:ext uri="{FF2B5EF4-FFF2-40B4-BE49-F238E27FC236}">
                <a16:creationId xmlns:a16="http://schemas.microsoft.com/office/drawing/2014/main" id="{251EA38B-D16E-415F-A104-55A757EEF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2A91116-0A97-4C5B-A0A1-294DC69AD9C6}"/>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290004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621D-6DA8-439F-8C34-0859C70A2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35DC592-BBCF-4FF8-A0AD-CE10C0A61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9CADDFC-1046-4416-95D1-C64E7D722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49F587-959F-4086-9D75-2E5A6A937FD3}"/>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6" name="Footer Placeholder 5">
            <a:extLst>
              <a:ext uri="{FF2B5EF4-FFF2-40B4-BE49-F238E27FC236}">
                <a16:creationId xmlns:a16="http://schemas.microsoft.com/office/drawing/2014/main" id="{1CD81E8A-D962-464C-8681-07FD73F76C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59A7BC6-68CA-4855-BA74-6C8190AEB7B3}"/>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90510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7E4B-64F1-4A73-B426-AD7DB6219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A9AC31C-01F2-473F-9AB5-E09E5C5D7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6050F9C-6A69-4E80-B10C-83FBF1F14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9E8AB-13E6-4C1E-BB65-72885F7DCD78}"/>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6" name="Footer Placeholder 5">
            <a:extLst>
              <a:ext uri="{FF2B5EF4-FFF2-40B4-BE49-F238E27FC236}">
                <a16:creationId xmlns:a16="http://schemas.microsoft.com/office/drawing/2014/main" id="{89B33189-E4C3-446F-BC67-8604BE8D8A9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BDD6B01-902D-45B6-B8B4-2709B0C22C63}"/>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9798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8B13A-D094-4684-B7D8-9A3617F89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49FA1A1-9650-4E4F-8DFA-0DE968D4F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304261-9F6F-4E63-8007-F7250EF11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B93E4990-5CA8-42BA-8102-35A499306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7FF7702-BBAA-4529-860D-FA4913317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9D9B0-12B0-4700-86EF-23D9ADD0A2D9}" type="slidenum">
              <a:rPr lang="vi-VN" smtClean="0"/>
              <a:t>‹#›</a:t>
            </a:fld>
            <a:endParaRPr lang="vi-VN"/>
          </a:p>
        </p:txBody>
      </p:sp>
    </p:spTree>
    <p:extLst>
      <p:ext uri="{BB962C8B-B14F-4D97-AF65-F5344CB8AC3E}">
        <p14:creationId xmlns:p14="http://schemas.microsoft.com/office/powerpoint/2010/main" val="107292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6C004D-208E-4D1D-AD9D-264940EA0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81036"/>
          </a:xfrm>
          <a:prstGeom prst="rect">
            <a:avLst/>
          </a:prstGeom>
        </p:spPr>
      </p:pic>
      <p:sp>
        <p:nvSpPr>
          <p:cNvPr id="10" name="TextBox 9">
            <a:extLst>
              <a:ext uri="{FF2B5EF4-FFF2-40B4-BE49-F238E27FC236}">
                <a16:creationId xmlns:a16="http://schemas.microsoft.com/office/drawing/2014/main" id="{35193D74-AC79-4DA2-BB41-257A53354824}"/>
              </a:ext>
            </a:extLst>
          </p:cNvPr>
          <p:cNvSpPr txBox="1"/>
          <p:nvPr/>
        </p:nvSpPr>
        <p:spPr>
          <a:xfrm>
            <a:off x="2871676" y="822062"/>
            <a:ext cx="6172200" cy="1261884"/>
          </a:xfrm>
          <a:prstGeom prst="rect">
            <a:avLst/>
          </a:prstGeom>
          <a:noFill/>
        </p:spPr>
        <p:txBody>
          <a:bodyPr wrap="square">
            <a:spAutoFit/>
          </a:bodyPr>
          <a:lstStyle/>
          <a:p>
            <a:pPr algn="ctr" eaLnBrk="1" fontAlgn="auto" hangingPunct="1">
              <a:spcBef>
                <a:spcPts val="0"/>
              </a:spcBef>
              <a:spcAft>
                <a:spcPts val="0"/>
              </a:spcAft>
              <a:defRPr/>
            </a:pPr>
            <a:r>
              <a:rPr lang="en-US" sz="2000" b="1">
                <a:solidFill>
                  <a:srgbClr val="002060"/>
                </a:solidFill>
                <a:latin typeface="Times New Roman" panose="02020603050405020304" pitchFamily="18" charset="0"/>
                <a:cs typeface="Times New Roman" panose="02020603050405020304" pitchFamily="18" charset="0"/>
              </a:rPr>
              <a:t>UỶ BAN NHÂN DÂN QUẬN LONG BIÊN</a:t>
            </a:r>
          </a:p>
          <a:p>
            <a:pPr algn="ctr" eaLnBrk="1" fontAlgn="auto" hangingPunct="1">
              <a:spcBef>
                <a:spcPts val="0"/>
              </a:spcBef>
              <a:spcAft>
                <a:spcPts val="0"/>
              </a:spcAft>
              <a:defRPr/>
            </a:pPr>
            <a:r>
              <a:rPr lang="en-US" sz="2000" b="1">
                <a:solidFill>
                  <a:srgbClr val="002060"/>
                </a:solidFill>
                <a:latin typeface="Times New Roman" panose="02020603050405020304" pitchFamily="18" charset="0"/>
                <a:cs typeface="Times New Roman" panose="02020603050405020304" pitchFamily="18" charset="0"/>
              </a:rPr>
              <a:t>TRƯỜNG MẦM NON TUỔI HOA</a:t>
            </a:r>
          </a:p>
          <a:p>
            <a:pPr algn="ctr" eaLnBrk="1" fontAlgn="auto" hangingPunct="1">
              <a:spcBef>
                <a:spcPts val="0"/>
              </a:spcBef>
              <a:spcAft>
                <a:spcPts val="0"/>
              </a:spcAft>
              <a:defRPr/>
            </a:pPr>
            <a:endParaRPr lang="en-US" b="1">
              <a:solidFill>
                <a:srgbClr val="FF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1C1C5CF-DCAB-4CC3-887F-ECD214E19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482" y="1650451"/>
            <a:ext cx="971034" cy="9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3909DD0-7778-4210-9A90-F1EDDBF71CC9}"/>
              </a:ext>
            </a:extLst>
          </p:cNvPr>
          <p:cNvSpPr/>
          <p:nvPr/>
        </p:nvSpPr>
        <p:spPr>
          <a:xfrm>
            <a:off x="2755710" y="2906007"/>
            <a:ext cx="6915227" cy="646331"/>
          </a:xfrm>
          <a:prstGeom prst="rect">
            <a:avLst/>
          </a:prstGeom>
          <a:noFill/>
        </p:spPr>
        <p:txBody>
          <a:bodyPr wrap="none" lIns="91440" tIns="45720" rIns="91440" bIns="45720">
            <a:prstTxWarp prst="textWave4">
              <a:avLst/>
            </a:prstTxWarp>
            <a:spAutoFit/>
          </a:bodyPr>
          <a:lstStyle/>
          <a:p>
            <a:pPr algn="ctr"/>
            <a:r>
              <a:rPr lang="en-US" sz="3600" b="1">
                <a:ln w="22225">
                  <a:solidFill>
                    <a:schemeClr val="accent2"/>
                  </a:solidFill>
                  <a:prstDash val="solid"/>
                </a:ln>
                <a:solidFill>
                  <a:srgbClr val="FF0000"/>
                </a:solidFill>
              </a:rPr>
              <a:t>LĨNH VỰC PHÁT TRIỂN NHẬN THỨC</a:t>
            </a:r>
          </a:p>
        </p:txBody>
      </p:sp>
      <p:sp>
        <p:nvSpPr>
          <p:cNvPr id="13" name="TextBox 12">
            <a:extLst>
              <a:ext uri="{FF2B5EF4-FFF2-40B4-BE49-F238E27FC236}">
                <a16:creationId xmlns:a16="http://schemas.microsoft.com/office/drawing/2014/main" id="{5797935C-97D0-44D3-9352-ED44A5A063EB}"/>
              </a:ext>
            </a:extLst>
          </p:cNvPr>
          <p:cNvSpPr txBox="1"/>
          <p:nvPr/>
        </p:nvSpPr>
        <p:spPr>
          <a:xfrm>
            <a:off x="1873102" y="2906007"/>
            <a:ext cx="8445794" cy="249299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r>
              <a:rPr lang="en-US" sz="3200" b="1">
                <a:ln/>
                <a:solidFill>
                  <a:srgbClr val="002060"/>
                </a:solidFill>
                <a:latin typeface="+mn-lt"/>
              </a:rPr>
              <a:t>Đề tài:  </a:t>
            </a:r>
            <a:r>
              <a:rPr lang="en-US" sz="3200" b="1">
                <a:ln/>
                <a:solidFill>
                  <a:srgbClr val="002060"/>
                </a:solidFill>
              </a:rPr>
              <a:t>Tìm hiểu một số loại quả</a:t>
            </a:r>
          </a:p>
          <a:p>
            <a:pPr algn="ctr" eaLnBrk="1" fontAlgn="auto" hangingPunct="1">
              <a:spcBef>
                <a:spcPts val="0"/>
              </a:spcBef>
              <a:spcAft>
                <a:spcPts val="0"/>
              </a:spcAft>
              <a:defRPr/>
            </a:pPr>
            <a:r>
              <a:rPr lang="en-US" sz="3200" b="1">
                <a:ln/>
                <a:solidFill>
                  <a:srgbClr val="002060"/>
                </a:solidFill>
                <a:latin typeface="+mn-lt"/>
              </a:rPr>
              <a:t>Lứa tuổi: 4 – 5 tuổi</a:t>
            </a:r>
          </a:p>
          <a:p>
            <a:pPr algn="ctr" eaLnBrk="1" fontAlgn="auto" hangingPunct="1">
              <a:spcBef>
                <a:spcPts val="0"/>
              </a:spcBef>
              <a:spcAft>
                <a:spcPts val="0"/>
              </a:spcAft>
              <a:defRPr/>
            </a:pPr>
            <a:r>
              <a:rPr lang="en-US" sz="3200" b="1">
                <a:ln/>
                <a:solidFill>
                  <a:srgbClr val="002060"/>
                </a:solidFill>
              </a:rPr>
              <a:t>Giáo viên: Đới Thị Hà Tiên</a:t>
            </a:r>
            <a:endParaRPr lang="vi-VN" sz="3200" b="1">
              <a:ln/>
              <a:solidFill>
                <a:srgbClr val="002060"/>
              </a:solidFill>
            </a:endParaRPr>
          </a:p>
        </p:txBody>
      </p:sp>
    </p:spTree>
    <p:extLst>
      <p:ext uri="{BB962C8B-B14F-4D97-AF65-F5344CB8AC3E}">
        <p14:creationId xmlns:p14="http://schemas.microsoft.com/office/powerpoint/2010/main" val="39003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41A68-31F0-45BE-85C2-FDF09D75C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3414AC4-F3E2-43FE-A80B-8461409770B8}"/>
              </a:ext>
            </a:extLst>
          </p:cNvPr>
          <p:cNvSpPr txBox="1"/>
          <p:nvPr/>
        </p:nvSpPr>
        <p:spPr>
          <a:xfrm>
            <a:off x="2477386" y="1509823"/>
            <a:ext cx="7378995" cy="4154984"/>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Câu đố:</a:t>
            </a:r>
          </a:p>
          <a:p>
            <a:pPr algn="ctr"/>
            <a:r>
              <a:rPr lang="vi-VN" sz="3200" b="1">
                <a:solidFill>
                  <a:schemeClr val="accent1">
                    <a:lumMod val="75000"/>
                  </a:schemeClr>
                </a:solidFill>
                <a:effectLst/>
                <a:latin typeface="+mj-lt"/>
              </a:rPr>
              <a:t>Nhiều quả dài, cong</a:t>
            </a:r>
          </a:p>
          <a:p>
            <a:pPr algn="ctr"/>
            <a:r>
              <a:rPr lang="vi-VN" sz="3200" b="1">
                <a:solidFill>
                  <a:schemeClr val="accent1">
                    <a:lumMod val="75000"/>
                  </a:schemeClr>
                </a:solidFill>
                <a:effectLst/>
                <a:latin typeface="+mj-lt"/>
              </a:rPr>
              <a:t>Xếp thành một nải</a:t>
            </a:r>
          </a:p>
          <a:p>
            <a:pPr algn="ctr"/>
            <a:r>
              <a:rPr lang="vi-VN" sz="3200" b="1">
                <a:solidFill>
                  <a:schemeClr val="accent1">
                    <a:lumMod val="75000"/>
                  </a:schemeClr>
                </a:solidFill>
                <a:effectLst/>
                <a:latin typeface="+mj-lt"/>
              </a:rPr>
              <a:t>Nải xếp thành buồng</a:t>
            </a:r>
          </a:p>
          <a:p>
            <a:pPr algn="ctr"/>
            <a:r>
              <a:rPr lang="vi-VN" sz="3200" b="1">
                <a:solidFill>
                  <a:schemeClr val="accent1">
                    <a:lumMod val="75000"/>
                  </a:schemeClr>
                </a:solidFill>
                <a:effectLst/>
                <a:latin typeface="+mj-lt"/>
              </a:rPr>
              <a:t>Khi chín vàng thơm</a:t>
            </a:r>
          </a:p>
          <a:p>
            <a:pPr algn="ctr"/>
            <a:r>
              <a:rPr lang="vi-VN" sz="3200" b="1">
                <a:solidFill>
                  <a:schemeClr val="accent1">
                    <a:lumMod val="75000"/>
                  </a:schemeClr>
                </a:solidFill>
                <a:effectLst/>
                <a:latin typeface="+mj-lt"/>
              </a:rPr>
              <a:t>Ăn ngon ngọt lắm</a:t>
            </a:r>
            <a:r>
              <a:rPr lang="en-US" sz="3200" b="1">
                <a:solidFill>
                  <a:schemeClr val="accent1">
                    <a:lumMod val="75000"/>
                  </a:schemeClr>
                </a:solidFill>
                <a:effectLst/>
                <a:latin typeface="+mj-lt"/>
              </a:rPr>
              <a:t>.</a:t>
            </a:r>
          </a:p>
          <a:p>
            <a:pPr algn="ctr"/>
            <a:r>
              <a:rPr lang="en-US" sz="3200" b="1" i="1">
                <a:solidFill>
                  <a:srgbClr val="FF0000"/>
                </a:solidFill>
                <a:effectLst/>
                <a:latin typeface="Times New Roman" panose="02020603050405020304" pitchFamily="18" charset="0"/>
                <a:cs typeface="Times New Roman" panose="02020603050405020304" pitchFamily="18" charset="0"/>
              </a:rPr>
              <a:t>Đó là quả gì?</a:t>
            </a:r>
            <a:endParaRPr lang="vi-VN" sz="3200" b="1" i="1">
              <a:solidFill>
                <a:srgbClr val="FF0000"/>
              </a:solidFill>
              <a:effectLst/>
              <a:latin typeface="Times New Roman" panose="02020603050405020304" pitchFamily="18" charset="0"/>
              <a:cs typeface="Times New Roman" panose="02020603050405020304" pitchFamily="18" charset="0"/>
            </a:endParaRPr>
          </a:p>
          <a:p>
            <a:endParaRPr lang="vi-VN"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4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B437-91B2-44F1-9E47-40B0FC34C1B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57995815-60FB-43A8-9E19-139C38A2D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7999"/>
          </a:xfrm>
        </p:spPr>
      </p:pic>
    </p:spTree>
    <p:extLst>
      <p:ext uri="{BB962C8B-B14F-4D97-AF65-F5344CB8AC3E}">
        <p14:creationId xmlns:p14="http://schemas.microsoft.com/office/powerpoint/2010/main" val="29665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E0CD-11D2-4CED-90E9-1E95E50EE96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5F69F7C-8248-4DDB-9276-865E8662BA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3060"/>
          </a:xfrm>
        </p:spPr>
      </p:pic>
    </p:spTree>
    <p:extLst>
      <p:ext uri="{BB962C8B-B14F-4D97-AF65-F5344CB8AC3E}">
        <p14:creationId xmlns:p14="http://schemas.microsoft.com/office/powerpoint/2010/main" val="528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1BEA-7C32-4B7E-ACF8-D43D0CA5489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9B7C6DF-CC3E-4715-A5E7-28D5C82A3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681"/>
            <a:ext cx="12192000" cy="6862841"/>
          </a:xfrm>
        </p:spPr>
      </p:pic>
      <p:sp>
        <p:nvSpPr>
          <p:cNvPr id="6" name="TextBox 5">
            <a:extLst>
              <a:ext uri="{FF2B5EF4-FFF2-40B4-BE49-F238E27FC236}">
                <a16:creationId xmlns:a16="http://schemas.microsoft.com/office/drawing/2014/main" id="{54BC6865-1C38-439A-B14F-E80EAB716A4D}"/>
              </a:ext>
            </a:extLst>
          </p:cNvPr>
          <p:cNvSpPr txBox="1"/>
          <p:nvPr/>
        </p:nvSpPr>
        <p:spPr>
          <a:xfrm>
            <a:off x="1874874" y="4178596"/>
            <a:ext cx="8442251" cy="1323439"/>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Giống nhau: Đều là trái cây và cung cấp nhiều vitamin</a:t>
            </a:r>
            <a:endParaRPr lang="vi-VN"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6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7E77-9C94-430F-BCB7-A0AE0D5E8C6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D0C6038-7DF7-4098-B8E6-7B44291D4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889"/>
            <a:ext cx="12192000" cy="6913946"/>
          </a:xfrm>
        </p:spPr>
      </p:pic>
      <p:sp>
        <p:nvSpPr>
          <p:cNvPr id="6" name="TextBox 5">
            <a:extLst>
              <a:ext uri="{FF2B5EF4-FFF2-40B4-BE49-F238E27FC236}">
                <a16:creationId xmlns:a16="http://schemas.microsoft.com/office/drawing/2014/main" id="{06F47DF8-C70B-4DA7-BA38-95CE439180B7}"/>
              </a:ext>
            </a:extLst>
          </p:cNvPr>
          <p:cNvSpPr txBox="1"/>
          <p:nvPr/>
        </p:nvSpPr>
        <p:spPr>
          <a:xfrm>
            <a:off x="1220083" y="4990240"/>
            <a:ext cx="8713384" cy="1323439"/>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   Khác nhau: Quả chuối có màu vàng, quả cam có màu cam</a:t>
            </a:r>
            <a:endParaRPr lang="vi-VN" sz="4000" b="1">
              <a:solidFill>
                <a:srgbClr val="FF0000"/>
              </a:solidFill>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D52EAE4A-1062-47A4-B227-9307E09FF092}"/>
              </a:ext>
            </a:extLst>
          </p:cNvPr>
          <p:cNvSpPr/>
          <p:nvPr/>
        </p:nvSpPr>
        <p:spPr>
          <a:xfrm>
            <a:off x="1488558" y="5358809"/>
            <a:ext cx="297712" cy="159489"/>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868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0691-9D29-4B09-AC24-D9CD8F246C10}"/>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3FDB427-14B2-4221-93D7-D0E64FCB93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550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35F4-AAC4-46DA-8929-E6EC4E3B505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096FF27-A2EA-4C30-BE70-0AAB8006FD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6633" cy="6883160"/>
          </a:xfrm>
        </p:spPr>
      </p:pic>
    </p:spTree>
    <p:extLst>
      <p:ext uri="{BB962C8B-B14F-4D97-AF65-F5344CB8AC3E}">
        <p14:creationId xmlns:p14="http://schemas.microsoft.com/office/powerpoint/2010/main" val="3723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7F68-EF52-4E9D-A801-14170160C3B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B0AFC54-FC32-41D3-9856-20FB7EF377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12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E8A8-C1C3-46CA-B265-228909CD856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3A25A10-FA39-46AD-B715-A9858F7BF0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375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AAA1-1B08-4F99-AC0A-5109B8A8157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2300B37-9DAB-4A0C-A737-CD8C7B9554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728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3136605" y="2624401"/>
            <a:ext cx="8293395" cy="1415772"/>
          </a:xfrm>
          <a:prstGeom prst="rect">
            <a:avLst/>
          </a:prstGeom>
          <a:noFill/>
        </p:spPr>
        <p:txBody>
          <a:bodyPr wrap="square" rtlCol="0">
            <a:spAutoFit/>
          </a:bodyPr>
          <a:lstStyle/>
          <a:p>
            <a:r>
              <a:rPr lang="en-US" sz="5400" b="1" i="1">
                <a:solidFill>
                  <a:srgbClr val="FF0000"/>
                </a:solidFill>
                <a:latin typeface="Times New Roman" panose="02020603050405020304" pitchFamily="18" charset="0"/>
                <a:cs typeface="Times New Roman" panose="02020603050405020304" pitchFamily="18" charset="0"/>
              </a:rPr>
              <a:t>Hát bài: “ Quả gì?”</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7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6125-FE77-4FAD-B5EC-13B87B895F0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40737FA-130B-4E80-8B8C-D74CDA61F2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02" y="0"/>
            <a:ext cx="12235002" cy="6889790"/>
          </a:xfrm>
        </p:spPr>
      </p:pic>
    </p:spTree>
    <p:extLst>
      <p:ext uri="{BB962C8B-B14F-4D97-AF65-F5344CB8AC3E}">
        <p14:creationId xmlns:p14="http://schemas.microsoft.com/office/powerpoint/2010/main" val="12182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9D9F-F32D-44BB-8DD3-B3AF4089B7B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E1C78104-1F18-4BC8-B58C-885C423B5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38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CB0A-8B47-40E1-9BF0-CE6E9B2BC685}"/>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740559C2-4013-4618-911B-C62A080844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30"/>
            <a:ext cx="12191999" cy="6885893"/>
          </a:xfrm>
        </p:spPr>
      </p:pic>
      <p:sp>
        <p:nvSpPr>
          <p:cNvPr id="10" name="TextBox 9">
            <a:extLst>
              <a:ext uri="{FF2B5EF4-FFF2-40B4-BE49-F238E27FC236}">
                <a16:creationId xmlns:a16="http://schemas.microsoft.com/office/drawing/2014/main" id="{20648898-A0A6-42C5-B8FE-BF0FBCD9C17A}"/>
              </a:ext>
            </a:extLst>
          </p:cNvPr>
          <p:cNvSpPr txBox="1"/>
          <p:nvPr/>
        </p:nvSpPr>
        <p:spPr>
          <a:xfrm>
            <a:off x="1318436" y="1074509"/>
            <a:ext cx="9728791" cy="4216539"/>
          </a:xfrm>
          <a:prstGeom prst="rect">
            <a:avLst/>
          </a:prstGeom>
          <a:noFill/>
        </p:spPr>
        <p:txBody>
          <a:bodyPr wrap="square" rtlCol="0">
            <a:spAutoFit/>
          </a:bodyPr>
          <a:lstStyle/>
          <a:p>
            <a:r>
              <a:rPr lang="en-US" sz="2800">
                <a:solidFill>
                  <a:srgbClr val="00B050"/>
                </a:solidFill>
                <a:latin typeface="Times New Roman" panose="02020603050405020304" pitchFamily="18" charset="0"/>
                <a:cs typeface="Times New Roman" panose="02020603050405020304" pitchFamily="18" charset="0"/>
              </a:rPr>
              <a:t>                                             </a:t>
            </a:r>
            <a:r>
              <a:rPr lang="en-US" sz="4400">
                <a:solidFill>
                  <a:srgbClr val="00B050"/>
                </a:solidFill>
                <a:latin typeface="Times New Roman" panose="02020603050405020304" pitchFamily="18" charset="0"/>
                <a:cs typeface="Times New Roman" panose="02020603050405020304" pitchFamily="18" charset="0"/>
              </a:rPr>
              <a:t>Giáo dục</a:t>
            </a:r>
          </a:p>
          <a:p>
            <a:r>
              <a:rPr lang="en-US" sz="3200">
                <a:latin typeface="Times New Roman" panose="02020603050405020304" pitchFamily="18" charset="0"/>
                <a:cs typeface="Times New Roman" panose="02020603050405020304" pitchFamily="18" charset="0"/>
              </a:rPr>
              <a:t>    </a:t>
            </a:r>
            <a:r>
              <a:rPr lang="en-US" sz="3200" b="1" i="1">
                <a:solidFill>
                  <a:srgbClr val="FF0000"/>
                </a:solidFill>
                <a:latin typeface="Times New Roman" panose="02020603050405020304" pitchFamily="18" charset="0"/>
                <a:cs typeface="Times New Roman" panose="02020603050405020304" pitchFamily="18" charset="0"/>
              </a:rPr>
              <a:t>Trong thiên nhiên có rất nhiều các loại quả thơm </a:t>
            </a:r>
          </a:p>
          <a:p>
            <a:r>
              <a:rPr lang="en-US" sz="3200" b="1" i="1">
                <a:solidFill>
                  <a:srgbClr val="FF0000"/>
                </a:solidFill>
                <a:latin typeface="Times New Roman" panose="02020603050405020304" pitchFamily="18" charset="0"/>
                <a:cs typeface="Times New Roman" panose="02020603050405020304" pitchFamily="18" charset="0"/>
              </a:rPr>
              <a:t>ngon, bổ dưỡng. Và tất cả các loại quả đó đều cung cấp cho chúng ta rất nhiều vitamin cho cơ thể. Chính vì vậy các con hãy biết chăm sóc và bảo vệ các loại cây ăn quả này nhé. Sau khi ăn quả xong chúng mình hãy vứt vỏ vào thùng rác đúng nơi quy định để môi trường sống của chúng ta luôn được xanh- sạch- đẹp.</a:t>
            </a:r>
            <a:endParaRPr lang="vi-VN" sz="32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2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1764486" y="2400812"/>
            <a:ext cx="8293395" cy="2246769"/>
          </a:xfrm>
          <a:prstGeom prst="rect">
            <a:avLst/>
          </a:prstGeom>
          <a:noFill/>
        </p:spPr>
        <p:txBody>
          <a:bodyPr wrap="square" rtlCol="0">
            <a:spAutoFit/>
          </a:bodyPr>
          <a:lstStyle/>
          <a:p>
            <a:pPr algn="ctr"/>
            <a:r>
              <a:rPr lang="en-US" sz="5400" b="1" i="1">
                <a:solidFill>
                  <a:srgbClr val="FF0000"/>
                </a:solidFill>
                <a:latin typeface="Times New Roman" panose="02020603050405020304" pitchFamily="18" charset="0"/>
                <a:cs typeface="Times New Roman" panose="02020603050405020304" pitchFamily="18" charset="0"/>
              </a:rPr>
              <a:t>Xin chào và hẹn gặp lại </a:t>
            </a:r>
          </a:p>
          <a:p>
            <a:pPr algn="ctr"/>
            <a:r>
              <a:rPr lang="en-US" sz="5400" b="1" i="1">
                <a:solidFill>
                  <a:srgbClr val="FF0000"/>
                </a:solidFill>
                <a:latin typeface="Times New Roman" panose="02020603050405020304" pitchFamily="18" charset="0"/>
                <a:cs typeface="Times New Roman" panose="02020603050405020304" pitchFamily="18" charset="0"/>
              </a:rPr>
              <a:t>các con!</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58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2232837" y="2209731"/>
            <a:ext cx="8293395" cy="2246769"/>
          </a:xfrm>
          <a:prstGeom prst="rect">
            <a:avLst/>
          </a:prstGeom>
          <a:noFill/>
        </p:spPr>
        <p:txBody>
          <a:bodyPr wrap="square" rtlCol="0">
            <a:spAutoFit/>
          </a:bodyPr>
          <a:lstStyle/>
          <a:p>
            <a:r>
              <a:rPr lang="en-US" sz="5400" b="1" i="1">
                <a:solidFill>
                  <a:srgbClr val="FF0000"/>
                </a:solidFill>
                <a:latin typeface="Times New Roman" panose="02020603050405020304" pitchFamily="18" charset="0"/>
                <a:cs typeface="Times New Roman" panose="02020603050405020304" pitchFamily="18" charset="0"/>
              </a:rPr>
              <a:t>Các con vừa hát bài hát gì? </a:t>
            </a:r>
          </a:p>
          <a:p>
            <a:r>
              <a:rPr lang="en-US" sz="5400" b="1" i="1">
                <a:solidFill>
                  <a:srgbClr val="FF0000"/>
                </a:solidFill>
                <a:latin typeface="Times New Roman" panose="02020603050405020304" pitchFamily="18" charset="0"/>
                <a:cs typeface="Times New Roman" panose="02020603050405020304" pitchFamily="18" charset="0"/>
              </a:rPr>
              <a:t>Bài hát nói đến điều gì?</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8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BE0B-D3DC-4D5F-AB9D-52E708BF6B3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6D5D59E-7CC5-4B93-8C0F-0255FBAFAD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89219" cy="6858000"/>
          </a:xfrm>
        </p:spPr>
      </p:pic>
    </p:spTree>
    <p:extLst>
      <p:ext uri="{BB962C8B-B14F-4D97-AF65-F5344CB8AC3E}">
        <p14:creationId xmlns:p14="http://schemas.microsoft.com/office/powerpoint/2010/main" val="26288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1D50-F33F-484F-B3B8-BD5EBDE64AB3}"/>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9019BB6-E296-4318-92DC-17353FB08C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855"/>
            <a:ext cx="12192000" cy="6881855"/>
          </a:xfrm>
        </p:spPr>
      </p:pic>
    </p:spTree>
    <p:extLst>
      <p:ext uri="{BB962C8B-B14F-4D97-AF65-F5344CB8AC3E}">
        <p14:creationId xmlns:p14="http://schemas.microsoft.com/office/powerpoint/2010/main" val="11962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10E5-437A-496C-8EA4-AB394555D23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7EC8EFE-4F55-40C3-AB86-072D58795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52263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4C87-DE6D-4195-850E-E0BD1296CAE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24DC4F1E-83C1-4B99-A770-5A2C53777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1619"/>
          </a:xfrm>
        </p:spPr>
      </p:pic>
    </p:spTree>
    <p:extLst>
      <p:ext uri="{BB962C8B-B14F-4D97-AF65-F5344CB8AC3E}">
        <p14:creationId xmlns:p14="http://schemas.microsoft.com/office/powerpoint/2010/main" val="3226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A7C-3BC9-499E-B17F-74E2FD8CB0A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FF83E96-445E-445B-8C56-5553B0882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540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5BA8-F515-4E87-853B-F7D7D8C41AC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2440264-A852-4D0A-8DB2-2C2DB5E230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863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3D2A995709C64DA471AE2607274D92" ma:contentTypeVersion="5" ma:contentTypeDescription="Create a new document." ma:contentTypeScope="" ma:versionID="30ba8e7bcfdd1b21f572a99114037625">
  <xsd:schema xmlns:xsd="http://www.w3.org/2001/XMLSchema" xmlns:xs="http://www.w3.org/2001/XMLSchema" xmlns:p="http://schemas.microsoft.com/office/2006/metadata/properties" xmlns:ns3="fdb7e2e9-336f-463b-a0f4-c98654f0bf43" targetNamespace="http://schemas.microsoft.com/office/2006/metadata/properties" ma:root="true" ma:fieldsID="15d6b587c2cf1317482977fff51039a4" ns3:_="">
    <xsd:import namespace="fdb7e2e9-336f-463b-a0f4-c98654f0bf4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7e2e9-336f-463b-a0f4-c98654f0b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E1E0A-D871-4665-A0BC-6DED1927751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db7e2e9-336f-463b-a0f4-c98654f0bf4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F2CB72B-D67B-41B5-A367-B18E421AE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7e2e9-336f-463b-a0f4-c98654f0b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74D91-5F40-455A-A148-4CA3BABD84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TotalTime>
  <Words>218</Words>
  <Application>Microsoft Office PowerPoint</Application>
  <PresentationFormat>Widescreen</PresentationFormat>
  <Paragraphs>26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Nguyễn Minh Hằng</cp:lastModifiedBy>
  <cp:revision>6</cp:revision>
  <dcterms:created xsi:type="dcterms:W3CDTF">2021-12-27T03:24:40Z</dcterms:created>
  <dcterms:modified xsi:type="dcterms:W3CDTF">2022-01-05T05:07:50Z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0x010100BA3D2A995709C64DA471AE2607274D92</vt:lpwstr>
  </property>
</Properties>
</file>