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8"/>
  </p:notesMasterIdLst>
  <p:sldIdLst>
    <p:sldId id="354" r:id="rId2"/>
    <p:sldId id="288" r:id="rId3"/>
    <p:sldId id="363" r:id="rId4"/>
    <p:sldId id="364" r:id="rId5"/>
    <p:sldId id="365" r:id="rId6"/>
    <p:sldId id="366" r:id="rId7"/>
    <p:sldId id="367" r:id="rId8"/>
    <p:sldId id="368" r:id="rId9"/>
    <p:sldId id="369" r:id="rId10"/>
    <p:sldId id="370" r:id="rId11"/>
    <p:sldId id="327" r:id="rId12"/>
    <p:sldId id="372" r:id="rId13"/>
    <p:sldId id="308" r:id="rId14"/>
    <p:sldId id="309" r:id="rId15"/>
    <p:sldId id="310" r:id="rId16"/>
    <p:sldId id="311" r:id="rId17"/>
    <p:sldId id="312" r:id="rId18"/>
    <p:sldId id="313" r:id="rId19"/>
    <p:sldId id="316" r:id="rId20"/>
    <p:sldId id="314" r:id="rId21"/>
    <p:sldId id="315" r:id="rId22"/>
    <p:sldId id="319" r:id="rId23"/>
    <p:sldId id="323" r:id="rId24"/>
    <p:sldId id="320" r:id="rId25"/>
    <p:sldId id="325" r:id="rId26"/>
    <p:sldId id="3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41"/>
    <a:srgbClr val="094B95"/>
    <a:srgbClr val="4C5B6D"/>
    <a:srgbClr val="E21A22"/>
    <a:srgbClr val="404040"/>
    <a:srgbClr val="FBA200"/>
    <a:srgbClr val="90C221"/>
    <a:srgbClr val="07A398"/>
    <a:srgbClr val="E32601"/>
    <a:srgbClr val="006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927" autoAdjust="0"/>
  </p:normalViewPr>
  <p:slideViewPr>
    <p:cSldViewPr showGuides="1">
      <p:cViewPr varScale="1">
        <p:scale>
          <a:sx n="87" d="100"/>
          <a:sy n="87" d="100"/>
        </p:scale>
        <p:origin x="528" y="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89540-725E-4DC1-AD79-913E99073EF8}"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309F5-25F4-48FF-BE45-8E99C4E13E20}" type="slidenum">
              <a:rPr lang="en-US" smtClean="0"/>
              <a:t>‹#›</a:t>
            </a:fld>
            <a:endParaRPr lang="en-US"/>
          </a:p>
        </p:txBody>
      </p:sp>
    </p:spTree>
    <p:extLst>
      <p:ext uri="{BB962C8B-B14F-4D97-AF65-F5344CB8AC3E}">
        <p14:creationId xmlns:p14="http://schemas.microsoft.com/office/powerpoint/2010/main" val="326949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46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527381" y="1508787"/>
            <a:ext cx="11329259"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880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027998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4864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Lst>
  <p:txStyles>
    <p:titleStyle>
      <a:lvl1pPr algn="ctr" defTabSz="1219170" rtl="0" eaLnBrk="1" latinLnBrk="1" hangingPunct="1">
        <a:spcBef>
          <a:spcPct val="0"/>
        </a:spcBef>
        <a:buNone/>
        <a:defRPr sz="4800" b="1" kern="1200">
          <a:solidFill>
            <a:schemeClr val="tx1"/>
          </a:solidFill>
          <a:latin typeface="Arial" pitchFamily="34" charset="0"/>
          <a:ea typeface="+mj-ea"/>
          <a:cs typeface="Arial" pitchFamily="34" charset="0"/>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svg"/><Relationship Id="rId10" Type="http://schemas.openxmlformats.org/officeDocument/2006/relationships/image" Target="../media/image30.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5.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TextBox 6">
            <a:extLst>
              <a:ext uri="{FF2B5EF4-FFF2-40B4-BE49-F238E27FC236}">
                <a16:creationId xmlns:a16="http://schemas.microsoft.com/office/drawing/2014/main" id="{1B3D7076-553A-4C57-86D0-6B17BD445565}"/>
              </a:ext>
            </a:extLst>
          </p:cNvPr>
          <p:cNvSpPr txBox="1"/>
          <p:nvPr/>
        </p:nvSpPr>
        <p:spPr>
          <a:xfrm>
            <a:off x="952500" y="2445344"/>
            <a:ext cx="10668000" cy="584775"/>
          </a:xfrm>
          <a:prstGeom prst="rect">
            <a:avLst/>
          </a:prstGeom>
        </p:spPr>
        <p:txBody>
          <a:bodyPr wrap="square" lIns="0" tIns="0" rIns="0" bIns="0" rtlCol="0" anchor="t">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3800" b="1" dirty="0">
                <a:solidFill>
                  <a:srgbClr val="094B95"/>
                </a:solidFill>
                <a:latin typeface="Roboto" pitchFamily="2" charset="0"/>
                <a:ea typeface="Roboto" pitchFamily="2" charset="0"/>
                <a:cs typeface="Arial" panose="020B0604020202020204" pitchFamily="34" charset="0"/>
              </a:rPr>
              <a:t>HỘI NGHỊ TRIỂN KHAI</a:t>
            </a:r>
            <a:endParaRPr kumimoji="0" lang="en-US" sz="3800" b="1" i="0" u="none" strike="noStrike" kern="1200" cap="none" spc="0" normalizeH="0" baseline="0" noProof="0" dirty="0">
              <a:ln>
                <a:noFill/>
              </a:ln>
              <a:solidFill>
                <a:srgbClr val="094B95"/>
              </a:solidFill>
              <a:effectLst/>
              <a:uLnTx/>
              <a:uFillTx/>
              <a:latin typeface="Roboto" pitchFamily="2" charset="0"/>
              <a:ea typeface="Roboto" pitchFamily="2" charset="0"/>
              <a:cs typeface="Arial" panose="020B0604020202020204" pitchFamily="34" charset="0"/>
            </a:endParaRPr>
          </a:p>
        </p:txBody>
      </p:sp>
      <p:sp>
        <p:nvSpPr>
          <p:cNvPr id="75" name="Rectangle 74">
            <a:extLst>
              <a:ext uri="{FF2B5EF4-FFF2-40B4-BE49-F238E27FC236}">
                <a16:creationId xmlns:a16="http://schemas.microsoft.com/office/drawing/2014/main" id="{ADA86807-B8AD-486F-84C0-67C07B9AFC9B}"/>
              </a:ext>
            </a:extLst>
          </p:cNvPr>
          <p:cNvSpPr/>
          <p:nvPr/>
        </p:nvSpPr>
        <p:spPr>
          <a:xfrm>
            <a:off x="719403" y="2351611"/>
            <a:ext cx="118797" cy="1981200"/>
          </a:xfrm>
          <a:prstGeom prst="rect">
            <a:avLst/>
          </a:prstGeom>
          <a:solidFill>
            <a:srgbClr val="E2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schemeClr val="accent2"/>
              </a:solidFill>
              <a:latin typeface="맑은 고딕"/>
              <a:ea typeface="맑은 고딕" panose="020B0503020000020004" pitchFamily="34" charset="-127"/>
            </a:endParaRPr>
          </a:p>
        </p:txBody>
      </p:sp>
      <p:sp>
        <p:nvSpPr>
          <p:cNvPr id="76" name="TextBox 6">
            <a:extLst>
              <a:ext uri="{FF2B5EF4-FFF2-40B4-BE49-F238E27FC236}">
                <a16:creationId xmlns:a16="http://schemas.microsoft.com/office/drawing/2014/main" id="{AE7C1862-E8C7-4D43-9878-292D7604C886}"/>
              </a:ext>
            </a:extLst>
          </p:cNvPr>
          <p:cNvSpPr txBox="1"/>
          <p:nvPr/>
        </p:nvSpPr>
        <p:spPr>
          <a:xfrm>
            <a:off x="952500" y="3137070"/>
            <a:ext cx="10668000" cy="492443"/>
          </a:xfrm>
          <a:prstGeom prst="rect">
            <a:avLst/>
          </a:prstGeom>
        </p:spPr>
        <p:txBody>
          <a:bodyPr wrap="square" lIns="0" tIns="0" rIns="0" bIns="0" rtlCol="0" anchor="t">
            <a:spAutoFit/>
          </a:bodyPr>
          <a:lstStyle/>
          <a:p>
            <a:pPr lvl="0" defTabSz="914446"/>
            <a:r>
              <a:rPr lang="vi-VN" sz="3200" b="1" dirty="0">
                <a:solidFill>
                  <a:schemeClr val="tx1">
                    <a:lumMod val="75000"/>
                    <a:lumOff val="25000"/>
                  </a:schemeClr>
                </a:solidFill>
                <a:latin typeface="Roboto" pitchFamily="2" charset="0"/>
                <a:ea typeface="Roboto" pitchFamily="2" charset="0"/>
                <a:cs typeface="Arial" panose="020B0604020202020204" pitchFamily="34" charset="0"/>
              </a:rPr>
              <a:t>CHUYỂN ĐỔI SỐ TRONG VIỆC QUẢN LÝ KHOẢN THU VÀ</a:t>
            </a:r>
            <a:endParaRPr kumimoji="0" lang="en-US" sz="3200" b="1" i="0" u="none" strike="noStrike" kern="1200" cap="none" spc="0" normalizeH="0" baseline="0" noProof="0" dirty="0">
              <a:ln>
                <a:noFill/>
              </a:ln>
              <a:solidFill>
                <a:schemeClr val="tx1">
                  <a:lumMod val="75000"/>
                  <a:lumOff val="25000"/>
                </a:schemeClr>
              </a:solidFill>
              <a:effectLst/>
              <a:uLnTx/>
              <a:uFillTx/>
              <a:latin typeface="Roboto" pitchFamily="2" charset="0"/>
              <a:ea typeface="Roboto" pitchFamily="2" charset="0"/>
              <a:cs typeface="Arial" panose="020B0604020202020204" pitchFamily="34" charset="0"/>
            </a:endParaRPr>
          </a:p>
        </p:txBody>
      </p:sp>
      <p:pic>
        <p:nvPicPr>
          <p:cNvPr id="77" name="Picture 3">
            <a:extLst>
              <a:ext uri="{FF2B5EF4-FFF2-40B4-BE49-F238E27FC236}">
                <a16:creationId xmlns:a16="http://schemas.microsoft.com/office/drawing/2014/main" id="{81EB6E75-F349-4740-8701-AB96B93B55B1}"/>
              </a:ext>
            </a:extLst>
          </p:cNvPr>
          <p:cNvPicPr>
            <a:picLocks noChangeAspect="1"/>
          </p:cNvPicPr>
          <p:nvPr/>
        </p:nvPicPr>
        <p:blipFill>
          <a:blip r:embed="rId3"/>
          <a:srcRect/>
          <a:stretch>
            <a:fillRect/>
          </a:stretch>
        </p:blipFill>
        <p:spPr>
          <a:xfrm>
            <a:off x="10500903" y="5562600"/>
            <a:ext cx="1084122" cy="802555"/>
          </a:xfrm>
          <a:prstGeom prst="rect">
            <a:avLst/>
          </a:prstGeom>
        </p:spPr>
      </p:pic>
      <p:sp>
        <p:nvSpPr>
          <p:cNvPr id="78" name="TextBox 77">
            <a:extLst>
              <a:ext uri="{FF2B5EF4-FFF2-40B4-BE49-F238E27FC236}">
                <a16:creationId xmlns:a16="http://schemas.microsoft.com/office/drawing/2014/main" id="{565637EA-820E-4C71-82A3-07AF21EEC728}"/>
              </a:ext>
            </a:extLst>
          </p:cNvPr>
          <p:cNvSpPr txBox="1"/>
          <p:nvPr/>
        </p:nvSpPr>
        <p:spPr>
          <a:xfrm>
            <a:off x="7162800" y="6096000"/>
            <a:ext cx="3200400" cy="338554"/>
          </a:xfrm>
          <a:prstGeom prst="rect">
            <a:avLst/>
          </a:prstGeom>
          <a:noFill/>
        </p:spPr>
        <p:txBody>
          <a:bodyPr wrap="square" rtlCol="0">
            <a:spAutoFit/>
          </a:bodyPr>
          <a:lstStyle/>
          <a:p>
            <a:pPr algn="r"/>
            <a:r>
              <a:rPr lang="en-US" sz="1600" i="1" dirty="0" err="1">
                <a:solidFill>
                  <a:schemeClr val="tx1">
                    <a:lumMod val="75000"/>
                    <a:lumOff val="25000"/>
                  </a:schemeClr>
                </a:solidFill>
                <a:latin typeface="Arial" panose="020B0604020202020204" pitchFamily="34" charset="0"/>
                <a:cs typeface="Arial" panose="020B0604020202020204" pitchFamily="34" charset="0"/>
              </a:rPr>
              <a:t>Đơn</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vị</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phối</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hợp</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thực</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hiện</a:t>
            </a:r>
            <a:endParaRPr lang="en-US" sz="1600" i="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80" name="Picture 79">
            <a:extLst>
              <a:ext uri="{FF2B5EF4-FFF2-40B4-BE49-F238E27FC236}">
                <a16:creationId xmlns:a16="http://schemas.microsoft.com/office/drawing/2014/main" id="{2B77C785-2DCF-4BAB-80B3-B968630EC3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403" y="516246"/>
            <a:ext cx="956997" cy="956997"/>
          </a:xfrm>
          <a:prstGeom prst="rect">
            <a:avLst/>
          </a:prstGeom>
        </p:spPr>
      </p:pic>
      <p:sp>
        <p:nvSpPr>
          <p:cNvPr id="81" name="TextBox 6">
            <a:extLst>
              <a:ext uri="{FF2B5EF4-FFF2-40B4-BE49-F238E27FC236}">
                <a16:creationId xmlns:a16="http://schemas.microsoft.com/office/drawing/2014/main" id="{EE73897A-D709-4650-A37C-3BBC63843A41}"/>
              </a:ext>
            </a:extLst>
          </p:cNvPr>
          <p:cNvSpPr txBox="1"/>
          <p:nvPr/>
        </p:nvSpPr>
        <p:spPr>
          <a:xfrm>
            <a:off x="1887311" y="856244"/>
            <a:ext cx="4267200" cy="276999"/>
          </a:xfrm>
          <a:prstGeom prst="rect">
            <a:avLst/>
          </a:prstGeom>
        </p:spPr>
        <p:txBody>
          <a:bodyPr wrap="square" lIns="0" tIns="0" rIns="0" bIns="0" rtlCol="0" anchor="t">
            <a:spAutoFit/>
          </a:bodyPr>
          <a:lstStyle/>
          <a:p>
            <a:pPr lvl="0" defTabSz="914446"/>
            <a:r>
              <a:rPr kumimoji="0" lang="en-US"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Roboto" pitchFamily="2" charset="0"/>
                <a:cs typeface="Arial" panose="020B0604020202020204" pitchFamily="34" charset="0"/>
              </a:rPr>
              <a:t>SỞ GIÁO DỤC VÀ ĐÀO TẠO HÀ NỘI</a:t>
            </a:r>
          </a:p>
        </p:txBody>
      </p:sp>
      <p:sp>
        <p:nvSpPr>
          <p:cNvPr id="82" name="TextBox 6">
            <a:extLst>
              <a:ext uri="{FF2B5EF4-FFF2-40B4-BE49-F238E27FC236}">
                <a16:creationId xmlns:a16="http://schemas.microsoft.com/office/drawing/2014/main" id="{B2501219-676A-4FB2-8E7A-7D4EDF7DFB22}"/>
              </a:ext>
            </a:extLst>
          </p:cNvPr>
          <p:cNvSpPr txBox="1"/>
          <p:nvPr/>
        </p:nvSpPr>
        <p:spPr>
          <a:xfrm>
            <a:off x="952500" y="3765445"/>
            <a:ext cx="11049000" cy="477054"/>
          </a:xfrm>
          <a:prstGeom prst="rect">
            <a:avLst/>
          </a:prstGeom>
        </p:spPr>
        <p:txBody>
          <a:bodyPr wrap="square" lIns="0" tIns="0" rIns="0" bIns="0" rtlCol="0" anchor="t">
            <a:spAutoFit/>
          </a:bodyPr>
          <a:lstStyle/>
          <a:p>
            <a:pPr lvl="0" defTabSz="914446"/>
            <a:r>
              <a:rPr lang="en-US" sz="3100" b="1" smtClean="0">
                <a:solidFill>
                  <a:schemeClr val="tx1">
                    <a:lumMod val="75000"/>
                    <a:lumOff val="25000"/>
                  </a:schemeClr>
                </a:solidFill>
                <a:latin typeface="Roboto" pitchFamily="2" charset="0"/>
                <a:ea typeface="Roboto" pitchFamily="2" charset="0"/>
                <a:cs typeface="Arial" panose="020B0604020202020204" pitchFamily="34" charset="0"/>
              </a:rPr>
              <a:t>THANH TOÁN </a:t>
            </a:r>
            <a:r>
              <a:rPr lang="vi-VN" sz="3100" b="1" smtClean="0">
                <a:solidFill>
                  <a:schemeClr val="tx1">
                    <a:lumMod val="75000"/>
                    <a:lumOff val="25000"/>
                  </a:schemeClr>
                </a:solidFill>
                <a:latin typeface="Roboto" pitchFamily="2" charset="0"/>
                <a:ea typeface="Roboto" pitchFamily="2" charset="0"/>
                <a:cs typeface="Arial" panose="020B0604020202020204" pitchFamily="34" charset="0"/>
              </a:rPr>
              <a:t>KHÔNG </a:t>
            </a:r>
            <a:r>
              <a:rPr lang="en-US" sz="3100" b="1" dirty="0">
                <a:solidFill>
                  <a:schemeClr val="tx1">
                    <a:lumMod val="75000"/>
                    <a:lumOff val="25000"/>
                  </a:schemeClr>
                </a:solidFill>
                <a:latin typeface="Roboto" pitchFamily="2" charset="0"/>
                <a:ea typeface="Roboto" pitchFamily="2" charset="0"/>
                <a:cs typeface="Arial" panose="020B0604020202020204" pitchFamily="34" charset="0"/>
              </a:rPr>
              <a:t>DÙNG </a:t>
            </a:r>
            <a:r>
              <a:rPr lang="vi-VN" sz="3100" b="1" dirty="0">
                <a:solidFill>
                  <a:schemeClr val="tx1">
                    <a:lumMod val="75000"/>
                    <a:lumOff val="25000"/>
                  </a:schemeClr>
                </a:solidFill>
                <a:latin typeface="Roboto" pitchFamily="2" charset="0"/>
                <a:ea typeface="Roboto" pitchFamily="2" charset="0"/>
                <a:cs typeface="Arial" panose="020B0604020202020204" pitchFamily="34" charset="0"/>
              </a:rPr>
              <a:t>TIỀN </a:t>
            </a:r>
            <a:r>
              <a:rPr lang="vi-VN" sz="3100" b="1">
                <a:solidFill>
                  <a:schemeClr val="tx1">
                    <a:lumMod val="75000"/>
                    <a:lumOff val="25000"/>
                  </a:schemeClr>
                </a:solidFill>
                <a:latin typeface="Roboto" pitchFamily="2" charset="0"/>
                <a:ea typeface="Roboto" pitchFamily="2" charset="0"/>
                <a:cs typeface="Arial" panose="020B0604020202020204" pitchFamily="34" charset="0"/>
              </a:rPr>
              <a:t>MẶT </a:t>
            </a:r>
            <a:r>
              <a:rPr lang="en-US" sz="3100" b="1" smtClean="0">
                <a:solidFill>
                  <a:schemeClr val="tx1">
                    <a:lumMod val="75000"/>
                    <a:lumOff val="25000"/>
                  </a:schemeClr>
                </a:solidFill>
                <a:latin typeface="Roboto" pitchFamily="2" charset="0"/>
                <a:ea typeface="Roboto" pitchFamily="2" charset="0"/>
                <a:cs typeface="Arial" panose="020B0604020202020204" pitchFamily="34" charset="0"/>
              </a:rPr>
              <a:t>TẠI </a:t>
            </a:r>
            <a:r>
              <a:rPr lang="vi-VN" sz="3100" b="1" smtClean="0">
                <a:solidFill>
                  <a:schemeClr val="tx1">
                    <a:lumMod val="75000"/>
                    <a:lumOff val="25000"/>
                  </a:schemeClr>
                </a:solidFill>
                <a:latin typeface="Roboto" pitchFamily="2" charset="0"/>
                <a:ea typeface="Roboto" pitchFamily="2" charset="0"/>
                <a:cs typeface="Arial" panose="020B0604020202020204" pitchFamily="34" charset="0"/>
              </a:rPr>
              <a:t>TRƯỜNG </a:t>
            </a:r>
            <a:r>
              <a:rPr lang="vi-VN" sz="3100" b="1" dirty="0">
                <a:solidFill>
                  <a:schemeClr val="tx1">
                    <a:lumMod val="75000"/>
                    <a:lumOff val="25000"/>
                  </a:schemeClr>
                </a:solidFill>
                <a:latin typeface="Roboto" pitchFamily="2" charset="0"/>
                <a:ea typeface="Roboto" pitchFamily="2" charset="0"/>
                <a:cs typeface="Arial" panose="020B0604020202020204" pitchFamily="34" charset="0"/>
              </a:rPr>
              <a:t>HỌC</a:t>
            </a:r>
            <a:endParaRPr kumimoji="0" lang="en-US" sz="3100" b="1" i="0" u="none" strike="noStrike" kern="1200" cap="none" spc="0" normalizeH="0" baseline="0" noProof="0" dirty="0">
              <a:ln>
                <a:noFill/>
              </a:ln>
              <a:solidFill>
                <a:schemeClr val="tx1">
                  <a:lumMod val="75000"/>
                  <a:lumOff val="25000"/>
                </a:schemeClr>
              </a:solidFill>
              <a:effectLst/>
              <a:uLnTx/>
              <a:uFillTx/>
              <a:latin typeface="Roboto" pitchFamily="2" charset="0"/>
              <a:ea typeface="Roboto" pitchFamily="2" charset="0"/>
              <a:cs typeface="Arial" panose="020B0604020202020204" pitchFamily="34" charset="0"/>
            </a:endParaRPr>
          </a:p>
        </p:txBody>
      </p:sp>
    </p:spTree>
    <p:extLst>
      <p:ext uri="{BB962C8B-B14F-4D97-AF65-F5344CB8AC3E}">
        <p14:creationId xmlns:p14="http://schemas.microsoft.com/office/powerpoint/2010/main" val="3450769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6">
            <a:extLst>
              <a:ext uri="{FF2B5EF4-FFF2-40B4-BE49-F238E27FC236}">
                <a16:creationId xmlns:a16="http://schemas.microsoft.com/office/drawing/2014/main" id="{6EE4F887-263F-49A0-AB3C-6B0D5DD23329}"/>
              </a:ext>
            </a:extLst>
          </p:cNvPr>
          <p:cNvSpPr txBox="1"/>
          <p:nvPr/>
        </p:nvSpPr>
        <p:spPr>
          <a:xfrm>
            <a:off x="550813" y="885586"/>
            <a:ext cx="7105561" cy="454740"/>
          </a:xfrm>
          <a:prstGeom prst="rect">
            <a:avLst/>
          </a:prstGeom>
        </p:spPr>
        <p:txBody>
          <a:bodyPr lIns="0" tIns="0" rIns="0" bIns="0" rtlCol="0" anchor="t">
            <a:spAutoFit/>
          </a:bodyPr>
          <a:lstStyle/>
          <a:p>
            <a:pPr lvl="0" defTabSz="914446">
              <a:lnSpc>
                <a:spcPts val="4000"/>
              </a:lnSpc>
            </a:pPr>
            <a:r>
              <a:rPr lang="en-US" sz="2400" b="1">
                <a:latin typeface="Arial" panose="020B0604020202020204" pitchFamily="34" charset="0"/>
                <a:ea typeface="Roboto" pitchFamily="2" charset="0"/>
                <a:cs typeface="Arial" panose="020B0604020202020204" pitchFamily="34" charset="0"/>
              </a:rPr>
              <a:t>6. Lợi ích của giải pháp</a:t>
            </a:r>
            <a:endParaRPr lang="en-US" sz="2400" b="1" dirty="0">
              <a:latin typeface="Arial" panose="020B0604020202020204" pitchFamily="34" charset="0"/>
              <a:ea typeface="Roboto" pitchFamily="2" charset="0"/>
              <a:cs typeface="Arial" panose="020B0604020202020204" pitchFamily="34" charset="0"/>
            </a:endParaRPr>
          </a:p>
        </p:txBody>
      </p:sp>
      <p:sp>
        <p:nvSpPr>
          <p:cNvPr id="74" name="TextBox 16"/>
          <p:cNvSpPr txBox="1"/>
          <p:nvPr/>
        </p:nvSpPr>
        <p:spPr>
          <a:xfrm>
            <a:off x="533400" y="300977"/>
            <a:ext cx="5105400" cy="487313"/>
          </a:xfrm>
          <a:prstGeom prst="rect">
            <a:avLst/>
          </a:prstGeom>
        </p:spPr>
        <p:txBody>
          <a:bodyPr wrap="square" lIns="0" tIns="0" rIns="0" bIns="0" rtlCol="0" anchor="t">
            <a:spAutoFit/>
          </a:bodyPr>
          <a:lstStyle/>
          <a:p>
            <a:pPr defTabSz="914446">
              <a:lnSpc>
                <a:spcPts val="4000"/>
              </a:lnSpc>
            </a:pPr>
            <a:r>
              <a:rPr lang="en-US" sz="3200" b="1">
                <a:solidFill>
                  <a:srgbClr val="094B95"/>
                </a:solidFill>
                <a:latin typeface="Roboto" pitchFamily="2" charset="0"/>
                <a:ea typeface="Roboto" pitchFamily="2" charset="0"/>
              </a:rPr>
              <a:t>I. GIỚI THIỆU TỔNG QUAN </a:t>
            </a:r>
            <a:endParaRPr lang="en-US" sz="3200" b="1" dirty="0">
              <a:solidFill>
                <a:srgbClr val="094B95"/>
              </a:solidFill>
              <a:latin typeface="Roboto" pitchFamily="2" charset="0"/>
              <a:ea typeface="Roboto" pitchFamily="2" charset="0"/>
            </a:endParaRPr>
          </a:p>
        </p:txBody>
      </p:sp>
      <p:grpSp>
        <p:nvGrpSpPr>
          <p:cNvPr id="32" name="Group 2">
            <a:extLst>
              <a:ext uri="{FF2B5EF4-FFF2-40B4-BE49-F238E27FC236}">
                <a16:creationId xmlns:a16="http://schemas.microsoft.com/office/drawing/2014/main" id="{A5354C85-540E-4CC8-9670-B3DBD071E194}"/>
              </a:ext>
            </a:extLst>
          </p:cNvPr>
          <p:cNvGrpSpPr/>
          <p:nvPr/>
        </p:nvGrpSpPr>
        <p:grpSpPr>
          <a:xfrm>
            <a:off x="263171" y="1496254"/>
            <a:ext cx="1248720" cy="1248720"/>
            <a:chOff x="0" y="0"/>
            <a:chExt cx="812800" cy="812800"/>
          </a:xfrm>
        </p:grpSpPr>
        <p:sp>
          <p:nvSpPr>
            <p:cNvPr id="33" name="Freeform 3">
              <a:extLst>
                <a:ext uri="{FF2B5EF4-FFF2-40B4-BE49-F238E27FC236}">
                  <a16:creationId xmlns:a16="http://schemas.microsoft.com/office/drawing/2014/main" id="{7DFA1500-B985-4020-B57C-FF94289CF24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38687"/>
            </a:solidFill>
          </p:spPr>
        </p:sp>
        <p:sp>
          <p:nvSpPr>
            <p:cNvPr id="34" name="TextBox 4">
              <a:extLst>
                <a:ext uri="{FF2B5EF4-FFF2-40B4-BE49-F238E27FC236}">
                  <a16:creationId xmlns:a16="http://schemas.microsoft.com/office/drawing/2014/main" id="{46044DA4-B41B-476D-A4D1-62DA1B9FB4D9}"/>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5" name="Group 5">
            <a:extLst>
              <a:ext uri="{FF2B5EF4-FFF2-40B4-BE49-F238E27FC236}">
                <a16:creationId xmlns:a16="http://schemas.microsoft.com/office/drawing/2014/main" id="{3677383B-6526-4488-AB47-23CD47AC11AE}"/>
              </a:ext>
            </a:extLst>
          </p:cNvPr>
          <p:cNvGrpSpPr/>
          <p:nvPr/>
        </p:nvGrpSpPr>
        <p:grpSpPr>
          <a:xfrm>
            <a:off x="6242946" y="1496254"/>
            <a:ext cx="1248720" cy="1248720"/>
            <a:chOff x="0" y="0"/>
            <a:chExt cx="812800" cy="812800"/>
          </a:xfrm>
        </p:grpSpPr>
        <p:sp>
          <p:nvSpPr>
            <p:cNvPr id="36" name="Freeform 6">
              <a:extLst>
                <a:ext uri="{FF2B5EF4-FFF2-40B4-BE49-F238E27FC236}">
                  <a16:creationId xmlns:a16="http://schemas.microsoft.com/office/drawing/2014/main" id="{1F42ECA6-89D1-41A6-B70C-B1BDBBF36CF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A94F3"/>
            </a:solidFill>
          </p:spPr>
        </p:sp>
        <p:sp>
          <p:nvSpPr>
            <p:cNvPr id="37" name="TextBox 7">
              <a:extLst>
                <a:ext uri="{FF2B5EF4-FFF2-40B4-BE49-F238E27FC236}">
                  <a16:creationId xmlns:a16="http://schemas.microsoft.com/office/drawing/2014/main" id="{B02D48A8-8B04-46DD-BCB0-4FEB46AB23A3}"/>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8" name="Group 8">
            <a:extLst>
              <a:ext uri="{FF2B5EF4-FFF2-40B4-BE49-F238E27FC236}">
                <a16:creationId xmlns:a16="http://schemas.microsoft.com/office/drawing/2014/main" id="{D330E763-EC6A-4FFB-B74B-79A3970EDDC0}"/>
              </a:ext>
            </a:extLst>
          </p:cNvPr>
          <p:cNvGrpSpPr/>
          <p:nvPr/>
        </p:nvGrpSpPr>
        <p:grpSpPr>
          <a:xfrm>
            <a:off x="289232" y="4174599"/>
            <a:ext cx="1248720" cy="1248720"/>
            <a:chOff x="0" y="0"/>
            <a:chExt cx="812800" cy="812800"/>
          </a:xfrm>
        </p:grpSpPr>
        <p:sp>
          <p:nvSpPr>
            <p:cNvPr id="39" name="Freeform 9">
              <a:extLst>
                <a:ext uri="{FF2B5EF4-FFF2-40B4-BE49-F238E27FC236}">
                  <a16:creationId xmlns:a16="http://schemas.microsoft.com/office/drawing/2014/main" id="{BC614E16-1F04-4F43-986E-65ECED085E0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500"/>
            </a:solidFill>
          </p:spPr>
        </p:sp>
        <p:sp>
          <p:nvSpPr>
            <p:cNvPr id="40" name="TextBox 10">
              <a:extLst>
                <a:ext uri="{FF2B5EF4-FFF2-40B4-BE49-F238E27FC236}">
                  <a16:creationId xmlns:a16="http://schemas.microsoft.com/office/drawing/2014/main" id="{8F644879-2A18-469D-B391-099829429CA4}"/>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1" name="Group 11">
            <a:extLst>
              <a:ext uri="{FF2B5EF4-FFF2-40B4-BE49-F238E27FC236}">
                <a16:creationId xmlns:a16="http://schemas.microsoft.com/office/drawing/2014/main" id="{CE8B136C-D700-4B67-9702-A10861D31C4E}"/>
              </a:ext>
            </a:extLst>
          </p:cNvPr>
          <p:cNvGrpSpPr/>
          <p:nvPr/>
        </p:nvGrpSpPr>
        <p:grpSpPr>
          <a:xfrm>
            <a:off x="6270325" y="4174599"/>
            <a:ext cx="1248720" cy="1248720"/>
            <a:chOff x="0" y="0"/>
            <a:chExt cx="812800" cy="812800"/>
          </a:xfrm>
        </p:grpSpPr>
        <p:sp>
          <p:nvSpPr>
            <p:cNvPr id="42" name="Freeform 12">
              <a:extLst>
                <a:ext uri="{FF2B5EF4-FFF2-40B4-BE49-F238E27FC236}">
                  <a16:creationId xmlns:a16="http://schemas.microsoft.com/office/drawing/2014/main" id="{32CDC10A-D08A-4C8E-A646-31292C8FC02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D82"/>
            </a:solidFill>
          </p:spPr>
        </p:sp>
        <p:sp>
          <p:nvSpPr>
            <p:cNvPr id="43" name="TextBox 13">
              <a:extLst>
                <a:ext uri="{FF2B5EF4-FFF2-40B4-BE49-F238E27FC236}">
                  <a16:creationId xmlns:a16="http://schemas.microsoft.com/office/drawing/2014/main" id="{17B068B4-32C2-4542-AF3E-ED4E2FEF7C9C}"/>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44" name="Freeform 14">
            <a:extLst>
              <a:ext uri="{FF2B5EF4-FFF2-40B4-BE49-F238E27FC236}">
                <a16:creationId xmlns:a16="http://schemas.microsoft.com/office/drawing/2014/main" id="{78EB0565-F225-4E33-9DFA-BDCADD20CDC4}"/>
              </a:ext>
            </a:extLst>
          </p:cNvPr>
          <p:cNvSpPr/>
          <p:nvPr/>
        </p:nvSpPr>
        <p:spPr>
          <a:xfrm>
            <a:off x="237109" y="2460986"/>
            <a:ext cx="650422" cy="260169"/>
          </a:xfrm>
          <a:custGeom>
            <a:avLst/>
            <a:gdLst/>
            <a:ahLst/>
            <a:cxnLst/>
            <a:rect l="l" t="t" r="r" b="b"/>
            <a:pathLst>
              <a:path w="975633" h="390253">
                <a:moveTo>
                  <a:pt x="0" y="0"/>
                </a:moveTo>
                <a:lnTo>
                  <a:pt x="975633" y="0"/>
                </a:lnTo>
                <a:lnTo>
                  <a:pt x="975633" y="390253"/>
                </a:lnTo>
                <a:lnTo>
                  <a:pt x="0" y="390253"/>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45" name="Freeform 15">
            <a:extLst>
              <a:ext uri="{FF2B5EF4-FFF2-40B4-BE49-F238E27FC236}">
                <a16:creationId xmlns:a16="http://schemas.microsoft.com/office/drawing/2014/main" id="{49239B9D-1BC1-4F35-A24A-CC60CE681CED}"/>
              </a:ext>
            </a:extLst>
          </p:cNvPr>
          <p:cNvSpPr/>
          <p:nvPr/>
        </p:nvSpPr>
        <p:spPr>
          <a:xfrm>
            <a:off x="6215567" y="2460986"/>
            <a:ext cx="650422" cy="260169"/>
          </a:xfrm>
          <a:custGeom>
            <a:avLst/>
            <a:gdLst/>
            <a:ahLst/>
            <a:cxnLst/>
            <a:rect l="l" t="t" r="r" b="b"/>
            <a:pathLst>
              <a:path w="975633" h="390253">
                <a:moveTo>
                  <a:pt x="0" y="0"/>
                </a:moveTo>
                <a:lnTo>
                  <a:pt x="975632" y="0"/>
                </a:lnTo>
                <a:lnTo>
                  <a:pt x="975632" y="390253"/>
                </a:lnTo>
                <a:lnTo>
                  <a:pt x="0" y="390253"/>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46" name="Freeform 16">
            <a:extLst>
              <a:ext uri="{FF2B5EF4-FFF2-40B4-BE49-F238E27FC236}">
                <a16:creationId xmlns:a16="http://schemas.microsoft.com/office/drawing/2014/main" id="{C819E5FD-DC8B-41B4-9A21-C16F325A3879}"/>
              </a:ext>
            </a:extLst>
          </p:cNvPr>
          <p:cNvSpPr/>
          <p:nvPr/>
        </p:nvSpPr>
        <p:spPr>
          <a:xfrm>
            <a:off x="263171" y="5139330"/>
            <a:ext cx="650422" cy="260169"/>
          </a:xfrm>
          <a:custGeom>
            <a:avLst/>
            <a:gdLst/>
            <a:ahLst/>
            <a:cxnLst/>
            <a:rect l="l" t="t" r="r" b="b"/>
            <a:pathLst>
              <a:path w="975633" h="390253">
                <a:moveTo>
                  <a:pt x="0" y="0"/>
                </a:moveTo>
                <a:lnTo>
                  <a:pt x="975633" y="0"/>
                </a:lnTo>
                <a:lnTo>
                  <a:pt x="975633" y="390253"/>
                </a:lnTo>
                <a:lnTo>
                  <a:pt x="0" y="390253"/>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47" name="Freeform 17">
            <a:extLst>
              <a:ext uri="{FF2B5EF4-FFF2-40B4-BE49-F238E27FC236}">
                <a16:creationId xmlns:a16="http://schemas.microsoft.com/office/drawing/2014/main" id="{49D62449-7171-4050-9F4B-01D89B106540}"/>
              </a:ext>
            </a:extLst>
          </p:cNvPr>
          <p:cNvSpPr/>
          <p:nvPr/>
        </p:nvSpPr>
        <p:spPr>
          <a:xfrm>
            <a:off x="6242946" y="5139330"/>
            <a:ext cx="650422" cy="260169"/>
          </a:xfrm>
          <a:custGeom>
            <a:avLst/>
            <a:gdLst/>
            <a:ahLst/>
            <a:cxnLst/>
            <a:rect l="l" t="t" r="r" b="b"/>
            <a:pathLst>
              <a:path w="975633" h="390253">
                <a:moveTo>
                  <a:pt x="0" y="0"/>
                </a:moveTo>
                <a:lnTo>
                  <a:pt x="975633" y="0"/>
                </a:lnTo>
                <a:lnTo>
                  <a:pt x="975633" y="390253"/>
                </a:lnTo>
                <a:lnTo>
                  <a:pt x="0" y="390253"/>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48" name="Freeform 24">
            <a:extLst>
              <a:ext uri="{FF2B5EF4-FFF2-40B4-BE49-F238E27FC236}">
                <a16:creationId xmlns:a16="http://schemas.microsoft.com/office/drawing/2014/main" id="{0607C901-1C97-409B-9516-C82E8544B6D8}"/>
              </a:ext>
            </a:extLst>
          </p:cNvPr>
          <p:cNvSpPr/>
          <p:nvPr/>
        </p:nvSpPr>
        <p:spPr>
          <a:xfrm>
            <a:off x="6524019" y="1785595"/>
            <a:ext cx="670039" cy="670039"/>
          </a:xfrm>
          <a:custGeom>
            <a:avLst/>
            <a:gdLst/>
            <a:ahLst/>
            <a:cxnLst/>
            <a:rect l="l" t="t" r="r" b="b"/>
            <a:pathLst>
              <a:path w="1005058" h="1005058">
                <a:moveTo>
                  <a:pt x="0" y="0"/>
                </a:moveTo>
                <a:lnTo>
                  <a:pt x="1005058" y="0"/>
                </a:lnTo>
                <a:lnTo>
                  <a:pt x="1005058" y="1005058"/>
                </a:lnTo>
                <a:lnTo>
                  <a:pt x="0" y="1005058"/>
                </a:lnTo>
                <a:lnTo>
                  <a:pt x="0" y="0"/>
                </a:lnTo>
                <a:close/>
              </a:path>
            </a:pathLst>
          </a:custGeom>
          <a:blipFill>
            <a:blip r:embed="rId7"/>
            <a:stretch>
              <a:fillRect/>
            </a:stretch>
          </a:blipFill>
        </p:spPr>
      </p:sp>
      <p:sp>
        <p:nvSpPr>
          <p:cNvPr id="49" name="Freeform 25">
            <a:extLst>
              <a:ext uri="{FF2B5EF4-FFF2-40B4-BE49-F238E27FC236}">
                <a16:creationId xmlns:a16="http://schemas.microsoft.com/office/drawing/2014/main" id="{FEF288C7-3D89-48DC-8969-DD0907AA2A4F}"/>
              </a:ext>
            </a:extLst>
          </p:cNvPr>
          <p:cNvSpPr/>
          <p:nvPr/>
        </p:nvSpPr>
        <p:spPr>
          <a:xfrm>
            <a:off x="562320" y="1785595"/>
            <a:ext cx="644999" cy="644999"/>
          </a:xfrm>
          <a:custGeom>
            <a:avLst/>
            <a:gdLst/>
            <a:ahLst/>
            <a:cxnLst/>
            <a:rect l="l" t="t" r="r" b="b"/>
            <a:pathLst>
              <a:path w="967498" h="967498">
                <a:moveTo>
                  <a:pt x="0" y="0"/>
                </a:moveTo>
                <a:lnTo>
                  <a:pt x="967497" y="0"/>
                </a:lnTo>
                <a:lnTo>
                  <a:pt x="967497" y="967498"/>
                </a:lnTo>
                <a:lnTo>
                  <a:pt x="0" y="967498"/>
                </a:lnTo>
                <a:lnTo>
                  <a:pt x="0" y="0"/>
                </a:lnTo>
                <a:close/>
              </a:path>
            </a:pathLst>
          </a:custGeom>
          <a:blipFill>
            <a:blip r:embed="rId8"/>
            <a:stretch>
              <a:fillRect/>
            </a:stretch>
          </a:blipFill>
        </p:spPr>
      </p:sp>
      <p:sp>
        <p:nvSpPr>
          <p:cNvPr id="50" name="Freeform 26">
            <a:extLst>
              <a:ext uri="{FF2B5EF4-FFF2-40B4-BE49-F238E27FC236}">
                <a16:creationId xmlns:a16="http://schemas.microsoft.com/office/drawing/2014/main" id="{7E65A646-E520-47BD-A87C-B72FFE7A82A2}"/>
              </a:ext>
            </a:extLst>
          </p:cNvPr>
          <p:cNvSpPr/>
          <p:nvPr/>
        </p:nvSpPr>
        <p:spPr>
          <a:xfrm>
            <a:off x="537792" y="4480903"/>
            <a:ext cx="699478" cy="699478"/>
          </a:xfrm>
          <a:custGeom>
            <a:avLst/>
            <a:gdLst/>
            <a:ahLst/>
            <a:cxnLst/>
            <a:rect l="l" t="t" r="r" b="b"/>
            <a:pathLst>
              <a:path w="1049217" h="1049217">
                <a:moveTo>
                  <a:pt x="0" y="0"/>
                </a:moveTo>
                <a:lnTo>
                  <a:pt x="1049217" y="0"/>
                </a:lnTo>
                <a:lnTo>
                  <a:pt x="1049217" y="1049217"/>
                </a:lnTo>
                <a:lnTo>
                  <a:pt x="0" y="1049217"/>
                </a:lnTo>
                <a:lnTo>
                  <a:pt x="0" y="0"/>
                </a:lnTo>
                <a:close/>
              </a:path>
            </a:pathLst>
          </a:custGeom>
          <a:blipFill>
            <a:blip r:embed="rId9"/>
            <a:stretch>
              <a:fillRect/>
            </a:stretch>
          </a:blipFill>
        </p:spPr>
      </p:sp>
      <p:sp>
        <p:nvSpPr>
          <p:cNvPr id="51" name="Freeform 27">
            <a:extLst>
              <a:ext uri="{FF2B5EF4-FFF2-40B4-BE49-F238E27FC236}">
                <a16:creationId xmlns:a16="http://schemas.microsoft.com/office/drawing/2014/main" id="{C33EC096-9C37-41EE-84EF-52B60C7182C9}"/>
              </a:ext>
            </a:extLst>
          </p:cNvPr>
          <p:cNvSpPr/>
          <p:nvPr/>
        </p:nvSpPr>
        <p:spPr>
          <a:xfrm>
            <a:off x="6571040" y="4506996"/>
            <a:ext cx="647291" cy="647291"/>
          </a:xfrm>
          <a:custGeom>
            <a:avLst/>
            <a:gdLst/>
            <a:ahLst/>
            <a:cxnLst/>
            <a:rect l="l" t="t" r="r" b="b"/>
            <a:pathLst>
              <a:path w="970936" h="970936">
                <a:moveTo>
                  <a:pt x="0" y="0"/>
                </a:moveTo>
                <a:lnTo>
                  <a:pt x="970936" y="0"/>
                </a:lnTo>
                <a:lnTo>
                  <a:pt x="970936" y="970937"/>
                </a:lnTo>
                <a:lnTo>
                  <a:pt x="0" y="970937"/>
                </a:lnTo>
                <a:lnTo>
                  <a:pt x="0" y="0"/>
                </a:lnTo>
                <a:close/>
              </a:path>
            </a:pathLst>
          </a:custGeom>
          <a:blipFill>
            <a:blip r:embed="rId10"/>
            <a:stretch>
              <a:fillRect/>
            </a:stretch>
          </a:blipFill>
        </p:spPr>
      </p:sp>
      <p:sp>
        <p:nvSpPr>
          <p:cNvPr id="52" name="TextBox 51">
            <a:extLst>
              <a:ext uri="{FF2B5EF4-FFF2-40B4-BE49-F238E27FC236}">
                <a16:creationId xmlns:a16="http://schemas.microsoft.com/office/drawing/2014/main" id="{8F4F937D-6F36-4160-BD4A-BDB8ABFE1553}"/>
              </a:ext>
            </a:extLst>
          </p:cNvPr>
          <p:cNvSpPr txBox="1"/>
          <p:nvPr/>
        </p:nvSpPr>
        <p:spPr>
          <a:xfrm>
            <a:off x="1862534" y="1496254"/>
            <a:ext cx="3973104" cy="356957"/>
          </a:xfrm>
          <a:prstGeom prst="rect">
            <a:avLst/>
          </a:prstGeom>
        </p:spPr>
        <p:txBody>
          <a:bodyPr wrap="square" lIns="0" tIns="0" rIns="0" bIns="0" numCol="1" rtlCol="0" anchor="t">
            <a:spAutoFit/>
          </a:bodyPr>
          <a:lstStyle/>
          <a:p>
            <a:pPr lvl="0" algn="just" defTabSz="609630">
              <a:lnSpc>
                <a:spcPts val="3002"/>
              </a:lnSpc>
            </a:pPr>
            <a:r>
              <a:rPr lang="en-US" sz="1900" b="1" dirty="0" err="1">
                <a:solidFill>
                  <a:srgbClr val="094B95"/>
                </a:solidFill>
                <a:latin typeface="Arial" panose="020B0604020202020204" pitchFamily="34" charset="0"/>
                <a:ea typeface="Roboto" pitchFamily="2" charset="0"/>
                <a:cs typeface="Arial" panose="020B0604020202020204" pitchFamily="34" charset="0"/>
              </a:rPr>
              <a:t>Nhà</a:t>
            </a:r>
            <a:r>
              <a:rPr lang="en-US" sz="1900" b="1" dirty="0">
                <a:solidFill>
                  <a:srgbClr val="094B95"/>
                </a:solidFill>
                <a:latin typeface="Arial" panose="020B0604020202020204" pitchFamily="34" charset="0"/>
                <a:ea typeface="Roboto" pitchFamily="2" charset="0"/>
                <a:cs typeface="Arial" panose="020B0604020202020204" pitchFamily="34" charset="0"/>
              </a:rPr>
              <a:t> tr</a:t>
            </a:r>
            <a:r>
              <a:rPr lang="vi-VN" sz="1900" b="1" dirty="0">
                <a:solidFill>
                  <a:srgbClr val="094B95"/>
                </a:solidFill>
                <a:latin typeface="Arial" panose="020B0604020202020204" pitchFamily="34" charset="0"/>
                <a:ea typeface="Roboto" pitchFamily="2" charset="0"/>
                <a:cs typeface="Arial" panose="020B0604020202020204" pitchFamily="34" charset="0"/>
              </a:rPr>
              <a:t>ư</a:t>
            </a:r>
            <a:r>
              <a:rPr lang="en-US" sz="1900" b="1" dirty="0" err="1">
                <a:solidFill>
                  <a:srgbClr val="094B95"/>
                </a:solidFill>
                <a:latin typeface="Arial" panose="020B0604020202020204" pitchFamily="34" charset="0"/>
                <a:ea typeface="Roboto" pitchFamily="2" charset="0"/>
                <a:cs typeface="Arial" panose="020B0604020202020204" pitchFamily="34" charset="0"/>
              </a:rPr>
              <a:t>ờng</a:t>
            </a:r>
            <a:endParaRPr kumimoji="0" lang="en-US" sz="19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sp>
        <p:nvSpPr>
          <p:cNvPr id="53" name="TextBox 3">
            <a:extLst>
              <a:ext uri="{FF2B5EF4-FFF2-40B4-BE49-F238E27FC236}">
                <a16:creationId xmlns:a16="http://schemas.microsoft.com/office/drawing/2014/main" id="{B6F58E65-78E9-4278-A68F-BD23A99D287B}"/>
              </a:ext>
            </a:extLst>
          </p:cNvPr>
          <p:cNvSpPr txBox="1"/>
          <p:nvPr/>
        </p:nvSpPr>
        <p:spPr>
          <a:xfrm>
            <a:off x="1862533" y="1946248"/>
            <a:ext cx="4191084" cy="1252394"/>
          </a:xfrm>
          <a:prstGeom prst="rect">
            <a:avLst/>
          </a:prstGeom>
        </p:spPr>
        <p:txBody>
          <a:bodyPr wrap="square" lIns="0" tIns="0" rIns="0" bIns="0" rtlCol="0" anchor="t">
            <a:spAutoFit/>
          </a:bodyPr>
          <a:lstStyle/>
          <a:p>
            <a:pPr marL="342900" indent="-342900">
              <a:lnSpc>
                <a:spcPct val="150000"/>
              </a:lnSpc>
              <a:buFont typeface="+mj-lt"/>
              <a:buAutoNum type="arabicPeriod"/>
            </a:pPr>
            <a:r>
              <a:rPr lang="vi-VN" sz="1400" dirty="0">
                <a:solidFill>
                  <a:srgbClr val="191919"/>
                </a:solidFill>
                <a:cs typeface="Arial" panose="020B0604020202020204" pitchFamily="34" charset="0"/>
              </a:rPr>
              <a:t>Đóng tiến học mọi lúc, mọi nơi</a:t>
            </a:r>
          </a:p>
          <a:p>
            <a:pPr marL="342900" indent="-342900">
              <a:lnSpc>
                <a:spcPct val="150000"/>
              </a:lnSpc>
              <a:buFont typeface="+mj-lt"/>
              <a:buAutoNum type="arabicPeriod"/>
            </a:pPr>
            <a:r>
              <a:rPr lang="vi-VN" sz="1400" dirty="0">
                <a:solidFill>
                  <a:srgbClr val="191919"/>
                </a:solidFill>
                <a:cs typeface="Arial" panose="020B0604020202020204" pitchFamily="34" charset="0"/>
              </a:rPr>
              <a:t>Tức thời nhận thông báo học phí</a:t>
            </a:r>
          </a:p>
          <a:p>
            <a:pPr marL="342900" indent="-342900">
              <a:lnSpc>
                <a:spcPct val="150000"/>
              </a:lnSpc>
              <a:buFont typeface="+mj-lt"/>
              <a:buAutoNum type="arabicPeriod"/>
            </a:pPr>
            <a:r>
              <a:rPr lang="vi-VN" sz="1400" dirty="0">
                <a:solidFill>
                  <a:srgbClr val="191919"/>
                </a:solidFill>
                <a:cs typeface="Arial" panose="020B0604020202020204" pitchFamily="34" charset="0"/>
              </a:rPr>
              <a:t>Không cần mở thêm Tài khoản ngân hàng</a:t>
            </a:r>
          </a:p>
          <a:p>
            <a:pPr marL="342900" indent="-342900">
              <a:lnSpc>
                <a:spcPct val="150000"/>
              </a:lnSpc>
              <a:buFont typeface="+mj-lt"/>
              <a:buAutoNum type="arabicPeriod"/>
            </a:pPr>
            <a:r>
              <a:rPr lang="vi-VN" sz="1400" dirty="0">
                <a:solidFill>
                  <a:srgbClr val="191919"/>
                </a:solidFill>
                <a:cs typeface="Arial" panose="020B0604020202020204" pitchFamily="34" charset="0"/>
              </a:rPr>
              <a:t>An toàn, tin cậy</a:t>
            </a:r>
            <a:endParaRPr kumimoji="0" lang="en-US" sz="1400" b="0" i="0" u="none" strike="noStrike" kern="1200" cap="none" spc="0" normalizeH="0" baseline="0" noProof="0" dirty="0">
              <a:ln>
                <a:noFill/>
              </a:ln>
              <a:solidFill>
                <a:srgbClr val="191919"/>
              </a:solidFill>
              <a:effectLst/>
              <a:uLnTx/>
              <a:uFillTx/>
              <a:ea typeface="+mn-ea"/>
              <a:cs typeface="Arial" panose="020B0604020202020204" pitchFamily="34" charset="0"/>
            </a:endParaRPr>
          </a:p>
        </p:txBody>
      </p:sp>
      <p:sp>
        <p:nvSpPr>
          <p:cNvPr id="54" name="TextBox 53">
            <a:extLst>
              <a:ext uri="{FF2B5EF4-FFF2-40B4-BE49-F238E27FC236}">
                <a16:creationId xmlns:a16="http://schemas.microsoft.com/office/drawing/2014/main" id="{F5652361-BA7E-4E16-BDC9-952885D0038D}"/>
              </a:ext>
            </a:extLst>
          </p:cNvPr>
          <p:cNvSpPr txBox="1"/>
          <p:nvPr/>
        </p:nvSpPr>
        <p:spPr>
          <a:xfrm>
            <a:off x="1862534" y="4054654"/>
            <a:ext cx="3973104" cy="356957"/>
          </a:xfrm>
          <a:prstGeom prst="rect">
            <a:avLst/>
          </a:prstGeom>
        </p:spPr>
        <p:txBody>
          <a:bodyPr wrap="square" lIns="0" tIns="0" rIns="0" bIns="0" numCol="1" rtlCol="0" anchor="t">
            <a:spAutoFit/>
          </a:bodyPr>
          <a:lstStyle/>
          <a:p>
            <a:pPr lvl="0" algn="just" defTabSz="609630">
              <a:lnSpc>
                <a:spcPts val="3002"/>
              </a:lnSpc>
            </a:pPr>
            <a:r>
              <a:rPr lang="en-US" sz="1900" b="1" dirty="0">
                <a:solidFill>
                  <a:srgbClr val="094B95"/>
                </a:solidFill>
                <a:latin typeface="Arial" panose="020B0604020202020204" pitchFamily="34" charset="0"/>
                <a:ea typeface="Roboto" pitchFamily="2" charset="0"/>
                <a:cs typeface="Arial" panose="020B0604020202020204" pitchFamily="34" charset="0"/>
              </a:rPr>
              <a:t>Ban </a:t>
            </a:r>
            <a:r>
              <a:rPr lang="en-US" sz="1900" b="1" dirty="0" err="1">
                <a:solidFill>
                  <a:srgbClr val="094B95"/>
                </a:solidFill>
                <a:latin typeface="Arial" panose="020B0604020202020204" pitchFamily="34" charset="0"/>
                <a:ea typeface="Roboto" pitchFamily="2" charset="0"/>
                <a:cs typeface="Arial" panose="020B0604020202020204" pitchFamily="34" charset="0"/>
              </a:rPr>
              <a:t>giám</a:t>
            </a:r>
            <a:r>
              <a:rPr lang="en-US" sz="1900" b="1" dirty="0">
                <a:solidFill>
                  <a:srgbClr val="094B95"/>
                </a:solidFill>
                <a:latin typeface="Arial" panose="020B0604020202020204" pitchFamily="34" charset="0"/>
                <a:ea typeface="Roboto" pitchFamily="2" charset="0"/>
                <a:cs typeface="Arial" panose="020B0604020202020204" pitchFamily="34" charset="0"/>
              </a:rPr>
              <a:t> </a:t>
            </a:r>
            <a:r>
              <a:rPr lang="en-US" sz="1900" b="1" dirty="0" err="1">
                <a:solidFill>
                  <a:srgbClr val="094B95"/>
                </a:solidFill>
                <a:latin typeface="Arial" panose="020B0604020202020204" pitchFamily="34" charset="0"/>
                <a:ea typeface="Roboto" pitchFamily="2" charset="0"/>
                <a:cs typeface="Arial" panose="020B0604020202020204" pitchFamily="34" charset="0"/>
              </a:rPr>
              <a:t>hiệu</a:t>
            </a:r>
            <a:endParaRPr kumimoji="0" lang="en-US" sz="19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sp>
        <p:nvSpPr>
          <p:cNvPr id="55" name="TextBox 3">
            <a:extLst>
              <a:ext uri="{FF2B5EF4-FFF2-40B4-BE49-F238E27FC236}">
                <a16:creationId xmlns:a16="http://schemas.microsoft.com/office/drawing/2014/main" id="{8A74E7A1-045D-4CE0-955A-E063C57B1BE4}"/>
              </a:ext>
            </a:extLst>
          </p:cNvPr>
          <p:cNvSpPr txBox="1"/>
          <p:nvPr/>
        </p:nvSpPr>
        <p:spPr>
          <a:xfrm>
            <a:off x="1862532" y="4504648"/>
            <a:ext cx="4263379" cy="1252394"/>
          </a:xfrm>
          <a:prstGeom prst="rect">
            <a:avLst/>
          </a:prstGeom>
        </p:spPr>
        <p:txBody>
          <a:bodyPr wrap="square" lIns="0" tIns="0" rIns="0" bIns="0" rtlCol="0" anchor="t">
            <a:spAutoFit/>
          </a:bodyPr>
          <a:lstStyle/>
          <a:p>
            <a:pPr marL="342900" indent="-342900">
              <a:lnSpc>
                <a:spcPct val="150000"/>
              </a:lnSpc>
              <a:buFont typeface="+mj-lt"/>
              <a:buAutoNum type="arabicPeriod"/>
            </a:pPr>
            <a:r>
              <a:rPr lang="vi-VN" sz="1400" dirty="0">
                <a:solidFill>
                  <a:srgbClr val="191919"/>
                </a:solidFill>
                <a:cs typeface="Arial" panose="020B0604020202020204" pitchFamily="34" charset="0"/>
              </a:rPr>
              <a:t>Tức thời nắm tính hình thu tại đơn vị</a:t>
            </a:r>
          </a:p>
          <a:p>
            <a:pPr marL="342900" indent="-342900">
              <a:lnSpc>
                <a:spcPct val="150000"/>
              </a:lnSpc>
              <a:buFont typeface="+mj-lt"/>
              <a:buAutoNum type="arabicPeriod"/>
            </a:pPr>
            <a:r>
              <a:rPr lang="vi-VN" sz="1400" dirty="0">
                <a:solidFill>
                  <a:srgbClr val="191919"/>
                </a:solidFill>
                <a:cs typeface="Arial" panose="020B0604020202020204" pitchFamily="34" charset="0"/>
              </a:rPr>
              <a:t>Tiết kiệm chi phí in ấn phiếu thu, biên lai, hoá đơn</a:t>
            </a:r>
          </a:p>
          <a:p>
            <a:pPr marL="342900" indent="-342900">
              <a:lnSpc>
                <a:spcPct val="150000"/>
              </a:lnSpc>
              <a:buFont typeface="+mj-lt"/>
              <a:buAutoNum type="arabicPeriod"/>
            </a:pPr>
            <a:r>
              <a:rPr lang="vi-VN" sz="1400" dirty="0">
                <a:solidFill>
                  <a:srgbClr val="191919"/>
                </a:solidFill>
                <a:cs typeface="Arial" panose="020B0604020202020204" pitchFamily="34" charset="0"/>
              </a:rPr>
              <a:t>Giảm thiểu áp lực, công việc cho cán bộ nhà trường vào kỳ thu phí</a:t>
            </a:r>
            <a:endParaRPr kumimoji="0" lang="en-US" sz="1400" b="0" i="0" u="none" strike="noStrike" kern="1200" cap="none" spc="0" normalizeH="0" baseline="0" noProof="0" dirty="0">
              <a:ln>
                <a:noFill/>
              </a:ln>
              <a:solidFill>
                <a:srgbClr val="191919"/>
              </a:solidFill>
              <a:effectLst/>
              <a:uLnTx/>
              <a:uFillTx/>
              <a:ea typeface="+mn-ea"/>
              <a:cs typeface="Arial" panose="020B0604020202020204" pitchFamily="34" charset="0"/>
            </a:endParaRPr>
          </a:p>
        </p:txBody>
      </p:sp>
      <p:sp>
        <p:nvSpPr>
          <p:cNvPr id="56" name="TextBox 55">
            <a:extLst>
              <a:ext uri="{FF2B5EF4-FFF2-40B4-BE49-F238E27FC236}">
                <a16:creationId xmlns:a16="http://schemas.microsoft.com/office/drawing/2014/main" id="{75C99D71-6960-4D02-8A8C-FA8069C763E4}"/>
              </a:ext>
            </a:extLst>
          </p:cNvPr>
          <p:cNvSpPr txBox="1"/>
          <p:nvPr/>
        </p:nvSpPr>
        <p:spPr>
          <a:xfrm>
            <a:off x="7848517" y="1505330"/>
            <a:ext cx="3973104" cy="356957"/>
          </a:xfrm>
          <a:prstGeom prst="rect">
            <a:avLst/>
          </a:prstGeom>
        </p:spPr>
        <p:txBody>
          <a:bodyPr wrap="square" lIns="0" tIns="0" rIns="0" bIns="0" numCol="1" rtlCol="0" anchor="t">
            <a:spAutoFit/>
          </a:bodyPr>
          <a:lstStyle/>
          <a:p>
            <a:pPr lvl="0" algn="just" defTabSz="609630">
              <a:lnSpc>
                <a:spcPts val="3002"/>
              </a:lnSpc>
            </a:pPr>
            <a:r>
              <a:rPr lang="en-US" sz="1900" b="1" dirty="0" err="1">
                <a:solidFill>
                  <a:srgbClr val="094B95"/>
                </a:solidFill>
                <a:latin typeface="Arial" panose="020B0604020202020204" pitchFamily="34" charset="0"/>
                <a:ea typeface="Roboto" pitchFamily="2" charset="0"/>
                <a:cs typeface="Arial" panose="020B0604020202020204" pitchFamily="34" charset="0"/>
              </a:rPr>
              <a:t>Kế</a:t>
            </a:r>
            <a:r>
              <a:rPr lang="en-US" sz="1900" b="1" dirty="0">
                <a:solidFill>
                  <a:srgbClr val="094B95"/>
                </a:solidFill>
                <a:latin typeface="Arial" panose="020B0604020202020204" pitchFamily="34" charset="0"/>
                <a:ea typeface="Roboto" pitchFamily="2" charset="0"/>
                <a:cs typeface="Arial" panose="020B0604020202020204" pitchFamily="34" charset="0"/>
              </a:rPr>
              <a:t> </a:t>
            </a:r>
            <a:r>
              <a:rPr lang="en-US" sz="1900" b="1" dirty="0" err="1">
                <a:solidFill>
                  <a:srgbClr val="094B95"/>
                </a:solidFill>
                <a:latin typeface="Arial" panose="020B0604020202020204" pitchFamily="34" charset="0"/>
                <a:ea typeface="Roboto" pitchFamily="2" charset="0"/>
                <a:cs typeface="Arial" panose="020B0604020202020204" pitchFamily="34" charset="0"/>
              </a:rPr>
              <a:t>toán</a:t>
            </a:r>
            <a:r>
              <a:rPr lang="en-US" sz="1900" b="1" dirty="0">
                <a:solidFill>
                  <a:srgbClr val="094B95"/>
                </a:solidFill>
                <a:latin typeface="Arial" panose="020B0604020202020204" pitchFamily="34" charset="0"/>
                <a:ea typeface="Roboto" pitchFamily="2" charset="0"/>
                <a:cs typeface="Arial" panose="020B0604020202020204" pitchFamily="34" charset="0"/>
              </a:rPr>
              <a:t>, </a:t>
            </a:r>
            <a:r>
              <a:rPr lang="en-US" sz="1900" b="1" dirty="0" err="1">
                <a:solidFill>
                  <a:srgbClr val="094B95"/>
                </a:solidFill>
                <a:latin typeface="Arial" panose="020B0604020202020204" pitchFamily="34" charset="0"/>
                <a:ea typeface="Roboto" pitchFamily="2" charset="0"/>
                <a:cs typeface="Arial" panose="020B0604020202020204" pitchFamily="34" charset="0"/>
              </a:rPr>
              <a:t>thủ</a:t>
            </a:r>
            <a:r>
              <a:rPr lang="en-US" sz="1900" b="1" dirty="0">
                <a:solidFill>
                  <a:srgbClr val="094B95"/>
                </a:solidFill>
                <a:latin typeface="Arial" panose="020B0604020202020204" pitchFamily="34" charset="0"/>
                <a:ea typeface="Roboto" pitchFamily="2" charset="0"/>
                <a:cs typeface="Arial" panose="020B0604020202020204" pitchFamily="34" charset="0"/>
              </a:rPr>
              <a:t> </a:t>
            </a:r>
            <a:r>
              <a:rPr lang="en-US" sz="1900" b="1" dirty="0" err="1">
                <a:solidFill>
                  <a:srgbClr val="094B95"/>
                </a:solidFill>
                <a:latin typeface="Arial" panose="020B0604020202020204" pitchFamily="34" charset="0"/>
                <a:ea typeface="Roboto" pitchFamily="2" charset="0"/>
                <a:cs typeface="Arial" panose="020B0604020202020204" pitchFamily="34" charset="0"/>
              </a:rPr>
              <a:t>quỹ</a:t>
            </a:r>
            <a:endParaRPr kumimoji="0" lang="en-US" sz="19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sp>
        <p:nvSpPr>
          <p:cNvPr id="57" name="TextBox 3">
            <a:extLst>
              <a:ext uri="{FF2B5EF4-FFF2-40B4-BE49-F238E27FC236}">
                <a16:creationId xmlns:a16="http://schemas.microsoft.com/office/drawing/2014/main" id="{636E705E-E48D-46AC-844B-E4F97FDA4262}"/>
              </a:ext>
            </a:extLst>
          </p:cNvPr>
          <p:cNvSpPr txBox="1"/>
          <p:nvPr/>
        </p:nvSpPr>
        <p:spPr>
          <a:xfrm>
            <a:off x="7848516" y="1955324"/>
            <a:ext cx="3973104" cy="1575560"/>
          </a:xfrm>
          <a:prstGeom prst="rect">
            <a:avLst/>
          </a:prstGeom>
        </p:spPr>
        <p:txBody>
          <a:bodyPr wrap="square" lIns="0" tIns="0" rIns="0" bIns="0" rtlCol="0" anchor="t">
            <a:spAutoFit/>
          </a:bodyPr>
          <a:lstStyle/>
          <a:p>
            <a:pPr marL="342900" indent="-342900">
              <a:lnSpc>
                <a:spcPct val="150000"/>
              </a:lnSpc>
              <a:buFont typeface="+mj-lt"/>
              <a:buAutoNum type="arabicPeriod"/>
            </a:pPr>
            <a:r>
              <a:rPr lang="vi-VN" sz="1400" dirty="0">
                <a:solidFill>
                  <a:srgbClr val="191919"/>
                </a:solidFill>
                <a:cs typeface="Arial" panose="020B0604020202020204" pitchFamily="34" charset="0"/>
              </a:rPr>
              <a:t>Tiết kiệm 100% thời gian thu, kiểm đếm tiền, ghi chép sổ sách, nộp tiền ngân hàng</a:t>
            </a:r>
          </a:p>
          <a:p>
            <a:pPr marL="342900" indent="-342900">
              <a:lnSpc>
                <a:spcPct val="150000"/>
              </a:lnSpc>
              <a:buFont typeface="+mj-lt"/>
              <a:buAutoNum type="arabicPeriod"/>
            </a:pPr>
            <a:r>
              <a:rPr lang="vi-VN" sz="1400" dirty="0">
                <a:solidFill>
                  <a:srgbClr val="191919"/>
                </a:solidFill>
                <a:cs typeface="Arial" panose="020B0604020202020204" pitchFamily="34" charset="0"/>
              </a:rPr>
              <a:t>Tránh rủi ro sai sót, thất thoát</a:t>
            </a:r>
          </a:p>
          <a:p>
            <a:pPr marL="342900" indent="-342900">
              <a:lnSpc>
                <a:spcPct val="150000"/>
              </a:lnSpc>
              <a:buFont typeface="+mj-lt"/>
              <a:buAutoNum type="arabicPeriod"/>
            </a:pPr>
            <a:r>
              <a:rPr lang="vi-VN" sz="1400" dirty="0">
                <a:solidFill>
                  <a:srgbClr val="191919"/>
                </a:solidFill>
                <a:cs typeface="Arial" panose="020B0604020202020204" pitchFamily="34" charset="0"/>
              </a:rPr>
              <a:t>Tiết kiệm thời gian biên lai, hoá đơn</a:t>
            </a:r>
          </a:p>
          <a:p>
            <a:pPr marL="342900" indent="-342900">
              <a:lnSpc>
                <a:spcPct val="150000"/>
              </a:lnSpc>
              <a:buFont typeface="+mj-lt"/>
              <a:buAutoNum type="arabicPeriod"/>
            </a:pPr>
            <a:r>
              <a:rPr lang="vi-VN" sz="1400" dirty="0">
                <a:solidFill>
                  <a:srgbClr val="191919"/>
                </a:solidFill>
                <a:cs typeface="Arial" panose="020B0604020202020204" pitchFamily="34" charset="0"/>
              </a:rPr>
              <a:t>Gửi thông báo thu phí tức thời cho PHHS</a:t>
            </a:r>
            <a:endParaRPr kumimoji="0" lang="en-US" sz="1400" b="0" i="0" u="none" strike="noStrike" kern="1200" cap="none" spc="0" normalizeH="0" baseline="0" noProof="0" dirty="0">
              <a:ln>
                <a:noFill/>
              </a:ln>
              <a:solidFill>
                <a:srgbClr val="191919"/>
              </a:solidFill>
              <a:effectLst/>
              <a:uLnTx/>
              <a:uFillTx/>
              <a:ea typeface="+mn-ea"/>
              <a:cs typeface="Arial" panose="020B0604020202020204" pitchFamily="34" charset="0"/>
            </a:endParaRPr>
          </a:p>
        </p:txBody>
      </p:sp>
      <p:sp>
        <p:nvSpPr>
          <p:cNvPr id="58" name="TextBox 57">
            <a:extLst>
              <a:ext uri="{FF2B5EF4-FFF2-40B4-BE49-F238E27FC236}">
                <a16:creationId xmlns:a16="http://schemas.microsoft.com/office/drawing/2014/main" id="{705F7DE4-C7F5-47D4-9D61-B706CA4F9453}"/>
              </a:ext>
            </a:extLst>
          </p:cNvPr>
          <p:cNvSpPr txBox="1"/>
          <p:nvPr/>
        </p:nvSpPr>
        <p:spPr>
          <a:xfrm>
            <a:off x="7848517" y="4063730"/>
            <a:ext cx="3973104" cy="356957"/>
          </a:xfrm>
          <a:prstGeom prst="rect">
            <a:avLst/>
          </a:prstGeom>
        </p:spPr>
        <p:txBody>
          <a:bodyPr wrap="square" lIns="0" tIns="0" rIns="0" bIns="0" numCol="1" rtlCol="0" anchor="t">
            <a:spAutoFit/>
          </a:bodyPr>
          <a:lstStyle/>
          <a:p>
            <a:pPr lvl="0" algn="just" defTabSz="609630">
              <a:lnSpc>
                <a:spcPts val="3002"/>
              </a:lnSpc>
            </a:pPr>
            <a:r>
              <a:rPr lang="en-US" sz="1900" b="1" dirty="0">
                <a:solidFill>
                  <a:srgbClr val="094B95"/>
                </a:solidFill>
                <a:latin typeface="Arial" panose="020B0604020202020204" pitchFamily="34" charset="0"/>
                <a:ea typeface="Roboto" pitchFamily="2" charset="0"/>
                <a:cs typeface="Arial" panose="020B0604020202020204" pitchFamily="34" charset="0"/>
              </a:rPr>
              <a:t>PGD/SGD</a:t>
            </a:r>
            <a:endParaRPr kumimoji="0" lang="en-US" sz="19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sp>
        <p:nvSpPr>
          <p:cNvPr id="59" name="TextBox 3">
            <a:extLst>
              <a:ext uri="{FF2B5EF4-FFF2-40B4-BE49-F238E27FC236}">
                <a16:creationId xmlns:a16="http://schemas.microsoft.com/office/drawing/2014/main" id="{9D205C4E-2C35-4879-A61D-0D1E0ED1F0C0}"/>
              </a:ext>
            </a:extLst>
          </p:cNvPr>
          <p:cNvSpPr txBox="1"/>
          <p:nvPr/>
        </p:nvSpPr>
        <p:spPr>
          <a:xfrm>
            <a:off x="7848516" y="4513724"/>
            <a:ext cx="4191084" cy="1252394"/>
          </a:xfrm>
          <a:prstGeom prst="rect">
            <a:avLst/>
          </a:prstGeom>
        </p:spPr>
        <p:txBody>
          <a:bodyPr wrap="square" lIns="0" tIns="0" rIns="0" bIns="0" rtlCol="0" anchor="t">
            <a:spAutoFit/>
          </a:bodyPr>
          <a:lstStyle/>
          <a:p>
            <a:pPr marL="342900" indent="-342900">
              <a:lnSpc>
                <a:spcPct val="150000"/>
              </a:lnSpc>
              <a:buFont typeface="+mj-lt"/>
              <a:buAutoNum type="arabicPeriod"/>
            </a:pPr>
            <a:r>
              <a:rPr lang="vi-VN" sz="1400" dirty="0">
                <a:solidFill>
                  <a:srgbClr val="191919"/>
                </a:solidFill>
                <a:cs typeface="Arial" panose="020B0604020202020204" pitchFamily="34" charset="0"/>
              </a:rPr>
              <a:t>Nhận báo cáo về tình hình thu của các đơn vị quản lý</a:t>
            </a:r>
          </a:p>
          <a:p>
            <a:pPr marL="342900" indent="-342900">
              <a:lnSpc>
                <a:spcPct val="150000"/>
              </a:lnSpc>
              <a:buFont typeface="+mj-lt"/>
              <a:buAutoNum type="arabicPeriod"/>
            </a:pPr>
            <a:r>
              <a:rPr lang="vi-VN" sz="1400" dirty="0">
                <a:solidFill>
                  <a:srgbClr val="191919"/>
                </a:solidFill>
                <a:cs typeface="Arial" panose="020B0604020202020204" pitchFamily="34" charset="0"/>
              </a:rPr>
              <a:t>Quản lý danh mục khoản thu chung của PGD/SGD</a:t>
            </a:r>
            <a:endParaRPr kumimoji="0" lang="en-US" sz="1400" b="0" i="0" u="none" strike="noStrike" kern="1200" cap="none" spc="0" normalizeH="0" baseline="0" noProof="0" dirty="0">
              <a:ln>
                <a:noFill/>
              </a:ln>
              <a:solidFill>
                <a:srgbClr val="19191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537169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512961"/>
          </a:xfrm>
          <a:prstGeom prst="rect">
            <a:avLst/>
          </a:prstGeom>
        </p:spPr>
        <p:txBody>
          <a:bodyPr wrap="square" lIns="0" tIns="0" rIns="0" bIns="0" rtlCol="0" anchor="t">
            <a:spAutoFit/>
          </a:bodyPr>
          <a:lstStyle/>
          <a:p>
            <a:pPr lvl="0" defTabSz="914446">
              <a:lnSpc>
                <a:spcPts val="4000"/>
              </a:lnSpc>
            </a:pPr>
            <a:r>
              <a:rPr lang="en-US" sz="3200" b="1">
                <a:solidFill>
                  <a:srgbClr val="094B95"/>
                </a:solidFill>
                <a:latin typeface="Roboto" pitchFamily="2" charset="0"/>
                <a:ea typeface="Roboto" pitchFamily="2" charset="0"/>
              </a:rPr>
              <a:t>II. HƯỚNG DẪN PHÂN HỆ QUẢN LÝ </a:t>
            </a:r>
            <a:r>
              <a:rPr lang="en-US" sz="3200" b="1" smtClean="0">
                <a:solidFill>
                  <a:srgbClr val="094B95"/>
                </a:solidFill>
                <a:latin typeface="Roboto" pitchFamily="2" charset="0"/>
                <a:ea typeface="Roboto" pitchFamily="2" charset="0"/>
              </a:rPr>
              <a:t>KHO</a:t>
            </a:r>
            <a:r>
              <a:rPr lang="en-US" sz="3200" b="1" smtClean="0">
                <a:solidFill>
                  <a:srgbClr val="094B95"/>
                </a:solidFill>
                <a:latin typeface="Roboto" pitchFamily="2" charset="0"/>
                <a:ea typeface="Roboto" pitchFamily="2" charset="0"/>
              </a:rPr>
              <a:t>ẢN </a:t>
            </a:r>
            <a:r>
              <a:rPr lang="en-US" sz="3200" b="1">
                <a:solidFill>
                  <a:srgbClr val="094B95"/>
                </a:solidFill>
                <a:latin typeface="Roboto" pitchFamily="2" charset="0"/>
                <a:ea typeface="Roboto" pitchFamily="2" charset="0"/>
              </a:rPr>
              <a:t>THU</a:t>
            </a:r>
            <a:endParaRPr lang="en-US" sz="3200" b="1" dirty="0">
              <a:solidFill>
                <a:srgbClr val="094B95"/>
              </a:solidFill>
              <a:latin typeface="Roboto" pitchFamily="2" charset="0"/>
              <a:ea typeface="Roboto" pitchFamily="2" charset="0"/>
            </a:endParaRPr>
          </a:p>
        </p:txBody>
      </p:sp>
      <p:sp>
        <p:nvSpPr>
          <p:cNvPr id="7" name="Rectangle: Rounded Corners 18">
            <a:extLst>
              <a:ext uri="{FF2B5EF4-FFF2-40B4-BE49-F238E27FC236}">
                <a16:creationId xmlns:a16="http://schemas.microsoft.com/office/drawing/2014/main" id="{E96455F0-5B7E-406B-A01D-6CC0A15219F8}"/>
              </a:ext>
            </a:extLst>
          </p:cNvPr>
          <p:cNvSpPr/>
          <p:nvPr/>
        </p:nvSpPr>
        <p:spPr>
          <a:xfrm>
            <a:off x="533401" y="2474135"/>
            <a:ext cx="838200" cy="3434081"/>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Đồng</a:t>
            </a:r>
          </a:p>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bộ</a:t>
            </a:r>
          </a:p>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dữ</a:t>
            </a:r>
          </a:p>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liệu</a:t>
            </a:r>
          </a:p>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từ CSDL</a:t>
            </a:r>
            <a:endParaRPr lang="en-US" sz="15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Rounded Corners 10">
            <a:extLst>
              <a:ext uri="{FF2B5EF4-FFF2-40B4-BE49-F238E27FC236}">
                <a16:creationId xmlns:a16="http://schemas.microsoft.com/office/drawing/2014/main" id="{0E37F914-9E80-47F2-994E-15CC0BBF2BEE}"/>
              </a:ext>
            </a:extLst>
          </p:cNvPr>
          <p:cNvSpPr/>
          <p:nvPr/>
        </p:nvSpPr>
        <p:spPr>
          <a:xfrm>
            <a:off x="1828800" y="2474135"/>
            <a:ext cx="647913" cy="3434081"/>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Khai báo cấu hình thu phí</a:t>
            </a:r>
            <a:endParaRPr lang="en-US" sz="15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CC25BBB0-1142-4088-B1CE-D8ACEDAF5832}"/>
              </a:ext>
            </a:extLst>
          </p:cNvPr>
          <p:cNvCxnSpPr/>
          <p:nvPr/>
        </p:nvCxnSpPr>
        <p:spPr>
          <a:xfrm flipV="1">
            <a:off x="1358674" y="4191175"/>
            <a:ext cx="483053" cy="1358"/>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10">
            <a:extLst>
              <a:ext uri="{FF2B5EF4-FFF2-40B4-BE49-F238E27FC236}">
                <a16:creationId xmlns:a16="http://schemas.microsoft.com/office/drawing/2014/main" id="{7DF9F7C1-BAA5-457D-8DAA-59DE5D6D9B78}"/>
              </a:ext>
            </a:extLst>
          </p:cNvPr>
          <p:cNvSpPr/>
          <p:nvPr/>
        </p:nvSpPr>
        <p:spPr>
          <a:xfrm>
            <a:off x="3200400" y="2465769"/>
            <a:ext cx="1981946" cy="54864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Khai báo khoản thu</a:t>
            </a:r>
            <a:endParaRPr lang="en-US" sz="15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sp>
        <p:nvSpPr>
          <p:cNvPr id="11" name="Freeform 39">
            <a:extLst>
              <a:ext uri="{FF2B5EF4-FFF2-40B4-BE49-F238E27FC236}">
                <a16:creationId xmlns:a16="http://schemas.microsoft.com/office/drawing/2014/main" id="{D0F7BB7F-6633-4FC7-B2E8-E3A9A62DD7FC}"/>
              </a:ext>
            </a:extLst>
          </p:cNvPr>
          <p:cNvSpPr/>
          <p:nvPr/>
        </p:nvSpPr>
        <p:spPr>
          <a:xfrm>
            <a:off x="2481059" y="2750409"/>
            <a:ext cx="718595" cy="1436284"/>
          </a:xfrm>
          <a:custGeom>
            <a:avLst/>
            <a:gdLst>
              <a:gd name="connsiteX0" fmla="*/ 0 w 1229378"/>
              <a:gd name="connsiteY0" fmla="*/ 2652489 h 2652489"/>
              <a:gd name="connsiteX1" fmla="*/ 614689 w 1229378"/>
              <a:gd name="connsiteY1" fmla="*/ 2652489 h 2652489"/>
              <a:gd name="connsiteX2" fmla="*/ 614689 w 1229378"/>
              <a:gd name="connsiteY2" fmla="*/ 0 h 2652489"/>
              <a:gd name="connsiteX3" fmla="*/ 1229378 w 1229378"/>
              <a:gd name="connsiteY3" fmla="*/ 0 h 2652489"/>
            </a:gdLst>
            <a:ahLst/>
            <a:cxnLst>
              <a:cxn ang="0">
                <a:pos x="connsiteX0" y="connsiteY0"/>
              </a:cxn>
              <a:cxn ang="0">
                <a:pos x="connsiteX1" y="connsiteY1"/>
              </a:cxn>
              <a:cxn ang="0">
                <a:pos x="connsiteX2" y="connsiteY2"/>
              </a:cxn>
              <a:cxn ang="0">
                <a:pos x="connsiteX3" y="connsiteY3"/>
              </a:cxn>
            </a:cxnLst>
            <a:rect l="l" t="t" r="r" b="b"/>
            <a:pathLst>
              <a:path w="1229378" h="2652489">
                <a:moveTo>
                  <a:pt x="0" y="2652489"/>
                </a:moveTo>
                <a:lnTo>
                  <a:pt x="614689" y="2652489"/>
                </a:lnTo>
                <a:lnTo>
                  <a:pt x="614689" y="0"/>
                </a:lnTo>
                <a:lnTo>
                  <a:pt x="1229378" y="0"/>
                </a:lnTo>
              </a:path>
            </a:pathLst>
          </a:custGeom>
          <a:noFill/>
          <a:ln w="19050">
            <a:solidFill>
              <a:schemeClr val="tx2">
                <a:lumMod val="50000"/>
              </a:schemeClr>
            </a:solidFill>
            <a:tailEnd type="triangle"/>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9534" tIns="835437" rIns="369534" bIns="835438" numCol="1" spcCol="1270" anchor="ctr" anchorCtr="0">
            <a:noAutofit/>
          </a:bodyPr>
          <a:lstStyle/>
          <a:p>
            <a:pPr algn="ctr" defTabSz="325983">
              <a:lnSpc>
                <a:spcPct val="90000"/>
              </a:lnSpc>
              <a:spcBef>
                <a:spcPct val="0"/>
              </a:spcBef>
              <a:spcAft>
                <a:spcPct val="35000"/>
              </a:spcAft>
            </a:pPr>
            <a:endParaRPr lang="en-US" sz="733">
              <a:solidFill>
                <a:srgbClr val="2D3962">
                  <a:hueOff val="0"/>
                  <a:satOff val="0"/>
                  <a:lumOff val="0"/>
                  <a:alphaOff val="0"/>
                </a:srgbClr>
              </a:solidFill>
              <a:latin typeface="Arial"/>
            </a:endParaRPr>
          </a:p>
        </p:txBody>
      </p:sp>
      <p:sp>
        <p:nvSpPr>
          <p:cNvPr id="12" name="Freeform 40">
            <a:extLst>
              <a:ext uri="{FF2B5EF4-FFF2-40B4-BE49-F238E27FC236}">
                <a16:creationId xmlns:a16="http://schemas.microsoft.com/office/drawing/2014/main" id="{A900C79B-9AC7-4CB4-B400-FBE3B14010D3}"/>
              </a:ext>
            </a:extLst>
          </p:cNvPr>
          <p:cNvSpPr/>
          <p:nvPr/>
        </p:nvSpPr>
        <p:spPr>
          <a:xfrm>
            <a:off x="2476713" y="4186693"/>
            <a:ext cx="722941" cy="1436285"/>
          </a:xfrm>
          <a:custGeom>
            <a:avLst/>
            <a:gdLst>
              <a:gd name="connsiteX0" fmla="*/ 0 w 1267963"/>
              <a:gd name="connsiteY0" fmla="*/ 0 h 2744907"/>
              <a:gd name="connsiteX1" fmla="*/ 633981 w 1267963"/>
              <a:gd name="connsiteY1" fmla="*/ 0 h 2744907"/>
              <a:gd name="connsiteX2" fmla="*/ 633981 w 1267963"/>
              <a:gd name="connsiteY2" fmla="*/ 2744907 h 2744907"/>
              <a:gd name="connsiteX3" fmla="*/ 1267963 w 1267963"/>
              <a:gd name="connsiteY3" fmla="*/ 2744907 h 2744907"/>
            </a:gdLst>
            <a:ahLst/>
            <a:cxnLst>
              <a:cxn ang="0">
                <a:pos x="connsiteX0" y="connsiteY0"/>
              </a:cxn>
              <a:cxn ang="0">
                <a:pos x="connsiteX1" y="connsiteY1"/>
              </a:cxn>
              <a:cxn ang="0">
                <a:pos x="connsiteX2" y="connsiteY2"/>
              </a:cxn>
              <a:cxn ang="0">
                <a:pos x="connsiteX3" y="connsiteY3"/>
              </a:cxn>
            </a:cxnLst>
            <a:rect l="l" t="t" r="r" b="b"/>
            <a:pathLst>
              <a:path w="1267963" h="2744907">
                <a:moveTo>
                  <a:pt x="0" y="0"/>
                </a:moveTo>
                <a:lnTo>
                  <a:pt x="633981" y="0"/>
                </a:lnTo>
                <a:lnTo>
                  <a:pt x="633981" y="2744907"/>
                </a:lnTo>
                <a:lnTo>
                  <a:pt x="1267963" y="2744907"/>
                </a:lnTo>
              </a:path>
            </a:pathLst>
          </a:custGeom>
          <a:noFill/>
          <a:ln w="19050">
            <a:solidFill>
              <a:schemeClr val="tx2">
                <a:lumMod val="50000"/>
              </a:schemeClr>
            </a:solidFill>
            <a:tailEnd type="triangle"/>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0728" tIns="864576" rIns="380727" bIns="864575" numCol="1" spcCol="1270" anchor="ctr" anchorCtr="0">
            <a:noAutofit/>
          </a:bodyPr>
          <a:lstStyle/>
          <a:p>
            <a:pPr algn="ctr" defTabSz="325983">
              <a:lnSpc>
                <a:spcPct val="90000"/>
              </a:lnSpc>
              <a:spcBef>
                <a:spcPct val="0"/>
              </a:spcBef>
              <a:spcAft>
                <a:spcPct val="35000"/>
              </a:spcAft>
            </a:pPr>
            <a:endParaRPr lang="en-US" sz="733">
              <a:solidFill>
                <a:srgbClr val="2D3962">
                  <a:hueOff val="0"/>
                  <a:satOff val="0"/>
                  <a:lumOff val="0"/>
                  <a:alphaOff val="0"/>
                </a:srgbClr>
              </a:solidFill>
              <a:latin typeface="Arial"/>
            </a:endParaRPr>
          </a:p>
        </p:txBody>
      </p:sp>
      <p:sp>
        <p:nvSpPr>
          <p:cNvPr id="13" name="Rectangle: Rounded Corners 10">
            <a:extLst>
              <a:ext uri="{FF2B5EF4-FFF2-40B4-BE49-F238E27FC236}">
                <a16:creationId xmlns:a16="http://schemas.microsoft.com/office/drawing/2014/main" id="{864A96D0-85A7-4D47-99FD-4C7CED3A42DF}"/>
              </a:ext>
            </a:extLst>
          </p:cNvPr>
          <p:cNvSpPr/>
          <p:nvPr/>
        </p:nvSpPr>
        <p:spPr>
          <a:xfrm>
            <a:off x="5715000" y="1631521"/>
            <a:ext cx="1828800" cy="631947"/>
          </a:xfrm>
          <a:prstGeom prst="roundRect">
            <a:avLst/>
          </a:prstGeom>
          <a:gradFill flip="none" rotWithShape="1">
            <a:gsLst>
              <a:gs pos="0">
                <a:schemeClr val="accent6">
                  <a:lumMod val="0"/>
                  <a:lumOff val="100000"/>
                </a:schemeClr>
              </a:gs>
              <a:gs pos="100000">
                <a:schemeClr val="accent6">
                  <a:lumMod val="100000"/>
                </a:schemeClr>
              </a:gs>
            </a:gsLst>
            <a:lin ang="5400000" scaled="1"/>
            <a:tileRect/>
          </a:gradFill>
          <a:ln w="9525" cap="flat" cmpd="sng" algn="ctr">
            <a:solidFill>
              <a:schemeClr val="accent6">
                <a:lumMod val="75000"/>
              </a:scheme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500" b="1" kern="0" smtClean="0">
                <a:solidFill>
                  <a:srgbClr val="002B5B"/>
                </a:solidFill>
                <a:latin typeface="Arial" panose="020B0604020202020204" pitchFamily="34" charset="0"/>
                <a:ea typeface="Calibri" panose="020F0502020204030204" pitchFamily="34" charset="0"/>
                <a:cs typeface="Arial" panose="020B0604020202020204" pitchFamily="34" charset="0"/>
              </a:rPr>
              <a:t>Thỏa thuận, thu hộ, chi hộ</a:t>
            </a:r>
            <a:endParaRPr lang="en-US" sz="15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sp>
        <p:nvSpPr>
          <p:cNvPr id="14" name="Rectangle: Rounded Corners 10">
            <a:extLst>
              <a:ext uri="{FF2B5EF4-FFF2-40B4-BE49-F238E27FC236}">
                <a16:creationId xmlns:a16="http://schemas.microsoft.com/office/drawing/2014/main" id="{DB4F0DC9-5C88-4FCF-B8A2-F645CF1F4E00}"/>
              </a:ext>
            </a:extLst>
          </p:cNvPr>
          <p:cNvSpPr/>
          <p:nvPr/>
        </p:nvSpPr>
        <p:spPr>
          <a:xfrm>
            <a:off x="5715001" y="3235347"/>
            <a:ext cx="1828800" cy="50292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Bắt buộc</a:t>
            </a:r>
            <a:endParaRPr lang="en-US" sz="15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sp>
        <p:nvSpPr>
          <p:cNvPr id="15" name="Rectangle: Rounded Corners 10">
            <a:extLst>
              <a:ext uri="{FF2B5EF4-FFF2-40B4-BE49-F238E27FC236}">
                <a16:creationId xmlns:a16="http://schemas.microsoft.com/office/drawing/2014/main" id="{8D22B7A5-2004-4775-B062-20A16C93CE5E}"/>
              </a:ext>
            </a:extLst>
          </p:cNvPr>
          <p:cNvSpPr/>
          <p:nvPr/>
        </p:nvSpPr>
        <p:spPr>
          <a:xfrm>
            <a:off x="5793441" y="5354115"/>
            <a:ext cx="5867399" cy="54864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Phiếu thu + Thanh toán + Báo cáo</a:t>
            </a:r>
            <a:endParaRPr lang="en-US" sz="15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sp>
        <p:nvSpPr>
          <p:cNvPr id="16" name="Rectangle: Rounded Corners 10">
            <a:extLst>
              <a:ext uri="{FF2B5EF4-FFF2-40B4-BE49-F238E27FC236}">
                <a16:creationId xmlns:a16="http://schemas.microsoft.com/office/drawing/2014/main" id="{1A5B312C-1ED9-439E-A5CA-2BEA40A7B6D9}"/>
              </a:ext>
            </a:extLst>
          </p:cNvPr>
          <p:cNvSpPr/>
          <p:nvPr/>
        </p:nvSpPr>
        <p:spPr>
          <a:xfrm>
            <a:off x="5793441" y="4450409"/>
            <a:ext cx="5867399" cy="502920"/>
          </a:xfrm>
          <a:prstGeom prst="roundRect">
            <a:avLst/>
          </a:prstGeom>
          <a:gradFill flip="none" rotWithShape="1">
            <a:gsLst>
              <a:gs pos="0">
                <a:schemeClr val="accent6">
                  <a:lumMod val="0"/>
                  <a:lumOff val="100000"/>
                </a:schemeClr>
              </a:gs>
              <a:gs pos="100000">
                <a:schemeClr val="accent6">
                  <a:lumMod val="100000"/>
                </a:schemeClr>
              </a:gs>
            </a:gsLst>
            <a:lin ang="5400000" scaled="1"/>
            <a:tileRect/>
          </a:gradFill>
          <a:ln w="9525" cap="flat" cmpd="sng" algn="ctr">
            <a:solidFill>
              <a:schemeClr val="accent6">
                <a:lumMod val="75000"/>
              </a:scheme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Đợt thu</a:t>
            </a:r>
            <a:endParaRPr lang="en-US" sz="15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sp>
        <p:nvSpPr>
          <p:cNvPr id="17" name="Freeform 47">
            <a:extLst>
              <a:ext uri="{FF2B5EF4-FFF2-40B4-BE49-F238E27FC236}">
                <a16:creationId xmlns:a16="http://schemas.microsoft.com/office/drawing/2014/main" id="{D34C35EE-6DAC-4E8E-8A4C-CDB52DBBC3C9}"/>
              </a:ext>
            </a:extLst>
          </p:cNvPr>
          <p:cNvSpPr/>
          <p:nvPr/>
        </p:nvSpPr>
        <p:spPr>
          <a:xfrm>
            <a:off x="5181465" y="2032307"/>
            <a:ext cx="533536" cy="718101"/>
          </a:xfrm>
          <a:custGeom>
            <a:avLst/>
            <a:gdLst>
              <a:gd name="connsiteX0" fmla="*/ 0 w 1229378"/>
              <a:gd name="connsiteY0" fmla="*/ 2652489 h 2652489"/>
              <a:gd name="connsiteX1" fmla="*/ 614689 w 1229378"/>
              <a:gd name="connsiteY1" fmla="*/ 2652489 h 2652489"/>
              <a:gd name="connsiteX2" fmla="*/ 614689 w 1229378"/>
              <a:gd name="connsiteY2" fmla="*/ 0 h 2652489"/>
              <a:gd name="connsiteX3" fmla="*/ 1229378 w 1229378"/>
              <a:gd name="connsiteY3" fmla="*/ 0 h 2652489"/>
            </a:gdLst>
            <a:ahLst/>
            <a:cxnLst>
              <a:cxn ang="0">
                <a:pos x="connsiteX0" y="connsiteY0"/>
              </a:cxn>
              <a:cxn ang="0">
                <a:pos x="connsiteX1" y="connsiteY1"/>
              </a:cxn>
              <a:cxn ang="0">
                <a:pos x="connsiteX2" y="connsiteY2"/>
              </a:cxn>
              <a:cxn ang="0">
                <a:pos x="connsiteX3" y="connsiteY3"/>
              </a:cxn>
            </a:cxnLst>
            <a:rect l="l" t="t" r="r" b="b"/>
            <a:pathLst>
              <a:path w="1229378" h="2652489">
                <a:moveTo>
                  <a:pt x="0" y="2652489"/>
                </a:moveTo>
                <a:lnTo>
                  <a:pt x="614689" y="2652489"/>
                </a:lnTo>
                <a:lnTo>
                  <a:pt x="614689" y="0"/>
                </a:lnTo>
                <a:lnTo>
                  <a:pt x="1229378" y="0"/>
                </a:lnTo>
              </a:path>
            </a:pathLst>
          </a:custGeom>
          <a:noFill/>
          <a:ln w="19050">
            <a:solidFill>
              <a:schemeClr val="tx2">
                <a:lumMod val="50000"/>
              </a:schemeClr>
            </a:solidFill>
            <a:tailEnd type="triangle"/>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9534" tIns="835437" rIns="369534" bIns="835438" numCol="1" spcCol="1270" anchor="ctr" anchorCtr="0">
            <a:noAutofit/>
          </a:bodyPr>
          <a:lstStyle/>
          <a:p>
            <a:pPr algn="ctr" defTabSz="325983">
              <a:lnSpc>
                <a:spcPct val="90000"/>
              </a:lnSpc>
              <a:spcBef>
                <a:spcPct val="0"/>
              </a:spcBef>
              <a:spcAft>
                <a:spcPct val="35000"/>
              </a:spcAft>
            </a:pPr>
            <a:endParaRPr lang="en-US" sz="733">
              <a:solidFill>
                <a:srgbClr val="2D3962">
                  <a:hueOff val="0"/>
                  <a:satOff val="0"/>
                  <a:lumOff val="0"/>
                  <a:alphaOff val="0"/>
                </a:srgbClr>
              </a:solidFill>
              <a:latin typeface="Arial"/>
            </a:endParaRPr>
          </a:p>
        </p:txBody>
      </p:sp>
      <p:sp>
        <p:nvSpPr>
          <p:cNvPr id="18" name="Freeform 48">
            <a:extLst>
              <a:ext uri="{FF2B5EF4-FFF2-40B4-BE49-F238E27FC236}">
                <a16:creationId xmlns:a16="http://schemas.microsoft.com/office/drawing/2014/main" id="{7CCB3875-134E-4101-B2D2-7480BE821F0D}"/>
              </a:ext>
            </a:extLst>
          </p:cNvPr>
          <p:cNvSpPr/>
          <p:nvPr/>
        </p:nvSpPr>
        <p:spPr>
          <a:xfrm>
            <a:off x="5183093" y="2750408"/>
            <a:ext cx="531908" cy="728503"/>
          </a:xfrm>
          <a:custGeom>
            <a:avLst/>
            <a:gdLst>
              <a:gd name="connsiteX0" fmla="*/ 0 w 1267963"/>
              <a:gd name="connsiteY0" fmla="*/ 0 h 2744907"/>
              <a:gd name="connsiteX1" fmla="*/ 633981 w 1267963"/>
              <a:gd name="connsiteY1" fmla="*/ 0 h 2744907"/>
              <a:gd name="connsiteX2" fmla="*/ 633981 w 1267963"/>
              <a:gd name="connsiteY2" fmla="*/ 2744907 h 2744907"/>
              <a:gd name="connsiteX3" fmla="*/ 1267963 w 1267963"/>
              <a:gd name="connsiteY3" fmla="*/ 2744907 h 2744907"/>
            </a:gdLst>
            <a:ahLst/>
            <a:cxnLst>
              <a:cxn ang="0">
                <a:pos x="connsiteX0" y="connsiteY0"/>
              </a:cxn>
              <a:cxn ang="0">
                <a:pos x="connsiteX1" y="connsiteY1"/>
              </a:cxn>
              <a:cxn ang="0">
                <a:pos x="connsiteX2" y="connsiteY2"/>
              </a:cxn>
              <a:cxn ang="0">
                <a:pos x="connsiteX3" y="connsiteY3"/>
              </a:cxn>
            </a:cxnLst>
            <a:rect l="l" t="t" r="r" b="b"/>
            <a:pathLst>
              <a:path w="1267963" h="2744907">
                <a:moveTo>
                  <a:pt x="0" y="0"/>
                </a:moveTo>
                <a:lnTo>
                  <a:pt x="633981" y="0"/>
                </a:lnTo>
                <a:lnTo>
                  <a:pt x="633981" y="2744907"/>
                </a:lnTo>
                <a:lnTo>
                  <a:pt x="1267963" y="2744907"/>
                </a:lnTo>
              </a:path>
            </a:pathLst>
          </a:custGeom>
          <a:noFill/>
          <a:ln w="19050">
            <a:solidFill>
              <a:schemeClr val="tx2">
                <a:lumMod val="50000"/>
              </a:schemeClr>
            </a:solidFill>
            <a:tailEnd type="triangle"/>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0728" tIns="864576" rIns="380727" bIns="864575" numCol="1" spcCol="1270" anchor="ctr" anchorCtr="0">
            <a:noAutofit/>
          </a:bodyPr>
          <a:lstStyle/>
          <a:p>
            <a:pPr algn="ctr" defTabSz="325983">
              <a:lnSpc>
                <a:spcPct val="90000"/>
              </a:lnSpc>
              <a:spcBef>
                <a:spcPct val="0"/>
              </a:spcBef>
              <a:spcAft>
                <a:spcPct val="35000"/>
              </a:spcAft>
            </a:pPr>
            <a:endParaRPr lang="en-US" sz="733">
              <a:solidFill>
                <a:srgbClr val="2D3962">
                  <a:hueOff val="0"/>
                  <a:satOff val="0"/>
                  <a:lumOff val="0"/>
                  <a:alphaOff val="0"/>
                </a:srgbClr>
              </a:solidFill>
              <a:latin typeface="Arial"/>
            </a:endParaRPr>
          </a:p>
        </p:txBody>
      </p:sp>
      <p:sp>
        <p:nvSpPr>
          <p:cNvPr id="19" name="Rectangle: Rounded Corners 10">
            <a:extLst>
              <a:ext uri="{FF2B5EF4-FFF2-40B4-BE49-F238E27FC236}">
                <a16:creationId xmlns:a16="http://schemas.microsoft.com/office/drawing/2014/main" id="{C9EBD476-1EFF-4AE0-B87A-1A9B06536391}"/>
              </a:ext>
            </a:extLst>
          </p:cNvPr>
          <p:cNvSpPr/>
          <p:nvPr/>
        </p:nvSpPr>
        <p:spPr>
          <a:xfrm>
            <a:off x="8400216" y="1783408"/>
            <a:ext cx="2913466" cy="45720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6">
                <a:lumMod val="75000"/>
              </a:scheme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300" b="1" kern="0">
                <a:solidFill>
                  <a:srgbClr val="002B5B"/>
                </a:solidFill>
                <a:latin typeface="Arial" panose="020B0604020202020204" pitchFamily="34" charset="0"/>
                <a:ea typeface="Calibri" panose="020F0502020204030204" pitchFamily="34" charset="0"/>
                <a:cs typeface="Arial" panose="020B0604020202020204" pitchFamily="34" charset="0"/>
              </a:rPr>
              <a:t>Điểm danh khoản thu theo tháng</a:t>
            </a:r>
            <a:endParaRPr lang="en-US" sz="13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14E7E3B3-0E9C-4947-BC8C-1E916E155419}"/>
              </a:ext>
            </a:extLst>
          </p:cNvPr>
          <p:cNvCxnSpPr/>
          <p:nvPr/>
        </p:nvCxnSpPr>
        <p:spPr>
          <a:xfrm>
            <a:off x="7543800" y="2012008"/>
            <a:ext cx="591243"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59">
            <a:extLst>
              <a:ext uri="{FF2B5EF4-FFF2-40B4-BE49-F238E27FC236}">
                <a16:creationId xmlns:a16="http://schemas.microsoft.com/office/drawing/2014/main" id="{B1C86A6E-14F6-4BEB-8282-4FF30042ED21}"/>
              </a:ext>
            </a:extLst>
          </p:cNvPr>
          <p:cNvSpPr/>
          <p:nvPr/>
        </p:nvSpPr>
        <p:spPr>
          <a:xfrm>
            <a:off x="8131500" y="914400"/>
            <a:ext cx="3450899" cy="2187487"/>
          </a:xfrm>
          <a:prstGeom prst="roundRect">
            <a:avLst>
              <a:gd name="adj" fmla="val 4097"/>
            </a:avLst>
          </a:prstGeom>
          <a:noFill/>
          <a:ln w="127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맑은 고딕"/>
            </a:endParaRPr>
          </a:p>
        </p:txBody>
      </p:sp>
      <p:sp>
        <p:nvSpPr>
          <p:cNvPr id="22" name="Rectangle: Rounded Corners 10">
            <a:extLst>
              <a:ext uri="{FF2B5EF4-FFF2-40B4-BE49-F238E27FC236}">
                <a16:creationId xmlns:a16="http://schemas.microsoft.com/office/drawing/2014/main" id="{DA3B6F95-CD9C-4597-AD9D-3A4F83795D52}"/>
              </a:ext>
            </a:extLst>
          </p:cNvPr>
          <p:cNvSpPr/>
          <p:nvPr/>
        </p:nvSpPr>
        <p:spPr>
          <a:xfrm>
            <a:off x="8400216" y="2448800"/>
            <a:ext cx="2913466" cy="45720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6">
                <a:lumMod val="75000"/>
              </a:scheme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300" b="1" kern="0">
                <a:solidFill>
                  <a:srgbClr val="002B5B"/>
                </a:solidFill>
                <a:latin typeface="Arial" panose="020B0604020202020204" pitchFamily="34" charset="0"/>
                <a:ea typeface="Calibri" panose="020F0502020204030204" pitchFamily="34" charset="0"/>
                <a:cs typeface="Arial" panose="020B0604020202020204" pitchFamily="34" charset="0"/>
              </a:rPr>
              <a:t>Khóa điểm danh</a:t>
            </a:r>
            <a:endParaRPr lang="en-US" sz="13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sp>
        <p:nvSpPr>
          <p:cNvPr id="23" name="Rectangle: Rounded Corners 10">
            <a:extLst>
              <a:ext uri="{FF2B5EF4-FFF2-40B4-BE49-F238E27FC236}">
                <a16:creationId xmlns:a16="http://schemas.microsoft.com/office/drawing/2014/main" id="{F2E22962-59EC-410C-B6B1-77AE1F178717}"/>
              </a:ext>
            </a:extLst>
          </p:cNvPr>
          <p:cNvSpPr/>
          <p:nvPr/>
        </p:nvSpPr>
        <p:spPr>
          <a:xfrm>
            <a:off x="8400216" y="1104106"/>
            <a:ext cx="2913466" cy="45720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accent6">
                <a:lumMod val="75000"/>
              </a:scheme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300" b="1" kern="0">
                <a:solidFill>
                  <a:srgbClr val="002B5B"/>
                </a:solidFill>
                <a:latin typeface="Arial" panose="020B0604020202020204" pitchFamily="34" charset="0"/>
                <a:ea typeface="Calibri" panose="020F0502020204030204" pitchFamily="34" charset="0"/>
                <a:cs typeface="Arial" panose="020B0604020202020204" pitchFamily="34" charset="0"/>
              </a:rPr>
              <a:t>Đăng ký </a:t>
            </a:r>
            <a:r>
              <a:rPr lang="en-US" sz="1300" b="1" kern="0" smtClean="0">
                <a:solidFill>
                  <a:srgbClr val="002B5B"/>
                </a:solidFill>
                <a:latin typeface="Arial" panose="020B0604020202020204" pitchFamily="34" charset="0"/>
                <a:ea typeface="Calibri" panose="020F0502020204030204" pitchFamily="34" charset="0"/>
                <a:cs typeface="Arial" panose="020B0604020202020204" pitchFamily="34" charset="0"/>
              </a:rPr>
              <a:t>theo kỳ, </a:t>
            </a:r>
            <a:r>
              <a:rPr lang="en-US" sz="1300" b="1" kern="0">
                <a:solidFill>
                  <a:srgbClr val="002B5B"/>
                </a:solidFill>
                <a:latin typeface="Arial" panose="020B0604020202020204" pitchFamily="34" charset="0"/>
                <a:ea typeface="Calibri" panose="020F0502020204030204" pitchFamily="34" charset="0"/>
                <a:cs typeface="Arial" panose="020B0604020202020204" pitchFamily="34" charset="0"/>
              </a:rPr>
              <a:t>năm</a:t>
            </a:r>
            <a:endParaRPr lang="en-US" sz="13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3CCE4CB3-BAF4-4A42-B941-23C4BF304A90}"/>
              </a:ext>
            </a:extLst>
          </p:cNvPr>
          <p:cNvCxnSpPr/>
          <p:nvPr/>
        </p:nvCxnSpPr>
        <p:spPr>
          <a:xfrm>
            <a:off x="9856949" y="1554744"/>
            <a:ext cx="0" cy="22860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169FCF5-8FC4-4E80-9992-2B2BE3D4EA97}"/>
              </a:ext>
            </a:extLst>
          </p:cNvPr>
          <p:cNvCxnSpPr/>
          <p:nvPr/>
        </p:nvCxnSpPr>
        <p:spPr>
          <a:xfrm>
            <a:off x="9856949" y="2223485"/>
            <a:ext cx="0" cy="22860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10">
            <a:extLst>
              <a:ext uri="{FF2B5EF4-FFF2-40B4-BE49-F238E27FC236}">
                <a16:creationId xmlns:a16="http://schemas.microsoft.com/office/drawing/2014/main" id="{9C3CCEEB-2375-4B07-9996-FA4C618C89ED}"/>
              </a:ext>
            </a:extLst>
          </p:cNvPr>
          <p:cNvSpPr/>
          <p:nvPr/>
        </p:nvSpPr>
        <p:spPr>
          <a:xfrm>
            <a:off x="3199654" y="5359576"/>
            <a:ext cx="2011680" cy="548640"/>
          </a:xfrm>
          <a:prstGeom prst="roundRect">
            <a:avLst/>
          </a:prstGeom>
          <a:gradFill flip="none" rotWithShape="1">
            <a:gsLst>
              <a:gs pos="0">
                <a:srgbClr val="20BF5B"/>
              </a:gs>
              <a:gs pos="100000">
                <a:schemeClr val="accent3">
                  <a:lumMod val="20000"/>
                  <a:lumOff val="80000"/>
                </a:schemeClr>
              </a:gs>
            </a:gsLst>
            <a:lin ang="16200000" scaled="1"/>
            <a:tileRect/>
          </a:gradFill>
          <a:ln w="9525" cap="flat" cmpd="sng" algn="ctr">
            <a:solidFill>
              <a:srgbClr val="097648"/>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horz" wrap="square" lIns="60960" tIns="30480" rIns="60960" bIns="30480" numCol="1" spcCol="0" rtlCol="0" fromWordArt="0" anchor="ctr" anchorCtr="0" forceAA="0" compatLnSpc="1">
            <a:prstTxWarp prst="textNoShape">
              <a:avLst/>
            </a:prstTxWarp>
            <a:noAutofit/>
          </a:bodyPr>
          <a:lstStyle/>
          <a:p>
            <a:pPr algn="ctr" defTabSz="609690">
              <a:lnSpc>
                <a:spcPct val="107000"/>
              </a:lnSpc>
              <a:spcAft>
                <a:spcPts val="533"/>
              </a:spcAft>
              <a:defRPr/>
            </a:pPr>
            <a:r>
              <a:rPr lang="en-US" sz="1500" b="1" kern="0">
                <a:solidFill>
                  <a:srgbClr val="002B5B"/>
                </a:solidFill>
                <a:latin typeface="Arial" panose="020B0604020202020204" pitchFamily="34" charset="0"/>
                <a:ea typeface="Calibri" panose="020F0502020204030204" pitchFamily="34" charset="0"/>
                <a:cs typeface="Arial" panose="020B0604020202020204" pitchFamily="34" charset="0"/>
              </a:rPr>
              <a:t>Miễn giảm</a:t>
            </a:r>
            <a:endParaRPr lang="en-US" sz="1500" kern="0">
              <a:solidFill>
                <a:srgbClr val="002B5B"/>
              </a:solidFill>
              <a:latin typeface="Arial" panose="020B0604020202020204" pitchFamily="34" charset="0"/>
              <a:ea typeface="Calibri" panose="020F050202020403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C12E039F-ECBF-4379-853C-D9F248444EB7}"/>
              </a:ext>
            </a:extLst>
          </p:cNvPr>
          <p:cNvCxnSpPr/>
          <p:nvPr/>
        </p:nvCxnSpPr>
        <p:spPr>
          <a:xfrm>
            <a:off x="9856949" y="3101887"/>
            <a:ext cx="0" cy="1348522"/>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87EEA2-7095-4FCE-AD31-A09ABF60EA80}"/>
              </a:ext>
            </a:extLst>
          </p:cNvPr>
          <p:cNvCxnSpPr/>
          <p:nvPr/>
        </p:nvCxnSpPr>
        <p:spPr>
          <a:xfrm>
            <a:off x="8610600" y="4969121"/>
            <a:ext cx="0" cy="384994"/>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FAF821D-A6EE-49E7-832F-80413E3925BE}"/>
              </a:ext>
            </a:extLst>
          </p:cNvPr>
          <p:cNvCxnSpPr/>
          <p:nvPr/>
        </p:nvCxnSpPr>
        <p:spPr>
          <a:xfrm>
            <a:off x="8610600" y="3484977"/>
            <a:ext cx="0" cy="965432"/>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41EA07-FA1D-48FE-83EC-8D6ED58BFF2E}"/>
              </a:ext>
            </a:extLst>
          </p:cNvPr>
          <p:cNvCxnSpPr/>
          <p:nvPr/>
        </p:nvCxnSpPr>
        <p:spPr>
          <a:xfrm>
            <a:off x="7543800" y="3484977"/>
            <a:ext cx="1066800" cy="0"/>
          </a:xfrm>
          <a:prstGeom prst="straightConnector1">
            <a:avLst/>
          </a:prstGeom>
          <a:ln w="1905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018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000274"/>
          </a:xfrm>
          <a:prstGeom prst="rect">
            <a:avLst/>
          </a:prstGeom>
        </p:spPr>
        <p:txBody>
          <a:bodyPr wrap="square" lIns="0" tIns="0" rIns="0" bIns="0" rtlCol="0" anchor="t">
            <a:spAutoFit/>
          </a:bodyPr>
          <a:lstStyle/>
          <a:p>
            <a:pPr lvl="0" defTabSz="914446">
              <a:lnSpc>
                <a:spcPts val="4000"/>
              </a:lnSpc>
            </a:pPr>
            <a:r>
              <a:rPr lang="en-US" sz="3200"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r>
              <a:rPr lang="en-US" sz="2400" b="1">
                <a:solidFill>
                  <a:srgbClr val="191919"/>
                </a:solidFill>
                <a:latin typeface="Arial" panose="020B0604020202020204" pitchFamily="34" charset="0"/>
                <a:cs typeface="Arial" panose="020B0604020202020204" pitchFamily="34" charset="0"/>
              </a:rPr>
              <a:t>1. Kiểm </a:t>
            </a:r>
            <a:r>
              <a:rPr lang="en-US" sz="2400" b="1" smtClean="0">
                <a:solidFill>
                  <a:srgbClr val="191919"/>
                </a:solidFill>
                <a:latin typeface="Arial" panose="020B0604020202020204" pitchFamily="34" charset="0"/>
                <a:cs typeface="Arial" panose="020B0604020202020204" pitchFamily="34" charset="0"/>
              </a:rPr>
              <a:t>tra đồng </a:t>
            </a:r>
            <a:r>
              <a:rPr lang="en-US" sz="2400" b="1">
                <a:solidFill>
                  <a:srgbClr val="191919"/>
                </a:solidFill>
                <a:latin typeface="Arial" panose="020B0604020202020204" pitchFamily="34" charset="0"/>
                <a:cs typeface="Arial" panose="020B0604020202020204" pitchFamily="34" charset="0"/>
              </a:rPr>
              <a:t>bộ dữ liệu từ CSDL</a:t>
            </a:r>
          </a:p>
        </p:txBody>
      </p:sp>
      <p:sp>
        <p:nvSpPr>
          <p:cNvPr id="36" name="TextBox 3"/>
          <p:cNvSpPr txBox="1"/>
          <p:nvPr/>
        </p:nvSpPr>
        <p:spPr>
          <a:xfrm>
            <a:off x="990600" y="1256437"/>
            <a:ext cx="10134600" cy="877163"/>
          </a:xfrm>
          <a:prstGeom prst="rect">
            <a:avLst/>
          </a:prstGeom>
        </p:spPr>
        <p:txBody>
          <a:bodyPr wrap="square" lIns="0" tIns="0" rIns="0" bIns="0" rtlCol="0" anchor="t">
            <a:spAutoFit/>
          </a:bodyPr>
          <a:lstStyle/>
          <a:p>
            <a:r>
              <a:rPr lang="en-US" sz="1900">
                <a:solidFill>
                  <a:srgbClr val="191919"/>
                </a:solidFill>
                <a:latin typeface="Arial" panose="020B0604020202020204" pitchFamily="34" charset="0"/>
                <a:cs typeface="Arial" panose="020B0604020202020204" pitchFamily="34" charset="0"/>
              </a:rPr>
              <a:t>Cán bộ phụ trách thực hiện </a:t>
            </a:r>
            <a:r>
              <a:rPr lang="en-US" sz="1900" smtClean="0">
                <a:solidFill>
                  <a:srgbClr val="191919"/>
                </a:solidFill>
                <a:latin typeface="Arial" panose="020B0604020202020204" pitchFamily="34" charset="0"/>
                <a:cs typeface="Arial" panose="020B0604020202020204" pitchFamily="34" charset="0"/>
              </a:rPr>
              <a:t>kiểm tra danh </a:t>
            </a:r>
            <a:r>
              <a:rPr lang="en-US" sz="1900">
                <a:solidFill>
                  <a:srgbClr val="191919"/>
                </a:solidFill>
                <a:latin typeface="Arial" panose="020B0604020202020204" pitchFamily="34" charset="0"/>
                <a:cs typeface="Arial" panose="020B0604020202020204" pitchFamily="34" charset="0"/>
              </a:rPr>
              <a:t>sách lớp và học sinh </a:t>
            </a:r>
            <a:r>
              <a:rPr lang="en-US" sz="1900" smtClean="0">
                <a:solidFill>
                  <a:srgbClr val="191919"/>
                </a:solidFill>
                <a:latin typeface="Arial" panose="020B0604020202020204" pitchFamily="34" charset="0"/>
                <a:cs typeface="Arial" panose="020B0604020202020204" pitchFamily="34" charset="0"/>
              </a:rPr>
              <a:t>sau khi đồng bộ từ </a:t>
            </a:r>
            <a:r>
              <a:rPr lang="en-US" sz="1900">
                <a:solidFill>
                  <a:srgbClr val="191919"/>
                </a:solidFill>
                <a:latin typeface="Arial" panose="020B0604020202020204" pitchFamily="34" charset="0"/>
                <a:cs typeface="Arial" panose="020B0604020202020204" pitchFamily="34" charset="0"/>
              </a:rPr>
              <a:t>CSDL ngành sang hệ thống quản lý thu phí. Thao tác đồng bộ thực hiện lần đầu tiên và khi có sự thay đổi dữ liệu về hồ sơ trên CSDL.</a:t>
            </a:r>
          </a:p>
        </p:txBody>
      </p:sp>
      <p:pic>
        <p:nvPicPr>
          <p:cNvPr id="43" name="Picture 42"/>
          <p:cNvPicPr>
            <a:picLocks noChangeAspect="1"/>
          </p:cNvPicPr>
          <p:nvPr/>
        </p:nvPicPr>
        <p:blipFill>
          <a:blip r:embed="rId3"/>
          <a:stretch>
            <a:fillRect/>
          </a:stretch>
        </p:blipFill>
        <p:spPr>
          <a:xfrm>
            <a:off x="990600" y="2237637"/>
            <a:ext cx="9766915" cy="2559041"/>
          </a:xfrm>
          <a:prstGeom prst="rect">
            <a:avLst/>
          </a:prstGeom>
        </p:spPr>
      </p:pic>
      <p:pic>
        <p:nvPicPr>
          <p:cNvPr id="44" name="Picture 43"/>
          <p:cNvPicPr>
            <a:picLocks noChangeAspect="1"/>
          </p:cNvPicPr>
          <p:nvPr/>
        </p:nvPicPr>
        <p:blipFill>
          <a:blip r:embed="rId4"/>
          <a:stretch>
            <a:fillRect/>
          </a:stretch>
        </p:blipFill>
        <p:spPr>
          <a:xfrm>
            <a:off x="990600" y="4947670"/>
            <a:ext cx="9766915" cy="1671465"/>
          </a:xfrm>
          <a:prstGeom prst="rect">
            <a:avLst/>
          </a:prstGeom>
        </p:spPr>
      </p:pic>
    </p:spTree>
    <p:extLst>
      <p:ext uri="{BB962C8B-B14F-4D97-AF65-F5344CB8AC3E}">
        <p14:creationId xmlns:p14="http://schemas.microsoft.com/office/powerpoint/2010/main" val="2777318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538883"/>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b="1">
                <a:solidFill>
                  <a:srgbClr val="191919"/>
                </a:solidFill>
                <a:latin typeface="Arial" panose="020B0604020202020204" pitchFamily="34" charset="0"/>
                <a:cs typeface="Arial" panose="020B0604020202020204" pitchFamily="34" charset="0"/>
              </a:rPr>
              <a:t>2. Khai báo cấu hình thu phí</a:t>
            </a:r>
          </a:p>
        </p:txBody>
      </p:sp>
      <p:sp>
        <p:nvSpPr>
          <p:cNvPr id="36" name="TextBox 3"/>
          <p:cNvSpPr txBox="1"/>
          <p:nvPr/>
        </p:nvSpPr>
        <p:spPr>
          <a:xfrm>
            <a:off x="990600" y="1256437"/>
            <a:ext cx="10134600" cy="292388"/>
          </a:xfrm>
          <a:prstGeom prst="rect">
            <a:avLst/>
          </a:prstGeom>
        </p:spPr>
        <p:txBody>
          <a:bodyPr wrap="square" lIns="0" tIns="0" rIns="0" bIns="0" rtlCol="0" anchor="t">
            <a:spAutoFit/>
          </a:bodyPr>
          <a:lstStyle/>
          <a:p>
            <a:r>
              <a:rPr lang="en-US" sz="1900">
                <a:solidFill>
                  <a:srgbClr val="191919"/>
                </a:solidFill>
                <a:latin typeface="Arial" panose="020B0604020202020204" pitchFamily="34" charset="0"/>
                <a:cs typeface="Arial" panose="020B0604020202020204" pitchFamily="34" charset="0"/>
              </a:rPr>
              <a:t>Khai báo các thông tin cấu hình thu phí bao gồm:</a:t>
            </a:r>
          </a:p>
        </p:txBody>
      </p:sp>
      <p:pic>
        <p:nvPicPr>
          <p:cNvPr id="2" name="Picture 1"/>
          <p:cNvPicPr>
            <a:picLocks noChangeAspect="1"/>
          </p:cNvPicPr>
          <p:nvPr/>
        </p:nvPicPr>
        <p:blipFill>
          <a:blip r:embed="rId3"/>
          <a:stretch>
            <a:fillRect/>
          </a:stretch>
        </p:blipFill>
        <p:spPr>
          <a:xfrm>
            <a:off x="605317" y="1828800"/>
            <a:ext cx="10905165" cy="3558848"/>
          </a:xfrm>
          <a:prstGeom prst="rect">
            <a:avLst/>
          </a:prstGeom>
        </p:spPr>
      </p:pic>
    </p:spTree>
    <p:extLst>
      <p:ext uri="{BB962C8B-B14F-4D97-AF65-F5344CB8AC3E}">
        <p14:creationId xmlns:p14="http://schemas.microsoft.com/office/powerpoint/2010/main" val="3251417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538883"/>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2. Khai báo cấu hình thu phí</a:t>
            </a:r>
          </a:p>
        </p:txBody>
      </p:sp>
      <p:sp>
        <p:nvSpPr>
          <p:cNvPr id="8" name="TextBox 3"/>
          <p:cNvSpPr txBox="1"/>
          <p:nvPr/>
        </p:nvSpPr>
        <p:spPr>
          <a:xfrm>
            <a:off x="1523999" y="1309512"/>
            <a:ext cx="9609841" cy="292388"/>
          </a:xfrm>
          <a:prstGeom prst="rect">
            <a:avLst/>
          </a:prstGeom>
        </p:spPr>
        <p:txBody>
          <a:bodyPr wrap="square" lIns="0" tIns="0" rIns="0" bIns="0" rtlCol="0" anchor="t">
            <a:spAutoFit/>
          </a:bodyPr>
          <a:lstStyle/>
          <a:p>
            <a:r>
              <a:rPr lang="en-US" sz="1900" b="1">
                <a:solidFill>
                  <a:srgbClr val="191919"/>
                </a:solidFill>
                <a:latin typeface="Arial" panose="020B0604020202020204" pitchFamily="34" charset="0"/>
                <a:cs typeface="Arial" panose="020B0604020202020204" pitchFamily="34" charset="0"/>
              </a:rPr>
              <a:t>Nhập số ngày khi điểm danh:</a:t>
            </a: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sp>
        <p:nvSpPr>
          <p:cNvPr id="10" name="TextBox 3"/>
          <p:cNvSpPr txBox="1"/>
          <p:nvPr/>
        </p:nvSpPr>
        <p:spPr>
          <a:xfrm>
            <a:off x="1523999" y="1696397"/>
            <a:ext cx="9609841" cy="584775"/>
          </a:xfrm>
          <a:prstGeom prst="rect">
            <a:avLst/>
          </a:prstGeom>
        </p:spPr>
        <p:txBody>
          <a:bodyPr wrap="square" lIns="0" tIns="0" rIns="0" bIns="0" rtlCol="0" anchor="t">
            <a:spAutoFit/>
          </a:bodyPr>
          <a:lstStyle/>
          <a:p>
            <a:r>
              <a:rPr lang="vi-VN" sz="1900">
                <a:solidFill>
                  <a:srgbClr val="191919"/>
                </a:solidFill>
                <a:cs typeface="Arial" panose="020B0604020202020204" pitchFamily="34" charset="0"/>
              </a:rPr>
              <a:t>Lựa chọn nhập tổng số ngày nghỉ hoặc điểm danh theo ngày với các khoản thu khi cần điểm danh học sinh như bán trú,…tại 3.2. Điểm danh học sinh theo khoản thu.</a:t>
            </a:r>
            <a:endParaRPr lang="en-US" sz="1900">
              <a:solidFill>
                <a:srgbClr val="191919"/>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999241" y="2724058"/>
            <a:ext cx="4762722" cy="1542171"/>
          </a:xfrm>
          <a:prstGeom prst="rect">
            <a:avLst/>
          </a:prstGeom>
        </p:spPr>
      </p:pic>
      <p:pic>
        <p:nvPicPr>
          <p:cNvPr id="14" name="Picture 13"/>
          <p:cNvPicPr>
            <a:picLocks noChangeAspect="1"/>
          </p:cNvPicPr>
          <p:nvPr/>
        </p:nvPicPr>
        <p:blipFill>
          <a:blip r:embed="rId5"/>
          <a:stretch>
            <a:fillRect/>
          </a:stretch>
        </p:blipFill>
        <p:spPr>
          <a:xfrm>
            <a:off x="6576167" y="2724058"/>
            <a:ext cx="5308079" cy="1521389"/>
          </a:xfrm>
          <a:prstGeom prst="rect">
            <a:avLst/>
          </a:prstGeom>
        </p:spPr>
      </p:pic>
      <p:sp>
        <p:nvSpPr>
          <p:cNvPr id="15" name="Right Arrow 14"/>
          <p:cNvSpPr/>
          <p:nvPr/>
        </p:nvSpPr>
        <p:spPr>
          <a:xfrm>
            <a:off x="5813649" y="3043727"/>
            <a:ext cx="710619"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16" name="Picture 15"/>
          <p:cNvPicPr>
            <a:picLocks noChangeAspect="1"/>
          </p:cNvPicPr>
          <p:nvPr/>
        </p:nvPicPr>
        <p:blipFill>
          <a:blip r:embed="rId6"/>
          <a:stretch>
            <a:fillRect/>
          </a:stretch>
        </p:blipFill>
        <p:spPr>
          <a:xfrm>
            <a:off x="838200" y="5066837"/>
            <a:ext cx="4762723" cy="1321727"/>
          </a:xfrm>
          <a:prstGeom prst="rect">
            <a:avLst/>
          </a:prstGeom>
        </p:spPr>
      </p:pic>
      <p:pic>
        <p:nvPicPr>
          <p:cNvPr id="17" name="Picture 16"/>
          <p:cNvPicPr>
            <a:picLocks noChangeAspect="1"/>
          </p:cNvPicPr>
          <p:nvPr/>
        </p:nvPicPr>
        <p:blipFill>
          <a:blip r:embed="rId7"/>
          <a:stretch>
            <a:fillRect/>
          </a:stretch>
        </p:blipFill>
        <p:spPr>
          <a:xfrm>
            <a:off x="6781800" y="4817942"/>
            <a:ext cx="5102446" cy="1787277"/>
          </a:xfrm>
          <a:prstGeom prst="rect">
            <a:avLst/>
          </a:prstGeom>
        </p:spPr>
      </p:pic>
      <p:sp>
        <p:nvSpPr>
          <p:cNvPr id="18" name="Right Arrow 17"/>
          <p:cNvSpPr/>
          <p:nvPr/>
        </p:nvSpPr>
        <p:spPr>
          <a:xfrm>
            <a:off x="5797340" y="5573075"/>
            <a:ext cx="710619"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2" name="TextBox 1"/>
          <p:cNvSpPr txBox="1"/>
          <p:nvPr/>
        </p:nvSpPr>
        <p:spPr>
          <a:xfrm>
            <a:off x="870438" y="2302773"/>
            <a:ext cx="7239000" cy="369332"/>
          </a:xfrm>
          <a:prstGeom prst="rect">
            <a:avLst/>
          </a:prstGeom>
          <a:noFill/>
        </p:spPr>
        <p:txBody>
          <a:bodyPr wrap="square" rtlCol="0">
            <a:spAutoFit/>
          </a:bodyPr>
          <a:lstStyle/>
          <a:p>
            <a:r>
              <a:rPr lang="en-US" b="1"/>
              <a:t>Cách 1: Khai báo cấu hình điểm danh theo tổng số ngày.</a:t>
            </a:r>
          </a:p>
        </p:txBody>
      </p:sp>
      <p:sp>
        <p:nvSpPr>
          <p:cNvPr id="19" name="TextBox 18"/>
          <p:cNvSpPr txBox="1"/>
          <p:nvPr/>
        </p:nvSpPr>
        <p:spPr>
          <a:xfrm>
            <a:off x="685800" y="4403135"/>
            <a:ext cx="7239000" cy="369332"/>
          </a:xfrm>
          <a:prstGeom prst="rect">
            <a:avLst/>
          </a:prstGeom>
          <a:noFill/>
        </p:spPr>
        <p:txBody>
          <a:bodyPr wrap="square" rtlCol="0">
            <a:spAutoFit/>
          </a:bodyPr>
          <a:lstStyle/>
          <a:p>
            <a:r>
              <a:rPr lang="en-US" b="1"/>
              <a:t>Cách 2: Khai báo cấu hình điểm danh theo từng ngày.</a:t>
            </a:r>
          </a:p>
        </p:txBody>
      </p:sp>
    </p:spTree>
    <p:extLst>
      <p:ext uri="{BB962C8B-B14F-4D97-AF65-F5344CB8AC3E}">
        <p14:creationId xmlns:p14="http://schemas.microsoft.com/office/powerpoint/2010/main" val="2259092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538883"/>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3. Khai báo danh mục các khoản thu</a:t>
            </a:r>
          </a:p>
        </p:txBody>
      </p:sp>
      <p:sp>
        <p:nvSpPr>
          <p:cNvPr id="8" name="TextBox 3"/>
          <p:cNvSpPr txBox="1"/>
          <p:nvPr/>
        </p:nvSpPr>
        <p:spPr>
          <a:xfrm>
            <a:off x="1523999" y="1309512"/>
            <a:ext cx="9609841" cy="292388"/>
          </a:xfrm>
          <a:prstGeom prst="rect">
            <a:avLst/>
          </a:prstGeom>
        </p:spPr>
        <p:txBody>
          <a:bodyPr wrap="square" lIns="0" tIns="0" rIns="0" bIns="0" rtlCol="0" anchor="t">
            <a:spAutoFit/>
          </a:bodyPr>
          <a:lstStyle/>
          <a:p>
            <a:r>
              <a:rPr lang="vi-VN" sz="1900" b="1">
                <a:solidFill>
                  <a:srgbClr val="191919"/>
                </a:solidFill>
                <a:cs typeface="Arial" panose="020B0604020202020204" pitchFamily="34" charset="0"/>
              </a:rPr>
              <a:t>Khai báo, quản lý các khoản thu và miễn giảm trong năm học tại nhà trường.</a:t>
            </a:r>
            <a:endParaRPr lang="en-US" sz="1900" b="1">
              <a:solidFill>
                <a:srgbClr val="191919"/>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pic>
        <p:nvPicPr>
          <p:cNvPr id="20" name="Picture 19"/>
          <p:cNvPicPr>
            <a:picLocks noChangeAspect="1"/>
          </p:cNvPicPr>
          <p:nvPr/>
        </p:nvPicPr>
        <p:blipFill>
          <a:blip r:embed="rId4"/>
          <a:stretch>
            <a:fillRect/>
          </a:stretch>
        </p:blipFill>
        <p:spPr>
          <a:xfrm>
            <a:off x="990600" y="1905000"/>
            <a:ext cx="10925501" cy="4114800"/>
          </a:xfrm>
          <a:prstGeom prst="rect">
            <a:avLst/>
          </a:prstGeom>
        </p:spPr>
      </p:pic>
    </p:spTree>
    <p:extLst>
      <p:ext uri="{BB962C8B-B14F-4D97-AF65-F5344CB8AC3E}">
        <p14:creationId xmlns:p14="http://schemas.microsoft.com/office/powerpoint/2010/main" val="223267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025922"/>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3. Khai báo danh mục các khoản thu</a:t>
            </a:r>
          </a:p>
        </p:txBody>
      </p:sp>
      <p:sp>
        <p:nvSpPr>
          <p:cNvPr id="8" name="TextBox 3"/>
          <p:cNvSpPr txBox="1"/>
          <p:nvPr/>
        </p:nvSpPr>
        <p:spPr>
          <a:xfrm>
            <a:off x="1523999" y="1309512"/>
            <a:ext cx="9609841" cy="584775"/>
          </a:xfrm>
          <a:prstGeom prst="rect">
            <a:avLst/>
          </a:prstGeom>
        </p:spPr>
        <p:txBody>
          <a:bodyPr wrap="square" lIns="0" tIns="0" rIns="0" bIns="0" rtlCol="0" anchor="t">
            <a:spAutoFit/>
          </a:bodyPr>
          <a:lstStyle/>
          <a:p>
            <a:r>
              <a:rPr lang="vi-VN" sz="1900" b="1">
                <a:solidFill>
                  <a:srgbClr val="191919"/>
                </a:solidFill>
                <a:cs typeface="Arial" panose="020B0604020202020204" pitchFamily="34" charset="0"/>
              </a:rPr>
              <a:t>Với các khoản thu theo năm hoặc học kỳ như Sách giáo khoa, Ấn chỉ - đề thi, đồng phục…: Nhà trường chọn đơn vị tính học kỳ/Quý/Năm và Kỳ thu tương ứng.</a:t>
            </a:r>
            <a:endParaRPr lang="en-US" sz="1900" b="1">
              <a:solidFill>
                <a:srgbClr val="191919"/>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pic>
        <p:nvPicPr>
          <p:cNvPr id="7" name="Picture 6"/>
          <p:cNvPicPr>
            <a:picLocks noChangeAspect="1"/>
          </p:cNvPicPr>
          <p:nvPr/>
        </p:nvPicPr>
        <p:blipFill>
          <a:blip r:embed="rId4"/>
          <a:stretch>
            <a:fillRect/>
          </a:stretch>
        </p:blipFill>
        <p:spPr>
          <a:xfrm>
            <a:off x="999242" y="2209800"/>
            <a:ext cx="10916860" cy="1872390"/>
          </a:xfrm>
          <a:prstGeom prst="rect">
            <a:avLst/>
          </a:prstGeom>
        </p:spPr>
      </p:pic>
    </p:spTree>
    <p:extLst>
      <p:ext uri="{BB962C8B-B14F-4D97-AF65-F5344CB8AC3E}">
        <p14:creationId xmlns:p14="http://schemas.microsoft.com/office/powerpoint/2010/main" val="170224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000274"/>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3. Khai báo danh mục các khoản thu</a:t>
            </a:r>
          </a:p>
        </p:txBody>
      </p:sp>
      <p:sp>
        <p:nvSpPr>
          <p:cNvPr id="8" name="TextBox 3"/>
          <p:cNvSpPr txBox="1"/>
          <p:nvPr/>
        </p:nvSpPr>
        <p:spPr>
          <a:xfrm>
            <a:off x="1523999" y="1309512"/>
            <a:ext cx="9609841" cy="584775"/>
          </a:xfrm>
          <a:prstGeom prst="rect">
            <a:avLst/>
          </a:prstGeom>
        </p:spPr>
        <p:txBody>
          <a:bodyPr wrap="square" lIns="0" tIns="0" rIns="0" bIns="0" rtlCol="0" anchor="t">
            <a:spAutoFit/>
          </a:bodyPr>
          <a:lstStyle/>
          <a:p>
            <a:r>
              <a:rPr lang="vi-VN" sz="1900" b="1">
                <a:solidFill>
                  <a:srgbClr val="191919"/>
                </a:solidFill>
                <a:cs typeface="Arial" panose="020B0604020202020204" pitchFamily="34" charset="0"/>
              </a:rPr>
              <a:t>Với các khoản thu theo tháng như bán trú, tự chọn, kỹ năng sống…: Chọn đơn vị tính</a:t>
            </a:r>
            <a:r>
              <a:rPr lang="en-US" sz="1900" b="1">
                <a:solidFill>
                  <a:srgbClr val="191919"/>
                </a:solidFill>
                <a:cs typeface="Arial" panose="020B0604020202020204" pitchFamily="34" charset="0"/>
              </a:rPr>
              <a:t> là Ngày</a:t>
            </a:r>
            <a:r>
              <a:rPr lang="vi-VN" sz="1900" b="1">
                <a:solidFill>
                  <a:srgbClr val="191919"/>
                </a:solidFill>
                <a:cs typeface="Arial" panose="020B0604020202020204" pitchFamily="34" charset="0"/>
              </a:rPr>
              <a:t> và kỳ thu theo Tháng.</a:t>
            </a:r>
            <a:endParaRPr lang="en-US" sz="1900" b="1">
              <a:solidFill>
                <a:srgbClr val="191919"/>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pic>
        <p:nvPicPr>
          <p:cNvPr id="2" name="Picture 1"/>
          <p:cNvPicPr>
            <a:picLocks noChangeAspect="1"/>
          </p:cNvPicPr>
          <p:nvPr/>
        </p:nvPicPr>
        <p:blipFill>
          <a:blip r:embed="rId4"/>
          <a:stretch>
            <a:fillRect/>
          </a:stretch>
        </p:blipFill>
        <p:spPr>
          <a:xfrm>
            <a:off x="999241" y="2385927"/>
            <a:ext cx="10299817" cy="2457597"/>
          </a:xfrm>
          <a:prstGeom prst="rect">
            <a:avLst/>
          </a:prstGeom>
        </p:spPr>
      </p:pic>
    </p:spTree>
    <p:extLst>
      <p:ext uri="{BB962C8B-B14F-4D97-AF65-F5344CB8AC3E}">
        <p14:creationId xmlns:p14="http://schemas.microsoft.com/office/powerpoint/2010/main" val="198935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538883"/>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4. Khai báo danh mục miễn giảm</a:t>
            </a:r>
          </a:p>
        </p:txBody>
      </p:sp>
      <p:sp>
        <p:nvSpPr>
          <p:cNvPr id="8" name="TextBox 3"/>
          <p:cNvSpPr txBox="1"/>
          <p:nvPr/>
        </p:nvSpPr>
        <p:spPr>
          <a:xfrm>
            <a:off x="1523999" y="1309512"/>
            <a:ext cx="9609841" cy="584775"/>
          </a:xfrm>
          <a:prstGeom prst="rect">
            <a:avLst/>
          </a:prstGeom>
        </p:spPr>
        <p:txBody>
          <a:bodyPr wrap="square" lIns="0" tIns="0" rIns="0" bIns="0" rtlCol="0" anchor="t">
            <a:spAutoFit/>
          </a:bodyPr>
          <a:lstStyle/>
          <a:p>
            <a:r>
              <a:rPr lang="vi-VN" sz="1900" b="1">
                <a:solidFill>
                  <a:srgbClr val="191919"/>
                </a:solidFill>
                <a:cs typeface="Arial" panose="020B0604020202020204" pitchFamily="34" charset="0"/>
              </a:rPr>
              <a:t>Khai báo danh mục miễn giảm bao gồm: Tên khoản miễn giảm, cấu hình phí miễn giảm và học sinh được miễn giảm.</a:t>
            </a:r>
            <a:endParaRPr lang="en-US" sz="1900" b="1">
              <a:solidFill>
                <a:srgbClr val="191919"/>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pic>
        <p:nvPicPr>
          <p:cNvPr id="7" name="Picture 6"/>
          <p:cNvPicPr>
            <a:picLocks noChangeAspect="1"/>
          </p:cNvPicPr>
          <p:nvPr/>
        </p:nvPicPr>
        <p:blipFill>
          <a:blip r:embed="rId4"/>
          <a:stretch>
            <a:fillRect/>
          </a:stretch>
        </p:blipFill>
        <p:spPr>
          <a:xfrm>
            <a:off x="990600" y="2345189"/>
            <a:ext cx="3838967" cy="2020789"/>
          </a:xfrm>
          <a:prstGeom prst="rect">
            <a:avLst/>
          </a:prstGeom>
        </p:spPr>
      </p:pic>
      <p:pic>
        <p:nvPicPr>
          <p:cNvPr id="11" name="Picture 10"/>
          <p:cNvPicPr>
            <a:picLocks noChangeAspect="1"/>
          </p:cNvPicPr>
          <p:nvPr/>
        </p:nvPicPr>
        <p:blipFill>
          <a:blip r:embed="rId5"/>
          <a:stretch>
            <a:fillRect/>
          </a:stretch>
        </p:blipFill>
        <p:spPr>
          <a:xfrm>
            <a:off x="4210525" y="2880467"/>
            <a:ext cx="3860900" cy="2032335"/>
          </a:xfrm>
          <a:prstGeom prst="rect">
            <a:avLst/>
          </a:prstGeom>
        </p:spPr>
      </p:pic>
      <p:pic>
        <p:nvPicPr>
          <p:cNvPr id="12" name="Picture 11"/>
          <p:cNvPicPr>
            <a:picLocks noChangeAspect="1"/>
          </p:cNvPicPr>
          <p:nvPr/>
        </p:nvPicPr>
        <p:blipFill>
          <a:blip r:embed="rId6"/>
          <a:stretch>
            <a:fillRect/>
          </a:stretch>
        </p:blipFill>
        <p:spPr>
          <a:xfrm>
            <a:off x="7529316" y="3417079"/>
            <a:ext cx="3838967" cy="2020789"/>
          </a:xfrm>
          <a:prstGeom prst="rect">
            <a:avLst/>
          </a:prstGeom>
        </p:spPr>
      </p:pic>
      <p:sp>
        <p:nvSpPr>
          <p:cNvPr id="13" name="TextBox 12"/>
          <p:cNvSpPr txBox="1"/>
          <p:nvPr/>
        </p:nvSpPr>
        <p:spPr>
          <a:xfrm>
            <a:off x="999241" y="4465524"/>
            <a:ext cx="3053842" cy="323165"/>
          </a:xfrm>
          <a:prstGeom prst="rect">
            <a:avLst/>
          </a:prstGeom>
          <a:noFill/>
        </p:spPr>
        <p:txBody>
          <a:bodyPr wrap="square" rtlCol="0">
            <a:spAutoFit/>
          </a:bodyPr>
          <a:lstStyle/>
          <a:p>
            <a:pPr defTabSz="609630"/>
            <a:r>
              <a:rPr lang="en-US" sz="1500" b="1">
                <a:solidFill>
                  <a:srgbClr val="191919"/>
                </a:solidFill>
                <a:latin typeface="Arial" panose="020B0604020202020204" pitchFamily="34" charset="0"/>
                <a:cs typeface="Arial" panose="020B0604020202020204" pitchFamily="34" charset="0"/>
              </a:rPr>
              <a:t>Khoản miễn giảm</a:t>
            </a:r>
            <a:endParaRPr lang="en-US" sz="1500" b="1">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4210525" y="5031550"/>
            <a:ext cx="3175000" cy="323165"/>
          </a:xfrm>
          <a:prstGeom prst="rect">
            <a:avLst/>
          </a:prstGeom>
          <a:noFill/>
        </p:spPr>
        <p:txBody>
          <a:bodyPr wrap="square" rtlCol="0">
            <a:spAutoFit/>
          </a:bodyPr>
          <a:lstStyle/>
          <a:p>
            <a:pPr defTabSz="609630"/>
            <a:r>
              <a:rPr lang="en-US" sz="1500" b="1">
                <a:solidFill>
                  <a:srgbClr val="191919"/>
                </a:solidFill>
                <a:latin typeface="Arial" panose="020B0604020202020204" pitchFamily="34" charset="0"/>
                <a:cs typeface="Arial" panose="020B0604020202020204" pitchFamily="34" charset="0"/>
              </a:rPr>
              <a:t>Cấu hình phí miễn giảm</a:t>
            </a:r>
            <a:endParaRPr lang="en-US" sz="1500" b="1">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7529316" y="5575817"/>
            <a:ext cx="3408125" cy="323165"/>
          </a:xfrm>
          <a:prstGeom prst="rect">
            <a:avLst/>
          </a:prstGeom>
          <a:noFill/>
        </p:spPr>
        <p:txBody>
          <a:bodyPr wrap="square" rtlCol="0">
            <a:spAutoFit/>
          </a:bodyPr>
          <a:lstStyle/>
          <a:p>
            <a:pPr defTabSz="609630"/>
            <a:r>
              <a:rPr lang="en-US" sz="1500" b="1">
                <a:solidFill>
                  <a:srgbClr val="191919"/>
                </a:solidFill>
                <a:latin typeface="Arial" panose="020B0604020202020204" pitchFamily="34" charset="0"/>
                <a:cs typeface="Arial" panose="020B0604020202020204" pitchFamily="34" charset="0"/>
              </a:rPr>
              <a:t>Cấu hình học sinh miễn giảm</a:t>
            </a:r>
            <a:endParaRPr lang="en-US" sz="1500"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24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538883"/>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5. Đăng ký, điểm danh các khoản thu tự nguyện</a:t>
            </a:r>
          </a:p>
        </p:txBody>
      </p:sp>
      <p:sp>
        <p:nvSpPr>
          <p:cNvPr id="8" name="TextBox 3"/>
          <p:cNvSpPr txBox="1"/>
          <p:nvPr/>
        </p:nvSpPr>
        <p:spPr>
          <a:xfrm>
            <a:off x="1523999" y="1309512"/>
            <a:ext cx="9609841" cy="584775"/>
          </a:xfrm>
          <a:prstGeom prst="rect">
            <a:avLst/>
          </a:prstGeom>
        </p:spPr>
        <p:txBody>
          <a:bodyPr wrap="square" lIns="0" tIns="0" rIns="0" bIns="0" rtlCol="0" anchor="t">
            <a:spAutoFit/>
          </a:bodyPr>
          <a:lstStyle/>
          <a:p>
            <a:r>
              <a:rPr lang="vi-VN" sz="1900" b="1">
                <a:solidFill>
                  <a:srgbClr val="191919"/>
                </a:solidFill>
                <a:cs typeface="Arial" panose="020B0604020202020204" pitchFamily="34" charset="0"/>
              </a:rPr>
              <a:t>Nhà trường cập nhật các khoản thu đăng ký theo năm/kỳ/tháng và điểm danh học sinh theo các khoản thu này. </a:t>
            </a:r>
            <a:endParaRPr lang="en-US" sz="1900" b="1">
              <a:solidFill>
                <a:srgbClr val="191919"/>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pic>
        <p:nvPicPr>
          <p:cNvPr id="7" name="Picture 6"/>
          <p:cNvPicPr>
            <a:picLocks noChangeAspect="1"/>
          </p:cNvPicPr>
          <p:nvPr/>
        </p:nvPicPr>
        <p:blipFill>
          <a:blip r:embed="rId4"/>
          <a:stretch>
            <a:fillRect/>
          </a:stretch>
        </p:blipFill>
        <p:spPr>
          <a:xfrm>
            <a:off x="990600" y="2157665"/>
            <a:ext cx="6112863" cy="2059982"/>
          </a:xfrm>
          <a:prstGeom prst="rect">
            <a:avLst/>
          </a:prstGeom>
        </p:spPr>
      </p:pic>
      <p:pic>
        <p:nvPicPr>
          <p:cNvPr id="10" name="Picture 9"/>
          <p:cNvPicPr>
            <a:picLocks noChangeAspect="1"/>
          </p:cNvPicPr>
          <p:nvPr/>
        </p:nvPicPr>
        <p:blipFill>
          <a:blip r:embed="rId5"/>
          <a:stretch>
            <a:fillRect/>
          </a:stretch>
        </p:blipFill>
        <p:spPr>
          <a:xfrm>
            <a:off x="7710892" y="2157665"/>
            <a:ext cx="4328145" cy="2040731"/>
          </a:xfrm>
          <a:prstGeom prst="rect">
            <a:avLst/>
          </a:prstGeom>
        </p:spPr>
      </p:pic>
      <p:sp>
        <p:nvSpPr>
          <p:cNvPr id="11" name="Right Arrow 10"/>
          <p:cNvSpPr/>
          <p:nvPr/>
        </p:nvSpPr>
        <p:spPr>
          <a:xfrm>
            <a:off x="7162237" y="3115595"/>
            <a:ext cx="548655"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2" name="TextBox 3"/>
          <p:cNvSpPr txBox="1"/>
          <p:nvPr/>
        </p:nvSpPr>
        <p:spPr>
          <a:xfrm>
            <a:off x="999241" y="4394085"/>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Lưu ý:</a:t>
            </a:r>
          </a:p>
        </p:txBody>
      </p:sp>
      <p:sp>
        <p:nvSpPr>
          <p:cNvPr id="13" name="TextBox 3"/>
          <p:cNvSpPr txBox="1"/>
          <p:nvPr/>
        </p:nvSpPr>
        <p:spPr>
          <a:xfrm>
            <a:off x="1680254" y="4895831"/>
            <a:ext cx="10130746" cy="584775"/>
          </a:xfrm>
          <a:prstGeom prst="rect">
            <a:avLst/>
          </a:prstGeom>
        </p:spPr>
        <p:txBody>
          <a:bodyPr wrap="square" lIns="0" tIns="0" rIns="0" bIns="0" rtlCol="0" anchor="t">
            <a:spAutoFit/>
          </a:bodyPr>
          <a:lstStyle/>
          <a:p>
            <a:r>
              <a:rPr lang="vi-VN" sz="1900">
                <a:solidFill>
                  <a:srgbClr val="191919"/>
                </a:solidFill>
                <a:cs typeface="Arial" panose="020B0604020202020204" pitchFamily="34" charset="0"/>
              </a:rPr>
              <a:t>Với các khoản thu mỗi tháng và sử dụng thường xuyên trong năm học như Bán trú, </a:t>
            </a:r>
            <a:endParaRPr lang="en-US" sz="1900">
              <a:solidFill>
                <a:srgbClr val="191919"/>
              </a:solidFill>
              <a:cs typeface="Arial" panose="020B0604020202020204" pitchFamily="34" charset="0"/>
            </a:endParaRPr>
          </a:p>
          <a:p>
            <a:r>
              <a:rPr lang="vi-VN" sz="1900">
                <a:solidFill>
                  <a:srgbClr val="191919"/>
                </a:solidFill>
                <a:cs typeface="Arial" panose="020B0604020202020204" pitchFamily="34" charset="0"/>
              </a:rPr>
              <a:t>Học 2 buổi… nên sử dụng đăng ký khoản thu theo năm và điểm danh học sinh theo tháng. </a:t>
            </a:r>
            <a:endParaRPr lang="en-US" sz="1900">
              <a:solidFill>
                <a:srgbClr val="191919"/>
              </a:solidFill>
              <a:latin typeface="Arial" panose="020B0604020202020204" pitchFamily="34" charset="0"/>
              <a:cs typeface="Arial" panose="020B0604020202020204" pitchFamily="34" charset="0"/>
            </a:endParaRPr>
          </a:p>
        </p:txBody>
      </p:sp>
      <p:sp>
        <p:nvSpPr>
          <p:cNvPr id="14" name="Rectangle 13"/>
          <p:cNvSpPr/>
          <p:nvPr/>
        </p:nvSpPr>
        <p:spPr>
          <a:xfrm>
            <a:off x="942553" y="4757331"/>
            <a:ext cx="737702" cy="861774"/>
          </a:xfrm>
          <a:prstGeom prst="rect">
            <a:avLst/>
          </a:prstGeom>
          <a:noFill/>
        </p:spPr>
        <p:txBody>
          <a:bodyPr wrap="none" lIns="91440" tIns="45720" rIns="91440" bIns="45720">
            <a:spAutoFit/>
          </a:bodyPr>
          <a:lstStyle/>
          <a:p>
            <a:pPr algn="ctr"/>
            <a:r>
              <a:rPr lang="en-US" sz="5000" b="1" cap="none" spc="0">
                <a:ln w="9525">
                  <a:solidFill>
                    <a:schemeClr val="bg1"/>
                  </a:solidFill>
                  <a:prstDash val="solid"/>
                </a:ln>
                <a:solidFill>
                  <a:schemeClr val="bg1">
                    <a:lumMod val="50000"/>
                  </a:schemeClr>
                </a:solidFill>
                <a:latin typeface="Roboto" pitchFamily="2" charset="0"/>
                <a:ea typeface="Roboto" pitchFamily="2" charset="0"/>
              </a:rPr>
              <a:t>1.</a:t>
            </a:r>
          </a:p>
        </p:txBody>
      </p:sp>
      <p:sp>
        <p:nvSpPr>
          <p:cNvPr id="15" name="TextBox 3"/>
          <p:cNvSpPr txBox="1"/>
          <p:nvPr/>
        </p:nvSpPr>
        <p:spPr>
          <a:xfrm>
            <a:off x="1678683" y="5688544"/>
            <a:ext cx="10132317" cy="584775"/>
          </a:xfrm>
          <a:prstGeom prst="rect">
            <a:avLst/>
          </a:prstGeom>
        </p:spPr>
        <p:txBody>
          <a:bodyPr wrap="square" lIns="0" tIns="0" rIns="0" bIns="0" rtlCol="0" anchor="t">
            <a:spAutoFit/>
          </a:bodyPr>
          <a:lstStyle/>
          <a:p>
            <a:r>
              <a:rPr lang="vi-VN" sz="1900">
                <a:solidFill>
                  <a:srgbClr val="191919"/>
                </a:solidFill>
                <a:cs typeface="Arial" panose="020B0604020202020204" pitchFamily="34" charset="0"/>
              </a:rPr>
              <a:t>Việc điểm danh khoản thu theo tháng của học sinh để tính toán số tiền miễn giảm và khấu trừ, vì vậy nhà trường cần thực hiện điểm danh đầy đủ.</a:t>
            </a:r>
            <a:endParaRPr lang="en-US" sz="1900">
              <a:solidFill>
                <a:srgbClr val="191919"/>
              </a:solidFill>
              <a:latin typeface="Arial" panose="020B0604020202020204" pitchFamily="34" charset="0"/>
              <a:cs typeface="Arial" panose="020B0604020202020204" pitchFamily="34" charset="0"/>
            </a:endParaRPr>
          </a:p>
        </p:txBody>
      </p:sp>
      <p:sp>
        <p:nvSpPr>
          <p:cNvPr id="16" name="Rectangle 15"/>
          <p:cNvSpPr/>
          <p:nvPr/>
        </p:nvSpPr>
        <p:spPr>
          <a:xfrm>
            <a:off x="940982" y="5550044"/>
            <a:ext cx="737702" cy="861774"/>
          </a:xfrm>
          <a:prstGeom prst="rect">
            <a:avLst/>
          </a:prstGeom>
          <a:noFill/>
        </p:spPr>
        <p:txBody>
          <a:bodyPr wrap="none" lIns="91440" tIns="45720" rIns="91440" bIns="45720">
            <a:spAutoFit/>
          </a:bodyPr>
          <a:lstStyle/>
          <a:p>
            <a:pPr algn="ctr"/>
            <a:r>
              <a:rPr lang="en-US" sz="5000" b="1" cap="none" spc="0">
                <a:ln w="9525">
                  <a:solidFill>
                    <a:schemeClr val="bg1"/>
                  </a:solidFill>
                  <a:prstDash val="solid"/>
                </a:ln>
                <a:solidFill>
                  <a:schemeClr val="bg1">
                    <a:lumMod val="50000"/>
                  </a:schemeClr>
                </a:solidFill>
                <a:latin typeface="Roboto" pitchFamily="2" charset="0"/>
                <a:ea typeface="Roboto" pitchFamily="2" charset="0"/>
              </a:rPr>
              <a:t>2.</a:t>
            </a:r>
          </a:p>
        </p:txBody>
      </p:sp>
    </p:spTree>
    <p:extLst>
      <p:ext uri="{BB962C8B-B14F-4D97-AF65-F5344CB8AC3E}">
        <p14:creationId xmlns:p14="http://schemas.microsoft.com/office/powerpoint/2010/main" val="162904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55958"/>
            <a:ext cx="8514389" cy="512961"/>
          </a:xfrm>
          <a:prstGeom prst="rect">
            <a:avLst/>
          </a:prstGeom>
        </p:spPr>
        <p:txBody>
          <a:bodyPr wrap="square" lIns="0" tIns="0" rIns="0" bIns="0" rtlCol="0" anchor="t">
            <a:spAutoFit/>
          </a:bodyPr>
          <a:lstStyle/>
          <a:p>
            <a:pPr defTabSz="914446">
              <a:lnSpc>
                <a:spcPts val="4000"/>
              </a:lnSpc>
            </a:pPr>
            <a:r>
              <a:rPr lang="en-US" sz="3334" b="1" dirty="0">
                <a:solidFill>
                  <a:srgbClr val="094B95"/>
                </a:solidFill>
                <a:latin typeface="Roboto" pitchFamily="2" charset="0"/>
                <a:ea typeface="Roboto" pitchFamily="2" charset="0"/>
              </a:rPr>
              <a:t>NỘI DUNG HƯỚNG DẪN</a:t>
            </a:r>
          </a:p>
        </p:txBody>
      </p:sp>
      <p:sp>
        <p:nvSpPr>
          <p:cNvPr id="15" name="TextBox 14">
            <a:extLst>
              <a:ext uri="{FF2B5EF4-FFF2-40B4-BE49-F238E27FC236}">
                <a16:creationId xmlns:a16="http://schemas.microsoft.com/office/drawing/2014/main" id="{030A6AB7-C65C-634A-089F-C87D2C122658}"/>
              </a:ext>
            </a:extLst>
          </p:cNvPr>
          <p:cNvSpPr txBox="1"/>
          <p:nvPr/>
        </p:nvSpPr>
        <p:spPr>
          <a:xfrm>
            <a:off x="4953000" y="1828800"/>
            <a:ext cx="6858000" cy="3093154"/>
          </a:xfrm>
          <a:prstGeom prst="rect">
            <a:avLst/>
          </a:prstGeom>
          <a:noFill/>
        </p:spPr>
        <p:txBody>
          <a:bodyPr wrap="square" rtlCol="0">
            <a:spAutoFit/>
          </a:bodyPr>
          <a:lstStyle/>
          <a:p>
            <a:pPr defTabSz="609630">
              <a:lnSpc>
                <a:spcPct val="150000"/>
              </a:lnSpc>
            </a:pP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I.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Giới</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thiệu</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tổng</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quan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giải</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pháp</a:t>
            </a:r>
            <a:endPar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endParaRPr>
          </a:p>
          <a:p>
            <a:pPr defTabSz="609630">
              <a:lnSpc>
                <a:spcPct val="150000"/>
              </a:lnSpc>
            </a:pP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II.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Hướng</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dẫn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phân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hệ</a:t>
            </a:r>
            <a:r>
              <a:rPr lang="en-US" sz="2600" b="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quản lý khoản thu</a:t>
            </a:r>
            <a:endPar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endParaRPr>
          </a:p>
          <a:p>
            <a:pPr defTabSz="609630">
              <a:lnSpc>
                <a:spcPct val="150000"/>
              </a:lnSpc>
            </a:pP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III.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Hướng</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dẫn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PHHS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thanh</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toán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khoản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thu</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học</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phí</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trên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ứng</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dụng</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eNetViet</a:t>
            </a:r>
            <a:endPar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endParaRPr>
          </a:p>
          <a:p>
            <a:pPr defTabSz="609630">
              <a:lnSpc>
                <a:spcPct val="150000"/>
              </a:lnSpc>
            </a:pP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IV: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Hướng</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dẫn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chi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tiết</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trên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phần</a:t>
            </a:r>
            <a:r>
              <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sz="2600" b="1" dirty="0" err="1">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mềm</a:t>
            </a:r>
            <a:endParaRPr lang="en-US" sz="2600" b="1" dirty="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79" y="1828800"/>
            <a:ext cx="4113957" cy="3352800"/>
          </a:xfrm>
          <a:prstGeom prst="rect">
            <a:avLst/>
          </a:prstGeom>
        </p:spPr>
      </p:pic>
    </p:spTree>
    <p:extLst>
      <p:ext uri="{BB962C8B-B14F-4D97-AF65-F5344CB8AC3E}">
        <p14:creationId xmlns:p14="http://schemas.microsoft.com/office/powerpoint/2010/main" val="3088288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538883"/>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6. Khóa điểm danh các khoản thu</a:t>
            </a:r>
          </a:p>
        </p:txBody>
      </p:sp>
      <p:sp>
        <p:nvSpPr>
          <p:cNvPr id="8" name="TextBox 3"/>
          <p:cNvSpPr txBox="1"/>
          <p:nvPr/>
        </p:nvSpPr>
        <p:spPr>
          <a:xfrm>
            <a:off x="1523999" y="1309512"/>
            <a:ext cx="9609841" cy="877163"/>
          </a:xfrm>
          <a:prstGeom prst="rect">
            <a:avLst/>
          </a:prstGeom>
        </p:spPr>
        <p:txBody>
          <a:bodyPr wrap="square" lIns="0" tIns="0" rIns="0" bIns="0" rtlCol="0" anchor="t">
            <a:spAutoFit/>
          </a:bodyPr>
          <a:lstStyle/>
          <a:p>
            <a:r>
              <a:rPr lang="en-US" sz="1900" b="1">
                <a:solidFill>
                  <a:srgbClr val="191919"/>
                </a:solidFill>
                <a:cs typeface="Arial" panose="020B0604020202020204" pitchFamily="34" charset="0"/>
              </a:rPr>
              <a:t>Để việc tính toán phiếu thu và gửi thông báo khoản thu cho PHHS được chính xác, n</a:t>
            </a:r>
            <a:r>
              <a:rPr lang="vi-VN" sz="1900" b="1">
                <a:solidFill>
                  <a:srgbClr val="191919"/>
                </a:solidFill>
                <a:cs typeface="Arial" panose="020B0604020202020204" pitchFamily="34" charset="0"/>
              </a:rPr>
              <a:t>hà trường</a:t>
            </a:r>
            <a:r>
              <a:rPr lang="en-US" sz="1900" b="1">
                <a:solidFill>
                  <a:srgbClr val="191919"/>
                </a:solidFill>
                <a:cs typeface="Arial" panose="020B0604020202020204" pitchFamily="34" charset="0"/>
              </a:rPr>
              <a:t> cần</a:t>
            </a:r>
            <a:r>
              <a:rPr lang="vi-VN" sz="1900" b="1">
                <a:solidFill>
                  <a:srgbClr val="191919"/>
                </a:solidFill>
                <a:cs typeface="Arial" panose="020B0604020202020204" pitchFamily="34" charset="0"/>
              </a:rPr>
              <a:t> thực hiện khóa điểm danh </a:t>
            </a:r>
            <a:r>
              <a:rPr lang="en-US" sz="1900" b="1">
                <a:solidFill>
                  <a:srgbClr val="191919"/>
                </a:solidFill>
                <a:cs typeface="Arial" panose="020B0604020202020204" pitchFamily="34" charset="0"/>
              </a:rPr>
              <a:t>để hệ thống chốt số liệu và tính toán khấu trừ các khoản thu. </a:t>
            </a: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pic>
        <p:nvPicPr>
          <p:cNvPr id="22" name="Picture 21"/>
          <p:cNvPicPr>
            <a:picLocks noChangeAspect="1"/>
          </p:cNvPicPr>
          <p:nvPr/>
        </p:nvPicPr>
        <p:blipFill>
          <a:blip r:embed="rId4"/>
          <a:stretch>
            <a:fillRect/>
          </a:stretch>
        </p:blipFill>
        <p:spPr>
          <a:xfrm>
            <a:off x="990600" y="2514600"/>
            <a:ext cx="10230043" cy="3172328"/>
          </a:xfrm>
          <a:prstGeom prst="rect">
            <a:avLst/>
          </a:prstGeom>
        </p:spPr>
      </p:pic>
    </p:spTree>
    <p:extLst>
      <p:ext uri="{BB962C8B-B14F-4D97-AF65-F5344CB8AC3E}">
        <p14:creationId xmlns:p14="http://schemas.microsoft.com/office/powerpoint/2010/main" val="418289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538883"/>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7. Lập đợt thu</a:t>
            </a:r>
          </a:p>
        </p:txBody>
      </p:sp>
      <p:sp>
        <p:nvSpPr>
          <p:cNvPr id="8" name="TextBox 3"/>
          <p:cNvSpPr txBox="1"/>
          <p:nvPr/>
        </p:nvSpPr>
        <p:spPr>
          <a:xfrm>
            <a:off x="1523999" y="1309512"/>
            <a:ext cx="9609841" cy="584775"/>
          </a:xfrm>
          <a:prstGeom prst="rect">
            <a:avLst/>
          </a:prstGeom>
        </p:spPr>
        <p:txBody>
          <a:bodyPr wrap="square" lIns="0" tIns="0" rIns="0" bIns="0" rtlCol="0" anchor="t">
            <a:spAutoFit/>
          </a:bodyPr>
          <a:lstStyle/>
          <a:p>
            <a:r>
              <a:rPr lang="vi-VN" sz="1900" b="1">
                <a:solidFill>
                  <a:srgbClr val="191919"/>
                </a:solidFill>
                <a:cs typeface="Arial" panose="020B0604020202020204" pitchFamily="34" charset="0"/>
              </a:rPr>
              <a:t>Lập đợt thu bao gồm các khoản thu và thời gian thu.</a:t>
            </a:r>
            <a:r>
              <a:rPr lang="en-US" sz="1900" b="1">
                <a:solidFill>
                  <a:srgbClr val="191919"/>
                </a:solidFill>
                <a:cs typeface="Arial" panose="020B0604020202020204" pitchFamily="34" charset="0"/>
              </a:rPr>
              <a:t> Một khoản thu có thể tạo trong nhiều đợt thu theo thực tế thu tại nhà trường.</a:t>
            </a:r>
            <a:endParaRPr lang="en-US" sz="1900" b="1">
              <a:solidFill>
                <a:srgbClr val="191919"/>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pic>
        <p:nvPicPr>
          <p:cNvPr id="7" name="Picture 6"/>
          <p:cNvPicPr>
            <a:picLocks noChangeAspect="1"/>
          </p:cNvPicPr>
          <p:nvPr/>
        </p:nvPicPr>
        <p:blipFill>
          <a:blip r:embed="rId4"/>
          <a:stretch>
            <a:fillRect/>
          </a:stretch>
        </p:blipFill>
        <p:spPr>
          <a:xfrm>
            <a:off x="990601" y="2072497"/>
            <a:ext cx="10134600" cy="3977111"/>
          </a:xfrm>
          <a:prstGeom prst="rect">
            <a:avLst/>
          </a:prstGeom>
        </p:spPr>
      </p:pic>
    </p:spTree>
    <p:extLst>
      <p:ext uri="{BB962C8B-B14F-4D97-AF65-F5344CB8AC3E}">
        <p14:creationId xmlns:p14="http://schemas.microsoft.com/office/powerpoint/2010/main" val="35666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025922"/>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8. Lập phiếu thu</a:t>
            </a:r>
          </a:p>
        </p:txBody>
      </p:sp>
      <p:sp>
        <p:nvSpPr>
          <p:cNvPr id="8" name="TextBox 3"/>
          <p:cNvSpPr txBox="1"/>
          <p:nvPr/>
        </p:nvSpPr>
        <p:spPr>
          <a:xfrm>
            <a:off x="1371600" y="1285671"/>
            <a:ext cx="10134600" cy="584775"/>
          </a:xfrm>
          <a:prstGeom prst="rect">
            <a:avLst/>
          </a:prstGeom>
        </p:spPr>
        <p:txBody>
          <a:bodyPr wrap="square" lIns="0" tIns="0" rIns="0" bIns="0" rtlCol="0" anchor="t">
            <a:spAutoFit/>
          </a:bodyPr>
          <a:lstStyle/>
          <a:p>
            <a:r>
              <a:rPr lang="en-US" sz="1900" b="1">
                <a:solidFill>
                  <a:srgbClr val="191919"/>
                </a:solidFill>
                <a:cs typeface="Arial" panose="020B0604020202020204" pitchFamily="34" charset="0"/>
              </a:rPr>
              <a:t>Tạo và tính toán các khoản thu … phiếu thu và gửi thông báo các khoản thu, thời gian thu đến PHHS.</a:t>
            </a:r>
            <a:endParaRPr lang="en-US" sz="1900" b="1">
              <a:solidFill>
                <a:srgbClr val="191919"/>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54197"/>
            <a:ext cx="312163" cy="276823"/>
          </a:xfrm>
          <a:prstGeom prst="rect">
            <a:avLst/>
          </a:prstGeom>
        </p:spPr>
      </p:pic>
      <p:pic>
        <p:nvPicPr>
          <p:cNvPr id="2" name="Picture 1"/>
          <p:cNvPicPr>
            <a:picLocks noChangeAspect="1"/>
          </p:cNvPicPr>
          <p:nvPr/>
        </p:nvPicPr>
        <p:blipFill>
          <a:blip r:embed="rId4"/>
          <a:stretch>
            <a:fillRect/>
          </a:stretch>
        </p:blipFill>
        <p:spPr>
          <a:xfrm>
            <a:off x="572184" y="2060220"/>
            <a:ext cx="7696200" cy="2476205"/>
          </a:xfrm>
          <a:prstGeom prst="rect">
            <a:avLst/>
          </a:prstGeom>
        </p:spPr>
      </p:pic>
      <p:pic>
        <p:nvPicPr>
          <p:cNvPr id="3" name="Picture 2"/>
          <p:cNvPicPr>
            <a:picLocks noChangeAspect="1"/>
          </p:cNvPicPr>
          <p:nvPr/>
        </p:nvPicPr>
        <p:blipFill>
          <a:blip r:embed="rId5"/>
          <a:stretch>
            <a:fillRect/>
          </a:stretch>
        </p:blipFill>
        <p:spPr>
          <a:xfrm>
            <a:off x="7772400" y="3000214"/>
            <a:ext cx="4046824" cy="3173880"/>
          </a:xfrm>
          <a:prstGeom prst="rect">
            <a:avLst/>
          </a:prstGeom>
        </p:spPr>
      </p:pic>
      <p:sp>
        <p:nvSpPr>
          <p:cNvPr id="7" name="Bent-Up Arrow 6"/>
          <p:cNvSpPr/>
          <p:nvPr/>
        </p:nvSpPr>
        <p:spPr>
          <a:xfrm rot="5400000">
            <a:off x="6725912" y="4404338"/>
            <a:ext cx="914400" cy="1178575"/>
          </a:xfrm>
          <a:prstGeom prst="ben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6215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025922"/>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8458200" cy="369332"/>
          </a:xfrm>
          <a:prstGeom prst="rect">
            <a:avLst/>
          </a:prstGeom>
        </p:spPr>
        <p:txBody>
          <a:bodyPr wrap="square" lIns="0" tIns="0" rIns="0" bIns="0" rtlCol="0" anchor="t">
            <a:spAutoFit/>
          </a:bodyPr>
          <a:lstStyle/>
          <a:p>
            <a:pPr defTabSz="609630"/>
            <a:r>
              <a:rPr lang="en-US" sz="2400">
                <a:solidFill>
                  <a:srgbClr val="191919"/>
                </a:solidFill>
                <a:latin typeface="Roboto Bold"/>
              </a:rPr>
              <a:t>8. Lập phiếu thu</a:t>
            </a:r>
          </a:p>
        </p:txBody>
      </p:sp>
      <p:sp>
        <p:nvSpPr>
          <p:cNvPr id="8" name="TextBox 3"/>
          <p:cNvSpPr txBox="1"/>
          <p:nvPr/>
        </p:nvSpPr>
        <p:spPr>
          <a:xfrm>
            <a:off x="1523999" y="1309512"/>
            <a:ext cx="9525001" cy="292388"/>
          </a:xfrm>
          <a:prstGeom prst="rect">
            <a:avLst/>
          </a:prstGeom>
        </p:spPr>
        <p:txBody>
          <a:bodyPr wrap="square" lIns="0" tIns="0" rIns="0" bIns="0" rtlCol="0" anchor="t">
            <a:spAutoFit/>
          </a:bodyPr>
          <a:lstStyle/>
          <a:p>
            <a:r>
              <a:rPr lang="en-US" sz="1900" b="1">
                <a:solidFill>
                  <a:srgbClr val="191919"/>
                </a:solidFill>
                <a:cs typeface="Arial" panose="020B0604020202020204" pitchFamily="34" charset="0"/>
              </a:rPr>
              <a:t>Việc gửi thông báo các khoản thu tới PHHS qua ứng dụng eNetViet.</a:t>
            </a:r>
            <a:endParaRPr lang="en-US" sz="1900" b="1">
              <a:solidFill>
                <a:srgbClr val="191919"/>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1" y="1309512"/>
            <a:ext cx="312163" cy="276823"/>
          </a:xfrm>
          <a:prstGeom prst="rect">
            <a:avLst/>
          </a:prstGeom>
        </p:spPr>
      </p:pic>
      <p:pic>
        <p:nvPicPr>
          <p:cNvPr id="5" name="Picture 4"/>
          <p:cNvPicPr>
            <a:picLocks noChangeAspect="1"/>
          </p:cNvPicPr>
          <p:nvPr/>
        </p:nvPicPr>
        <p:blipFill>
          <a:blip r:embed="rId4"/>
          <a:stretch>
            <a:fillRect/>
          </a:stretch>
        </p:blipFill>
        <p:spPr>
          <a:xfrm>
            <a:off x="611808" y="1905000"/>
            <a:ext cx="11377356" cy="3402518"/>
          </a:xfrm>
          <a:prstGeom prst="rect">
            <a:avLst/>
          </a:prstGeom>
        </p:spPr>
      </p:pic>
      <p:sp>
        <p:nvSpPr>
          <p:cNvPr id="10" name="TextBox 3"/>
          <p:cNvSpPr txBox="1"/>
          <p:nvPr/>
        </p:nvSpPr>
        <p:spPr>
          <a:xfrm>
            <a:off x="611808" y="5638375"/>
            <a:ext cx="11199192" cy="584775"/>
          </a:xfrm>
          <a:prstGeom prst="rect">
            <a:avLst/>
          </a:prstGeom>
        </p:spPr>
        <p:txBody>
          <a:bodyPr wrap="square" lIns="0" tIns="0" rIns="0" bIns="0" rtlCol="0" anchor="t">
            <a:spAutoFit/>
          </a:bodyPr>
          <a:lstStyle/>
          <a:p>
            <a:r>
              <a:rPr lang="en-US" sz="1900" b="1">
                <a:solidFill>
                  <a:srgbClr val="191919"/>
                </a:solidFill>
                <a:cs typeface="Arial" panose="020B0604020202020204" pitchFamily="34" charset="0"/>
              </a:rPr>
              <a:t>Lưu ý: Nhà trường chỉ gửi được thông báo khi các phiếu thu đã được duyệt tại chức năng lập phiếu thu.  </a:t>
            </a:r>
            <a:endParaRPr lang="en-US" sz="1900" b="1">
              <a:solidFill>
                <a:srgbClr val="1919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678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1000274"/>
          </a:xfrm>
          <a:prstGeom prst="rect">
            <a:avLst/>
          </a:prstGeom>
        </p:spPr>
        <p:txBody>
          <a:bodyPr wrap="square" lIns="0" tIns="0" rIns="0" bIns="0" rtlCol="0" anchor="t">
            <a:spAutoFit/>
          </a:bodyPr>
          <a:lstStyle/>
          <a:p>
            <a:pPr lvl="0" defTabSz="914446">
              <a:lnSpc>
                <a:spcPts val="4000"/>
              </a:lnSpc>
            </a:pPr>
            <a:r>
              <a:rPr lang="en-US" sz="3334" b="1">
                <a:solidFill>
                  <a:srgbClr val="094B95"/>
                </a:solidFill>
                <a:latin typeface="Roboto" pitchFamily="2" charset="0"/>
                <a:ea typeface="Roboto" pitchFamily="2" charset="0"/>
              </a:rPr>
              <a:t>II. </a:t>
            </a:r>
            <a:r>
              <a:rPr lang="en-US" sz="3200" b="1">
                <a:solidFill>
                  <a:srgbClr val="094B95"/>
                </a:solidFill>
                <a:latin typeface="Roboto" pitchFamily="2" charset="0"/>
                <a:ea typeface="Roboto" pitchFamily="2" charset="0"/>
              </a:rPr>
              <a:t>HƯỚNG DẪN PHÂN HỆ QUẢN LÝ KHOẢN THU</a:t>
            </a:r>
          </a:p>
          <a:p>
            <a:pPr defTabSz="914446">
              <a:lnSpc>
                <a:spcPts val="4000"/>
              </a:lnSpc>
            </a:pPr>
            <a:endParaRPr lang="en-US" sz="3200" b="1">
              <a:solidFill>
                <a:srgbClr val="094B95"/>
              </a:solidFill>
              <a:latin typeface="Roboto" pitchFamily="2" charset="0"/>
              <a:ea typeface="Roboto" pitchFamily="2" charset="0"/>
            </a:endParaRPr>
          </a:p>
        </p:txBody>
      </p:sp>
      <p:sp>
        <p:nvSpPr>
          <p:cNvPr id="35" name="TextBox 3"/>
          <p:cNvSpPr txBox="1"/>
          <p:nvPr/>
        </p:nvSpPr>
        <p:spPr>
          <a:xfrm>
            <a:off x="990600" y="817761"/>
            <a:ext cx="8077200" cy="369332"/>
          </a:xfrm>
          <a:prstGeom prst="rect">
            <a:avLst/>
          </a:prstGeom>
        </p:spPr>
        <p:txBody>
          <a:bodyPr wrap="square" lIns="0" tIns="0" rIns="0" bIns="0" rtlCol="0" anchor="t">
            <a:spAutoFit/>
          </a:bodyPr>
          <a:lstStyle/>
          <a:p>
            <a:pPr defTabSz="609630"/>
            <a:r>
              <a:rPr lang="en-US" sz="2400">
                <a:solidFill>
                  <a:srgbClr val="191919"/>
                </a:solidFill>
                <a:latin typeface="Roboto Bold"/>
              </a:rPr>
              <a:t>9</a:t>
            </a:r>
            <a:r>
              <a:rPr lang="en-US" sz="2400" smtClean="0">
                <a:solidFill>
                  <a:srgbClr val="191919"/>
                </a:solidFill>
                <a:latin typeface="Roboto Bold"/>
              </a:rPr>
              <a:t>. </a:t>
            </a:r>
            <a:r>
              <a:rPr lang="en-US" sz="2400">
                <a:solidFill>
                  <a:srgbClr val="191919"/>
                </a:solidFill>
                <a:latin typeface="Roboto Bold"/>
              </a:rPr>
              <a:t>Theo dõi lịch sử khoản thu và báo cáo thống kê</a:t>
            </a:r>
          </a:p>
        </p:txBody>
      </p:sp>
      <p:pic>
        <p:nvPicPr>
          <p:cNvPr id="5" name="Picture 4"/>
          <p:cNvPicPr>
            <a:picLocks noChangeAspect="1"/>
          </p:cNvPicPr>
          <p:nvPr/>
        </p:nvPicPr>
        <p:blipFill>
          <a:blip r:embed="rId3"/>
          <a:stretch>
            <a:fillRect/>
          </a:stretch>
        </p:blipFill>
        <p:spPr>
          <a:xfrm>
            <a:off x="3733800" y="1600201"/>
            <a:ext cx="8204033" cy="3681852"/>
          </a:xfrm>
          <a:prstGeom prst="rect">
            <a:avLst/>
          </a:prstGeom>
        </p:spPr>
      </p:pic>
      <p:pic>
        <p:nvPicPr>
          <p:cNvPr id="7" name="Picture 6"/>
          <p:cNvPicPr>
            <a:picLocks noChangeAspect="1"/>
          </p:cNvPicPr>
          <p:nvPr/>
        </p:nvPicPr>
        <p:blipFill>
          <a:blip r:embed="rId4"/>
          <a:stretch>
            <a:fillRect/>
          </a:stretch>
        </p:blipFill>
        <p:spPr>
          <a:xfrm>
            <a:off x="685800" y="1600201"/>
            <a:ext cx="2869066" cy="3681852"/>
          </a:xfrm>
          <a:prstGeom prst="rect">
            <a:avLst/>
          </a:prstGeom>
        </p:spPr>
      </p:pic>
    </p:spTree>
    <p:extLst>
      <p:ext uri="{BB962C8B-B14F-4D97-AF65-F5344CB8AC3E}">
        <p14:creationId xmlns:p14="http://schemas.microsoft.com/office/powerpoint/2010/main" val="2069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6"/>
          <p:cNvSpPr txBox="1"/>
          <p:nvPr/>
        </p:nvSpPr>
        <p:spPr>
          <a:xfrm>
            <a:off x="572184" y="304800"/>
            <a:ext cx="10553016" cy="512961"/>
          </a:xfrm>
          <a:prstGeom prst="rect">
            <a:avLst/>
          </a:prstGeom>
        </p:spPr>
        <p:txBody>
          <a:bodyPr wrap="square" lIns="0" tIns="0" rIns="0" bIns="0" rtlCol="0" anchor="t">
            <a:spAutoFit/>
          </a:bodyPr>
          <a:lstStyle/>
          <a:p>
            <a:pPr defTabSz="914446">
              <a:lnSpc>
                <a:spcPts val="4000"/>
              </a:lnSpc>
            </a:pPr>
            <a:r>
              <a:rPr lang="en-US" sz="3334" b="1" smtClean="0">
                <a:solidFill>
                  <a:srgbClr val="094B95"/>
                </a:solidFill>
                <a:latin typeface="Roboto" pitchFamily="2" charset="0"/>
                <a:ea typeface="Roboto" pitchFamily="2" charset="0"/>
              </a:rPr>
              <a:t>III. </a:t>
            </a:r>
            <a:r>
              <a:rPr lang="en-US" sz="3334" b="1">
                <a:solidFill>
                  <a:srgbClr val="094B95"/>
                </a:solidFill>
                <a:latin typeface="Roboto" pitchFamily="2" charset="0"/>
                <a:ea typeface="Roboto" pitchFamily="2" charset="0"/>
              </a:rPr>
              <a:t>HƯỚNG DẪN </a:t>
            </a:r>
            <a:r>
              <a:rPr lang="en-US" sz="3334" b="1" smtClean="0">
                <a:solidFill>
                  <a:srgbClr val="094B95"/>
                </a:solidFill>
                <a:latin typeface="Roboto" pitchFamily="2" charset="0"/>
                <a:ea typeface="Roboto" pitchFamily="2" charset="0"/>
              </a:rPr>
              <a:t>PHHS THANH TOÁN</a:t>
            </a:r>
            <a:endParaRPr lang="en-US" sz="3334" b="1">
              <a:solidFill>
                <a:srgbClr val="094B95"/>
              </a:solidFill>
              <a:latin typeface="Roboto" pitchFamily="2" charset="0"/>
              <a:ea typeface="Roboto" pitchFamily="2" charset="0"/>
            </a:endParaRPr>
          </a:p>
        </p:txBody>
      </p:sp>
      <p:sp>
        <p:nvSpPr>
          <p:cNvPr id="35" name="TextBox 3"/>
          <p:cNvSpPr txBox="1"/>
          <p:nvPr/>
        </p:nvSpPr>
        <p:spPr>
          <a:xfrm>
            <a:off x="990600" y="817761"/>
            <a:ext cx="10591800" cy="738664"/>
          </a:xfrm>
          <a:prstGeom prst="rect">
            <a:avLst/>
          </a:prstGeom>
        </p:spPr>
        <p:txBody>
          <a:bodyPr wrap="square" lIns="0" tIns="0" rIns="0" bIns="0" rtlCol="0" anchor="t">
            <a:spAutoFit/>
          </a:bodyPr>
          <a:lstStyle/>
          <a:p>
            <a:pPr defTabSz="609630"/>
            <a:r>
              <a:rPr lang="en-US" sz="2400" smtClean="0">
                <a:solidFill>
                  <a:srgbClr val="191919"/>
                </a:solidFill>
                <a:latin typeface="Roboto Bold"/>
              </a:rPr>
              <a:t>PHHS </a:t>
            </a:r>
            <a:r>
              <a:rPr lang="en-US" sz="2400">
                <a:solidFill>
                  <a:srgbClr val="191919"/>
                </a:solidFill>
                <a:latin typeface="Roboto Bold"/>
              </a:rPr>
              <a:t>thực hiện thanh </a:t>
            </a:r>
            <a:r>
              <a:rPr lang="en-US" sz="2400" smtClean="0">
                <a:solidFill>
                  <a:srgbClr val="191919"/>
                </a:solidFill>
                <a:latin typeface="Roboto Bold"/>
              </a:rPr>
              <a:t>toán các khoản thu, học phí </a:t>
            </a:r>
            <a:r>
              <a:rPr lang="en-US" sz="2400">
                <a:solidFill>
                  <a:srgbClr val="191919"/>
                </a:solidFill>
                <a:latin typeface="Roboto Bold"/>
              </a:rPr>
              <a:t>qua ứng dụng eNetViet</a:t>
            </a:r>
          </a:p>
          <a:p>
            <a:pPr defTabSz="609630"/>
            <a:endParaRPr lang="en-US" sz="2400">
              <a:solidFill>
                <a:srgbClr val="191919"/>
              </a:solidFill>
              <a:latin typeface="Roboto Bold"/>
            </a:endParaRPr>
          </a:p>
        </p:txBody>
      </p:sp>
      <p:sp>
        <p:nvSpPr>
          <p:cNvPr id="10" name="Google Shape;222;p10"/>
          <p:cNvSpPr/>
          <p:nvPr/>
        </p:nvSpPr>
        <p:spPr>
          <a:xfrm>
            <a:off x="3977344" y="2074885"/>
            <a:ext cx="2194560" cy="4572000"/>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stretch>
              <a:fillRect l="-43" r="-44"/>
            </a:stretch>
          </a:blipFill>
          <a:ln>
            <a:noFill/>
          </a:ln>
        </p:spPr>
      </p:sp>
      <p:sp>
        <p:nvSpPr>
          <p:cNvPr id="12" name="Google Shape;222;p10"/>
          <p:cNvSpPr/>
          <p:nvPr/>
        </p:nvSpPr>
        <p:spPr>
          <a:xfrm>
            <a:off x="6598772" y="2074885"/>
            <a:ext cx="2194560" cy="4572000"/>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4"/>
            <a:stretch>
              <a:fillRect l="-43" r="-44"/>
            </a:stretch>
          </a:blipFill>
          <a:ln>
            <a:noFill/>
          </a:ln>
        </p:spPr>
      </p:sp>
      <p:sp>
        <p:nvSpPr>
          <p:cNvPr id="13" name="Google Shape;222;p10"/>
          <p:cNvSpPr/>
          <p:nvPr/>
        </p:nvSpPr>
        <p:spPr>
          <a:xfrm>
            <a:off x="9220200" y="2074885"/>
            <a:ext cx="2194560" cy="4572000"/>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5"/>
            <a:stretch>
              <a:fillRect l="-43" r="-44"/>
            </a:stretch>
          </a:blipFill>
          <a:ln>
            <a:noFill/>
          </a:ln>
        </p:spPr>
      </p:sp>
      <p:sp>
        <p:nvSpPr>
          <p:cNvPr id="8" name="Google Shape;222;p10"/>
          <p:cNvSpPr/>
          <p:nvPr/>
        </p:nvSpPr>
        <p:spPr>
          <a:xfrm>
            <a:off x="1355916" y="2074885"/>
            <a:ext cx="2194560" cy="4572000"/>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6"/>
            <a:stretch>
              <a:fillRect l="-43" r="-44"/>
            </a:stretch>
          </a:blipFill>
          <a:ln>
            <a:noFill/>
          </a:ln>
        </p:spPr>
      </p:sp>
      <p:sp>
        <p:nvSpPr>
          <p:cNvPr id="9" name="Rectangle 8"/>
          <p:cNvSpPr/>
          <p:nvPr/>
        </p:nvSpPr>
        <p:spPr>
          <a:xfrm>
            <a:off x="576538" y="1217871"/>
            <a:ext cx="10210800" cy="677108"/>
          </a:xfrm>
          <a:prstGeom prst="rect">
            <a:avLst/>
          </a:prstGeom>
        </p:spPr>
        <p:txBody>
          <a:bodyPr wrap="square">
            <a:spAutoFit/>
          </a:bodyPr>
          <a:lstStyle/>
          <a:p>
            <a:pPr marL="284587" lvl="1" algn="just">
              <a:buSzPts val="2636"/>
            </a:pPr>
            <a:r>
              <a:rPr lang="en-US" sz="1900">
                <a:latin typeface="Roboto Mono"/>
                <a:ea typeface="Roboto Mono"/>
                <a:cs typeface="Roboto Mono"/>
                <a:sym typeface="Roboto Mono"/>
              </a:rPr>
              <a:t>eNetViet được tích hợp với cổng thanh toán liên kết với hơn 40 ngân hàng phổ biến tại Việt Nam và các ví điện tử như ZaloPay, Viettel Pay</a:t>
            </a:r>
            <a:r>
              <a:rPr lang="en-US" sz="1900" smtClean="0">
                <a:latin typeface="Roboto Mono"/>
                <a:ea typeface="Roboto Mono"/>
                <a:cs typeface="Roboto Mono"/>
                <a:sym typeface="Roboto Mono"/>
              </a:rPr>
              <a:t>, OnePay, Bảo Kim… </a:t>
            </a:r>
            <a:endParaRPr lang="vi-VN" sz="1900">
              <a:latin typeface="Roboto Mono"/>
              <a:ea typeface="Roboto Mono"/>
              <a:cs typeface="Roboto Mono"/>
              <a:sym typeface="Roboto Mono"/>
            </a:endParaRPr>
          </a:p>
        </p:txBody>
      </p:sp>
    </p:spTree>
    <p:extLst>
      <p:ext uri="{BB962C8B-B14F-4D97-AF65-F5344CB8AC3E}">
        <p14:creationId xmlns:p14="http://schemas.microsoft.com/office/powerpoint/2010/main" val="30791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TextBox 6">
            <a:extLst>
              <a:ext uri="{FF2B5EF4-FFF2-40B4-BE49-F238E27FC236}">
                <a16:creationId xmlns:a16="http://schemas.microsoft.com/office/drawing/2014/main" id="{1B3D7076-553A-4C57-86D0-6B17BD445565}"/>
              </a:ext>
            </a:extLst>
          </p:cNvPr>
          <p:cNvSpPr txBox="1"/>
          <p:nvPr/>
        </p:nvSpPr>
        <p:spPr>
          <a:xfrm>
            <a:off x="1143000" y="3049823"/>
            <a:ext cx="10668000" cy="584775"/>
          </a:xfrm>
          <a:prstGeom prst="rect">
            <a:avLst/>
          </a:prstGeom>
        </p:spPr>
        <p:txBody>
          <a:bodyPr wrap="square" lIns="0" tIns="0" rIns="0" bIns="0" rtlCol="0" anchor="t">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94B95"/>
                </a:solidFill>
                <a:effectLst/>
                <a:uLnTx/>
                <a:uFillTx/>
                <a:latin typeface="Roboto" pitchFamily="2" charset="0"/>
                <a:ea typeface="Roboto" pitchFamily="2" charset="0"/>
                <a:cs typeface="Arial" panose="020B0604020202020204" pitchFamily="34" charset="0"/>
              </a:rPr>
              <a:t>TR</a:t>
            </a:r>
            <a:r>
              <a:rPr lang="en-US" sz="3800" b="1" dirty="0">
                <a:solidFill>
                  <a:srgbClr val="094B95"/>
                </a:solidFill>
                <a:latin typeface="Roboto" pitchFamily="2" charset="0"/>
                <a:ea typeface="Roboto" pitchFamily="2" charset="0"/>
                <a:cs typeface="Arial" panose="020B0604020202020204" pitchFamily="34" charset="0"/>
              </a:rPr>
              <a:t>ÂN TRỌNG CẢM </a:t>
            </a:r>
            <a:r>
              <a:rPr lang="vi-VN" sz="3800" b="1" dirty="0">
                <a:solidFill>
                  <a:srgbClr val="094B95"/>
                </a:solidFill>
                <a:latin typeface="Roboto" pitchFamily="2" charset="0"/>
                <a:ea typeface="Roboto" pitchFamily="2" charset="0"/>
                <a:cs typeface="Arial" panose="020B0604020202020204" pitchFamily="34" charset="0"/>
              </a:rPr>
              <a:t>Ơ</a:t>
            </a:r>
            <a:r>
              <a:rPr lang="en-US" sz="3800" b="1" dirty="0">
                <a:solidFill>
                  <a:srgbClr val="094B95"/>
                </a:solidFill>
                <a:latin typeface="Roboto" pitchFamily="2" charset="0"/>
                <a:ea typeface="Roboto" pitchFamily="2" charset="0"/>
                <a:cs typeface="Arial" panose="020B0604020202020204" pitchFamily="34" charset="0"/>
              </a:rPr>
              <a:t>N</a:t>
            </a:r>
            <a:endParaRPr kumimoji="0" lang="en-US" sz="3800" b="1" i="0" u="none" strike="noStrike" kern="1200" cap="none" spc="0" normalizeH="0" baseline="0" noProof="0" dirty="0">
              <a:ln>
                <a:noFill/>
              </a:ln>
              <a:solidFill>
                <a:srgbClr val="094B95"/>
              </a:solidFill>
              <a:effectLst/>
              <a:uLnTx/>
              <a:uFillTx/>
              <a:latin typeface="Roboto" pitchFamily="2" charset="0"/>
              <a:ea typeface="Roboto" pitchFamily="2" charset="0"/>
              <a:cs typeface="Arial" panose="020B0604020202020204" pitchFamily="34" charset="0"/>
            </a:endParaRPr>
          </a:p>
        </p:txBody>
      </p:sp>
      <p:sp>
        <p:nvSpPr>
          <p:cNvPr id="75" name="Rectangle 74">
            <a:extLst>
              <a:ext uri="{FF2B5EF4-FFF2-40B4-BE49-F238E27FC236}">
                <a16:creationId xmlns:a16="http://schemas.microsoft.com/office/drawing/2014/main" id="{ADA86807-B8AD-486F-84C0-67C07B9AFC9B}"/>
              </a:ext>
            </a:extLst>
          </p:cNvPr>
          <p:cNvSpPr/>
          <p:nvPr/>
        </p:nvSpPr>
        <p:spPr>
          <a:xfrm>
            <a:off x="719403" y="2351611"/>
            <a:ext cx="118797" cy="1981200"/>
          </a:xfrm>
          <a:prstGeom prst="rect">
            <a:avLst/>
          </a:prstGeom>
          <a:solidFill>
            <a:srgbClr val="E2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schemeClr val="accent2"/>
              </a:solidFill>
              <a:latin typeface="맑은 고딕"/>
              <a:ea typeface="맑은 고딕" panose="020B0503020000020004" pitchFamily="34" charset="-127"/>
            </a:endParaRPr>
          </a:p>
        </p:txBody>
      </p:sp>
      <p:pic>
        <p:nvPicPr>
          <p:cNvPr id="77" name="Picture 3">
            <a:extLst>
              <a:ext uri="{FF2B5EF4-FFF2-40B4-BE49-F238E27FC236}">
                <a16:creationId xmlns:a16="http://schemas.microsoft.com/office/drawing/2014/main" id="{81EB6E75-F349-4740-8701-AB96B93B55B1}"/>
              </a:ext>
            </a:extLst>
          </p:cNvPr>
          <p:cNvPicPr>
            <a:picLocks noChangeAspect="1"/>
          </p:cNvPicPr>
          <p:nvPr/>
        </p:nvPicPr>
        <p:blipFill>
          <a:blip r:embed="rId3"/>
          <a:srcRect/>
          <a:stretch>
            <a:fillRect/>
          </a:stretch>
        </p:blipFill>
        <p:spPr>
          <a:xfrm>
            <a:off x="10500903" y="5562600"/>
            <a:ext cx="1084122" cy="802555"/>
          </a:xfrm>
          <a:prstGeom prst="rect">
            <a:avLst/>
          </a:prstGeom>
        </p:spPr>
      </p:pic>
      <p:sp>
        <p:nvSpPr>
          <p:cNvPr id="78" name="TextBox 77">
            <a:extLst>
              <a:ext uri="{FF2B5EF4-FFF2-40B4-BE49-F238E27FC236}">
                <a16:creationId xmlns:a16="http://schemas.microsoft.com/office/drawing/2014/main" id="{565637EA-820E-4C71-82A3-07AF21EEC728}"/>
              </a:ext>
            </a:extLst>
          </p:cNvPr>
          <p:cNvSpPr txBox="1"/>
          <p:nvPr/>
        </p:nvSpPr>
        <p:spPr>
          <a:xfrm>
            <a:off x="7162800" y="6096000"/>
            <a:ext cx="3200400" cy="338554"/>
          </a:xfrm>
          <a:prstGeom prst="rect">
            <a:avLst/>
          </a:prstGeom>
          <a:noFill/>
        </p:spPr>
        <p:txBody>
          <a:bodyPr wrap="square" rtlCol="0">
            <a:spAutoFit/>
          </a:bodyPr>
          <a:lstStyle/>
          <a:p>
            <a:pPr algn="r"/>
            <a:r>
              <a:rPr lang="en-US" sz="1600" i="1" dirty="0" err="1">
                <a:solidFill>
                  <a:schemeClr val="tx1">
                    <a:lumMod val="75000"/>
                    <a:lumOff val="25000"/>
                  </a:schemeClr>
                </a:solidFill>
                <a:latin typeface="Arial" panose="020B0604020202020204" pitchFamily="34" charset="0"/>
                <a:cs typeface="Arial" panose="020B0604020202020204" pitchFamily="34" charset="0"/>
              </a:rPr>
              <a:t>Đơn</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vị</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phối</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hợp</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thực</a:t>
            </a:r>
            <a:r>
              <a:rPr lang="en-US" sz="1600" i="1" dirty="0">
                <a:solidFill>
                  <a:schemeClr val="tx1">
                    <a:lumMod val="75000"/>
                    <a:lumOff val="25000"/>
                  </a:schemeClr>
                </a:solidFill>
                <a:latin typeface="Arial" panose="020B0604020202020204" pitchFamily="34" charset="0"/>
                <a:cs typeface="Arial" panose="020B0604020202020204" pitchFamily="34" charset="0"/>
              </a:rPr>
              <a:t> </a:t>
            </a:r>
            <a:r>
              <a:rPr lang="en-US" sz="1600" i="1" dirty="0" err="1">
                <a:solidFill>
                  <a:schemeClr val="tx1">
                    <a:lumMod val="75000"/>
                    <a:lumOff val="25000"/>
                  </a:schemeClr>
                </a:solidFill>
                <a:latin typeface="Arial" panose="020B0604020202020204" pitchFamily="34" charset="0"/>
                <a:cs typeface="Arial" panose="020B0604020202020204" pitchFamily="34" charset="0"/>
              </a:rPr>
              <a:t>hiện</a:t>
            </a:r>
            <a:endParaRPr lang="en-US" sz="1600" i="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80" name="Picture 79">
            <a:extLst>
              <a:ext uri="{FF2B5EF4-FFF2-40B4-BE49-F238E27FC236}">
                <a16:creationId xmlns:a16="http://schemas.microsoft.com/office/drawing/2014/main" id="{2B77C785-2DCF-4BAB-80B3-B968630EC3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403" y="516246"/>
            <a:ext cx="956997" cy="956997"/>
          </a:xfrm>
          <a:prstGeom prst="rect">
            <a:avLst/>
          </a:prstGeom>
        </p:spPr>
      </p:pic>
      <p:sp>
        <p:nvSpPr>
          <p:cNvPr id="81" name="TextBox 6">
            <a:extLst>
              <a:ext uri="{FF2B5EF4-FFF2-40B4-BE49-F238E27FC236}">
                <a16:creationId xmlns:a16="http://schemas.microsoft.com/office/drawing/2014/main" id="{EE73897A-D709-4650-A37C-3BBC63843A41}"/>
              </a:ext>
            </a:extLst>
          </p:cNvPr>
          <p:cNvSpPr txBox="1"/>
          <p:nvPr/>
        </p:nvSpPr>
        <p:spPr>
          <a:xfrm>
            <a:off x="1887311" y="856244"/>
            <a:ext cx="4267200" cy="276999"/>
          </a:xfrm>
          <a:prstGeom prst="rect">
            <a:avLst/>
          </a:prstGeom>
        </p:spPr>
        <p:txBody>
          <a:bodyPr wrap="square" lIns="0" tIns="0" rIns="0" bIns="0" rtlCol="0" anchor="t">
            <a:spAutoFit/>
          </a:bodyPr>
          <a:lstStyle/>
          <a:p>
            <a:pPr lvl="0" defTabSz="914446"/>
            <a:r>
              <a:rPr kumimoji="0" lang="en-US"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Roboto" pitchFamily="2" charset="0"/>
                <a:cs typeface="Arial" panose="020B0604020202020204" pitchFamily="34" charset="0"/>
              </a:rPr>
              <a:t>SỞ GIÁO DỤC VÀ ĐÀO TẠO HÀ NỘI</a:t>
            </a:r>
          </a:p>
        </p:txBody>
      </p:sp>
    </p:spTree>
    <p:extLst>
      <p:ext uri="{BB962C8B-B14F-4D97-AF65-F5344CB8AC3E}">
        <p14:creationId xmlns:p14="http://schemas.microsoft.com/office/powerpoint/2010/main" val="263505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6">
            <a:extLst>
              <a:ext uri="{FF2B5EF4-FFF2-40B4-BE49-F238E27FC236}">
                <a16:creationId xmlns:a16="http://schemas.microsoft.com/office/drawing/2014/main" id="{6EE4F887-263F-49A0-AB3C-6B0D5DD23329}"/>
              </a:ext>
            </a:extLst>
          </p:cNvPr>
          <p:cNvSpPr txBox="1"/>
          <p:nvPr/>
        </p:nvSpPr>
        <p:spPr>
          <a:xfrm>
            <a:off x="550813" y="885586"/>
            <a:ext cx="7105561" cy="369332"/>
          </a:xfrm>
          <a:prstGeom prst="rect">
            <a:avLst/>
          </a:prstGeom>
        </p:spPr>
        <p:txBody>
          <a:bodyPr lIns="0" tIns="0" rIns="0" bIns="0" rtlCol="0" anchor="t">
            <a:spAutoFit/>
          </a:bodyPr>
          <a:lstStyle/>
          <a:p>
            <a:r>
              <a:rPr lang="en-US" sz="2400" b="1">
                <a:latin typeface="Arial" panose="020B0604020202020204" pitchFamily="34" charset="0"/>
                <a:ea typeface="Roboto" pitchFamily="2" charset="0"/>
                <a:cs typeface="Arial" panose="020B0604020202020204" pitchFamily="34" charset="0"/>
              </a:rPr>
              <a:t>1. Căn cứ pháp lý</a:t>
            </a:r>
          </a:p>
        </p:txBody>
      </p:sp>
      <p:sp>
        <p:nvSpPr>
          <p:cNvPr id="74" name="TextBox 16"/>
          <p:cNvSpPr txBox="1"/>
          <p:nvPr/>
        </p:nvSpPr>
        <p:spPr>
          <a:xfrm>
            <a:off x="533400" y="300977"/>
            <a:ext cx="5105400" cy="487313"/>
          </a:xfrm>
          <a:prstGeom prst="rect">
            <a:avLst/>
          </a:prstGeom>
        </p:spPr>
        <p:txBody>
          <a:bodyPr wrap="square" lIns="0" tIns="0" rIns="0" bIns="0" rtlCol="0" anchor="t">
            <a:spAutoFit/>
          </a:bodyPr>
          <a:lstStyle/>
          <a:p>
            <a:pPr defTabSz="914446">
              <a:lnSpc>
                <a:spcPts val="4000"/>
              </a:lnSpc>
            </a:pPr>
            <a:r>
              <a:rPr lang="en-US" sz="3200" b="1">
                <a:solidFill>
                  <a:srgbClr val="094B95"/>
                </a:solidFill>
                <a:latin typeface="Roboto" pitchFamily="2" charset="0"/>
                <a:ea typeface="Roboto" pitchFamily="2" charset="0"/>
              </a:rPr>
              <a:t>I. GIỚI THIỆU TỔNG QUAN </a:t>
            </a:r>
            <a:endParaRPr lang="en-US" sz="3200" b="1" dirty="0">
              <a:solidFill>
                <a:srgbClr val="094B95"/>
              </a:solidFill>
              <a:latin typeface="Roboto" pitchFamily="2" charset="0"/>
              <a:ea typeface="Roboto" pitchFamily="2" charset="0"/>
            </a:endParaRPr>
          </a:p>
        </p:txBody>
      </p:sp>
      <p:pic>
        <p:nvPicPr>
          <p:cNvPr id="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9325" y="1676400"/>
            <a:ext cx="5162549" cy="342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4600" y="1676400"/>
            <a:ext cx="5162549" cy="342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731" y="5166476"/>
            <a:ext cx="2002670" cy="1386723"/>
          </a:xfrm>
          <a:prstGeom prst="rect">
            <a:avLst/>
          </a:prstGeom>
        </p:spPr>
      </p:pic>
    </p:spTree>
    <p:extLst>
      <p:ext uri="{BB962C8B-B14F-4D97-AF65-F5344CB8AC3E}">
        <p14:creationId xmlns:p14="http://schemas.microsoft.com/office/powerpoint/2010/main" val="1261287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6">
            <a:extLst>
              <a:ext uri="{FF2B5EF4-FFF2-40B4-BE49-F238E27FC236}">
                <a16:creationId xmlns:a16="http://schemas.microsoft.com/office/drawing/2014/main" id="{6EE4F887-263F-49A0-AB3C-6B0D5DD23329}"/>
              </a:ext>
            </a:extLst>
          </p:cNvPr>
          <p:cNvSpPr txBox="1"/>
          <p:nvPr/>
        </p:nvSpPr>
        <p:spPr>
          <a:xfrm>
            <a:off x="550813" y="885586"/>
            <a:ext cx="7105561" cy="454740"/>
          </a:xfrm>
          <a:prstGeom prst="rect">
            <a:avLst/>
          </a:prstGeom>
        </p:spPr>
        <p:txBody>
          <a:bodyPr lIns="0" tIns="0" rIns="0" bIns="0" rtlCol="0" anchor="t">
            <a:spAutoFit/>
          </a:bodyPr>
          <a:lstStyle/>
          <a:p>
            <a:pPr lvl="0" defTabSz="914446">
              <a:lnSpc>
                <a:spcPts val="4000"/>
              </a:lnSpc>
            </a:pPr>
            <a:r>
              <a:rPr lang="en-US" sz="2400" b="1">
                <a:latin typeface="Arial" panose="020B0604020202020204" pitchFamily="34" charset="0"/>
                <a:ea typeface="Roboto" pitchFamily="2" charset="0"/>
                <a:cs typeface="Arial" panose="020B0604020202020204" pitchFamily="34" charset="0"/>
              </a:rPr>
              <a:t>2. Thực trạng quản lý thu phí</a:t>
            </a:r>
            <a:endParaRPr lang="en-US" sz="2400" b="1" dirty="0">
              <a:latin typeface="Arial" panose="020B0604020202020204" pitchFamily="34" charset="0"/>
              <a:ea typeface="Roboto" pitchFamily="2" charset="0"/>
              <a:cs typeface="Arial" panose="020B0604020202020204" pitchFamily="34" charset="0"/>
            </a:endParaRPr>
          </a:p>
        </p:txBody>
      </p:sp>
      <p:sp>
        <p:nvSpPr>
          <p:cNvPr id="74" name="TextBox 16"/>
          <p:cNvSpPr txBox="1"/>
          <p:nvPr/>
        </p:nvSpPr>
        <p:spPr>
          <a:xfrm>
            <a:off x="533400" y="300977"/>
            <a:ext cx="5105400" cy="487313"/>
          </a:xfrm>
          <a:prstGeom prst="rect">
            <a:avLst/>
          </a:prstGeom>
        </p:spPr>
        <p:txBody>
          <a:bodyPr wrap="square" lIns="0" tIns="0" rIns="0" bIns="0" rtlCol="0" anchor="t">
            <a:spAutoFit/>
          </a:bodyPr>
          <a:lstStyle/>
          <a:p>
            <a:pPr defTabSz="914446">
              <a:lnSpc>
                <a:spcPts val="4000"/>
              </a:lnSpc>
            </a:pPr>
            <a:r>
              <a:rPr lang="en-US" sz="3200" b="1">
                <a:solidFill>
                  <a:srgbClr val="094B95"/>
                </a:solidFill>
                <a:latin typeface="Roboto" pitchFamily="2" charset="0"/>
                <a:ea typeface="Roboto" pitchFamily="2" charset="0"/>
              </a:rPr>
              <a:t>I. GIỚI THIỆU TỔNG QUAN </a:t>
            </a:r>
            <a:endParaRPr lang="en-US" sz="3200" b="1" dirty="0">
              <a:solidFill>
                <a:srgbClr val="094B95"/>
              </a:solidFill>
              <a:latin typeface="Roboto" pitchFamily="2" charset="0"/>
              <a:ea typeface="Roboto" pitchFamily="2" charset="0"/>
            </a:endParaRPr>
          </a:p>
        </p:txBody>
      </p:sp>
      <p:grpSp>
        <p:nvGrpSpPr>
          <p:cNvPr id="4" name="Group 2">
            <a:extLst>
              <a:ext uri="{FF2B5EF4-FFF2-40B4-BE49-F238E27FC236}">
                <a16:creationId xmlns:a16="http://schemas.microsoft.com/office/drawing/2014/main" id="{1D53F4DF-24D4-4C4E-ACEF-98A937D791A4}"/>
              </a:ext>
            </a:extLst>
          </p:cNvPr>
          <p:cNvGrpSpPr/>
          <p:nvPr/>
        </p:nvGrpSpPr>
        <p:grpSpPr>
          <a:xfrm>
            <a:off x="685800" y="1906639"/>
            <a:ext cx="11128111" cy="4189362"/>
            <a:chOff x="0" y="0"/>
            <a:chExt cx="4164600" cy="1653354"/>
          </a:xfrm>
        </p:grpSpPr>
        <p:sp>
          <p:nvSpPr>
            <p:cNvPr id="5" name="Freeform 3">
              <a:extLst>
                <a:ext uri="{FF2B5EF4-FFF2-40B4-BE49-F238E27FC236}">
                  <a16:creationId xmlns:a16="http://schemas.microsoft.com/office/drawing/2014/main" id="{10AE72D4-CFC3-4876-A0D7-36AC78BF8B1F}"/>
                </a:ext>
              </a:extLst>
            </p:cNvPr>
            <p:cNvSpPr/>
            <p:nvPr/>
          </p:nvSpPr>
          <p:spPr>
            <a:xfrm>
              <a:off x="0" y="0"/>
              <a:ext cx="4164600" cy="1653354"/>
            </a:xfrm>
            <a:custGeom>
              <a:avLst/>
              <a:gdLst/>
              <a:ahLst/>
              <a:cxnLst/>
              <a:rect l="l" t="t" r="r" b="b"/>
              <a:pathLst>
                <a:path w="4164600" h="1653354">
                  <a:moveTo>
                    <a:pt x="9117" y="0"/>
                  </a:moveTo>
                  <a:lnTo>
                    <a:pt x="4155483" y="0"/>
                  </a:lnTo>
                  <a:cubicBezTo>
                    <a:pt x="4160518" y="0"/>
                    <a:pt x="4164600" y="4082"/>
                    <a:pt x="4164600" y="9117"/>
                  </a:cubicBezTo>
                  <a:lnTo>
                    <a:pt x="4164600" y="1644237"/>
                  </a:lnTo>
                  <a:cubicBezTo>
                    <a:pt x="4164600" y="1649273"/>
                    <a:pt x="4160518" y="1653354"/>
                    <a:pt x="4155483" y="1653354"/>
                  </a:cubicBezTo>
                  <a:lnTo>
                    <a:pt x="9117" y="1653354"/>
                  </a:lnTo>
                  <a:cubicBezTo>
                    <a:pt x="4082" y="1653354"/>
                    <a:pt x="0" y="1649273"/>
                    <a:pt x="0" y="1644237"/>
                  </a:cubicBezTo>
                  <a:lnTo>
                    <a:pt x="0" y="9117"/>
                  </a:lnTo>
                  <a:cubicBezTo>
                    <a:pt x="0" y="4082"/>
                    <a:pt x="4082" y="0"/>
                    <a:pt x="9117" y="0"/>
                  </a:cubicBezTo>
                  <a:close/>
                </a:path>
              </a:pathLst>
            </a:custGeom>
            <a:solidFill>
              <a:srgbClr val="000000">
                <a:alpha val="0"/>
              </a:srgbClr>
            </a:solidFill>
            <a:ln w="19050">
              <a:solidFill>
                <a:srgbClr val="4649FF"/>
              </a:solidFill>
            </a:ln>
          </p:spPr>
        </p:sp>
        <p:sp>
          <p:nvSpPr>
            <p:cNvPr id="6" name="TextBox 4">
              <a:extLst>
                <a:ext uri="{FF2B5EF4-FFF2-40B4-BE49-F238E27FC236}">
                  <a16:creationId xmlns:a16="http://schemas.microsoft.com/office/drawing/2014/main" id="{C7E47527-E6E5-4D42-9895-2FB786B8F5E9}"/>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2053"/>
                </a:lnSpc>
              </a:pPr>
              <a:endParaRPr sz="1200">
                <a:solidFill>
                  <a:prstClr val="black"/>
                </a:solidFill>
                <a:latin typeface="Calibri"/>
              </a:endParaRPr>
            </a:p>
          </p:txBody>
        </p:sp>
      </p:grpSp>
      <p:grpSp>
        <p:nvGrpSpPr>
          <p:cNvPr id="7" name="Group 5">
            <a:extLst>
              <a:ext uri="{FF2B5EF4-FFF2-40B4-BE49-F238E27FC236}">
                <a16:creationId xmlns:a16="http://schemas.microsoft.com/office/drawing/2014/main" id="{8F5E8DBC-3C56-436A-A692-9F013FBD4A4A}"/>
              </a:ext>
            </a:extLst>
          </p:cNvPr>
          <p:cNvGrpSpPr/>
          <p:nvPr/>
        </p:nvGrpSpPr>
        <p:grpSpPr>
          <a:xfrm rot="5400000">
            <a:off x="355993" y="3308975"/>
            <a:ext cx="2908343" cy="2248727"/>
            <a:chOff x="0" y="0"/>
            <a:chExt cx="525609" cy="406400"/>
          </a:xfrm>
        </p:grpSpPr>
        <p:sp>
          <p:nvSpPr>
            <p:cNvPr id="8" name="Freeform 6">
              <a:extLst>
                <a:ext uri="{FF2B5EF4-FFF2-40B4-BE49-F238E27FC236}">
                  <a16:creationId xmlns:a16="http://schemas.microsoft.com/office/drawing/2014/main" id="{3F17E7A7-81DC-4BC3-9E2C-F102344EB357}"/>
                </a:ext>
              </a:extLst>
            </p:cNvPr>
            <p:cNvSpPr/>
            <p:nvPr/>
          </p:nvSpPr>
          <p:spPr>
            <a:xfrm>
              <a:off x="0" y="0"/>
              <a:ext cx="508754" cy="406400"/>
            </a:xfrm>
            <a:custGeom>
              <a:avLst/>
              <a:gdLst/>
              <a:ahLst/>
              <a:cxnLst/>
              <a:rect l="l" t="t" r="r" b="b"/>
              <a:pathLst>
                <a:path w="508754" h="406400">
                  <a:moveTo>
                    <a:pt x="269169" y="0"/>
                  </a:moveTo>
                  <a:lnTo>
                    <a:pt x="53239" y="0"/>
                  </a:lnTo>
                  <a:cubicBezTo>
                    <a:pt x="39119" y="0"/>
                    <a:pt x="25578" y="5609"/>
                    <a:pt x="15593" y="15593"/>
                  </a:cubicBezTo>
                  <a:cubicBezTo>
                    <a:pt x="5609" y="25578"/>
                    <a:pt x="0" y="39119"/>
                    <a:pt x="0" y="53239"/>
                  </a:cubicBezTo>
                  <a:lnTo>
                    <a:pt x="0" y="353161"/>
                  </a:lnTo>
                  <a:cubicBezTo>
                    <a:pt x="0" y="367281"/>
                    <a:pt x="5609" y="380822"/>
                    <a:pt x="15593" y="390807"/>
                  </a:cubicBezTo>
                  <a:cubicBezTo>
                    <a:pt x="25578" y="400791"/>
                    <a:pt x="39119" y="406400"/>
                    <a:pt x="53239" y="406400"/>
                  </a:cubicBezTo>
                  <a:lnTo>
                    <a:pt x="269169" y="406400"/>
                  </a:lnTo>
                  <a:cubicBezTo>
                    <a:pt x="303258" y="406400"/>
                    <a:pt x="335950" y="392858"/>
                    <a:pt x="360055" y="368754"/>
                  </a:cubicBezTo>
                  <a:lnTo>
                    <a:pt x="487963" y="240846"/>
                  </a:lnTo>
                  <a:cubicBezTo>
                    <a:pt x="508754" y="220055"/>
                    <a:pt x="508754" y="186345"/>
                    <a:pt x="487963" y="165554"/>
                  </a:cubicBezTo>
                  <a:lnTo>
                    <a:pt x="360055" y="37646"/>
                  </a:lnTo>
                  <a:cubicBezTo>
                    <a:pt x="335950" y="13542"/>
                    <a:pt x="303258" y="0"/>
                    <a:pt x="269169" y="0"/>
                  </a:cubicBezTo>
                  <a:close/>
                </a:path>
              </a:pathLst>
            </a:custGeom>
            <a:solidFill>
              <a:srgbClr val="FAF8F0"/>
            </a:solidFill>
            <a:ln>
              <a:noFill/>
            </a:ln>
          </p:spPr>
        </p:sp>
        <p:sp>
          <p:nvSpPr>
            <p:cNvPr id="9" name="TextBox 7">
              <a:extLst>
                <a:ext uri="{FF2B5EF4-FFF2-40B4-BE49-F238E27FC236}">
                  <a16:creationId xmlns:a16="http://schemas.microsoft.com/office/drawing/2014/main" id="{F4B27484-7612-4E2F-A4BC-27954B17F6AD}"/>
                </a:ext>
              </a:extLst>
            </p:cNvPr>
            <p:cNvSpPr txBox="1"/>
            <p:nvPr/>
          </p:nvSpPr>
          <p:spPr>
            <a:xfrm>
              <a:off x="0" y="-47625"/>
              <a:ext cx="698500" cy="454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10" name="Group 8">
            <a:extLst>
              <a:ext uri="{FF2B5EF4-FFF2-40B4-BE49-F238E27FC236}">
                <a16:creationId xmlns:a16="http://schemas.microsoft.com/office/drawing/2014/main" id="{0A42B82A-7399-47B7-8D45-47CBBAE9FC04}"/>
              </a:ext>
            </a:extLst>
          </p:cNvPr>
          <p:cNvGrpSpPr/>
          <p:nvPr/>
        </p:nvGrpSpPr>
        <p:grpSpPr>
          <a:xfrm>
            <a:off x="1727989" y="5520593"/>
            <a:ext cx="164351" cy="164351"/>
            <a:chOff x="0" y="0"/>
            <a:chExt cx="812800" cy="812800"/>
          </a:xfrm>
        </p:grpSpPr>
        <p:sp>
          <p:nvSpPr>
            <p:cNvPr id="11" name="Freeform 9">
              <a:extLst>
                <a:ext uri="{FF2B5EF4-FFF2-40B4-BE49-F238E27FC236}">
                  <a16:creationId xmlns:a16="http://schemas.microsoft.com/office/drawing/2014/main" id="{FAC4A75B-E897-40EE-BADC-A7B8162A33A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000"/>
            </a:solidFill>
          </p:spPr>
        </p:sp>
        <p:sp>
          <p:nvSpPr>
            <p:cNvPr id="12" name="TextBox 10">
              <a:extLst>
                <a:ext uri="{FF2B5EF4-FFF2-40B4-BE49-F238E27FC236}">
                  <a16:creationId xmlns:a16="http://schemas.microsoft.com/office/drawing/2014/main" id="{9E035454-A4DE-4E53-8692-D80CCEC011E2}"/>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13" name="Freeform 11">
            <a:extLst>
              <a:ext uri="{FF2B5EF4-FFF2-40B4-BE49-F238E27FC236}">
                <a16:creationId xmlns:a16="http://schemas.microsoft.com/office/drawing/2014/main" id="{06ECA2A4-6756-4ED3-AECA-4F0941A4775C}"/>
              </a:ext>
            </a:extLst>
          </p:cNvPr>
          <p:cNvSpPr/>
          <p:nvPr/>
        </p:nvSpPr>
        <p:spPr>
          <a:xfrm>
            <a:off x="1834072" y="2581573"/>
            <a:ext cx="1708953" cy="194393"/>
          </a:xfrm>
          <a:custGeom>
            <a:avLst/>
            <a:gdLst/>
            <a:ahLst/>
            <a:cxnLst/>
            <a:rect l="l" t="t" r="r" b="b"/>
            <a:pathLst>
              <a:path w="2563429" h="291590">
                <a:moveTo>
                  <a:pt x="0" y="0"/>
                </a:moveTo>
                <a:lnTo>
                  <a:pt x="2563429" y="0"/>
                </a:lnTo>
                <a:lnTo>
                  <a:pt x="2563429" y="291590"/>
                </a:lnTo>
                <a:lnTo>
                  <a:pt x="0" y="2915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2">
            <a:extLst>
              <a:ext uri="{FF2B5EF4-FFF2-40B4-BE49-F238E27FC236}">
                <a16:creationId xmlns:a16="http://schemas.microsoft.com/office/drawing/2014/main" id="{09E781D3-6285-4440-B9B6-4CF852CD7E83}"/>
              </a:ext>
            </a:extLst>
          </p:cNvPr>
          <p:cNvSpPr/>
          <p:nvPr/>
        </p:nvSpPr>
        <p:spPr>
          <a:xfrm>
            <a:off x="4691296" y="2618031"/>
            <a:ext cx="1708953" cy="194393"/>
          </a:xfrm>
          <a:custGeom>
            <a:avLst/>
            <a:gdLst/>
            <a:ahLst/>
            <a:cxnLst/>
            <a:rect l="l" t="t" r="r" b="b"/>
            <a:pathLst>
              <a:path w="2563429" h="291590">
                <a:moveTo>
                  <a:pt x="0" y="0"/>
                </a:moveTo>
                <a:lnTo>
                  <a:pt x="2563428" y="0"/>
                </a:lnTo>
                <a:lnTo>
                  <a:pt x="2563428" y="291590"/>
                </a:lnTo>
                <a:lnTo>
                  <a:pt x="0" y="2915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Freeform 13">
            <a:extLst>
              <a:ext uri="{FF2B5EF4-FFF2-40B4-BE49-F238E27FC236}">
                <a16:creationId xmlns:a16="http://schemas.microsoft.com/office/drawing/2014/main" id="{E978CE8E-941C-4001-A35A-CB48C6E9D945}"/>
              </a:ext>
            </a:extLst>
          </p:cNvPr>
          <p:cNvSpPr/>
          <p:nvPr/>
        </p:nvSpPr>
        <p:spPr>
          <a:xfrm>
            <a:off x="7548520" y="2654489"/>
            <a:ext cx="1708953" cy="194393"/>
          </a:xfrm>
          <a:custGeom>
            <a:avLst/>
            <a:gdLst/>
            <a:ahLst/>
            <a:cxnLst/>
            <a:rect l="l" t="t" r="r" b="b"/>
            <a:pathLst>
              <a:path w="2563429" h="291590">
                <a:moveTo>
                  <a:pt x="0" y="0"/>
                </a:moveTo>
                <a:lnTo>
                  <a:pt x="2563429" y="0"/>
                </a:lnTo>
                <a:lnTo>
                  <a:pt x="2563429" y="291590"/>
                </a:lnTo>
                <a:lnTo>
                  <a:pt x="0" y="2915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6" name="Group 14">
            <a:extLst>
              <a:ext uri="{FF2B5EF4-FFF2-40B4-BE49-F238E27FC236}">
                <a16:creationId xmlns:a16="http://schemas.microsoft.com/office/drawing/2014/main" id="{92242181-DF5A-465C-A85F-C51C603A0CE0}"/>
              </a:ext>
            </a:extLst>
          </p:cNvPr>
          <p:cNvGrpSpPr/>
          <p:nvPr/>
        </p:nvGrpSpPr>
        <p:grpSpPr>
          <a:xfrm rot="5400000">
            <a:off x="3213217" y="3308975"/>
            <a:ext cx="2908343" cy="2248727"/>
            <a:chOff x="0" y="0"/>
            <a:chExt cx="525609" cy="406400"/>
          </a:xfrm>
        </p:grpSpPr>
        <p:sp>
          <p:nvSpPr>
            <p:cNvPr id="17" name="Freeform 15">
              <a:extLst>
                <a:ext uri="{FF2B5EF4-FFF2-40B4-BE49-F238E27FC236}">
                  <a16:creationId xmlns:a16="http://schemas.microsoft.com/office/drawing/2014/main" id="{BC337404-D401-4908-AF09-391AED0C5C44}"/>
                </a:ext>
              </a:extLst>
            </p:cNvPr>
            <p:cNvSpPr/>
            <p:nvPr/>
          </p:nvSpPr>
          <p:spPr>
            <a:xfrm>
              <a:off x="0" y="0"/>
              <a:ext cx="508754" cy="406400"/>
            </a:xfrm>
            <a:custGeom>
              <a:avLst/>
              <a:gdLst/>
              <a:ahLst/>
              <a:cxnLst/>
              <a:rect l="l" t="t" r="r" b="b"/>
              <a:pathLst>
                <a:path w="508754" h="406400">
                  <a:moveTo>
                    <a:pt x="269169" y="0"/>
                  </a:moveTo>
                  <a:lnTo>
                    <a:pt x="53239" y="0"/>
                  </a:lnTo>
                  <a:cubicBezTo>
                    <a:pt x="39119" y="0"/>
                    <a:pt x="25578" y="5609"/>
                    <a:pt x="15593" y="15593"/>
                  </a:cubicBezTo>
                  <a:cubicBezTo>
                    <a:pt x="5609" y="25578"/>
                    <a:pt x="0" y="39119"/>
                    <a:pt x="0" y="53239"/>
                  </a:cubicBezTo>
                  <a:lnTo>
                    <a:pt x="0" y="353161"/>
                  </a:lnTo>
                  <a:cubicBezTo>
                    <a:pt x="0" y="367281"/>
                    <a:pt x="5609" y="380822"/>
                    <a:pt x="15593" y="390807"/>
                  </a:cubicBezTo>
                  <a:cubicBezTo>
                    <a:pt x="25578" y="400791"/>
                    <a:pt x="39119" y="406400"/>
                    <a:pt x="53239" y="406400"/>
                  </a:cubicBezTo>
                  <a:lnTo>
                    <a:pt x="269169" y="406400"/>
                  </a:lnTo>
                  <a:cubicBezTo>
                    <a:pt x="303258" y="406400"/>
                    <a:pt x="335950" y="392858"/>
                    <a:pt x="360055" y="368754"/>
                  </a:cubicBezTo>
                  <a:lnTo>
                    <a:pt x="487963" y="240846"/>
                  </a:lnTo>
                  <a:cubicBezTo>
                    <a:pt x="508754" y="220055"/>
                    <a:pt x="508754" y="186345"/>
                    <a:pt x="487963" y="165554"/>
                  </a:cubicBezTo>
                  <a:lnTo>
                    <a:pt x="360055" y="37646"/>
                  </a:lnTo>
                  <a:cubicBezTo>
                    <a:pt x="335950" y="13542"/>
                    <a:pt x="303258" y="0"/>
                    <a:pt x="269169" y="0"/>
                  </a:cubicBezTo>
                  <a:close/>
                </a:path>
              </a:pathLst>
            </a:custGeom>
            <a:solidFill>
              <a:srgbClr val="F4FAF0"/>
            </a:solidFill>
            <a:ln>
              <a:noFill/>
            </a:ln>
          </p:spPr>
        </p:sp>
        <p:sp>
          <p:nvSpPr>
            <p:cNvPr id="18" name="TextBox 16">
              <a:extLst>
                <a:ext uri="{FF2B5EF4-FFF2-40B4-BE49-F238E27FC236}">
                  <a16:creationId xmlns:a16="http://schemas.microsoft.com/office/drawing/2014/main" id="{FC298484-8715-4A4F-8283-F34531268973}"/>
                </a:ext>
              </a:extLst>
            </p:cNvPr>
            <p:cNvSpPr txBox="1"/>
            <p:nvPr/>
          </p:nvSpPr>
          <p:spPr>
            <a:xfrm>
              <a:off x="0" y="-47625"/>
              <a:ext cx="698500" cy="454025"/>
            </a:xfrm>
            <a:prstGeom prst="rect">
              <a:avLst/>
            </a:prstGeom>
          </p:spPr>
          <p:txBody>
            <a:bodyPr lIns="33867" tIns="33867" rIns="33867" bIns="33867" rtlCol="0" anchor="ctr"/>
            <a:lstStyle/>
            <a:p>
              <a:pPr algn="ctr" defTabSz="609630">
                <a:lnSpc>
                  <a:spcPts val="1599"/>
                </a:lnSpc>
                <a:spcBef>
                  <a:spcPct val="0"/>
                </a:spcBef>
              </a:pPr>
              <a:endParaRPr sz="1200">
                <a:solidFill>
                  <a:prstClr val="black"/>
                </a:solidFill>
                <a:latin typeface="Calibri"/>
              </a:endParaRPr>
            </a:p>
          </p:txBody>
        </p:sp>
      </p:grpSp>
      <p:grpSp>
        <p:nvGrpSpPr>
          <p:cNvPr id="19" name="Group 17">
            <a:extLst>
              <a:ext uri="{FF2B5EF4-FFF2-40B4-BE49-F238E27FC236}">
                <a16:creationId xmlns:a16="http://schemas.microsoft.com/office/drawing/2014/main" id="{0C16499A-E5B8-4561-8A10-C45E71901FD1}"/>
              </a:ext>
            </a:extLst>
          </p:cNvPr>
          <p:cNvGrpSpPr/>
          <p:nvPr/>
        </p:nvGrpSpPr>
        <p:grpSpPr>
          <a:xfrm>
            <a:off x="4585213" y="5520593"/>
            <a:ext cx="164351" cy="164351"/>
            <a:chOff x="0" y="0"/>
            <a:chExt cx="812800" cy="812800"/>
          </a:xfrm>
        </p:grpSpPr>
        <p:sp>
          <p:nvSpPr>
            <p:cNvPr id="20" name="Freeform 18">
              <a:extLst>
                <a:ext uri="{FF2B5EF4-FFF2-40B4-BE49-F238E27FC236}">
                  <a16:creationId xmlns:a16="http://schemas.microsoft.com/office/drawing/2014/main" id="{0A4B135D-B364-4020-9972-6D3DF412EF7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CA7F"/>
            </a:solidFill>
          </p:spPr>
        </p:sp>
        <p:sp>
          <p:nvSpPr>
            <p:cNvPr id="21" name="TextBox 19">
              <a:extLst>
                <a:ext uri="{FF2B5EF4-FFF2-40B4-BE49-F238E27FC236}">
                  <a16:creationId xmlns:a16="http://schemas.microsoft.com/office/drawing/2014/main" id="{0008EB61-4977-49C0-A9A7-BE914D1ED529}"/>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22" name="Group 20">
            <a:extLst>
              <a:ext uri="{FF2B5EF4-FFF2-40B4-BE49-F238E27FC236}">
                <a16:creationId xmlns:a16="http://schemas.microsoft.com/office/drawing/2014/main" id="{14F0D1F1-F7BD-4F74-A3CD-4A6D82670C39}"/>
              </a:ext>
            </a:extLst>
          </p:cNvPr>
          <p:cNvGrpSpPr/>
          <p:nvPr/>
        </p:nvGrpSpPr>
        <p:grpSpPr>
          <a:xfrm rot="5400000">
            <a:off x="6070441" y="3308975"/>
            <a:ext cx="2908343" cy="2248727"/>
            <a:chOff x="0" y="0"/>
            <a:chExt cx="525609" cy="406400"/>
          </a:xfrm>
        </p:grpSpPr>
        <p:sp>
          <p:nvSpPr>
            <p:cNvPr id="23" name="Freeform 21">
              <a:extLst>
                <a:ext uri="{FF2B5EF4-FFF2-40B4-BE49-F238E27FC236}">
                  <a16:creationId xmlns:a16="http://schemas.microsoft.com/office/drawing/2014/main" id="{358B047E-A628-4039-B815-2D81F88BC868}"/>
                </a:ext>
              </a:extLst>
            </p:cNvPr>
            <p:cNvSpPr/>
            <p:nvPr/>
          </p:nvSpPr>
          <p:spPr>
            <a:xfrm>
              <a:off x="0" y="0"/>
              <a:ext cx="508754" cy="406400"/>
            </a:xfrm>
            <a:custGeom>
              <a:avLst/>
              <a:gdLst/>
              <a:ahLst/>
              <a:cxnLst/>
              <a:rect l="l" t="t" r="r" b="b"/>
              <a:pathLst>
                <a:path w="508754" h="406400">
                  <a:moveTo>
                    <a:pt x="269169" y="0"/>
                  </a:moveTo>
                  <a:lnTo>
                    <a:pt x="53239" y="0"/>
                  </a:lnTo>
                  <a:cubicBezTo>
                    <a:pt x="39119" y="0"/>
                    <a:pt x="25578" y="5609"/>
                    <a:pt x="15593" y="15593"/>
                  </a:cubicBezTo>
                  <a:cubicBezTo>
                    <a:pt x="5609" y="25578"/>
                    <a:pt x="0" y="39119"/>
                    <a:pt x="0" y="53239"/>
                  </a:cubicBezTo>
                  <a:lnTo>
                    <a:pt x="0" y="353161"/>
                  </a:lnTo>
                  <a:cubicBezTo>
                    <a:pt x="0" y="367281"/>
                    <a:pt x="5609" y="380822"/>
                    <a:pt x="15593" y="390807"/>
                  </a:cubicBezTo>
                  <a:cubicBezTo>
                    <a:pt x="25578" y="400791"/>
                    <a:pt x="39119" y="406400"/>
                    <a:pt x="53239" y="406400"/>
                  </a:cubicBezTo>
                  <a:lnTo>
                    <a:pt x="269169" y="406400"/>
                  </a:lnTo>
                  <a:cubicBezTo>
                    <a:pt x="303258" y="406400"/>
                    <a:pt x="335950" y="392858"/>
                    <a:pt x="360055" y="368754"/>
                  </a:cubicBezTo>
                  <a:lnTo>
                    <a:pt x="487963" y="240846"/>
                  </a:lnTo>
                  <a:cubicBezTo>
                    <a:pt x="508754" y="220055"/>
                    <a:pt x="508754" y="186345"/>
                    <a:pt x="487963" y="165554"/>
                  </a:cubicBezTo>
                  <a:lnTo>
                    <a:pt x="360055" y="37646"/>
                  </a:lnTo>
                  <a:cubicBezTo>
                    <a:pt x="335950" y="13542"/>
                    <a:pt x="303258" y="0"/>
                    <a:pt x="269169" y="0"/>
                  </a:cubicBezTo>
                  <a:close/>
                </a:path>
              </a:pathLst>
            </a:custGeom>
            <a:solidFill>
              <a:srgbClr val="EEF5FA"/>
            </a:solidFill>
            <a:ln>
              <a:noFill/>
            </a:ln>
          </p:spPr>
        </p:sp>
        <p:sp>
          <p:nvSpPr>
            <p:cNvPr id="24" name="TextBox 22">
              <a:extLst>
                <a:ext uri="{FF2B5EF4-FFF2-40B4-BE49-F238E27FC236}">
                  <a16:creationId xmlns:a16="http://schemas.microsoft.com/office/drawing/2014/main" id="{D7B2C8D7-A6D2-4025-B24A-0DAD72335E0F}"/>
                </a:ext>
              </a:extLst>
            </p:cNvPr>
            <p:cNvSpPr txBox="1"/>
            <p:nvPr/>
          </p:nvSpPr>
          <p:spPr>
            <a:xfrm>
              <a:off x="0" y="-47625"/>
              <a:ext cx="698500" cy="454025"/>
            </a:xfrm>
            <a:prstGeom prst="rect">
              <a:avLst/>
            </a:prstGeom>
          </p:spPr>
          <p:txBody>
            <a:bodyPr lIns="33867" tIns="33867" rIns="33867" bIns="33867" rtlCol="0" anchor="ctr"/>
            <a:lstStyle/>
            <a:p>
              <a:pPr algn="ctr" defTabSz="609630">
                <a:lnSpc>
                  <a:spcPts val="1599"/>
                </a:lnSpc>
                <a:spcBef>
                  <a:spcPct val="0"/>
                </a:spcBef>
              </a:pPr>
              <a:endParaRPr sz="1200">
                <a:solidFill>
                  <a:prstClr val="black"/>
                </a:solidFill>
                <a:latin typeface="Calibri"/>
              </a:endParaRPr>
            </a:p>
          </p:txBody>
        </p:sp>
      </p:grpSp>
      <p:grpSp>
        <p:nvGrpSpPr>
          <p:cNvPr id="25" name="Group 23">
            <a:extLst>
              <a:ext uri="{FF2B5EF4-FFF2-40B4-BE49-F238E27FC236}">
                <a16:creationId xmlns:a16="http://schemas.microsoft.com/office/drawing/2014/main" id="{7DAC50EF-9E9A-4199-B792-FCFFD634A6D4}"/>
              </a:ext>
            </a:extLst>
          </p:cNvPr>
          <p:cNvGrpSpPr/>
          <p:nvPr/>
        </p:nvGrpSpPr>
        <p:grpSpPr>
          <a:xfrm>
            <a:off x="7442437" y="5520593"/>
            <a:ext cx="164351" cy="164351"/>
            <a:chOff x="0" y="0"/>
            <a:chExt cx="812800" cy="812800"/>
          </a:xfrm>
        </p:grpSpPr>
        <p:sp>
          <p:nvSpPr>
            <p:cNvPr id="26" name="Freeform 24">
              <a:extLst>
                <a:ext uri="{FF2B5EF4-FFF2-40B4-BE49-F238E27FC236}">
                  <a16:creationId xmlns:a16="http://schemas.microsoft.com/office/drawing/2014/main" id="{9E2B0541-BD51-498F-8E84-957E721E91A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2DF"/>
            </a:solidFill>
          </p:spPr>
        </p:sp>
        <p:sp>
          <p:nvSpPr>
            <p:cNvPr id="27" name="TextBox 25">
              <a:extLst>
                <a:ext uri="{FF2B5EF4-FFF2-40B4-BE49-F238E27FC236}">
                  <a16:creationId xmlns:a16="http://schemas.microsoft.com/office/drawing/2014/main" id="{800AF2FC-E90A-42E1-BC7D-A026730D45F2}"/>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28" name="Group 26">
            <a:extLst>
              <a:ext uri="{FF2B5EF4-FFF2-40B4-BE49-F238E27FC236}">
                <a16:creationId xmlns:a16="http://schemas.microsoft.com/office/drawing/2014/main" id="{3C78D46E-3FC7-43FA-8398-75598C214C6D}"/>
              </a:ext>
            </a:extLst>
          </p:cNvPr>
          <p:cNvGrpSpPr/>
          <p:nvPr/>
        </p:nvGrpSpPr>
        <p:grpSpPr>
          <a:xfrm rot="5400000">
            <a:off x="8927665" y="3308975"/>
            <a:ext cx="2908343" cy="2248727"/>
            <a:chOff x="0" y="0"/>
            <a:chExt cx="525609" cy="406400"/>
          </a:xfrm>
        </p:grpSpPr>
        <p:sp>
          <p:nvSpPr>
            <p:cNvPr id="29" name="Freeform 27">
              <a:extLst>
                <a:ext uri="{FF2B5EF4-FFF2-40B4-BE49-F238E27FC236}">
                  <a16:creationId xmlns:a16="http://schemas.microsoft.com/office/drawing/2014/main" id="{2017EC37-26F1-4DEC-8061-48FBCE79C5F6}"/>
                </a:ext>
              </a:extLst>
            </p:cNvPr>
            <p:cNvSpPr/>
            <p:nvPr/>
          </p:nvSpPr>
          <p:spPr>
            <a:xfrm>
              <a:off x="0" y="0"/>
              <a:ext cx="508754" cy="406400"/>
            </a:xfrm>
            <a:custGeom>
              <a:avLst/>
              <a:gdLst/>
              <a:ahLst/>
              <a:cxnLst/>
              <a:rect l="l" t="t" r="r" b="b"/>
              <a:pathLst>
                <a:path w="508754" h="406400">
                  <a:moveTo>
                    <a:pt x="269169" y="0"/>
                  </a:moveTo>
                  <a:lnTo>
                    <a:pt x="53239" y="0"/>
                  </a:lnTo>
                  <a:cubicBezTo>
                    <a:pt x="39119" y="0"/>
                    <a:pt x="25578" y="5609"/>
                    <a:pt x="15593" y="15593"/>
                  </a:cubicBezTo>
                  <a:cubicBezTo>
                    <a:pt x="5609" y="25578"/>
                    <a:pt x="0" y="39119"/>
                    <a:pt x="0" y="53239"/>
                  </a:cubicBezTo>
                  <a:lnTo>
                    <a:pt x="0" y="353161"/>
                  </a:lnTo>
                  <a:cubicBezTo>
                    <a:pt x="0" y="367281"/>
                    <a:pt x="5609" y="380822"/>
                    <a:pt x="15593" y="390807"/>
                  </a:cubicBezTo>
                  <a:cubicBezTo>
                    <a:pt x="25578" y="400791"/>
                    <a:pt x="39119" y="406400"/>
                    <a:pt x="53239" y="406400"/>
                  </a:cubicBezTo>
                  <a:lnTo>
                    <a:pt x="269169" y="406400"/>
                  </a:lnTo>
                  <a:cubicBezTo>
                    <a:pt x="303258" y="406400"/>
                    <a:pt x="335950" y="392858"/>
                    <a:pt x="360055" y="368754"/>
                  </a:cubicBezTo>
                  <a:lnTo>
                    <a:pt x="487963" y="240846"/>
                  </a:lnTo>
                  <a:cubicBezTo>
                    <a:pt x="508754" y="220055"/>
                    <a:pt x="508754" y="186345"/>
                    <a:pt x="487963" y="165554"/>
                  </a:cubicBezTo>
                  <a:lnTo>
                    <a:pt x="360055" y="37646"/>
                  </a:lnTo>
                  <a:cubicBezTo>
                    <a:pt x="335950" y="13542"/>
                    <a:pt x="303258" y="0"/>
                    <a:pt x="269169" y="0"/>
                  </a:cubicBezTo>
                  <a:close/>
                </a:path>
              </a:pathLst>
            </a:custGeom>
            <a:solidFill>
              <a:srgbClr val="F1EEFA"/>
            </a:solidFill>
            <a:ln>
              <a:noFill/>
            </a:ln>
          </p:spPr>
        </p:sp>
        <p:sp>
          <p:nvSpPr>
            <p:cNvPr id="30" name="TextBox 28">
              <a:extLst>
                <a:ext uri="{FF2B5EF4-FFF2-40B4-BE49-F238E27FC236}">
                  <a16:creationId xmlns:a16="http://schemas.microsoft.com/office/drawing/2014/main" id="{1BF4AB73-F888-48EA-8FB8-1A15148C7F68}"/>
                </a:ext>
              </a:extLst>
            </p:cNvPr>
            <p:cNvSpPr txBox="1"/>
            <p:nvPr/>
          </p:nvSpPr>
          <p:spPr>
            <a:xfrm>
              <a:off x="0" y="-47625"/>
              <a:ext cx="698500" cy="454025"/>
            </a:xfrm>
            <a:prstGeom prst="rect">
              <a:avLst/>
            </a:prstGeom>
          </p:spPr>
          <p:txBody>
            <a:bodyPr lIns="33867" tIns="33867" rIns="33867" bIns="33867" rtlCol="0" anchor="ctr"/>
            <a:lstStyle/>
            <a:p>
              <a:pPr algn="ctr" defTabSz="609630">
                <a:lnSpc>
                  <a:spcPts val="1599"/>
                </a:lnSpc>
                <a:spcBef>
                  <a:spcPct val="0"/>
                </a:spcBef>
              </a:pPr>
              <a:endParaRPr sz="1200">
                <a:solidFill>
                  <a:prstClr val="black"/>
                </a:solidFill>
                <a:latin typeface="Calibri"/>
              </a:endParaRPr>
            </a:p>
          </p:txBody>
        </p:sp>
      </p:grpSp>
      <p:grpSp>
        <p:nvGrpSpPr>
          <p:cNvPr id="31" name="Group 29">
            <a:extLst>
              <a:ext uri="{FF2B5EF4-FFF2-40B4-BE49-F238E27FC236}">
                <a16:creationId xmlns:a16="http://schemas.microsoft.com/office/drawing/2014/main" id="{85F32BC1-7E58-4D86-880F-57CAEB467CCA}"/>
              </a:ext>
            </a:extLst>
          </p:cNvPr>
          <p:cNvGrpSpPr/>
          <p:nvPr/>
        </p:nvGrpSpPr>
        <p:grpSpPr>
          <a:xfrm>
            <a:off x="10299661" y="5520593"/>
            <a:ext cx="164351" cy="164351"/>
            <a:chOff x="0" y="0"/>
            <a:chExt cx="812800" cy="812800"/>
          </a:xfrm>
        </p:grpSpPr>
        <p:sp>
          <p:nvSpPr>
            <p:cNvPr id="32" name="Freeform 30">
              <a:extLst>
                <a:ext uri="{FF2B5EF4-FFF2-40B4-BE49-F238E27FC236}">
                  <a16:creationId xmlns:a16="http://schemas.microsoft.com/office/drawing/2014/main" id="{E692541A-A315-4971-83DB-044B96ECBBC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4399A"/>
            </a:solidFill>
          </p:spPr>
        </p:sp>
        <p:sp>
          <p:nvSpPr>
            <p:cNvPr id="33" name="TextBox 31">
              <a:extLst>
                <a:ext uri="{FF2B5EF4-FFF2-40B4-BE49-F238E27FC236}">
                  <a16:creationId xmlns:a16="http://schemas.microsoft.com/office/drawing/2014/main" id="{6A241BC0-BB1D-4B5D-8D70-CD7071810F79}"/>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34" name="Freeform 32">
            <a:extLst>
              <a:ext uri="{FF2B5EF4-FFF2-40B4-BE49-F238E27FC236}">
                <a16:creationId xmlns:a16="http://schemas.microsoft.com/office/drawing/2014/main" id="{DE6C4DD5-8E2D-4655-B5DB-98C382DFB63C}"/>
              </a:ext>
            </a:extLst>
          </p:cNvPr>
          <p:cNvSpPr/>
          <p:nvPr/>
        </p:nvSpPr>
        <p:spPr>
          <a:xfrm>
            <a:off x="1002065" y="5893860"/>
            <a:ext cx="1538756" cy="344297"/>
          </a:xfrm>
          <a:custGeom>
            <a:avLst/>
            <a:gdLst/>
            <a:ahLst/>
            <a:cxnLst/>
            <a:rect l="l" t="t" r="r" b="b"/>
            <a:pathLst>
              <a:path w="2308134" h="516445">
                <a:moveTo>
                  <a:pt x="0" y="0"/>
                </a:moveTo>
                <a:lnTo>
                  <a:pt x="2308134" y="0"/>
                </a:lnTo>
                <a:lnTo>
                  <a:pt x="2308134" y="516445"/>
                </a:lnTo>
                <a:lnTo>
                  <a:pt x="0" y="516445"/>
                </a:lnTo>
                <a:lnTo>
                  <a:pt x="0" y="0"/>
                </a:lnTo>
                <a:close/>
              </a:path>
            </a:pathLst>
          </a:custGeom>
          <a:blipFill>
            <a:blip r:embed="rId5">
              <a:alphaModFix amt="13000"/>
              <a:extLst>
                <a:ext uri="{96DAC541-7B7A-43D3-8B79-37D633B846F1}">
                  <asvg:svgBlip xmlns:asvg="http://schemas.microsoft.com/office/drawing/2016/SVG/main" xmlns="" r:embed="rId6"/>
                </a:ext>
              </a:extLst>
            </a:blip>
            <a:stretch>
              <a:fillRect/>
            </a:stretch>
          </a:blipFill>
        </p:spPr>
      </p:sp>
      <p:sp>
        <p:nvSpPr>
          <p:cNvPr id="35" name="Freeform 33">
            <a:extLst>
              <a:ext uri="{FF2B5EF4-FFF2-40B4-BE49-F238E27FC236}">
                <a16:creationId xmlns:a16="http://schemas.microsoft.com/office/drawing/2014/main" id="{2AB5DBFB-B0E1-4EDF-ABED-1F505E423C6E}"/>
              </a:ext>
            </a:extLst>
          </p:cNvPr>
          <p:cNvSpPr/>
          <p:nvPr/>
        </p:nvSpPr>
        <p:spPr>
          <a:xfrm>
            <a:off x="3833889" y="5893860"/>
            <a:ext cx="1538756" cy="344297"/>
          </a:xfrm>
          <a:custGeom>
            <a:avLst/>
            <a:gdLst/>
            <a:ahLst/>
            <a:cxnLst/>
            <a:rect l="l" t="t" r="r" b="b"/>
            <a:pathLst>
              <a:path w="2308134" h="516445">
                <a:moveTo>
                  <a:pt x="0" y="0"/>
                </a:moveTo>
                <a:lnTo>
                  <a:pt x="2308134" y="0"/>
                </a:lnTo>
                <a:lnTo>
                  <a:pt x="2308134" y="516445"/>
                </a:lnTo>
                <a:lnTo>
                  <a:pt x="0" y="516445"/>
                </a:lnTo>
                <a:lnTo>
                  <a:pt x="0" y="0"/>
                </a:lnTo>
                <a:close/>
              </a:path>
            </a:pathLst>
          </a:custGeom>
          <a:blipFill>
            <a:blip r:embed="rId7">
              <a:alphaModFix amt="13000"/>
              <a:extLst>
                <a:ext uri="{96DAC541-7B7A-43D3-8B79-37D633B846F1}">
                  <asvg:svgBlip xmlns:asvg="http://schemas.microsoft.com/office/drawing/2016/SVG/main" xmlns="" r:embed="rId8"/>
                </a:ext>
              </a:extLst>
            </a:blip>
            <a:stretch>
              <a:fillRect/>
            </a:stretch>
          </a:blipFill>
        </p:spPr>
      </p:sp>
      <p:sp>
        <p:nvSpPr>
          <p:cNvPr id="36" name="Freeform 34">
            <a:extLst>
              <a:ext uri="{FF2B5EF4-FFF2-40B4-BE49-F238E27FC236}">
                <a16:creationId xmlns:a16="http://schemas.microsoft.com/office/drawing/2014/main" id="{91D6E4CB-DFBD-4EB6-A66C-CEE1DDDD1EE4}"/>
              </a:ext>
            </a:extLst>
          </p:cNvPr>
          <p:cNvSpPr/>
          <p:nvPr/>
        </p:nvSpPr>
        <p:spPr>
          <a:xfrm>
            <a:off x="6673059" y="5893860"/>
            <a:ext cx="1538756" cy="344297"/>
          </a:xfrm>
          <a:custGeom>
            <a:avLst/>
            <a:gdLst/>
            <a:ahLst/>
            <a:cxnLst/>
            <a:rect l="l" t="t" r="r" b="b"/>
            <a:pathLst>
              <a:path w="2308134" h="516445">
                <a:moveTo>
                  <a:pt x="0" y="0"/>
                </a:moveTo>
                <a:lnTo>
                  <a:pt x="2308134" y="0"/>
                </a:lnTo>
                <a:lnTo>
                  <a:pt x="2308134" y="516445"/>
                </a:lnTo>
                <a:lnTo>
                  <a:pt x="0" y="516445"/>
                </a:lnTo>
                <a:lnTo>
                  <a:pt x="0" y="0"/>
                </a:lnTo>
                <a:close/>
              </a:path>
            </a:pathLst>
          </a:custGeom>
          <a:blipFill>
            <a:blip r:embed="rId9">
              <a:alphaModFix amt="13000"/>
              <a:extLst>
                <a:ext uri="{96DAC541-7B7A-43D3-8B79-37D633B846F1}">
                  <asvg:svgBlip xmlns:asvg="http://schemas.microsoft.com/office/drawing/2016/SVG/main" xmlns="" r:embed="rId10"/>
                </a:ext>
              </a:extLst>
            </a:blip>
            <a:stretch>
              <a:fillRect/>
            </a:stretch>
          </a:blipFill>
        </p:spPr>
      </p:sp>
      <p:sp>
        <p:nvSpPr>
          <p:cNvPr id="37" name="Freeform 35">
            <a:extLst>
              <a:ext uri="{FF2B5EF4-FFF2-40B4-BE49-F238E27FC236}">
                <a16:creationId xmlns:a16="http://schemas.microsoft.com/office/drawing/2014/main" id="{4715D5D2-85C2-499A-A79C-16DF93A18F44}"/>
              </a:ext>
            </a:extLst>
          </p:cNvPr>
          <p:cNvSpPr/>
          <p:nvPr/>
        </p:nvSpPr>
        <p:spPr>
          <a:xfrm>
            <a:off x="9530283" y="5893860"/>
            <a:ext cx="1538756" cy="344297"/>
          </a:xfrm>
          <a:custGeom>
            <a:avLst/>
            <a:gdLst/>
            <a:ahLst/>
            <a:cxnLst/>
            <a:rect l="l" t="t" r="r" b="b"/>
            <a:pathLst>
              <a:path w="2308134" h="516445">
                <a:moveTo>
                  <a:pt x="0" y="0"/>
                </a:moveTo>
                <a:lnTo>
                  <a:pt x="2308134" y="0"/>
                </a:lnTo>
                <a:lnTo>
                  <a:pt x="2308134" y="516445"/>
                </a:lnTo>
                <a:lnTo>
                  <a:pt x="0" y="516445"/>
                </a:lnTo>
                <a:lnTo>
                  <a:pt x="0" y="0"/>
                </a:lnTo>
                <a:close/>
              </a:path>
            </a:pathLst>
          </a:custGeom>
          <a:blipFill>
            <a:blip r:embed="rId11">
              <a:alphaModFix amt="13000"/>
              <a:extLst>
                <a:ext uri="{96DAC541-7B7A-43D3-8B79-37D633B846F1}">
                  <asvg:svgBlip xmlns:asvg="http://schemas.microsoft.com/office/drawing/2016/SVG/main" xmlns="" r:embed="rId12"/>
                </a:ext>
              </a:extLst>
            </a:blip>
            <a:stretch>
              <a:fillRect/>
            </a:stretch>
          </a:blipFill>
        </p:spPr>
      </p:sp>
      <p:grpSp>
        <p:nvGrpSpPr>
          <p:cNvPr id="38" name="Group 36">
            <a:extLst>
              <a:ext uri="{FF2B5EF4-FFF2-40B4-BE49-F238E27FC236}">
                <a16:creationId xmlns:a16="http://schemas.microsoft.com/office/drawing/2014/main" id="{CEE4EE8A-7868-49E8-B7C2-443E96D01D42}"/>
              </a:ext>
            </a:extLst>
          </p:cNvPr>
          <p:cNvGrpSpPr/>
          <p:nvPr/>
        </p:nvGrpSpPr>
        <p:grpSpPr>
          <a:xfrm>
            <a:off x="1224157" y="2254203"/>
            <a:ext cx="1007664" cy="1007664"/>
            <a:chOff x="0" y="0"/>
            <a:chExt cx="812800" cy="812800"/>
          </a:xfrm>
        </p:grpSpPr>
        <p:sp>
          <p:nvSpPr>
            <p:cNvPr id="39" name="Freeform 37">
              <a:extLst>
                <a:ext uri="{FF2B5EF4-FFF2-40B4-BE49-F238E27FC236}">
                  <a16:creationId xmlns:a16="http://schemas.microsoft.com/office/drawing/2014/main" id="{AEE3F641-481C-48EA-A923-F9D4C4C8C4B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000"/>
            </a:solidFill>
          </p:spPr>
        </p:sp>
        <p:sp>
          <p:nvSpPr>
            <p:cNvPr id="40" name="TextBox 38">
              <a:extLst>
                <a:ext uri="{FF2B5EF4-FFF2-40B4-BE49-F238E27FC236}">
                  <a16:creationId xmlns:a16="http://schemas.microsoft.com/office/drawing/2014/main" id="{E01E2D59-DE84-4F5C-99EF-9D64B882956D}"/>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41" name="Group 39">
            <a:extLst>
              <a:ext uri="{FF2B5EF4-FFF2-40B4-BE49-F238E27FC236}">
                <a16:creationId xmlns:a16="http://schemas.microsoft.com/office/drawing/2014/main" id="{4D1BF2E6-AE44-4FDD-B18F-EF145D65F4FF}"/>
              </a:ext>
            </a:extLst>
          </p:cNvPr>
          <p:cNvGrpSpPr/>
          <p:nvPr/>
        </p:nvGrpSpPr>
        <p:grpSpPr>
          <a:xfrm>
            <a:off x="4163556" y="2254203"/>
            <a:ext cx="1007664" cy="1007664"/>
            <a:chOff x="0" y="0"/>
            <a:chExt cx="812800" cy="812800"/>
          </a:xfrm>
        </p:grpSpPr>
        <p:sp>
          <p:nvSpPr>
            <p:cNvPr id="42" name="Freeform 40">
              <a:extLst>
                <a:ext uri="{FF2B5EF4-FFF2-40B4-BE49-F238E27FC236}">
                  <a16:creationId xmlns:a16="http://schemas.microsoft.com/office/drawing/2014/main" id="{4C79491F-4220-4E74-B1D8-982BAE77F47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CA7F"/>
            </a:solidFill>
            <a:ln>
              <a:noFill/>
            </a:ln>
          </p:spPr>
        </p:sp>
        <p:sp>
          <p:nvSpPr>
            <p:cNvPr id="43" name="TextBox 41">
              <a:extLst>
                <a:ext uri="{FF2B5EF4-FFF2-40B4-BE49-F238E27FC236}">
                  <a16:creationId xmlns:a16="http://schemas.microsoft.com/office/drawing/2014/main" id="{DB8C01A3-CC4E-4E68-B503-23DAC6D6E285}"/>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spcBef>
                  <a:spcPct val="0"/>
                </a:spcBef>
              </a:pPr>
              <a:endParaRPr sz="1200">
                <a:solidFill>
                  <a:prstClr val="black"/>
                </a:solidFill>
                <a:latin typeface="Calibri"/>
              </a:endParaRPr>
            </a:p>
          </p:txBody>
        </p:sp>
      </p:grpSp>
      <p:grpSp>
        <p:nvGrpSpPr>
          <p:cNvPr id="44" name="Group 42">
            <a:extLst>
              <a:ext uri="{FF2B5EF4-FFF2-40B4-BE49-F238E27FC236}">
                <a16:creationId xmlns:a16="http://schemas.microsoft.com/office/drawing/2014/main" id="{250CCF36-F3B1-4133-8C29-9AF0462E8342}"/>
              </a:ext>
            </a:extLst>
          </p:cNvPr>
          <p:cNvGrpSpPr/>
          <p:nvPr/>
        </p:nvGrpSpPr>
        <p:grpSpPr>
          <a:xfrm>
            <a:off x="7044688" y="2254203"/>
            <a:ext cx="1007664" cy="1007664"/>
            <a:chOff x="0" y="0"/>
            <a:chExt cx="812800" cy="812800"/>
          </a:xfrm>
        </p:grpSpPr>
        <p:sp>
          <p:nvSpPr>
            <p:cNvPr id="45" name="Freeform 43">
              <a:extLst>
                <a:ext uri="{FF2B5EF4-FFF2-40B4-BE49-F238E27FC236}">
                  <a16:creationId xmlns:a16="http://schemas.microsoft.com/office/drawing/2014/main" id="{E4A9E0BD-78EE-474A-B04B-BC410EB76A2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2DF"/>
            </a:solidFill>
            <a:ln>
              <a:noFill/>
            </a:ln>
          </p:spPr>
        </p:sp>
        <p:sp>
          <p:nvSpPr>
            <p:cNvPr id="46" name="TextBox 44">
              <a:extLst>
                <a:ext uri="{FF2B5EF4-FFF2-40B4-BE49-F238E27FC236}">
                  <a16:creationId xmlns:a16="http://schemas.microsoft.com/office/drawing/2014/main" id="{8097E257-6A41-4C3D-9EAA-DBF806926BEF}"/>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spcBef>
                  <a:spcPct val="0"/>
                </a:spcBef>
              </a:pPr>
              <a:endParaRPr sz="1200">
                <a:solidFill>
                  <a:prstClr val="black"/>
                </a:solidFill>
                <a:latin typeface="Calibri"/>
              </a:endParaRPr>
            </a:p>
          </p:txBody>
        </p:sp>
      </p:grpSp>
      <p:grpSp>
        <p:nvGrpSpPr>
          <p:cNvPr id="47" name="Group 45">
            <a:extLst>
              <a:ext uri="{FF2B5EF4-FFF2-40B4-BE49-F238E27FC236}">
                <a16:creationId xmlns:a16="http://schemas.microsoft.com/office/drawing/2014/main" id="{EDD20D97-95E5-4B8C-ABD1-EBF0F24E2649}"/>
              </a:ext>
            </a:extLst>
          </p:cNvPr>
          <p:cNvGrpSpPr/>
          <p:nvPr/>
        </p:nvGrpSpPr>
        <p:grpSpPr>
          <a:xfrm>
            <a:off x="9879773" y="2254203"/>
            <a:ext cx="1007664" cy="1007664"/>
            <a:chOff x="0" y="0"/>
            <a:chExt cx="812800" cy="812800"/>
          </a:xfrm>
        </p:grpSpPr>
        <p:sp>
          <p:nvSpPr>
            <p:cNvPr id="48" name="Freeform 46">
              <a:extLst>
                <a:ext uri="{FF2B5EF4-FFF2-40B4-BE49-F238E27FC236}">
                  <a16:creationId xmlns:a16="http://schemas.microsoft.com/office/drawing/2014/main" id="{47F714E1-E671-4DB0-98C2-C85B26DBB03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4399A"/>
            </a:solidFill>
            <a:ln>
              <a:noFill/>
            </a:ln>
          </p:spPr>
        </p:sp>
        <p:sp>
          <p:nvSpPr>
            <p:cNvPr id="49" name="TextBox 47">
              <a:extLst>
                <a:ext uri="{FF2B5EF4-FFF2-40B4-BE49-F238E27FC236}">
                  <a16:creationId xmlns:a16="http://schemas.microsoft.com/office/drawing/2014/main" id="{0B55B066-284C-46DD-93C3-F3F6D5DDE2F7}"/>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spcBef>
                  <a:spcPct val="0"/>
                </a:spcBef>
              </a:pPr>
              <a:endParaRPr sz="1200">
                <a:solidFill>
                  <a:prstClr val="black"/>
                </a:solidFill>
                <a:latin typeface="Calibri"/>
              </a:endParaRPr>
            </a:p>
          </p:txBody>
        </p:sp>
      </p:grpSp>
      <p:sp>
        <p:nvSpPr>
          <p:cNvPr id="50" name="Freeform 50">
            <a:extLst>
              <a:ext uri="{FF2B5EF4-FFF2-40B4-BE49-F238E27FC236}">
                <a16:creationId xmlns:a16="http://schemas.microsoft.com/office/drawing/2014/main" id="{5602CA31-072C-4E18-B937-1846A78FB20D}"/>
              </a:ext>
            </a:extLst>
          </p:cNvPr>
          <p:cNvSpPr/>
          <p:nvPr/>
        </p:nvSpPr>
        <p:spPr>
          <a:xfrm>
            <a:off x="1392969" y="2440947"/>
            <a:ext cx="670039" cy="670039"/>
          </a:xfrm>
          <a:custGeom>
            <a:avLst/>
            <a:gdLst/>
            <a:ahLst/>
            <a:cxnLst/>
            <a:rect l="l" t="t" r="r" b="b"/>
            <a:pathLst>
              <a:path w="1005058" h="1005058">
                <a:moveTo>
                  <a:pt x="0" y="0"/>
                </a:moveTo>
                <a:lnTo>
                  <a:pt x="1005058" y="0"/>
                </a:lnTo>
                <a:lnTo>
                  <a:pt x="1005058" y="1005058"/>
                </a:lnTo>
                <a:lnTo>
                  <a:pt x="0" y="1005058"/>
                </a:lnTo>
                <a:lnTo>
                  <a:pt x="0" y="0"/>
                </a:lnTo>
                <a:close/>
              </a:path>
            </a:pathLst>
          </a:custGeom>
          <a:blipFill>
            <a:blip r:embed="rId13"/>
            <a:stretch>
              <a:fillRect/>
            </a:stretch>
          </a:blipFill>
        </p:spPr>
      </p:sp>
      <p:sp>
        <p:nvSpPr>
          <p:cNvPr id="51" name="Freeform 51">
            <a:extLst>
              <a:ext uri="{FF2B5EF4-FFF2-40B4-BE49-F238E27FC236}">
                <a16:creationId xmlns:a16="http://schemas.microsoft.com/office/drawing/2014/main" id="{931940D9-036D-4A8F-A39D-20D4EE9BD43E}"/>
              </a:ext>
            </a:extLst>
          </p:cNvPr>
          <p:cNvSpPr/>
          <p:nvPr/>
        </p:nvSpPr>
        <p:spPr>
          <a:xfrm>
            <a:off x="10049156" y="2416666"/>
            <a:ext cx="670039" cy="670039"/>
          </a:xfrm>
          <a:custGeom>
            <a:avLst/>
            <a:gdLst/>
            <a:ahLst/>
            <a:cxnLst/>
            <a:rect l="l" t="t" r="r" b="b"/>
            <a:pathLst>
              <a:path w="1005058" h="1005058">
                <a:moveTo>
                  <a:pt x="0" y="0"/>
                </a:moveTo>
                <a:lnTo>
                  <a:pt x="1005058" y="0"/>
                </a:lnTo>
                <a:lnTo>
                  <a:pt x="1005058" y="1005058"/>
                </a:lnTo>
                <a:lnTo>
                  <a:pt x="0" y="1005058"/>
                </a:lnTo>
                <a:lnTo>
                  <a:pt x="0" y="0"/>
                </a:lnTo>
                <a:close/>
              </a:path>
            </a:pathLst>
          </a:custGeom>
          <a:blipFill>
            <a:blip r:embed="rId13"/>
            <a:stretch>
              <a:fillRect/>
            </a:stretch>
          </a:blipFill>
        </p:spPr>
      </p:sp>
      <p:sp>
        <p:nvSpPr>
          <p:cNvPr id="52" name="Freeform 52">
            <a:extLst>
              <a:ext uri="{FF2B5EF4-FFF2-40B4-BE49-F238E27FC236}">
                <a16:creationId xmlns:a16="http://schemas.microsoft.com/office/drawing/2014/main" id="{5F00F62A-1905-4721-8849-A5C28967815E}"/>
              </a:ext>
            </a:extLst>
          </p:cNvPr>
          <p:cNvSpPr/>
          <p:nvPr/>
        </p:nvSpPr>
        <p:spPr>
          <a:xfrm>
            <a:off x="4351899" y="2440947"/>
            <a:ext cx="644999" cy="644999"/>
          </a:xfrm>
          <a:custGeom>
            <a:avLst/>
            <a:gdLst/>
            <a:ahLst/>
            <a:cxnLst/>
            <a:rect l="l" t="t" r="r" b="b"/>
            <a:pathLst>
              <a:path w="967498" h="967498">
                <a:moveTo>
                  <a:pt x="0" y="0"/>
                </a:moveTo>
                <a:lnTo>
                  <a:pt x="967498" y="0"/>
                </a:lnTo>
                <a:lnTo>
                  <a:pt x="967498" y="967498"/>
                </a:lnTo>
                <a:lnTo>
                  <a:pt x="0" y="967498"/>
                </a:lnTo>
                <a:lnTo>
                  <a:pt x="0" y="0"/>
                </a:lnTo>
                <a:close/>
              </a:path>
            </a:pathLst>
          </a:custGeom>
          <a:blipFill>
            <a:blip r:embed="rId14"/>
            <a:stretch>
              <a:fillRect/>
            </a:stretch>
          </a:blipFill>
        </p:spPr>
      </p:sp>
      <p:sp>
        <p:nvSpPr>
          <p:cNvPr id="53" name="Freeform 53">
            <a:extLst>
              <a:ext uri="{FF2B5EF4-FFF2-40B4-BE49-F238E27FC236}">
                <a16:creationId xmlns:a16="http://schemas.microsoft.com/office/drawing/2014/main" id="{4EB57ABD-9203-4E02-B9D4-2FA96634AA81}"/>
              </a:ext>
            </a:extLst>
          </p:cNvPr>
          <p:cNvSpPr/>
          <p:nvPr/>
        </p:nvSpPr>
        <p:spPr>
          <a:xfrm>
            <a:off x="7206698" y="2379333"/>
            <a:ext cx="671789" cy="671789"/>
          </a:xfrm>
          <a:custGeom>
            <a:avLst/>
            <a:gdLst/>
            <a:ahLst/>
            <a:cxnLst/>
            <a:rect l="l" t="t" r="r" b="b"/>
            <a:pathLst>
              <a:path w="1007683" h="1007683">
                <a:moveTo>
                  <a:pt x="0" y="0"/>
                </a:moveTo>
                <a:lnTo>
                  <a:pt x="1007683" y="0"/>
                </a:lnTo>
                <a:lnTo>
                  <a:pt x="1007683" y="1007683"/>
                </a:lnTo>
                <a:lnTo>
                  <a:pt x="0" y="1007683"/>
                </a:lnTo>
                <a:lnTo>
                  <a:pt x="0" y="0"/>
                </a:lnTo>
                <a:close/>
              </a:path>
            </a:pathLst>
          </a:custGeom>
          <a:blipFill>
            <a:blip r:embed="rId15"/>
            <a:stretch>
              <a:fillRect/>
            </a:stretch>
          </a:blipFill>
        </p:spPr>
      </p:sp>
      <p:grpSp>
        <p:nvGrpSpPr>
          <p:cNvPr id="54" name="Group 54">
            <a:extLst>
              <a:ext uri="{FF2B5EF4-FFF2-40B4-BE49-F238E27FC236}">
                <a16:creationId xmlns:a16="http://schemas.microsoft.com/office/drawing/2014/main" id="{961E5113-DE00-47A2-8FF5-DBC184F6EBFF}"/>
              </a:ext>
            </a:extLst>
          </p:cNvPr>
          <p:cNvGrpSpPr/>
          <p:nvPr/>
        </p:nvGrpSpPr>
        <p:grpSpPr>
          <a:xfrm>
            <a:off x="5477643" y="1274660"/>
            <a:ext cx="1195415" cy="1087821"/>
            <a:chOff x="0" y="0"/>
            <a:chExt cx="812800" cy="812800"/>
          </a:xfrm>
        </p:grpSpPr>
        <p:sp>
          <p:nvSpPr>
            <p:cNvPr id="55" name="Freeform 55">
              <a:extLst>
                <a:ext uri="{FF2B5EF4-FFF2-40B4-BE49-F238E27FC236}">
                  <a16:creationId xmlns:a16="http://schemas.microsoft.com/office/drawing/2014/main" id="{45EDFB50-0D64-482A-8A25-0C1C24A8580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CA7F"/>
            </a:solidFill>
            <a:ln>
              <a:noFill/>
            </a:ln>
          </p:spPr>
        </p:sp>
        <p:sp>
          <p:nvSpPr>
            <p:cNvPr id="56" name="TextBox 56">
              <a:extLst>
                <a:ext uri="{FF2B5EF4-FFF2-40B4-BE49-F238E27FC236}">
                  <a16:creationId xmlns:a16="http://schemas.microsoft.com/office/drawing/2014/main" id="{FB313016-A79A-4AB8-A4DF-607F10469BDE}"/>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599"/>
                </a:lnSpc>
                <a:spcBef>
                  <a:spcPct val="0"/>
                </a:spcBef>
              </a:pPr>
              <a:endParaRPr sz="1200">
                <a:solidFill>
                  <a:prstClr val="black"/>
                </a:solidFill>
                <a:latin typeface="Calibri"/>
              </a:endParaRPr>
            </a:p>
          </p:txBody>
        </p:sp>
      </p:grpSp>
      <p:sp>
        <p:nvSpPr>
          <p:cNvPr id="57" name="Freeform 57">
            <a:extLst>
              <a:ext uri="{FF2B5EF4-FFF2-40B4-BE49-F238E27FC236}">
                <a16:creationId xmlns:a16="http://schemas.microsoft.com/office/drawing/2014/main" id="{93385DB1-0208-4735-9FEA-B380567B776B}"/>
              </a:ext>
            </a:extLst>
          </p:cNvPr>
          <p:cNvSpPr/>
          <p:nvPr/>
        </p:nvSpPr>
        <p:spPr>
          <a:xfrm>
            <a:off x="5715860" y="1449629"/>
            <a:ext cx="684389" cy="720810"/>
          </a:xfrm>
          <a:custGeom>
            <a:avLst/>
            <a:gdLst/>
            <a:ahLst/>
            <a:cxnLst/>
            <a:rect l="l" t="t" r="r" b="b"/>
            <a:pathLst>
              <a:path w="1310398" h="1310398">
                <a:moveTo>
                  <a:pt x="0" y="0"/>
                </a:moveTo>
                <a:lnTo>
                  <a:pt x="1310397" y="0"/>
                </a:lnTo>
                <a:lnTo>
                  <a:pt x="1310397" y="1310398"/>
                </a:lnTo>
                <a:lnTo>
                  <a:pt x="0" y="1310398"/>
                </a:lnTo>
                <a:lnTo>
                  <a:pt x="0" y="0"/>
                </a:lnTo>
                <a:close/>
              </a:path>
            </a:pathLst>
          </a:custGeom>
          <a:blipFill>
            <a:blip r:embed="rId16"/>
            <a:stretch>
              <a:fillRect/>
            </a:stretch>
          </a:blipFill>
        </p:spPr>
      </p:sp>
      <p:sp>
        <p:nvSpPr>
          <p:cNvPr id="58" name="TextBox 58">
            <a:extLst>
              <a:ext uri="{FF2B5EF4-FFF2-40B4-BE49-F238E27FC236}">
                <a16:creationId xmlns:a16="http://schemas.microsoft.com/office/drawing/2014/main" id="{AF8CAEC0-8616-4F0F-9897-778A9329BB99}"/>
              </a:ext>
            </a:extLst>
          </p:cNvPr>
          <p:cNvSpPr txBox="1"/>
          <p:nvPr/>
        </p:nvSpPr>
        <p:spPr>
          <a:xfrm>
            <a:off x="963965" y="3402951"/>
            <a:ext cx="1692399" cy="327718"/>
          </a:xfrm>
          <a:prstGeom prst="rect">
            <a:avLst/>
          </a:prstGeom>
        </p:spPr>
        <p:txBody>
          <a:bodyPr lIns="0" tIns="0" rIns="0" bIns="0" rtlCol="0" anchor="t">
            <a:spAutoFit/>
          </a:bodyPr>
          <a:lstStyle/>
          <a:p>
            <a:pPr marL="0" lvl="1" algn="ctr" defTabSz="609630">
              <a:lnSpc>
                <a:spcPts val="2800"/>
              </a:lnSpc>
              <a:spcBef>
                <a:spcPct val="0"/>
              </a:spcBef>
            </a:pPr>
            <a:r>
              <a:rPr lang="en-US" sz="2000" spc="78">
                <a:solidFill>
                  <a:srgbClr val="070709"/>
                </a:solidFill>
                <a:latin typeface="Canva Sans 1 Bold"/>
              </a:rPr>
              <a:t>Kế toán</a:t>
            </a:r>
          </a:p>
        </p:txBody>
      </p:sp>
      <p:sp>
        <p:nvSpPr>
          <p:cNvPr id="59" name="TextBox 59">
            <a:extLst>
              <a:ext uri="{FF2B5EF4-FFF2-40B4-BE49-F238E27FC236}">
                <a16:creationId xmlns:a16="http://schemas.microsoft.com/office/drawing/2014/main" id="{0597629A-2CBD-4B12-9D62-CCC414CE8361}"/>
              </a:ext>
            </a:extLst>
          </p:cNvPr>
          <p:cNvSpPr txBox="1"/>
          <p:nvPr/>
        </p:nvSpPr>
        <p:spPr>
          <a:xfrm>
            <a:off x="963965" y="4089351"/>
            <a:ext cx="1865290" cy="536494"/>
          </a:xfrm>
          <a:prstGeom prst="rect">
            <a:avLst/>
          </a:prstGeom>
        </p:spPr>
        <p:txBody>
          <a:bodyPr lIns="0" tIns="0" rIns="0" bIns="0" rtlCol="0" anchor="t">
            <a:spAutoFit/>
          </a:bodyPr>
          <a:lstStyle/>
          <a:p>
            <a:pPr algn="ctr" defTabSz="609630">
              <a:lnSpc>
                <a:spcPts val="2199"/>
              </a:lnSpc>
            </a:pPr>
            <a:r>
              <a:rPr lang="en-US" sz="1466" spc="117">
                <a:solidFill>
                  <a:srgbClr val="84827C"/>
                </a:solidFill>
                <a:latin typeface="Canva Sans 1"/>
              </a:rPr>
              <a:t>Lập kế hoạch thu</a:t>
            </a:r>
          </a:p>
          <a:p>
            <a:pPr algn="ctr" defTabSz="609630">
              <a:lnSpc>
                <a:spcPts val="2199"/>
              </a:lnSpc>
              <a:spcBef>
                <a:spcPct val="0"/>
              </a:spcBef>
            </a:pPr>
            <a:r>
              <a:rPr lang="en-US" sz="1466" spc="117">
                <a:solidFill>
                  <a:srgbClr val="84827C"/>
                </a:solidFill>
                <a:latin typeface="Canva Sans 1"/>
              </a:rPr>
              <a:t>Lập phiếu thu</a:t>
            </a:r>
          </a:p>
        </p:txBody>
      </p:sp>
      <p:sp>
        <p:nvSpPr>
          <p:cNvPr id="60" name="TextBox 60">
            <a:extLst>
              <a:ext uri="{FF2B5EF4-FFF2-40B4-BE49-F238E27FC236}">
                <a16:creationId xmlns:a16="http://schemas.microsoft.com/office/drawing/2014/main" id="{DEBA1D01-BAE6-4802-9F48-718C96F7CD07}"/>
              </a:ext>
            </a:extLst>
          </p:cNvPr>
          <p:cNvSpPr txBox="1"/>
          <p:nvPr/>
        </p:nvSpPr>
        <p:spPr>
          <a:xfrm>
            <a:off x="3821189" y="3402951"/>
            <a:ext cx="1692399" cy="327718"/>
          </a:xfrm>
          <a:prstGeom prst="rect">
            <a:avLst/>
          </a:prstGeom>
        </p:spPr>
        <p:txBody>
          <a:bodyPr lIns="0" tIns="0" rIns="0" bIns="0" rtlCol="0" anchor="t">
            <a:spAutoFit/>
          </a:bodyPr>
          <a:lstStyle/>
          <a:p>
            <a:pPr marL="0" lvl="1" algn="ctr" defTabSz="609630">
              <a:lnSpc>
                <a:spcPts val="2800"/>
              </a:lnSpc>
              <a:spcBef>
                <a:spcPct val="0"/>
              </a:spcBef>
            </a:pPr>
            <a:r>
              <a:rPr lang="en-US" sz="2000" spc="78">
                <a:solidFill>
                  <a:srgbClr val="070709"/>
                </a:solidFill>
                <a:latin typeface="Canva Sans 1 Bold"/>
              </a:rPr>
              <a:t>Phụ huynh</a:t>
            </a:r>
          </a:p>
        </p:txBody>
      </p:sp>
      <p:sp>
        <p:nvSpPr>
          <p:cNvPr id="61" name="TextBox 61">
            <a:extLst>
              <a:ext uri="{FF2B5EF4-FFF2-40B4-BE49-F238E27FC236}">
                <a16:creationId xmlns:a16="http://schemas.microsoft.com/office/drawing/2014/main" id="{0C777A24-F375-4AF3-AE88-00A9197A025E}"/>
              </a:ext>
            </a:extLst>
          </p:cNvPr>
          <p:cNvSpPr txBox="1"/>
          <p:nvPr/>
        </p:nvSpPr>
        <p:spPr>
          <a:xfrm>
            <a:off x="3543024" y="4089351"/>
            <a:ext cx="2247624" cy="536494"/>
          </a:xfrm>
          <a:prstGeom prst="rect">
            <a:avLst/>
          </a:prstGeom>
        </p:spPr>
        <p:txBody>
          <a:bodyPr lIns="0" tIns="0" rIns="0" bIns="0" rtlCol="0" anchor="t">
            <a:spAutoFit/>
          </a:bodyPr>
          <a:lstStyle/>
          <a:p>
            <a:pPr algn="ctr" defTabSz="609630">
              <a:lnSpc>
                <a:spcPts val="2199"/>
              </a:lnSpc>
            </a:pPr>
            <a:r>
              <a:rPr lang="en-US" sz="1466" spc="117">
                <a:solidFill>
                  <a:srgbClr val="84827C"/>
                </a:solidFill>
                <a:latin typeface="Canva Sans 1"/>
              </a:rPr>
              <a:t>Nhận thông báo phí</a:t>
            </a:r>
          </a:p>
          <a:p>
            <a:pPr algn="ctr" defTabSz="609630">
              <a:lnSpc>
                <a:spcPts val="2199"/>
              </a:lnSpc>
              <a:spcBef>
                <a:spcPct val="0"/>
              </a:spcBef>
            </a:pPr>
            <a:r>
              <a:rPr lang="en-US" sz="1466" spc="117">
                <a:solidFill>
                  <a:srgbClr val="84827C"/>
                </a:solidFill>
                <a:latin typeface="Canva Sans 1"/>
              </a:rPr>
              <a:t>Nộp tiền</a:t>
            </a:r>
          </a:p>
        </p:txBody>
      </p:sp>
      <p:sp>
        <p:nvSpPr>
          <p:cNvPr id="62" name="TextBox 62">
            <a:extLst>
              <a:ext uri="{FF2B5EF4-FFF2-40B4-BE49-F238E27FC236}">
                <a16:creationId xmlns:a16="http://schemas.microsoft.com/office/drawing/2014/main" id="{5A87E219-FA39-4F7A-90A0-187836F276DB}"/>
              </a:ext>
            </a:extLst>
          </p:cNvPr>
          <p:cNvSpPr txBox="1"/>
          <p:nvPr/>
        </p:nvSpPr>
        <p:spPr>
          <a:xfrm>
            <a:off x="6678413" y="3402951"/>
            <a:ext cx="1692399" cy="686791"/>
          </a:xfrm>
          <a:prstGeom prst="rect">
            <a:avLst/>
          </a:prstGeom>
        </p:spPr>
        <p:txBody>
          <a:bodyPr lIns="0" tIns="0" rIns="0" bIns="0" rtlCol="0" anchor="t">
            <a:spAutoFit/>
          </a:bodyPr>
          <a:lstStyle/>
          <a:p>
            <a:pPr marL="0" lvl="1" algn="ctr" defTabSz="609630">
              <a:lnSpc>
                <a:spcPts val="2800"/>
              </a:lnSpc>
              <a:spcBef>
                <a:spcPct val="0"/>
              </a:spcBef>
            </a:pPr>
            <a:r>
              <a:rPr lang="en-US" sz="2000" spc="78">
                <a:solidFill>
                  <a:srgbClr val="070709"/>
                </a:solidFill>
                <a:latin typeface="Canva Sans 1 Bold"/>
              </a:rPr>
              <a:t>Thủ quỹ - GVCN</a:t>
            </a:r>
          </a:p>
        </p:txBody>
      </p:sp>
      <p:sp>
        <p:nvSpPr>
          <p:cNvPr id="63" name="TextBox 63">
            <a:extLst>
              <a:ext uri="{FF2B5EF4-FFF2-40B4-BE49-F238E27FC236}">
                <a16:creationId xmlns:a16="http://schemas.microsoft.com/office/drawing/2014/main" id="{ED6EFBFB-B1B8-420E-A010-E55F0610D9B8}"/>
              </a:ext>
            </a:extLst>
          </p:cNvPr>
          <p:cNvSpPr txBox="1"/>
          <p:nvPr/>
        </p:nvSpPr>
        <p:spPr>
          <a:xfrm>
            <a:off x="6760588" y="4143602"/>
            <a:ext cx="1692399" cy="254365"/>
          </a:xfrm>
          <a:prstGeom prst="rect">
            <a:avLst/>
          </a:prstGeom>
        </p:spPr>
        <p:txBody>
          <a:bodyPr lIns="0" tIns="0" rIns="0" bIns="0" rtlCol="0" anchor="t">
            <a:spAutoFit/>
          </a:bodyPr>
          <a:lstStyle/>
          <a:p>
            <a:pPr algn="ctr" defTabSz="609630">
              <a:lnSpc>
                <a:spcPts val="2199"/>
              </a:lnSpc>
              <a:spcBef>
                <a:spcPct val="0"/>
              </a:spcBef>
            </a:pPr>
            <a:r>
              <a:rPr lang="en-US" sz="1466" spc="117">
                <a:solidFill>
                  <a:srgbClr val="84827C"/>
                </a:solidFill>
                <a:latin typeface="Canva Sans 1"/>
              </a:rPr>
              <a:t>Thu tiền</a:t>
            </a:r>
          </a:p>
        </p:txBody>
      </p:sp>
      <p:sp>
        <p:nvSpPr>
          <p:cNvPr id="64" name="TextBox 64">
            <a:extLst>
              <a:ext uri="{FF2B5EF4-FFF2-40B4-BE49-F238E27FC236}">
                <a16:creationId xmlns:a16="http://schemas.microsoft.com/office/drawing/2014/main" id="{74BB1A6C-2790-473F-9150-A0947632CAA1}"/>
              </a:ext>
            </a:extLst>
          </p:cNvPr>
          <p:cNvSpPr txBox="1"/>
          <p:nvPr/>
        </p:nvSpPr>
        <p:spPr>
          <a:xfrm>
            <a:off x="9535637" y="3402951"/>
            <a:ext cx="1692399" cy="327718"/>
          </a:xfrm>
          <a:prstGeom prst="rect">
            <a:avLst/>
          </a:prstGeom>
        </p:spPr>
        <p:txBody>
          <a:bodyPr lIns="0" tIns="0" rIns="0" bIns="0" rtlCol="0" anchor="t">
            <a:spAutoFit/>
          </a:bodyPr>
          <a:lstStyle/>
          <a:p>
            <a:pPr marL="0" lvl="1" algn="ctr" defTabSz="609630">
              <a:lnSpc>
                <a:spcPts val="2800"/>
              </a:lnSpc>
              <a:spcBef>
                <a:spcPct val="0"/>
              </a:spcBef>
            </a:pPr>
            <a:r>
              <a:rPr lang="en-US" sz="2000" spc="78">
                <a:solidFill>
                  <a:srgbClr val="070709"/>
                </a:solidFill>
                <a:latin typeface="Canva Sans 1 Bold"/>
              </a:rPr>
              <a:t>Kế toán</a:t>
            </a:r>
          </a:p>
        </p:txBody>
      </p:sp>
      <p:sp>
        <p:nvSpPr>
          <p:cNvPr id="65" name="TextBox 65">
            <a:extLst>
              <a:ext uri="{FF2B5EF4-FFF2-40B4-BE49-F238E27FC236}">
                <a16:creationId xmlns:a16="http://schemas.microsoft.com/office/drawing/2014/main" id="{336197F6-108F-463C-9A57-60270BA038A4}"/>
              </a:ext>
            </a:extLst>
          </p:cNvPr>
          <p:cNvSpPr txBox="1"/>
          <p:nvPr/>
        </p:nvSpPr>
        <p:spPr>
          <a:xfrm>
            <a:off x="9537976" y="4007077"/>
            <a:ext cx="1692399" cy="536494"/>
          </a:xfrm>
          <a:prstGeom prst="rect">
            <a:avLst/>
          </a:prstGeom>
        </p:spPr>
        <p:txBody>
          <a:bodyPr lIns="0" tIns="0" rIns="0" bIns="0" rtlCol="0" anchor="t">
            <a:spAutoFit/>
          </a:bodyPr>
          <a:lstStyle/>
          <a:p>
            <a:pPr algn="ctr" defTabSz="609630">
              <a:lnSpc>
                <a:spcPts val="2199"/>
              </a:lnSpc>
            </a:pPr>
            <a:r>
              <a:rPr lang="en-US" sz="1466" spc="117">
                <a:solidFill>
                  <a:srgbClr val="84827C"/>
                </a:solidFill>
                <a:latin typeface="Canva Sans 1"/>
              </a:rPr>
              <a:t>Xuất hoá đơn</a:t>
            </a:r>
          </a:p>
          <a:p>
            <a:pPr algn="ctr" defTabSz="609630">
              <a:lnSpc>
                <a:spcPts val="2199"/>
              </a:lnSpc>
              <a:spcBef>
                <a:spcPct val="0"/>
              </a:spcBef>
            </a:pPr>
            <a:r>
              <a:rPr lang="en-US" sz="1466" spc="117">
                <a:solidFill>
                  <a:srgbClr val="84827C"/>
                </a:solidFill>
                <a:latin typeface="Canva Sans 1"/>
              </a:rPr>
              <a:t>Ghi sổ sách</a:t>
            </a:r>
          </a:p>
        </p:txBody>
      </p:sp>
    </p:spTree>
    <p:extLst>
      <p:ext uri="{BB962C8B-B14F-4D97-AF65-F5344CB8AC3E}">
        <p14:creationId xmlns:p14="http://schemas.microsoft.com/office/powerpoint/2010/main" val="3542947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6">
            <a:extLst>
              <a:ext uri="{FF2B5EF4-FFF2-40B4-BE49-F238E27FC236}">
                <a16:creationId xmlns:a16="http://schemas.microsoft.com/office/drawing/2014/main" id="{6EE4F887-263F-49A0-AB3C-6B0D5DD23329}"/>
              </a:ext>
            </a:extLst>
          </p:cNvPr>
          <p:cNvSpPr txBox="1"/>
          <p:nvPr/>
        </p:nvSpPr>
        <p:spPr>
          <a:xfrm>
            <a:off x="550813" y="885586"/>
            <a:ext cx="4554587" cy="512961"/>
          </a:xfrm>
          <a:prstGeom prst="rect">
            <a:avLst/>
          </a:prstGeom>
        </p:spPr>
        <p:txBody>
          <a:bodyPr wrap="square" lIns="0" tIns="0" rIns="0" bIns="0" rtlCol="0" anchor="t">
            <a:spAutoFit/>
          </a:bodyPr>
          <a:lstStyle/>
          <a:p>
            <a:pPr lvl="0" defTabSz="914446">
              <a:lnSpc>
                <a:spcPts val="4000"/>
              </a:lnSpc>
            </a:pPr>
            <a:r>
              <a:rPr lang="en-US" sz="2400" b="1">
                <a:latin typeface="Arial" panose="020B0604020202020204" pitchFamily="34" charset="0"/>
                <a:ea typeface="Roboto" pitchFamily="2" charset="0"/>
                <a:cs typeface="Arial" panose="020B0604020202020204" pitchFamily="34" charset="0"/>
              </a:rPr>
              <a:t>2. Thực trạng quản lý thu phí</a:t>
            </a:r>
            <a:endParaRPr lang="en-US" sz="2400" b="1" dirty="0">
              <a:latin typeface="Arial" panose="020B0604020202020204" pitchFamily="34" charset="0"/>
              <a:ea typeface="Roboto" pitchFamily="2" charset="0"/>
              <a:cs typeface="Arial" panose="020B0604020202020204" pitchFamily="34" charset="0"/>
            </a:endParaRPr>
          </a:p>
        </p:txBody>
      </p:sp>
      <p:sp>
        <p:nvSpPr>
          <p:cNvPr id="74" name="TextBox 16"/>
          <p:cNvSpPr txBox="1"/>
          <p:nvPr/>
        </p:nvSpPr>
        <p:spPr>
          <a:xfrm>
            <a:off x="533400" y="300977"/>
            <a:ext cx="5105400" cy="487313"/>
          </a:xfrm>
          <a:prstGeom prst="rect">
            <a:avLst/>
          </a:prstGeom>
        </p:spPr>
        <p:txBody>
          <a:bodyPr wrap="square" lIns="0" tIns="0" rIns="0" bIns="0" rtlCol="0" anchor="t">
            <a:spAutoFit/>
          </a:bodyPr>
          <a:lstStyle/>
          <a:p>
            <a:pPr defTabSz="914446">
              <a:lnSpc>
                <a:spcPts val="4000"/>
              </a:lnSpc>
            </a:pPr>
            <a:r>
              <a:rPr lang="en-US" sz="3200" b="1">
                <a:solidFill>
                  <a:srgbClr val="094B95"/>
                </a:solidFill>
                <a:latin typeface="Roboto" pitchFamily="2" charset="0"/>
                <a:ea typeface="Roboto" pitchFamily="2" charset="0"/>
              </a:rPr>
              <a:t>I. GIỚI THIỆU TỔNG QUAN </a:t>
            </a:r>
            <a:endParaRPr lang="en-US" sz="3200" b="1" dirty="0">
              <a:solidFill>
                <a:srgbClr val="094B95"/>
              </a:solidFill>
              <a:latin typeface="Roboto" pitchFamily="2" charset="0"/>
              <a:ea typeface="Roboto" pitchFamily="2" charset="0"/>
            </a:endParaRPr>
          </a:p>
        </p:txBody>
      </p:sp>
      <p:sp>
        <p:nvSpPr>
          <p:cNvPr id="4" name="TextBox 3">
            <a:extLst>
              <a:ext uri="{FF2B5EF4-FFF2-40B4-BE49-F238E27FC236}">
                <a16:creationId xmlns:a16="http://schemas.microsoft.com/office/drawing/2014/main" id="{BBD254FF-0BF6-8287-9A79-1460B0E50203}"/>
              </a:ext>
            </a:extLst>
          </p:cNvPr>
          <p:cNvSpPr txBox="1"/>
          <p:nvPr/>
        </p:nvSpPr>
        <p:spPr>
          <a:xfrm>
            <a:off x="1108197" y="1568899"/>
            <a:ext cx="4149603" cy="384721"/>
          </a:xfrm>
          <a:prstGeom prst="rect">
            <a:avLst/>
          </a:prstGeom>
        </p:spPr>
        <p:txBody>
          <a:bodyPr wrap="square" lIns="0" tIns="0" rIns="0" bIns="0" numCol="1" rtlCol="0" anchor="t">
            <a:spAutoFit/>
          </a:bodyPr>
          <a:lstStyle/>
          <a:p>
            <a:pPr marL="0" marR="0" lvl="0" indent="0" algn="just" defTabSz="609630" rtl="0" eaLnBrk="1" fontAlgn="auto" latinLnBrk="0" hangingPunct="1">
              <a:lnSpc>
                <a:spcPts val="3002"/>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rPr>
              <a:t>M</a:t>
            </a:r>
            <a:r>
              <a:rPr lang="en-US" sz="2200" b="1" dirty="0" err="1">
                <a:solidFill>
                  <a:srgbClr val="094B95"/>
                </a:solidFill>
                <a:latin typeface="Arial" panose="020B0604020202020204" pitchFamily="34" charset="0"/>
                <a:ea typeface="Roboto" pitchFamily="2" charset="0"/>
                <a:cs typeface="Arial" panose="020B0604020202020204" pitchFamily="34" charset="0"/>
              </a:rPr>
              <a:t>ức</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err="1">
                <a:solidFill>
                  <a:srgbClr val="094B95"/>
                </a:solidFill>
                <a:latin typeface="Arial" panose="020B0604020202020204" pitchFamily="34" charset="0"/>
                <a:ea typeface="Roboto" pitchFamily="2" charset="0"/>
                <a:cs typeface="Arial" panose="020B0604020202020204" pitchFamily="34" charset="0"/>
              </a:rPr>
              <a:t>độ</a:t>
            </a:r>
            <a:r>
              <a:rPr lang="en-US" sz="2200" b="1">
                <a:solidFill>
                  <a:srgbClr val="094B95"/>
                </a:solidFill>
                <a:latin typeface="Arial" panose="020B0604020202020204" pitchFamily="34" charset="0"/>
                <a:ea typeface="Roboto" pitchFamily="2" charset="0"/>
                <a:cs typeface="Arial" panose="020B0604020202020204" pitchFamily="34" charset="0"/>
              </a:rPr>
              <a:t> </a:t>
            </a:r>
            <a:r>
              <a:rPr lang="en-US" sz="2200" b="1" smtClean="0">
                <a:solidFill>
                  <a:srgbClr val="094B95"/>
                </a:solidFill>
                <a:latin typeface="Arial" panose="020B0604020202020204" pitchFamily="34" charset="0"/>
                <a:ea typeface="Roboto" pitchFamily="2" charset="0"/>
                <a:cs typeface="Arial" panose="020B0604020202020204" pitchFamily="34" charset="0"/>
              </a:rPr>
              <a:t>1: Thu phí thủ công</a:t>
            </a:r>
            <a:endParaRPr kumimoji="0" lang="en-US" sz="22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pic>
        <p:nvPicPr>
          <p:cNvPr id="5"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1426" y="1530289"/>
            <a:ext cx="384091" cy="338606"/>
          </a:xfrm>
          <a:prstGeom prst="rect">
            <a:avLst/>
          </a:prstGeom>
        </p:spPr>
      </p:pic>
      <p:sp>
        <p:nvSpPr>
          <p:cNvPr id="6" name="TextBox 3"/>
          <p:cNvSpPr txBox="1"/>
          <p:nvPr/>
        </p:nvSpPr>
        <p:spPr>
          <a:xfrm>
            <a:off x="1108196" y="2003742"/>
            <a:ext cx="9788404" cy="646331"/>
          </a:xfrm>
          <a:prstGeom prst="rect">
            <a:avLst/>
          </a:prstGeom>
        </p:spPr>
        <p:txBody>
          <a:bodyPr wrap="square" lIns="0" tIns="0" rIns="0" bIns="0" rtlCol="0" anchor="t">
            <a:spAutoFit/>
          </a:bodyPr>
          <a:lstStyle/>
          <a:p>
            <a:pPr lvl="0"/>
            <a:r>
              <a:rPr lang="vi-VN" sz="2100" dirty="0">
                <a:solidFill>
                  <a:srgbClr val="191919"/>
                </a:solidFill>
                <a:latin typeface="Arial (Body)"/>
                <a:cs typeface="Arial" panose="020B0604020202020204" pitchFamily="34" charset="0"/>
              </a:rPr>
              <a:t>Nhà trường lập </a:t>
            </a:r>
            <a:r>
              <a:rPr lang="vi-VN" sz="2100">
                <a:solidFill>
                  <a:srgbClr val="191919"/>
                </a:solidFill>
                <a:latin typeface="Arial (Body)"/>
                <a:cs typeface="Arial" panose="020B0604020202020204" pitchFamily="34" charset="0"/>
              </a:rPr>
              <a:t>khoản </a:t>
            </a:r>
            <a:r>
              <a:rPr lang="vi-VN" sz="2100" smtClean="0">
                <a:solidFill>
                  <a:srgbClr val="191919"/>
                </a:solidFill>
                <a:latin typeface="Arial (Body)"/>
                <a:cs typeface="Arial" panose="020B0604020202020204" pitchFamily="34" charset="0"/>
              </a:rPr>
              <a:t>thu</a:t>
            </a:r>
            <a:r>
              <a:rPr lang="en-US" sz="2100" smtClean="0">
                <a:solidFill>
                  <a:srgbClr val="191919"/>
                </a:solidFill>
                <a:latin typeface="Arial (Body)"/>
                <a:cs typeface="Arial" panose="020B0604020202020204" pitchFamily="34" charset="0"/>
              </a:rPr>
              <a:t>, phiếu thu</a:t>
            </a:r>
            <a:r>
              <a:rPr lang="vi-VN" sz="2100" smtClean="0">
                <a:solidFill>
                  <a:srgbClr val="191919"/>
                </a:solidFill>
                <a:latin typeface="Arial (Body)"/>
                <a:cs typeface="Arial" panose="020B0604020202020204" pitchFamily="34" charset="0"/>
              </a:rPr>
              <a:t> </a:t>
            </a:r>
            <a:r>
              <a:rPr lang="vi-VN" sz="2100">
                <a:solidFill>
                  <a:srgbClr val="191919"/>
                </a:solidFill>
                <a:latin typeface="Arial (Body)"/>
                <a:cs typeface="Arial" panose="020B0604020202020204" pitchFamily="34" charset="0"/>
              </a:rPr>
              <a:t>bằng </a:t>
            </a:r>
            <a:r>
              <a:rPr lang="vi-VN" sz="2100" smtClean="0">
                <a:solidFill>
                  <a:srgbClr val="191919"/>
                </a:solidFill>
                <a:latin typeface="Arial (Body)"/>
                <a:cs typeface="Arial" panose="020B0604020202020204" pitchFamily="34" charset="0"/>
              </a:rPr>
              <a:t>excel</a:t>
            </a:r>
            <a:r>
              <a:rPr lang="en-US" sz="2100" smtClean="0">
                <a:solidFill>
                  <a:srgbClr val="191919"/>
                </a:solidFill>
                <a:latin typeface="Arial (Body)"/>
                <a:cs typeface="Arial" panose="020B0604020202020204" pitchFamily="34" charset="0"/>
              </a:rPr>
              <a:t>, phần mềm hay công cụ khác</a:t>
            </a:r>
            <a:r>
              <a:rPr lang="vi-VN" sz="2100" smtClean="0">
                <a:solidFill>
                  <a:srgbClr val="191919"/>
                </a:solidFill>
                <a:latin typeface="Arial (Body)"/>
                <a:cs typeface="Arial" panose="020B0604020202020204" pitchFamily="34" charset="0"/>
              </a:rPr>
              <a:t> </a:t>
            </a:r>
            <a:r>
              <a:rPr lang="vi-VN" sz="2100" dirty="0">
                <a:solidFill>
                  <a:srgbClr val="191919"/>
                </a:solidFill>
                <a:latin typeface="Arial (Body)"/>
                <a:cs typeface="Arial" panose="020B0604020202020204" pitchFamily="34" charset="0"/>
              </a:rPr>
              <a:t>sau đó PHHS nộp tiền mặt </a:t>
            </a:r>
            <a:r>
              <a:rPr lang="vi-VN" sz="2100">
                <a:solidFill>
                  <a:srgbClr val="191919"/>
                </a:solidFill>
                <a:latin typeface="Arial (Body)"/>
                <a:cs typeface="Arial" panose="020B0604020202020204" pitchFamily="34" charset="0"/>
              </a:rPr>
              <a:t>cho </a:t>
            </a:r>
            <a:r>
              <a:rPr lang="vi-VN" sz="2100" smtClean="0">
                <a:solidFill>
                  <a:srgbClr val="191919"/>
                </a:solidFill>
                <a:latin typeface="Arial (Body)"/>
                <a:cs typeface="Arial" panose="020B0604020202020204" pitchFamily="34" charset="0"/>
              </a:rPr>
              <a:t>GVCN</a:t>
            </a:r>
            <a:r>
              <a:rPr lang="en-US" sz="2100" smtClean="0">
                <a:solidFill>
                  <a:srgbClr val="191919"/>
                </a:solidFill>
                <a:latin typeface="Arial (Body)"/>
                <a:cs typeface="Arial" panose="020B0604020202020204" pitchFamily="34" charset="0"/>
              </a:rPr>
              <a:t>, thủ quỹ nhà trường.</a:t>
            </a:r>
            <a:endParaRPr kumimoji="0" lang="en-US" sz="2100" b="0" i="0" u="none" strike="noStrike" kern="1200" cap="none" spc="0" normalizeH="0" baseline="0" noProof="0" dirty="0">
              <a:ln>
                <a:noFill/>
              </a:ln>
              <a:solidFill>
                <a:srgbClr val="191919"/>
              </a:solidFill>
              <a:effectLst/>
              <a:uLnTx/>
              <a:uFillTx/>
              <a:latin typeface="Arial (Body)"/>
              <a:cs typeface="Arial" panose="020B0604020202020204" pitchFamily="34" charset="0"/>
            </a:endParaRPr>
          </a:p>
        </p:txBody>
      </p:sp>
      <p:sp>
        <p:nvSpPr>
          <p:cNvPr id="7" name="TextBox 6">
            <a:extLst>
              <a:ext uri="{FF2B5EF4-FFF2-40B4-BE49-F238E27FC236}">
                <a16:creationId xmlns:a16="http://schemas.microsoft.com/office/drawing/2014/main" id="{12553B0F-E95D-4BE0-9C56-B1D133301B13}"/>
              </a:ext>
            </a:extLst>
          </p:cNvPr>
          <p:cNvSpPr txBox="1"/>
          <p:nvPr/>
        </p:nvSpPr>
        <p:spPr>
          <a:xfrm>
            <a:off x="1073561" y="3030745"/>
            <a:ext cx="4489039" cy="384721"/>
          </a:xfrm>
          <a:prstGeom prst="rect">
            <a:avLst/>
          </a:prstGeom>
        </p:spPr>
        <p:txBody>
          <a:bodyPr wrap="square" lIns="0" tIns="0" rIns="0" bIns="0" numCol="1" rtlCol="0" anchor="t">
            <a:spAutoFit/>
          </a:bodyPr>
          <a:lstStyle/>
          <a:p>
            <a:pPr lvl="0" algn="just" defTabSz="609630">
              <a:lnSpc>
                <a:spcPts val="3002"/>
              </a:lnSpc>
            </a:pPr>
            <a:r>
              <a:rPr lang="en-US" sz="2200" b="1" dirty="0" err="1">
                <a:solidFill>
                  <a:srgbClr val="094B95"/>
                </a:solidFill>
                <a:latin typeface="Arial" panose="020B0604020202020204" pitchFamily="34" charset="0"/>
                <a:ea typeface="Roboto" pitchFamily="2" charset="0"/>
                <a:cs typeface="Arial" panose="020B0604020202020204" pitchFamily="34" charset="0"/>
              </a:rPr>
              <a:t>Mức</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độ</a:t>
            </a:r>
            <a:r>
              <a:rPr lang="en-US" sz="2200" b="1" dirty="0">
                <a:solidFill>
                  <a:srgbClr val="094B95"/>
                </a:solidFill>
                <a:latin typeface="Arial" panose="020B0604020202020204" pitchFamily="34" charset="0"/>
                <a:ea typeface="Roboto" pitchFamily="2" charset="0"/>
                <a:cs typeface="Arial" panose="020B0604020202020204" pitchFamily="34" charset="0"/>
              </a:rPr>
              <a:t> 2: Thu </a:t>
            </a:r>
            <a:r>
              <a:rPr lang="en-US" sz="2200" b="1" dirty="0" err="1">
                <a:solidFill>
                  <a:srgbClr val="094B95"/>
                </a:solidFill>
                <a:latin typeface="Arial" panose="020B0604020202020204" pitchFamily="34" charset="0"/>
                <a:ea typeface="Roboto" pitchFamily="2" charset="0"/>
                <a:cs typeface="Arial" panose="020B0604020202020204" pitchFamily="34" charset="0"/>
              </a:rPr>
              <a:t>phí</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bán</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tự</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động</a:t>
            </a:r>
            <a:endParaRPr kumimoji="0" lang="en-US" sz="22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pic>
        <p:nvPicPr>
          <p:cNvPr id="8" name="Picture 10">
            <a:extLst>
              <a:ext uri="{FF2B5EF4-FFF2-40B4-BE49-F238E27FC236}">
                <a16:creationId xmlns:a16="http://schemas.microsoft.com/office/drawing/2014/main" id="{52AE25F0-1DAE-4EB3-AF22-81C86E0BB7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6790" y="2992135"/>
            <a:ext cx="384091" cy="338606"/>
          </a:xfrm>
          <a:prstGeom prst="rect">
            <a:avLst/>
          </a:prstGeom>
        </p:spPr>
      </p:pic>
      <p:sp>
        <p:nvSpPr>
          <p:cNvPr id="9" name="TextBox 3">
            <a:extLst>
              <a:ext uri="{FF2B5EF4-FFF2-40B4-BE49-F238E27FC236}">
                <a16:creationId xmlns:a16="http://schemas.microsoft.com/office/drawing/2014/main" id="{C3941A4D-10A2-4CA0-BE5C-8DC5556C7560}"/>
              </a:ext>
            </a:extLst>
          </p:cNvPr>
          <p:cNvSpPr txBox="1"/>
          <p:nvPr/>
        </p:nvSpPr>
        <p:spPr>
          <a:xfrm>
            <a:off x="1073560" y="3486174"/>
            <a:ext cx="9788404" cy="646331"/>
          </a:xfrm>
          <a:prstGeom prst="rect">
            <a:avLst/>
          </a:prstGeom>
        </p:spPr>
        <p:txBody>
          <a:bodyPr wrap="square" lIns="0" tIns="0" rIns="0" bIns="0" rtlCol="0" anchor="t">
            <a:spAutoFit/>
          </a:bodyPr>
          <a:lstStyle/>
          <a:p>
            <a:pPr lvl="0"/>
            <a:r>
              <a:rPr lang="vi-VN" sz="2100" dirty="0">
                <a:solidFill>
                  <a:srgbClr val="191919"/>
                </a:solidFill>
                <a:cs typeface="Arial" panose="020B0604020202020204" pitchFamily="34" charset="0"/>
              </a:rPr>
              <a:t>Nộp tiền chuyển khoản qua ngân hàng đến tài khoản nhà trường </a:t>
            </a:r>
            <a:r>
              <a:rPr lang="vi-VN" sz="2100">
                <a:solidFill>
                  <a:srgbClr val="191919"/>
                </a:solidFill>
                <a:cs typeface="Arial" panose="020B0604020202020204" pitchFamily="34" charset="0"/>
              </a:rPr>
              <a:t>hoặc </a:t>
            </a:r>
            <a:r>
              <a:rPr lang="vi-VN" sz="2100" smtClean="0">
                <a:solidFill>
                  <a:srgbClr val="191919"/>
                </a:solidFill>
                <a:cs typeface="Arial" panose="020B0604020202020204" pitchFamily="34" charset="0"/>
              </a:rPr>
              <a:t>GVCN</a:t>
            </a:r>
            <a:r>
              <a:rPr lang="en-US" sz="2100" smtClean="0">
                <a:solidFill>
                  <a:srgbClr val="191919"/>
                </a:solidFill>
                <a:cs typeface="Arial" panose="020B0604020202020204" pitchFamily="34" charset="0"/>
              </a:rPr>
              <a:t>. </a:t>
            </a:r>
            <a:r>
              <a:rPr lang="en-US" sz="2100" smtClean="0">
                <a:solidFill>
                  <a:srgbClr val="191919"/>
                </a:solidFill>
                <a:latin typeface="Arial" panose="020B0604020202020204" pitchFamily="34" charset="0"/>
                <a:cs typeface="Arial" panose="020B0604020202020204" pitchFamily="34" charset="0"/>
              </a:rPr>
              <a:t>Sau </a:t>
            </a:r>
            <a:r>
              <a:rPr lang="en-US" sz="2100">
                <a:solidFill>
                  <a:srgbClr val="191919"/>
                </a:solidFill>
                <a:latin typeface="Arial" panose="020B0604020202020204" pitchFamily="34" charset="0"/>
                <a:cs typeface="Arial" panose="020B0604020202020204" pitchFamily="34" charset="0"/>
              </a:rPr>
              <a:t>đó thủ quỹ thực hiện tổng hợp và gạch nợ thủ công.</a:t>
            </a:r>
            <a:endParaRPr lang="en-US" sz="2100" dirty="0">
              <a:solidFill>
                <a:srgbClr val="19191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5D82C69-7FC0-444E-AA16-1281906C177E}"/>
              </a:ext>
            </a:extLst>
          </p:cNvPr>
          <p:cNvSpPr txBox="1"/>
          <p:nvPr/>
        </p:nvSpPr>
        <p:spPr>
          <a:xfrm>
            <a:off x="1073560" y="4269339"/>
            <a:ext cx="6089240" cy="384721"/>
          </a:xfrm>
          <a:prstGeom prst="rect">
            <a:avLst/>
          </a:prstGeom>
        </p:spPr>
        <p:txBody>
          <a:bodyPr wrap="square" lIns="0" tIns="0" rIns="0" bIns="0" numCol="1" rtlCol="0" anchor="t">
            <a:spAutoFit/>
          </a:bodyPr>
          <a:lstStyle/>
          <a:p>
            <a:pPr lvl="0" algn="just" defTabSz="609630">
              <a:lnSpc>
                <a:spcPts val="3002"/>
              </a:lnSpc>
            </a:pPr>
            <a:r>
              <a:rPr lang="en-US" sz="2200" b="1" dirty="0" err="1">
                <a:solidFill>
                  <a:srgbClr val="094B95"/>
                </a:solidFill>
                <a:latin typeface="Arial" panose="020B0604020202020204" pitchFamily="34" charset="0"/>
                <a:ea typeface="Roboto" pitchFamily="2" charset="0"/>
                <a:cs typeface="Arial" panose="020B0604020202020204" pitchFamily="34" charset="0"/>
              </a:rPr>
              <a:t>Mức</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độ</a:t>
            </a:r>
            <a:r>
              <a:rPr lang="en-US" sz="2200" b="1" dirty="0">
                <a:solidFill>
                  <a:srgbClr val="094B95"/>
                </a:solidFill>
                <a:latin typeface="Arial" panose="020B0604020202020204" pitchFamily="34" charset="0"/>
                <a:ea typeface="Roboto" pitchFamily="2" charset="0"/>
                <a:cs typeface="Arial" panose="020B0604020202020204" pitchFamily="34" charset="0"/>
              </a:rPr>
              <a:t> 3: </a:t>
            </a:r>
            <a:r>
              <a:rPr lang="en-US" sz="2200" b="1" dirty="0" err="1">
                <a:solidFill>
                  <a:srgbClr val="094B95"/>
                </a:solidFill>
                <a:latin typeface="Arial" panose="020B0604020202020204" pitchFamily="34" charset="0"/>
                <a:ea typeface="Roboto" pitchFamily="2" charset="0"/>
                <a:cs typeface="Arial" panose="020B0604020202020204" pitchFamily="34" charset="0"/>
              </a:rPr>
              <a:t>Tự</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động</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hóa</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toàn</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bộ</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quy</a:t>
            </a:r>
            <a:r>
              <a:rPr lang="en-US" sz="2200" b="1" dirty="0">
                <a:solidFill>
                  <a:srgbClr val="094B95"/>
                </a:solidFill>
                <a:latin typeface="Arial" panose="020B0604020202020204" pitchFamily="34" charset="0"/>
                <a:ea typeface="Roboto" pitchFamily="2" charset="0"/>
                <a:cs typeface="Arial" panose="020B0604020202020204" pitchFamily="34" charset="0"/>
              </a:rPr>
              <a:t> </a:t>
            </a:r>
            <a:r>
              <a:rPr lang="en-US" sz="2200" b="1" dirty="0" err="1">
                <a:solidFill>
                  <a:srgbClr val="094B95"/>
                </a:solidFill>
                <a:latin typeface="Arial" panose="020B0604020202020204" pitchFamily="34" charset="0"/>
                <a:ea typeface="Roboto" pitchFamily="2" charset="0"/>
                <a:cs typeface="Arial" panose="020B0604020202020204" pitchFamily="34" charset="0"/>
              </a:rPr>
              <a:t>trình</a:t>
            </a:r>
            <a:endParaRPr kumimoji="0" lang="en-US" sz="22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pic>
        <p:nvPicPr>
          <p:cNvPr id="11" name="Picture 10">
            <a:extLst>
              <a:ext uri="{FF2B5EF4-FFF2-40B4-BE49-F238E27FC236}">
                <a16:creationId xmlns:a16="http://schemas.microsoft.com/office/drawing/2014/main" id="{9E1D29F2-41BD-4AFA-8251-5848C2864C6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6789" y="4230729"/>
            <a:ext cx="384091" cy="338606"/>
          </a:xfrm>
          <a:prstGeom prst="rect">
            <a:avLst/>
          </a:prstGeom>
        </p:spPr>
      </p:pic>
      <p:sp>
        <p:nvSpPr>
          <p:cNvPr id="12" name="TextBox 3">
            <a:extLst>
              <a:ext uri="{FF2B5EF4-FFF2-40B4-BE49-F238E27FC236}">
                <a16:creationId xmlns:a16="http://schemas.microsoft.com/office/drawing/2014/main" id="{4AB7BFD2-FBC3-48D5-A1CF-3E9C90680152}"/>
              </a:ext>
            </a:extLst>
          </p:cNvPr>
          <p:cNvSpPr txBox="1"/>
          <p:nvPr/>
        </p:nvSpPr>
        <p:spPr>
          <a:xfrm>
            <a:off x="1073558" y="4651848"/>
            <a:ext cx="10127841" cy="646331"/>
          </a:xfrm>
          <a:prstGeom prst="rect">
            <a:avLst/>
          </a:prstGeom>
        </p:spPr>
        <p:txBody>
          <a:bodyPr wrap="square" lIns="0" tIns="0" rIns="0" bIns="0" rtlCol="0" anchor="t">
            <a:spAutoFit/>
          </a:bodyPr>
          <a:lstStyle/>
          <a:p>
            <a:pPr lvl="0"/>
            <a:r>
              <a:rPr lang="en-US" sz="2100">
                <a:solidFill>
                  <a:srgbClr val="191919"/>
                </a:solidFill>
                <a:latin typeface="Arial" panose="020B0604020202020204" pitchFamily="34" charset="0"/>
                <a:cs typeface="Arial" panose="020B0604020202020204" pitchFamily="34" charset="0"/>
              </a:rPr>
              <a:t>Cung cấp cho nhà trường </a:t>
            </a:r>
            <a:r>
              <a:rPr lang="vi-VN" sz="2100">
                <a:solidFill>
                  <a:srgbClr val="191919"/>
                </a:solidFill>
                <a:latin typeface="Arial" panose="020B0604020202020204" pitchFamily="34" charset="0"/>
                <a:cs typeface="Arial" panose="020B0604020202020204" pitchFamily="34" charset="0"/>
              </a:rPr>
              <a:t>phần </a:t>
            </a:r>
            <a:r>
              <a:rPr lang="vi-VN" sz="2100" dirty="0">
                <a:solidFill>
                  <a:srgbClr val="191919"/>
                </a:solidFill>
                <a:latin typeface="Arial" panose="020B0604020202020204" pitchFamily="34" charset="0"/>
                <a:cs typeface="Arial" panose="020B0604020202020204" pitchFamily="34" charset="0"/>
              </a:rPr>
              <a:t>mềm quản lý khoản thu; PHHS thực hiện </a:t>
            </a:r>
            <a:r>
              <a:rPr lang="vi-VN" sz="2100">
                <a:solidFill>
                  <a:srgbClr val="191919"/>
                </a:solidFill>
                <a:latin typeface="Arial" panose="020B0604020202020204" pitchFamily="34" charset="0"/>
                <a:cs typeface="Arial" panose="020B0604020202020204" pitchFamily="34" charset="0"/>
              </a:rPr>
              <a:t>thanh toán</a:t>
            </a:r>
            <a:r>
              <a:rPr lang="en-US" sz="2100">
                <a:solidFill>
                  <a:srgbClr val="191919"/>
                </a:solidFill>
                <a:latin typeface="Arial" panose="020B0604020202020204" pitchFamily="34" charset="0"/>
                <a:cs typeface="Arial" panose="020B0604020202020204" pitchFamily="34" charset="0"/>
              </a:rPr>
              <a:t> trực tuyến qua các ứng dụng phần mềm. </a:t>
            </a:r>
            <a:endParaRPr lang="en-US" sz="2100" dirty="0">
              <a:solidFill>
                <a:srgbClr val="191919"/>
              </a:solidFill>
              <a:latin typeface="Arial" panose="020B0604020202020204" pitchFamily="34" charset="0"/>
              <a:cs typeface="Arial" panose="020B0604020202020204" pitchFamily="34" charset="0"/>
            </a:endParaRPr>
          </a:p>
        </p:txBody>
      </p:sp>
      <p:sp>
        <p:nvSpPr>
          <p:cNvPr id="13" name="TextBox 3">
            <a:extLst>
              <a:ext uri="{FF2B5EF4-FFF2-40B4-BE49-F238E27FC236}">
                <a16:creationId xmlns:a16="http://schemas.microsoft.com/office/drawing/2014/main" id="{31C7653A-91A2-4AA9-836A-13F84125570E}"/>
              </a:ext>
            </a:extLst>
          </p:cNvPr>
          <p:cNvSpPr txBox="1"/>
          <p:nvPr/>
        </p:nvSpPr>
        <p:spPr>
          <a:xfrm>
            <a:off x="1073557" y="5472530"/>
            <a:ext cx="10127841" cy="615553"/>
          </a:xfrm>
          <a:prstGeom prst="rect">
            <a:avLst/>
          </a:prstGeom>
        </p:spPr>
        <p:txBody>
          <a:bodyPr wrap="square" lIns="0" tIns="0" rIns="0" bIns="0" rtlCol="0" anchor="t">
            <a:spAutoFit/>
          </a:bodyPr>
          <a:lstStyle/>
          <a:p>
            <a:pPr lvl="0"/>
            <a:r>
              <a:rPr lang="vi-VN" sz="2000" i="1" dirty="0">
                <a:solidFill>
                  <a:srgbClr val="191919"/>
                </a:solidFill>
                <a:cs typeface="Arial" panose="020B0604020202020204" pitchFamily="34" charset="0"/>
              </a:rPr>
              <a:t>(Nhà trường ký hợp tác với các kênh thanh toán thông qua một trong hai hình </a:t>
            </a:r>
            <a:r>
              <a:rPr lang="vi-VN" sz="2000" i="1">
                <a:solidFill>
                  <a:srgbClr val="191919"/>
                </a:solidFill>
                <a:cs typeface="Arial" panose="020B0604020202020204" pitchFamily="34" charset="0"/>
              </a:rPr>
              <a:t>thức </a:t>
            </a:r>
            <a:r>
              <a:rPr lang="en-US" sz="2000" i="1" smtClean="0">
                <a:solidFill>
                  <a:srgbClr val="191919"/>
                </a:solidFill>
                <a:cs typeface="Arial" panose="020B0604020202020204" pitchFamily="34" charset="0"/>
              </a:rPr>
              <a:t>đó là dùng</a:t>
            </a:r>
            <a:r>
              <a:rPr lang="vi-VN" sz="2000" i="1" smtClean="0">
                <a:solidFill>
                  <a:srgbClr val="191919"/>
                </a:solidFill>
                <a:cs typeface="Arial" panose="020B0604020202020204" pitchFamily="34" charset="0"/>
              </a:rPr>
              <a:t> </a:t>
            </a:r>
            <a:r>
              <a:rPr lang="vi-VN" sz="2000" i="1" dirty="0">
                <a:solidFill>
                  <a:srgbClr val="191919"/>
                </a:solidFill>
                <a:cs typeface="Arial" panose="020B0604020202020204" pitchFamily="34" charset="0"/>
              </a:rPr>
              <a:t>tài khoản chung hoặc thanh toán trực tiếp theo kênh thanh toán của nhà </a:t>
            </a:r>
            <a:r>
              <a:rPr lang="vi-VN" sz="2000" i="1">
                <a:solidFill>
                  <a:srgbClr val="191919"/>
                </a:solidFill>
                <a:cs typeface="Arial" panose="020B0604020202020204" pitchFamily="34" charset="0"/>
              </a:rPr>
              <a:t>trường</a:t>
            </a:r>
            <a:r>
              <a:rPr lang="vi-VN" sz="2000" i="1" smtClean="0">
                <a:solidFill>
                  <a:srgbClr val="191919"/>
                </a:solidFill>
                <a:cs typeface="Arial" panose="020B0604020202020204" pitchFamily="34" charset="0"/>
              </a:rPr>
              <a:t>)</a:t>
            </a:r>
            <a:r>
              <a:rPr lang="en-US" sz="2000" i="1" smtClean="0">
                <a:solidFill>
                  <a:srgbClr val="191919"/>
                </a:solidFill>
                <a:cs typeface="Arial" panose="020B0604020202020204" pitchFamily="34" charset="0"/>
              </a:rPr>
              <a:t>.</a:t>
            </a:r>
            <a:endParaRPr kumimoji="0" lang="en-US" sz="2000" b="0" i="1" u="none" strike="noStrike" kern="1200" cap="none" spc="0" normalizeH="0" baseline="0" noProof="0" dirty="0">
              <a:ln>
                <a:noFill/>
              </a:ln>
              <a:solidFill>
                <a:srgbClr val="19191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677434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6">
            <a:extLst>
              <a:ext uri="{FF2B5EF4-FFF2-40B4-BE49-F238E27FC236}">
                <a16:creationId xmlns:a16="http://schemas.microsoft.com/office/drawing/2014/main" id="{6EE4F887-263F-49A0-AB3C-6B0D5DD23329}"/>
              </a:ext>
            </a:extLst>
          </p:cNvPr>
          <p:cNvSpPr txBox="1"/>
          <p:nvPr/>
        </p:nvSpPr>
        <p:spPr>
          <a:xfrm>
            <a:off x="550813" y="885586"/>
            <a:ext cx="9812387" cy="454740"/>
          </a:xfrm>
          <a:prstGeom prst="rect">
            <a:avLst/>
          </a:prstGeom>
        </p:spPr>
        <p:txBody>
          <a:bodyPr wrap="square" lIns="0" tIns="0" rIns="0" bIns="0" rtlCol="0" anchor="t">
            <a:spAutoFit/>
          </a:bodyPr>
          <a:lstStyle/>
          <a:p>
            <a:pPr defTabSz="914446">
              <a:lnSpc>
                <a:spcPts val="4000"/>
              </a:lnSpc>
            </a:pPr>
            <a:r>
              <a:rPr lang="en-US" sz="2400" b="1">
                <a:latin typeface="Arial" panose="020B0604020202020204" pitchFamily="34" charset="0"/>
                <a:ea typeface="Roboto" pitchFamily="2" charset="0"/>
                <a:cs typeface="Arial" panose="020B0604020202020204" pitchFamily="34" charset="0"/>
              </a:rPr>
              <a:t>3. Bất cập trong quản lý thu phí </a:t>
            </a:r>
            <a:r>
              <a:rPr lang="en-US" sz="2400" b="1">
                <a:solidFill>
                  <a:srgbClr val="C00000"/>
                </a:solidFill>
                <a:latin typeface="Arial" panose="020B0604020202020204" pitchFamily="34" charset="0"/>
                <a:ea typeface="Roboto" pitchFamily="2" charset="0"/>
                <a:cs typeface="Arial" panose="020B0604020202020204" pitchFamily="34" charset="0"/>
              </a:rPr>
              <a:t>(Mức độ 1  và mức độ 2</a:t>
            </a:r>
            <a:r>
              <a:rPr lang="en-US" sz="2400" b="1" smtClean="0">
                <a:solidFill>
                  <a:srgbClr val="C00000"/>
                </a:solidFill>
                <a:latin typeface="Arial" panose="020B0604020202020204" pitchFamily="34" charset="0"/>
                <a:ea typeface="Roboto" pitchFamily="2" charset="0"/>
                <a:cs typeface="Arial" panose="020B0604020202020204" pitchFamily="34" charset="0"/>
              </a:rPr>
              <a:t>)</a:t>
            </a:r>
            <a:endParaRPr lang="en-US" sz="2400" b="1">
              <a:solidFill>
                <a:srgbClr val="C00000"/>
              </a:solidFill>
              <a:latin typeface="Arial" panose="020B0604020202020204" pitchFamily="34" charset="0"/>
              <a:ea typeface="Roboto" pitchFamily="2" charset="0"/>
              <a:cs typeface="Arial" panose="020B0604020202020204" pitchFamily="34" charset="0"/>
            </a:endParaRPr>
          </a:p>
        </p:txBody>
      </p:sp>
      <p:sp>
        <p:nvSpPr>
          <p:cNvPr id="74" name="TextBox 16"/>
          <p:cNvSpPr txBox="1"/>
          <p:nvPr/>
        </p:nvSpPr>
        <p:spPr>
          <a:xfrm>
            <a:off x="533400" y="300977"/>
            <a:ext cx="5105400" cy="487313"/>
          </a:xfrm>
          <a:prstGeom prst="rect">
            <a:avLst/>
          </a:prstGeom>
        </p:spPr>
        <p:txBody>
          <a:bodyPr wrap="square" lIns="0" tIns="0" rIns="0" bIns="0" rtlCol="0" anchor="t">
            <a:spAutoFit/>
          </a:bodyPr>
          <a:lstStyle/>
          <a:p>
            <a:pPr defTabSz="914446">
              <a:lnSpc>
                <a:spcPts val="4000"/>
              </a:lnSpc>
            </a:pPr>
            <a:r>
              <a:rPr lang="en-US" sz="3200" b="1">
                <a:solidFill>
                  <a:srgbClr val="094B95"/>
                </a:solidFill>
                <a:latin typeface="Roboto" pitchFamily="2" charset="0"/>
                <a:ea typeface="Roboto" pitchFamily="2" charset="0"/>
              </a:rPr>
              <a:t>I. GIỚI THIỆU TỔNG QUAN </a:t>
            </a:r>
            <a:endParaRPr lang="en-US" sz="3200" b="1" dirty="0">
              <a:solidFill>
                <a:srgbClr val="094B95"/>
              </a:solidFill>
              <a:latin typeface="Roboto" pitchFamily="2" charset="0"/>
              <a:ea typeface="Roboto" pitchFamily="2" charset="0"/>
            </a:endParaRPr>
          </a:p>
        </p:txBody>
      </p:sp>
      <p:sp>
        <p:nvSpPr>
          <p:cNvPr id="4" name="TextBox 3">
            <a:extLst>
              <a:ext uri="{FF2B5EF4-FFF2-40B4-BE49-F238E27FC236}">
                <a16:creationId xmlns:a16="http://schemas.microsoft.com/office/drawing/2014/main" id="{12553B0F-E95D-4BE0-9C56-B1D133301B13}"/>
              </a:ext>
            </a:extLst>
          </p:cNvPr>
          <p:cNvSpPr txBox="1"/>
          <p:nvPr/>
        </p:nvSpPr>
        <p:spPr>
          <a:xfrm>
            <a:off x="1073561" y="1786810"/>
            <a:ext cx="4978400" cy="356957"/>
          </a:xfrm>
          <a:prstGeom prst="rect">
            <a:avLst/>
          </a:prstGeom>
        </p:spPr>
        <p:txBody>
          <a:bodyPr wrap="square" lIns="0" tIns="0" rIns="0" bIns="0" numCol="1" rtlCol="0" anchor="t">
            <a:spAutoFit/>
          </a:bodyPr>
          <a:lstStyle/>
          <a:p>
            <a:pPr lvl="0" algn="just" defTabSz="609630">
              <a:lnSpc>
                <a:spcPts val="3002"/>
              </a:lnSpc>
            </a:pPr>
            <a:r>
              <a:rPr lang="en-US" sz="2400" b="1" dirty="0" err="1">
                <a:solidFill>
                  <a:srgbClr val="094B95"/>
                </a:solidFill>
                <a:latin typeface="Arial" panose="020B0604020202020204" pitchFamily="34" charset="0"/>
                <a:ea typeface="Roboto" pitchFamily="2" charset="0"/>
                <a:cs typeface="Arial" panose="020B0604020202020204" pitchFamily="34" charset="0"/>
              </a:rPr>
              <a:t>Nhà</a:t>
            </a:r>
            <a:r>
              <a:rPr lang="en-US" sz="2400" b="1" dirty="0">
                <a:solidFill>
                  <a:srgbClr val="094B95"/>
                </a:solidFill>
                <a:latin typeface="Arial" panose="020B0604020202020204" pitchFamily="34" charset="0"/>
                <a:ea typeface="Roboto" pitchFamily="2" charset="0"/>
                <a:cs typeface="Arial" panose="020B0604020202020204" pitchFamily="34" charset="0"/>
              </a:rPr>
              <a:t> tr</a:t>
            </a:r>
            <a:r>
              <a:rPr lang="vi-VN" sz="2400" b="1" dirty="0">
                <a:solidFill>
                  <a:srgbClr val="094B95"/>
                </a:solidFill>
                <a:latin typeface="Arial" panose="020B0604020202020204" pitchFamily="34" charset="0"/>
                <a:ea typeface="Roboto" pitchFamily="2" charset="0"/>
                <a:cs typeface="Arial" panose="020B0604020202020204" pitchFamily="34" charset="0"/>
              </a:rPr>
              <a:t>ư</a:t>
            </a:r>
            <a:r>
              <a:rPr lang="en-US" sz="2400" b="1" dirty="0" err="1">
                <a:solidFill>
                  <a:srgbClr val="094B95"/>
                </a:solidFill>
                <a:latin typeface="Arial" panose="020B0604020202020204" pitchFamily="34" charset="0"/>
                <a:ea typeface="Roboto" pitchFamily="2" charset="0"/>
                <a:cs typeface="Arial" panose="020B0604020202020204" pitchFamily="34" charset="0"/>
              </a:rPr>
              <a:t>ờng</a:t>
            </a:r>
            <a:endParaRPr kumimoji="0" lang="en-US" sz="24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pic>
        <p:nvPicPr>
          <p:cNvPr id="5" name="Picture 10">
            <a:extLst>
              <a:ext uri="{FF2B5EF4-FFF2-40B4-BE49-F238E27FC236}">
                <a16:creationId xmlns:a16="http://schemas.microsoft.com/office/drawing/2014/main" id="{52AE25F0-1DAE-4EB3-AF22-81C86E0BB7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6790" y="1748200"/>
            <a:ext cx="384091" cy="338606"/>
          </a:xfrm>
          <a:prstGeom prst="rect">
            <a:avLst/>
          </a:prstGeom>
        </p:spPr>
      </p:pic>
      <p:sp>
        <p:nvSpPr>
          <p:cNvPr id="6" name="TextBox 3">
            <a:extLst>
              <a:ext uri="{FF2B5EF4-FFF2-40B4-BE49-F238E27FC236}">
                <a16:creationId xmlns:a16="http://schemas.microsoft.com/office/drawing/2014/main" id="{C3941A4D-10A2-4CA0-BE5C-8DC5556C7560}"/>
              </a:ext>
            </a:extLst>
          </p:cNvPr>
          <p:cNvSpPr txBox="1"/>
          <p:nvPr/>
        </p:nvSpPr>
        <p:spPr>
          <a:xfrm>
            <a:off x="1073560" y="2293595"/>
            <a:ext cx="9788404" cy="1292662"/>
          </a:xfrm>
          <a:prstGeom prst="rect">
            <a:avLst/>
          </a:prstGeom>
        </p:spPr>
        <p:txBody>
          <a:bodyPr wrap="square" lIns="0" tIns="0" rIns="0" bIns="0" rtlCol="0" anchor="t">
            <a:spAutoFit/>
          </a:bodyPr>
          <a:lstStyle/>
          <a:p>
            <a:pPr marL="457200" lvl="0" indent="-457200">
              <a:buFont typeface="+mj-lt"/>
              <a:buAutoNum type="arabicPeriod"/>
            </a:pPr>
            <a:r>
              <a:rPr lang="vi-VN" sz="2100" dirty="0">
                <a:solidFill>
                  <a:srgbClr val="191919"/>
                </a:solidFill>
                <a:cs typeface="Arial" panose="020B0604020202020204" pitchFamily="34" charset="0"/>
              </a:rPr>
              <a:t>Tốn thời gian, nguồn lực thu tiền.</a:t>
            </a:r>
          </a:p>
          <a:p>
            <a:pPr marL="457200" lvl="0" indent="-457200">
              <a:buFont typeface="+mj-lt"/>
              <a:buAutoNum type="arabicPeriod"/>
            </a:pPr>
            <a:r>
              <a:rPr lang="vi-VN" sz="2100" dirty="0">
                <a:solidFill>
                  <a:srgbClr val="191919"/>
                </a:solidFill>
                <a:cs typeface="Arial" panose="020B0604020202020204" pitchFamily="34" charset="0"/>
              </a:rPr>
              <a:t>Kế toán mất nhiều công sức, gạch nợ thủ công.</a:t>
            </a:r>
          </a:p>
          <a:p>
            <a:pPr marL="457200" lvl="0" indent="-457200">
              <a:buFont typeface="+mj-lt"/>
              <a:buAutoNum type="arabicPeriod"/>
            </a:pPr>
            <a:r>
              <a:rPr lang="vi-VN" sz="2100" dirty="0">
                <a:solidFill>
                  <a:srgbClr val="191919"/>
                </a:solidFill>
                <a:cs typeface="Arial" panose="020B0604020202020204" pitchFamily="34" charset="0"/>
              </a:rPr>
              <a:t>Sai sót, rủi ro thất thoát.</a:t>
            </a:r>
          </a:p>
          <a:p>
            <a:pPr marL="457200" lvl="0" indent="-457200">
              <a:buFont typeface="+mj-lt"/>
              <a:buAutoNum type="arabicPeriod"/>
            </a:pPr>
            <a:r>
              <a:rPr lang="vi-VN" sz="2100" dirty="0">
                <a:solidFill>
                  <a:srgbClr val="191919"/>
                </a:solidFill>
                <a:cs typeface="Arial" panose="020B0604020202020204" pitchFamily="34" charset="0"/>
              </a:rPr>
              <a:t>Phát sinh quản lý nộp tiền thừa/ thiếu</a:t>
            </a:r>
            <a:endParaRPr kumimoji="0" lang="en-US" sz="2100" b="0" i="0" u="none" strike="noStrike" kern="1200" cap="none" spc="0" normalizeH="0" baseline="0" noProof="0" dirty="0">
              <a:ln>
                <a:noFill/>
              </a:ln>
              <a:solidFill>
                <a:srgbClr val="191919"/>
              </a:solidFill>
              <a:effectLst/>
              <a:uLnTx/>
              <a:uFillTx/>
              <a:ea typeface="+mn-ea"/>
              <a:cs typeface="Arial" panose="020B0604020202020204" pitchFamily="34" charset="0"/>
            </a:endParaRPr>
          </a:p>
        </p:txBody>
      </p:sp>
      <p:sp>
        <p:nvSpPr>
          <p:cNvPr id="7" name="TextBox 6">
            <a:extLst>
              <a:ext uri="{FF2B5EF4-FFF2-40B4-BE49-F238E27FC236}">
                <a16:creationId xmlns:a16="http://schemas.microsoft.com/office/drawing/2014/main" id="{29108D5B-F835-4376-B024-0B7B6910FFC0}"/>
              </a:ext>
            </a:extLst>
          </p:cNvPr>
          <p:cNvSpPr txBox="1"/>
          <p:nvPr/>
        </p:nvSpPr>
        <p:spPr>
          <a:xfrm>
            <a:off x="1055088" y="4038600"/>
            <a:ext cx="4978400" cy="356957"/>
          </a:xfrm>
          <a:prstGeom prst="rect">
            <a:avLst/>
          </a:prstGeom>
        </p:spPr>
        <p:txBody>
          <a:bodyPr wrap="square" lIns="0" tIns="0" rIns="0" bIns="0" numCol="1" rtlCol="0" anchor="t">
            <a:spAutoFit/>
          </a:bodyPr>
          <a:lstStyle/>
          <a:p>
            <a:pPr lvl="0" algn="just" defTabSz="609630">
              <a:lnSpc>
                <a:spcPts val="3002"/>
              </a:lnSpc>
            </a:pPr>
            <a:r>
              <a:rPr lang="en-US" sz="2400" b="1" dirty="0" err="1">
                <a:solidFill>
                  <a:srgbClr val="094B95"/>
                </a:solidFill>
                <a:latin typeface="Arial" panose="020B0604020202020204" pitchFamily="34" charset="0"/>
                <a:ea typeface="Roboto" pitchFamily="2" charset="0"/>
                <a:cs typeface="Arial" panose="020B0604020202020204" pitchFamily="34" charset="0"/>
              </a:rPr>
              <a:t>Phụ</a:t>
            </a:r>
            <a:r>
              <a:rPr lang="en-US" sz="2400" b="1" dirty="0">
                <a:solidFill>
                  <a:srgbClr val="094B95"/>
                </a:solidFill>
                <a:latin typeface="Arial" panose="020B0604020202020204" pitchFamily="34" charset="0"/>
                <a:ea typeface="Roboto" pitchFamily="2" charset="0"/>
                <a:cs typeface="Arial" panose="020B0604020202020204" pitchFamily="34" charset="0"/>
              </a:rPr>
              <a:t> </a:t>
            </a:r>
            <a:r>
              <a:rPr lang="en-US" sz="2400" b="1" dirty="0" err="1">
                <a:solidFill>
                  <a:srgbClr val="094B95"/>
                </a:solidFill>
                <a:latin typeface="Arial" panose="020B0604020202020204" pitchFamily="34" charset="0"/>
                <a:ea typeface="Roboto" pitchFamily="2" charset="0"/>
                <a:cs typeface="Arial" panose="020B0604020202020204" pitchFamily="34" charset="0"/>
              </a:rPr>
              <a:t>huynh</a:t>
            </a:r>
            <a:endParaRPr kumimoji="0" lang="en-US" sz="2400" b="1" i="0" u="none" strike="noStrike" kern="1200" cap="none" spc="0" normalizeH="0" baseline="0" noProof="0" dirty="0">
              <a:ln>
                <a:noFill/>
              </a:ln>
              <a:solidFill>
                <a:srgbClr val="094B95"/>
              </a:solidFill>
              <a:effectLst/>
              <a:uLnTx/>
              <a:uFillTx/>
              <a:latin typeface="Arial" panose="020B0604020202020204" pitchFamily="34" charset="0"/>
              <a:ea typeface="Roboto" pitchFamily="2" charset="0"/>
              <a:cs typeface="Arial" panose="020B0604020202020204" pitchFamily="34" charset="0"/>
            </a:endParaRPr>
          </a:p>
        </p:txBody>
      </p:sp>
      <p:pic>
        <p:nvPicPr>
          <p:cNvPr id="8" name="Picture 10">
            <a:extLst>
              <a:ext uri="{FF2B5EF4-FFF2-40B4-BE49-F238E27FC236}">
                <a16:creationId xmlns:a16="http://schemas.microsoft.com/office/drawing/2014/main" id="{3075BF5F-AD14-4BFF-A418-2ABB185443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8317" y="3999990"/>
            <a:ext cx="384091" cy="338606"/>
          </a:xfrm>
          <a:prstGeom prst="rect">
            <a:avLst/>
          </a:prstGeom>
        </p:spPr>
      </p:pic>
      <p:sp>
        <p:nvSpPr>
          <p:cNvPr id="9" name="TextBox 3">
            <a:extLst>
              <a:ext uri="{FF2B5EF4-FFF2-40B4-BE49-F238E27FC236}">
                <a16:creationId xmlns:a16="http://schemas.microsoft.com/office/drawing/2014/main" id="{81E31116-A11D-4265-9F5A-992F6D690F85}"/>
              </a:ext>
            </a:extLst>
          </p:cNvPr>
          <p:cNvSpPr txBox="1"/>
          <p:nvPr/>
        </p:nvSpPr>
        <p:spPr>
          <a:xfrm>
            <a:off x="1055087" y="4545385"/>
            <a:ext cx="9788404" cy="969496"/>
          </a:xfrm>
          <a:prstGeom prst="rect">
            <a:avLst/>
          </a:prstGeom>
        </p:spPr>
        <p:txBody>
          <a:bodyPr wrap="square" lIns="0" tIns="0" rIns="0" bIns="0" rtlCol="0" anchor="t">
            <a:spAutoFit/>
          </a:bodyPr>
          <a:lstStyle/>
          <a:p>
            <a:pPr marL="457200" lvl="0" indent="-457200">
              <a:buFont typeface="+mj-lt"/>
              <a:buAutoNum type="arabicPeriod"/>
            </a:pPr>
            <a:r>
              <a:rPr lang="vi-VN" sz="2100" dirty="0">
                <a:solidFill>
                  <a:srgbClr val="191919"/>
                </a:solidFill>
                <a:cs typeface="Arial" panose="020B0604020202020204" pitchFamily="34" charset="0"/>
              </a:rPr>
              <a:t>Mất thời gian, công sức tới trường nộp tiền</a:t>
            </a:r>
          </a:p>
          <a:p>
            <a:pPr marL="457200" lvl="0" indent="-457200">
              <a:buFont typeface="+mj-lt"/>
              <a:buAutoNum type="arabicPeriod"/>
            </a:pPr>
            <a:r>
              <a:rPr lang="vi-VN" sz="2100" dirty="0">
                <a:solidFill>
                  <a:srgbClr val="191919"/>
                </a:solidFill>
                <a:cs typeface="Arial" panose="020B0604020202020204" pitchFamily="34" charset="0"/>
              </a:rPr>
              <a:t>Quên, trễ đóng học phí</a:t>
            </a:r>
          </a:p>
          <a:p>
            <a:pPr marL="457200" lvl="0" indent="-457200">
              <a:buFont typeface="+mj-lt"/>
              <a:buAutoNum type="arabicPeriod"/>
            </a:pPr>
            <a:r>
              <a:rPr lang="vi-VN" sz="2100" dirty="0">
                <a:solidFill>
                  <a:srgbClr val="191919"/>
                </a:solidFill>
                <a:cs typeface="Arial" panose="020B0604020202020204" pitchFamily="34" charset="0"/>
              </a:rPr>
              <a:t>Chuyển khoản có thể sai nội dung.</a:t>
            </a:r>
            <a:endParaRPr kumimoji="0" lang="en-US" sz="2100" b="0" i="0" u="none" strike="noStrike" kern="1200" cap="none" spc="0" normalizeH="0" baseline="0" noProof="0" dirty="0">
              <a:ln>
                <a:noFill/>
              </a:ln>
              <a:solidFill>
                <a:srgbClr val="19191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738872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6">
            <a:extLst>
              <a:ext uri="{FF2B5EF4-FFF2-40B4-BE49-F238E27FC236}">
                <a16:creationId xmlns:a16="http://schemas.microsoft.com/office/drawing/2014/main" id="{6EE4F887-263F-49A0-AB3C-6B0D5DD23329}"/>
              </a:ext>
            </a:extLst>
          </p:cNvPr>
          <p:cNvSpPr txBox="1"/>
          <p:nvPr/>
        </p:nvSpPr>
        <p:spPr>
          <a:xfrm>
            <a:off x="550813" y="885586"/>
            <a:ext cx="7105561" cy="358560"/>
          </a:xfrm>
          <a:prstGeom prst="rect">
            <a:avLst/>
          </a:prstGeom>
        </p:spPr>
        <p:txBody>
          <a:bodyPr lIns="0" tIns="0" rIns="0" bIns="0" rtlCol="0" anchor="t">
            <a:spAutoFit/>
          </a:bodyPr>
          <a:lstStyle/>
          <a:p>
            <a:pPr defTabSz="609630">
              <a:lnSpc>
                <a:spcPts val="3002"/>
              </a:lnSpc>
            </a:pPr>
            <a:r>
              <a:rPr lang="en-US" sz="2400" b="1">
                <a:latin typeface="Arial" panose="020B0604020202020204" pitchFamily="34" charset="0"/>
                <a:ea typeface="Roboto" pitchFamily="2" charset="0"/>
                <a:cs typeface="Arial" panose="020B0604020202020204" pitchFamily="34" charset="0"/>
              </a:rPr>
              <a:t>4. Giải pháp của ENETPAY </a:t>
            </a:r>
            <a:r>
              <a:rPr lang="en-US" sz="2400" b="1">
                <a:solidFill>
                  <a:srgbClr val="C00000"/>
                </a:solidFill>
                <a:latin typeface="Arial" panose="020B0604020202020204" pitchFamily="34" charset="0"/>
                <a:ea typeface="Roboto" pitchFamily="2" charset="0"/>
                <a:cs typeface="Arial" panose="020B0604020202020204" pitchFamily="34" charset="0"/>
              </a:rPr>
              <a:t>(Mức độ 3</a:t>
            </a:r>
            <a:r>
              <a:rPr lang="en-US" sz="2400" b="1" smtClean="0">
                <a:solidFill>
                  <a:srgbClr val="C00000"/>
                </a:solidFill>
                <a:latin typeface="Arial" panose="020B0604020202020204" pitchFamily="34" charset="0"/>
                <a:ea typeface="Roboto" pitchFamily="2" charset="0"/>
                <a:cs typeface="Arial" panose="020B0604020202020204" pitchFamily="34" charset="0"/>
              </a:rPr>
              <a:t>)</a:t>
            </a:r>
            <a:endParaRPr lang="en-US" sz="2400" b="1">
              <a:solidFill>
                <a:srgbClr val="C00000"/>
              </a:solidFill>
              <a:latin typeface="Arial" panose="020B0604020202020204" pitchFamily="34" charset="0"/>
              <a:ea typeface="Roboto" pitchFamily="2" charset="0"/>
              <a:cs typeface="Arial" panose="020B0604020202020204" pitchFamily="34" charset="0"/>
            </a:endParaRPr>
          </a:p>
        </p:txBody>
      </p:sp>
      <p:sp>
        <p:nvSpPr>
          <p:cNvPr id="74" name="TextBox 16"/>
          <p:cNvSpPr txBox="1"/>
          <p:nvPr/>
        </p:nvSpPr>
        <p:spPr>
          <a:xfrm>
            <a:off x="533400" y="300977"/>
            <a:ext cx="5105400" cy="487313"/>
          </a:xfrm>
          <a:prstGeom prst="rect">
            <a:avLst/>
          </a:prstGeom>
        </p:spPr>
        <p:txBody>
          <a:bodyPr wrap="square" lIns="0" tIns="0" rIns="0" bIns="0" rtlCol="0" anchor="t">
            <a:spAutoFit/>
          </a:bodyPr>
          <a:lstStyle/>
          <a:p>
            <a:pPr defTabSz="914446">
              <a:lnSpc>
                <a:spcPts val="4000"/>
              </a:lnSpc>
            </a:pPr>
            <a:r>
              <a:rPr lang="en-US" sz="3200" b="1">
                <a:solidFill>
                  <a:srgbClr val="094B95"/>
                </a:solidFill>
                <a:latin typeface="Roboto" pitchFamily="2" charset="0"/>
                <a:ea typeface="Roboto" pitchFamily="2" charset="0"/>
              </a:rPr>
              <a:t>I. GIỚI THIỆU TỔNG QUAN </a:t>
            </a:r>
            <a:endParaRPr lang="en-US" sz="3200" b="1" dirty="0">
              <a:solidFill>
                <a:srgbClr val="094B95"/>
              </a:solidFill>
              <a:latin typeface="Roboto" pitchFamily="2" charset="0"/>
              <a:ea typeface="Roboto" pitchFamily="2" charset="0"/>
            </a:endParaRPr>
          </a:p>
        </p:txBody>
      </p:sp>
      <p:sp>
        <p:nvSpPr>
          <p:cNvPr id="4" name="Freeform 5">
            <a:extLst>
              <a:ext uri="{FF2B5EF4-FFF2-40B4-BE49-F238E27FC236}">
                <a16:creationId xmlns:a16="http://schemas.microsoft.com/office/drawing/2014/main" id="{EFFCEA6A-191B-4EBB-A4A1-669F4FFC87D5}"/>
              </a:ext>
            </a:extLst>
          </p:cNvPr>
          <p:cNvSpPr/>
          <p:nvPr/>
        </p:nvSpPr>
        <p:spPr>
          <a:xfrm>
            <a:off x="2559052" y="1373200"/>
            <a:ext cx="1613359" cy="1613359"/>
          </a:xfrm>
          <a:custGeom>
            <a:avLst/>
            <a:gdLst/>
            <a:ahLst/>
            <a:cxnLst/>
            <a:rect l="l" t="t" r="r" b="b"/>
            <a:pathLst>
              <a:path w="2420039" h="2420039">
                <a:moveTo>
                  <a:pt x="0" y="0"/>
                </a:moveTo>
                <a:lnTo>
                  <a:pt x="2420040" y="0"/>
                </a:lnTo>
                <a:lnTo>
                  <a:pt x="2420040" y="2420039"/>
                </a:lnTo>
                <a:lnTo>
                  <a:pt x="0" y="2420039"/>
                </a:lnTo>
                <a:lnTo>
                  <a:pt x="0" y="0"/>
                </a:lnTo>
                <a:close/>
              </a:path>
            </a:pathLst>
          </a:custGeom>
          <a:blipFill>
            <a:blip r:embed="rId3"/>
            <a:stretch>
              <a:fillRect/>
            </a:stretch>
          </a:blipFill>
        </p:spPr>
      </p:sp>
      <p:sp>
        <p:nvSpPr>
          <p:cNvPr id="5" name="Freeform 7">
            <a:extLst>
              <a:ext uri="{FF2B5EF4-FFF2-40B4-BE49-F238E27FC236}">
                <a16:creationId xmlns:a16="http://schemas.microsoft.com/office/drawing/2014/main" id="{9DFB81BE-D26A-4CA9-9E87-B21C7991B9CC}"/>
              </a:ext>
            </a:extLst>
          </p:cNvPr>
          <p:cNvSpPr/>
          <p:nvPr/>
        </p:nvSpPr>
        <p:spPr>
          <a:xfrm>
            <a:off x="9252095" y="1555573"/>
            <a:ext cx="2382587" cy="627165"/>
          </a:xfrm>
          <a:custGeom>
            <a:avLst/>
            <a:gdLst/>
            <a:ahLst/>
            <a:cxnLst/>
            <a:rect l="l" t="t" r="r" b="b"/>
            <a:pathLst>
              <a:path w="3573881" h="940748">
                <a:moveTo>
                  <a:pt x="0" y="0"/>
                </a:moveTo>
                <a:lnTo>
                  <a:pt x="3573881" y="0"/>
                </a:lnTo>
                <a:lnTo>
                  <a:pt x="3573881" y="940748"/>
                </a:lnTo>
                <a:lnTo>
                  <a:pt x="0" y="940748"/>
                </a:lnTo>
                <a:lnTo>
                  <a:pt x="0" y="0"/>
                </a:lnTo>
                <a:close/>
              </a:path>
            </a:pathLst>
          </a:custGeom>
          <a:blipFill>
            <a:blip r:embed="rId4"/>
            <a:stretch>
              <a:fillRect r="-2189"/>
            </a:stretch>
          </a:blipFill>
        </p:spPr>
      </p:sp>
      <p:sp>
        <p:nvSpPr>
          <p:cNvPr id="6" name="AutoShape 8">
            <a:extLst>
              <a:ext uri="{FF2B5EF4-FFF2-40B4-BE49-F238E27FC236}">
                <a16:creationId xmlns:a16="http://schemas.microsoft.com/office/drawing/2014/main" id="{9771B3B8-3B10-4383-8813-53CEED9803EB}"/>
              </a:ext>
            </a:extLst>
          </p:cNvPr>
          <p:cNvSpPr/>
          <p:nvPr/>
        </p:nvSpPr>
        <p:spPr>
          <a:xfrm>
            <a:off x="4583005" y="2293101"/>
            <a:ext cx="3866552" cy="0"/>
          </a:xfrm>
          <a:prstGeom prst="line">
            <a:avLst/>
          </a:prstGeom>
          <a:ln w="38100" cap="flat">
            <a:solidFill>
              <a:srgbClr val="000000"/>
            </a:solidFill>
            <a:prstDash val="sysDot"/>
            <a:headEnd type="triangle" w="lg" len="med"/>
            <a:tailEnd type="triangle" w="lg" len="med"/>
          </a:ln>
        </p:spPr>
      </p:sp>
      <p:sp>
        <p:nvSpPr>
          <p:cNvPr id="7" name="Freeform 9">
            <a:extLst>
              <a:ext uri="{FF2B5EF4-FFF2-40B4-BE49-F238E27FC236}">
                <a16:creationId xmlns:a16="http://schemas.microsoft.com/office/drawing/2014/main" id="{B444A5C2-A25D-448A-BF8D-27E973F8F2F4}"/>
              </a:ext>
            </a:extLst>
          </p:cNvPr>
          <p:cNvSpPr/>
          <p:nvPr/>
        </p:nvSpPr>
        <p:spPr>
          <a:xfrm>
            <a:off x="8855957" y="2447856"/>
            <a:ext cx="545648" cy="545648"/>
          </a:xfrm>
          <a:custGeom>
            <a:avLst/>
            <a:gdLst/>
            <a:ahLst/>
            <a:cxnLst/>
            <a:rect l="l" t="t" r="r" b="b"/>
            <a:pathLst>
              <a:path w="818472" h="818472">
                <a:moveTo>
                  <a:pt x="0" y="0"/>
                </a:moveTo>
                <a:lnTo>
                  <a:pt x="818472" y="0"/>
                </a:lnTo>
                <a:lnTo>
                  <a:pt x="818472" y="818472"/>
                </a:lnTo>
                <a:lnTo>
                  <a:pt x="0" y="818472"/>
                </a:lnTo>
                <a:lnTo>
                  <a:pt x="0" y="0"/>
                </a:lnTo>
                <a:close/>
              </a:path>
            </a:pathLst>
          </a:custGeom>
          <a:blipFill>
            <a:blip r:embed="rId5"/>
            <a:stretch>
              <a:fillRect/>
            </a:stretch>
          </a:blipFill>
        </p:spPr>
      </p:sp>
      <p:sp>
        <p:nvSpPr>
          <p:cNvPr id="8" name="Freeform 10">
            <a:extLst>
              <a:ext uri="{FF2B5EF4-FFF2-40B4-BE49-F238E27FC236}">
                <a16:creationId xmlns:a16="http://schemas.microsoft.com/office/drawing/2014/main" id="{9CB210E7-453F-49C2-A8F5-2497AE2EB2A9}"/>
              </a:ext>
            </a:extLst>
          </p:cNvPr>
          <p:cNvSpPr/>
          <p:nvPr/>
        </p:nvSpPr>
        <p:spPr>
          <a:xfrm>
            <a:off x="9560207" y="2441911"/>
            <a:ext cx="557539" cy="557539"/>
          </a:xfrm>
          <a:custGeom>
            <a:avLst/>
            <a:gdLst/>
            <a:ahLst/>
            <a:cxnLst/>
            <a:rect l="l" t="t" r="r" b="b"/>
            <a:pathLst>
              <a:path w="836309" h="836309">
                <a:moveTo>
                  <a:pt x="0" y="0"/>
                </a:moveTo>
                <a:lnTo>
                  <a:pt x="836308" y="0"/>
                </a:lnTo>
                <a:lnTo>
                  <a:pt x="836308" y="836309"/>
                </a:lnTo>
                <a:lnTo>
                  <a:pt x="0" y="836309"/>
                </a:lnTo>
                <a:lnTo>
                  <a:pt x="0" y="0"/>
                </a:lnTo>
                <a:close/>
              </a:path>
            </a:pathLst>
          </a:custGeom>
          <a:blipFill>
            <a:blip r:embed="rId6"/>
            <a:stretch>
              <a:fillRect/>
            </a:stretch>
          </a:blipFill>
        </p:spPr>
      </p:sp>
      <p:grpSp>
        <p:nvGrpSpPr>
          <p:cNvPr id="9" name="Group 13">
            <a:extLst>
              <a:ext uri="{FF2B5EF4-FFF2-40B4-BE49-F238E27FC236}">
                <a16:creationId xmlns:a16="http://schemas.microsoft.com/office/drawing/2014/main" id="{291C6644-247E-4060-BE31-D9B82E15EBE1}"/>
              </a:ext>
            </a:extLst>
          </p:cNvPr>
          <p:cNvGrpSpPr/>
          <p:nvPr/>
        </p:nvGrpSpPr>
        <p:grpSpPr>
          <a:xfrm>
            <a:off x="931900" y="4282540"/>
            <a:ext cx="3078145" cy="2039773"/>
            <a:chOff x="0" y="0"/>
            <a:chExt cx="1329361" cy="880918"/>
          </a:xfrm>
        </p:grpSpPr>
        <p:sp>
          <p:nvSpPr>
            <p:cNvPr id="10" name="Freeform 14">
              <a:extLst>
                <a:ext uri="{FF2B5EF4-FFF2-40B4-BE49-F238E27FC236}">
                  <a16:creationId xmlns:a16="http://schemas.microsoft.com/office/drawing/2014/main" id="{B02DC99A-C8DC-45EA-8B0A-BC7EDC2F3DEB}"/>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11" name="TextBox 15">
              <a:extLst>
                <a:ext uri="{FF2B5EF4-FFF2-40B4-BE49-F238E27FC236}">
                  <a16:creationId xmlns:a16="http://schemas.microsoft.com/office/drawing/2014/main" id="{203B4390-D027-41EC-9659-2242A4CB5A64}"/>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12" name="AutoShape 16">
            <a:extLst>
              <a:ext uri="{FF2B5EF4-FFF2-40B4-BE49-F238E27FC236}">
                <a16:creationId xmlns:a16="http://schemas.microsoft.com/office/drawing/2014/main" id="{97F9B542-63CE-49CD-B88E-2637253FA324}"/>
              </a:ext>
            </a:extLst>
          </p:cNvPr>
          <p:cNvSpPr/>
          <p:nvPr/>
        </p:nvSpPr>
        <p:spPr>
          <a:xfrm>
            <a:off x="2399739" y="4528107"/>
            <a:ext cx="1338567" cy="0"/>
          </a:xfrm>
          <a:prstGeom prst="line">
            <a:avLst/>
          </a:prstGeom>
          <a:ln w="19050" cap="flat">
            <a:solidFill>
              <a:srgbClr val="000000"/>
            </a:solidFill>
            <a:prstDash val="solid"/>
            <a:headEnd type="none" w="sm" len="sm"/>
            <a:tailEnd type="none" w="sm" len="sm"/>
          </a:ln>
        </p:spPr>
      </p:sp>
      <p:grpSp>
        <p:nvGrpSpPr>
          <p:cNvPr id="13" name="Group 17">
            <a:extLst>
              <a:ext uri="{FF2B5EF4-FFF2-40B4-BE49-F238E27FC236}">
                <a16:creationId xmlns:a16="http://schemas.microsoft.com/office/drawing/2014/main" id="{5959A4C4-E295-41C6-B44C-E6495AFD1D4E}"/>
              </a:ext>
            </a:extLst>
          </p:cNvPr>
          <p:cNvGrpSpPr/>
          <p:nvPr/>
        </p:nvGrpSpPr>
        <p:grpSpPr>
          <a:xfrm>
            <a:off x="1125124" y="4210589"/>
            <a:ext cx="1080263" cy="183334"/>
            <a:chOff x="0" y="0"/>
            <a:chExt cx="466534" cy="79177"/>
          </a:xfrm>
        </p:grpSpPr>
        <p:sp>
          <p:nvSpPr>
            <p:cNvPr id="14" name="Freeform 18">
              <a:extLst>
                <a:ext uri="{FF2B5EF4-FFF2-40B4-BE49-F238E27FC236}">
                  <a16:creationId xmlns:a16="http://schemas.microsoft.com/office/drawing/2014/main" id="{2BCF79A4-7441-4853-990D-928AC9EBA8EF}"/>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22577A"/>
            </a:solidFill>
          </p:spPr>
        </p:sp>
        <p:sp>
          <p:nvSpPr>
            <p:cNvPr id="15" name="TextBox 19">
              <a:extLst>
                <a:ext uri="{FF2B5EF4-FFF2-40B4-BE49-F238E27FC236}">
                  <a16:creationId xmlns:a16="http://schemas.microsoft.com/office/drawing/2014/main" id="{B136017E-ABC0-4C7D-ABAD-47C56E14629F}"/>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16" name="Group 20">
            <a:extLst>
              <a:ext uri="{FF2B5EF4-FFF2-40B4-BE49-F238E27FC236}">
                <a16:creationId xmlns:a16="http://schemas.microsoft.com/office/drawing/2014/main" id="{942F3A4E-6BCC-497B-BE25-F35690898EAD}"/>
              </a:ext>
            </a:extLst>
          </p:cNvPr>
          <p:cNvGrpSpPr/>
          <p:nvPr/>
        </p:nvGrpSpPr>
        <p:grpSpPr>
          <a:xfrm>
            <a:off x="1125124" y="5381290"/>
            <a:ext cx="1080263" cy="1093407"/>
            <a:chOff x="0" y="0"/>
            <a:chExt cx="466534" cy="472210"/>
          </a:xfrm>
        </p:grpSpPr>
        <p:sp>
          <p:nvSpPr>
            <p:cNvPr id="17" name="Freeform 21">
              <a:extLst>
                <a:ext uri="{FF2B5EF4-FFF2-40B4-BE49-F238E27FC236}">
                  <a16:creationId xmlns:a16="http://schemas.microsoft.com/office/drawing/2014/main" id="{2455204D-57F3-4878-B481-F752C5C544D7}"/>
                </a:ext>
              </a:extLst>
            </p:cNvPr>
            <p:cNvSpPr/>
            <p:nvPr/>
          </p:nvSpPr>
          <p:spPr>
            <a:xfrm>
              <a:off x="0" y="0"/>
              <a:ext cx="466534" cy="472210"/>
            </a:xfrm>
            <a:custGeom>
              <a:avLst/>
              <a:gdLst/>
              <a:ahLst/>
              <a:cxnLst/>
              <a:rect l="l" t="t" r="r" b="b"/>
              <a:pathLst>
                <a:path w="466534" h="472210">
                  <a:moveTo>
                    <a:pt x="47778" y="0"/>
                  </a:moveTo>
                  <a:lnTo>
                    <a:pt x="418756" y="0"/>
                  </a:lnTo>
                  <a:cubicBezTo>
                    <a:pt x="431427" y="0"/>
                    <a:pt x="443580" y="5034"/>
                    <a:pt x="452540" y="13994"/>
                  </a:cubicBezTo>
                  <a:cubicBezTo>
                    <a:pt x="461500" y="22954"/>
                    <a:pt x="466534" y="35106"/>
                    <a:pt x="466534" y="47778"/>
                  </a:cubicBezTo>
                  <a:lnTo>
                    <a:pt x="466534" y="424432"/>
                  </a:lnTo>
                  <a:cubicBezTo>
                    <a:pt x="466534" y="437104"/>
                    <a:pt x="461500" y="449256"/>
                    <a:pt x="452540" y="458217"/>
                  </a:cubicBezTo>
                  <a:cubicBezTo>
                    <a:pt x="443580" y="467177"/>
                    <a:pt x="431427" y="472210"/>
                    <a:pt x="418756" y="472210"/>
                  </a:cubicBezTo>
                  <a:lnTo>
                    <a:pt x="47778" y="472210"/>
                  </a:lnTo>
                  <a:cubicBezTo>
                    <a:pt x="21391" y="472210"/>
                    <a:pt x="0" y="450820"/>
                    <a:pt x="0" y="424432"/>
                  </a:cubicBezTo>
                  <a:lnTo>
                    <a:pt x="0" y="47778"/>
                  </a:lnTo>
                  <a:cubicBezTo>
                    <a:pt x="0" y="35106"/>
                    <a:pt x="5034" y="22954"/>
                    <a:pt x="13994" y="13994"/>
                  </a:cubicBezTo>
                  <a:cubicBezTo>
                    <a:pt x="22954" y="5034"/>
                    <a:pt x="35106" y="0"/>
                    <a:pt x="47778" y="0"/>
                  </a:cubicBezTo>
                  <a:close/>
                </a:path>
              </a:pathLst>
            </a:custGeom>
            <a:solidFill>
              <a:srgbClr val="22577A"/>
            </a:solidFill>
          </p:spPr>
        </p:sp>
        <p:sp>
          <p:nvSpPr>
            <p:cNvPr id="18" name="TextBox 22">
              <a:extLst>
                <a:ext uri="{FF2B5EF4-FFF2-40B4-BE49-F238E27FC236}">
                  <a16:creationId xmlns:a16="http://schemas.microsoft.com/office/drawing/2014/main" id="{D49897B9-599C-4284-9B27-C3E3B7878F4E}"/>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19" name="TextBox 23">
            <a:extLst>
              <a:ext uri="{FF2B5EF4-FFF2-40B4-BE49-F238E27FC236}">
                <a16:creationId xmlns:a16="http://schemas.microsoft.com/office/drawing/2014/main" id="{E2078484-9462-4056-9F76-01C6FE3B96F8}"/>
              </a:ext>
            </a:extLst>
          </p:cNvPr>
          <p:cNvSpPr txBox="1"/>
          <p:nvPr/>
        </p:nvSpPr>
        <p:spPr>
          <a:xfrm>
            <a:off x="2399739" y="4694035"/>
            <a:ext cx="1338567" cy="269817"/>
          </a:xfrm>
          <a:prstGeom prst="rect">
            <a:avLst/>
          </a:prstGeom>
        </p:spPr>
        <p:txBody>
          <a:bodyPr lIns="0" tIns="0" rIns="0" bIns="0" rtlCol="0" anchor="t">
            <a:spAutoFit/>
          </a:bodyPr>
          <a:lstStyle/>
          <a:p>
            <a:pPr marL="0" lvl="1" defTabSz="609630">
              <a:lnSpc>
                <a:spcPts val="2333"/>
              </a:lnSpc>
              <a:spcBef>
                <a:spcPct val="0"/>
              </a:spcBef>
            </a:pPr>
            <a:r>
              <a:rPr lang="en-US" sz="1666" b="1" spc="53" dirty="0" err="1">
                <a:solidFill>
                  <a:srgbClr val="000000"/>
                </a:solidFill>
                <a:latin typeface="Arial" panose="020B0604020202020204" pitchFamily="34" charset="0"/>
                <a:cs typeface="Arial" panose="020B0604020202020204" pitchFamily="34" charset="0"/>
              </a:rPr>
              <a:t>Kế</a:t>
            </a:r>
            <a:r>
              <a:rPr lang="en-US" sz="1666" b="1" spc="53" dirty="0">
                <a:solidFill>
                  <a:srgbClr val="000000"/>
                </a:solidFill>
                <a:latin typeface="Arial" panose="020B0604020202020204" pitchFamily="34" charset="0"/>
                <a:cs typeface="Arial" panose="020B0604020202020204" pitchFamily="34" charset="0"/>
              </a:rPr>
              <a:t> </a:t>
            </a:r>
            <a:r>
              <a:rPr lang="en-US" sz="1666" b="1" spc="53" dirty="0" err="1">
                <a:solidFill>
                  <a:srgbClr val="000000"/>
                </a:solidFill>
                <a:latin typeface="Arial" panose="020B0604020202020204" pitchFamily="34" charset="0"/>
                <a:cs typeface="Arial" panose="020B0604020202020204" pitchFamily="34" charset="0"/>
              </a:rPr>
              <a:t>toán</a:t>
            </a:r>
            <a:endParaRPr lang="en-US" sz="1666" b="1" spc="53" dirty="0">
              <a:solidFill>
                <a:srgbClr val="000000"/>
              </a:solidFill>
              <a:latin typeface="Arial" panose="020B0604020202020204" pitchFamily="34" charset="0"/>
              <a:cs typeface="Arial" panose="020B0604020202020204" pitchFamily="34" charset="0"/>
            </a:endParaRPr>
          </a:p>
        </p:txBody>
      </p:sp>
      <p:sp>
        <p:nvSpPr>
          <p:cNvPr id="20" name="TextBox 24">
            <a:extLst>
              <a:ext uri="{FF2B5EF4-FFF2-40B4-BE49-F238E27FC236}">
                <a16:creationId xmlns:a16="http://schemas.microsoft.com/office/drawing/2014/main" id="{4314FAB4-E17D-428A-BBFB-DA41B1DE2BC3}"/>
              </a:ext>
            </a:extLst>
          </p:cNvPr>
          <p:cNvSpPr txBox="1"/>
          <p:nvPr/>
        </p:nvSpPr>
        <p:spPr>
          <a:xfrm>
            <a:off x="2399739" y="5309232"/>
            <a:ext cx="1544091" cy="749436"/>
          </a:xfrm>
          <a:prstGeom prst="rect">
            <a:avLst/>
          </a:prstGeom>
        </p:spPr>
        <p:txBody>
          <a:bodyPr lIns="0" tIns="0" rIns="0" bIns="0" rtlCol="0" anchor="t">
            <a:spAutoFit/>
          </a:bodyPr>
          <a:lstStyle/>
          <a:p>
            <a:pPr defTabSz="609630">
              <a:lnSpc>
                <a:spcPts val="2000"/>
              </a:lnSpc>
            </a:pPr>
            <a:r>
              <a:rPr lang="en-US" sz="1400" spc="69" dirty="0" err="1">
                <a:solidFill>
                  <a:srgbClr val="000000"/>
                </a:solidFill>
                <a:latin typeface="Arial" panose="020B0604020202020204" pitchFamily="34" charset="0"/>
                <a:cs typeface="Arial" panose="020B0604020202020204" pitchFamily="34" charset="0"/>
              </a:rPr>
              <a:t>Lập</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đợt</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thu</a:t>
            </a:r>
            <a:endParaRPr lang="en-US" sz="1400" spc="69" dirty="0">
              <a:solidFill>
                <a:srgbClr val="000000"/>
              </a:solidFill>
              <a:latin typeface="Arial" panose="020B0604020202020204" pitchFamily="34" charset="0"/>
              <a:cs typeface="Arial" panose="020B0604020202020204" pitchFamily="34" charset="0"/>
            </a:endParaRPr>
          </a:p>
          <a:p>
            <a:pPr defTabSz="609630">
              <a:lnSpc>
                <a:spcPts val="2000"/>
              </a:lnSpc>
            </a:pPr>
            <a:r>
              <a:rPr lang="en-US" sz="1400" spc="69" dirty="0" err="1">
                <a:solidFill>
                  <a:srgbClr val="000000"/>
                </a:solidFill>
                <a:latin typeface="Arial" panose="020B0604020202020204" pitchFamily="34" charset="0"/>
                <a:cs typeface="Arial" panose="020B0604020202020204" pitchFamily="34" charset="0"/>
              </a:rPr>
              <a:t>Gạch</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nợ</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tự</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động</a:t>
            </a:r>
            <a:endParaRPr lang="en-US" sz="1400" spc="69" dirty="0">
              <a:solidFill>
                <a:srgbClr val="000000"/>
              </a:solidFill>
              <a:latin typeface="Arial" panose="020B0604020202020204" pitchFamily="34" charset="0"/>
              <a:cs typeface="Arial" panose="020B0604020202020204" pitchFamily="34" charset="0"/>
            </a:endParaRPr>
          </a:p>
          <a:p>
            <a:pPr defTabSz="609630">
              <a:lnSpc>
                <a:spcPts val="2000"/>
              </a:lnSpc>
              <a:spcBef>
                <a:spcPct val="0"/>
              </a:spcBef>
            </a:pPr>
            <a:r>
              <a:rPr lang="en-US" sz="1400" spc="69" dirty="0" err="1">
                <a:solidFill>
                  <a:srgbClr val="000000"/>
                </a:solidFill>
                <a:latin typeface="Arial" panose="020B0604020202020204" pitchFamily="34" charset="0"/>
                <a:cs typeface="Arial" panose="020B0604020202020204" pitchFamily="34" charset="0"/>
              </a:rPr>
              <a:t>Xuất</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hoá</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đơn</a:t>
            </a:r>
            <a:endParaRPr lang="en-US" sz="1400" spc="69" dirty="0">
              <a:solidFill>
                <a:srgbClr val="000000"/>
              </a:solidFill>
              <a:latin typeface="Arial" panose="020B0604020202020204" pitchFamily="34" charset="0"/>
              <a:cs typeface="Arial" panose="020B0604020202020204" pitchFamily="34" charset="0"/>
            </a:endParaRPr>
          </a:p>
        </p:txBody>
      </p:sp>
      <p:sp>
        <p:nvSpPr>
          <p:cNvPr id="21" name="TextBox 25">
            <a:extLst>
              <a:ext uri="{FF2B5EF4-FFF2-40B4-BE49-F238E27FC236}">
                <a16:creationId xmlns:a16="http://schemas.microsoft.com/office/drawing/2014/main" id="{4E6BEB68-825A-4962-8908-3AEABB22C329}"/>
              </a:ext>
            </a:extLst>
          </p:cNvPr>
          <p:cNvSpPr txBox="1"/>
          <p:nvPr/>
        </p:nvSpPr>
        <p:spPr>
          <a:xfrm>
            <a:off x="1258499" y="4611591"/>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01</a:t>
            </a:r>
          </a:p>
        </p:txBody>
      </p:sp>
      <p:grpSp>
        <p:nvGrpSpPr>
          <p:cNvPr id="22" name="Group 26">
            <a:extLst>
              <a:ext uri="{FF2B5EF4-FFF2-40B4-BE49-F238E27FC236}">
                <a16:creationId xmlns:a16="http://schemas.microsoft.com/office/drawing/2014/main" id="{6ED4CCD6-FB30-4D6D-BB48-FC283C54E732}"/>
              </a:ext>
            </a:extLst>
          </p:cNvPr>
          <p:cNvGrpSpPr/>
          <p:nvPr/>
        </p:nvGrpSpPr>
        <p:grpSpPr>
          <a:xfrm>
            <a:off x="4834279" y="4282540"/>
            <a:ext cx="3078145" cy="2039773"/>
            <a:chOff x="0" y="0"/>
            <a:chExt cx="1329361" cy="880918"/>
          </a:xfrm>
        </p:grpSpPr>
        <p:sp>
          <p:nvSpPr>
            <p:cNvPr id="23" name="Freeform 27">
              <a:extLst>
                <a:ext uri="{FF2B5EF4-FFF2-40B4-BE49-F238E27FC236}">
                  <a16:creationId xmlns:a16="http://schemas.microsoft.com/office/drawing/2014/main" id="{8B6EAD60-D85E-4BF0-B40A-4F0F96291DC5}"/>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24" name="TextBox 28">
              <a:extLst>
                <a:ext uri="{FF2B5EF4-FFF2-40B4-BE49-F238E27FC236}">
                  <a16:creationId xmlns:a16="http://schemas.microsoft.com/office/drawing/2014/main" id="{CAD929A2-ACBB-4F1E-8BFD-9CF3A46CF0EB}"/>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25" name="AutoShape 29">
            <a:extLst>
              <a:ext uri="{FF2B5EF4-FFF2-40B4-BE49-F238E27FC236}">
                <a16:creationId xmlns:a16="http://schemas.microsoft.com/office/drawing/2014/main" id="{80C420A1-DDCD-4620-9325-3C93F14741FF}"/>
              </a:ext>
            </a:extLst>
          </p:cNvPr>
          <p:cNvSpPr/>
          <p:nvPr/>
        </p:nvSpPr>
        <p:spPr>
          <a:xfrm>
            <a:off x="6302119" y="4528107"/>
            <a:ext cx="1338567" cy="0"/>
          </a:xfrm>
          <a:prstGeom prst="line">
            <a:avLst/>
          </a:prstGeom>
          <a:ln w="19050" cap="flat">
            <a:solidFill>
              <a:srgbClr val="000000"/>
            </a:solidFill>
            <a:prstDash val="solid"/>
            <a:headEnd type="none" w="sm" len="sm"/>
            <a:tailEnd type="none" w="sm" len="sm"/>
          </a:ln>
        </p:spPr>
      </p:sp>
      <p:grpSp>
        <p:nvGrpSpPr>
          <p:cNvPr id="26" name="Group 30">
            <a:extLst>
              <a:ext uri="{FF2B5EF4-FFF2-40B4-BE49-F238E27FC236}">
                <a16:creationId xmlns:a16="http://schemas.microsoft.com/office/drawing/2014/main" id="{0B341410-4BD6-4BC2-9983-6ABF9C40C30C}"/>
              </a:ext>
            </a:extLst>
          </p:cNvPr>
          <p:cNvGrpSpPr/>
          <p:nvPr/>
        </p:nvGrpSpPr>
        <p:grpSpPr>
          <a:xfrm>
            <a:off x="5027503" y="4210589"/>
            <a:ext cx="1080263" cy="183334"/>
            <a:chOff x="0" y="0"/>
            <a:chExt cx="466534" cy="79177"/>
          </a:xfrm>
        </p:grpSpPr>
        <p:sp>
          <p:nvSpPr>
            <p:cNvPr id="27" name="Freeform 31">
              <a:extLst>
                <a:ext uri="{FF2B5EF4-FFF2-40B4-BE49-F238E27FC236}">
                  <a16:creationId xmlns:a16="http://schemas.microsoft.com/office/drawing/2014/main" id="{783753C9-3EDA-4210-9143-6735E9A08B88}"/>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38A3A5"/>
            </a:solidFill>
          </p:spPr>
        </p:sp>
        <p:sp>
          <p:nvSpPr>
            <p:cNvPr id="28" name="TextBox 32">
              <a:extLst>
                <a:ext uri="{FF2B5EF4-FFF2-40B4-BE49-F238E27FC236}">
                  <a16:creationId xmlns:a16="http://schemas.microsoft.com/office/drawing/2014/main" id="{5029B43C-17A6-4DDF-84B9-6A069D1FC780}"/>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29" name="Group 33">
            <a:extLst>
              <a:ext uri="{FF2B5EF4-FFF2-40B4-BE49-F238E27FC236}">
                <a16:creationId xmlns:a16="http://schemas.microsoft.com/office/drawing/2014/main" id="{81BCD2E5-52E1-4695-AF81-F59D33011956}"/>
              </a:ext>
            </a:extLst>
          </p:cNvPr>
          <p:cNvGrpSpPr/>
          <p:nvPr/>
        </p:nvGrpSpPr>
        <p:grpSpPr>
          <a:xfrm>
            <a:off x="5027503" y="5381290"/>
            <a:ext cx="1080263" cy="1093407"/>
            <a:chOff x="0" y="0"/>
            <a:chExt cx="466534" cy="472210"/>
          </a:xfrm>
        </p:grpSpPr>
        <p:sp>
          <p:nvSpPr>
            <p:cNvPr id="30" name="Freeform 34">
              <a:extLst>
                <a:ext uri="{FF2B5EF4-FFF2-40B4-BE49-F238E27FC236}">
                  <a16:creationId xmlns:a16="http://schemas.microsoft.com/office/drawing/2014/main" id="{3442F1DB-5F4B-416D-9C59-908758BCA660}"/>
                </a:ext>
              </a:extLst>
            </p:cNvPr>
            <p:cNvSpPr/>
            <p:nvPr/>
          </p:nvSpPr>
          <p:spPr>
            <a:xfrm>
              <a:off x="0" y="0"/>
              <a:ext cx="466534" cy="472210"/>
            </a:xfrm>
            <a:custGeom>
              <a:avLst/>
              <a:gdLst/>
              <a:ahLst/>
              <a:cxnLst/>
              <a:rect l="l" t="t" r="r" b="b"/>
              <a:pathLst>
                <a:path w="466534" h="472210">
                  <a:moveTo>
                    <a:pt x="47778" y="0"/>
                  </a:moveTo>
                  <a:lnTo>
                    <a:pt x="418756" y="0"/>
                  </a:lnTo>
                  <a:cubicBezTo>
                    <a:pt x="431427" y="0"/>
                    <a:pt x="443580" y="5034"/>
                    <a:pt x="452540" y="13994"/>
                  </a:cubicBezTo>
                  <a:cubicBezTo>
                    <a:pt x="461500" y="22954"/>
                    <a:pt x="466534" y="35106"/>
                    <a:pt x="466534" y="47778"/>
                  </a:cubicBezTo>
                  <a:lnTo>
                    <a:pt x="466534" y="424432"/>
                  </a:lnTo>
                  <a:cubicBezTo>
                    <a:pt x="466534" y="437104"/>
                    <a:pt x="461500" y="449256"/>
                    <a:pt x="452540" y="458217"/>
                  </a:cubicBezTo>
                  <a:cubicBezTo>
                    <a:pt x="443580" y="467177"/>
                    <a:pt x="431427" y="472210"/>
                    <a:pt x="418756" y="472210"/>
                  </a:cubicBezTo>
                  <a:lnTo>
                    <a:pt x="47778" y="472210"/>
                  </a:lnTo>
                  <a:cubicBezTo>
                    <a:pt x="21391" y="472210"/>
                    <a:pt x="0" y="450820"/>
                    <a:pt x="0" y="424432"/>
                  </a:cubicBezTo>
                  <a:lnTo>
                    <a:pt x="0" y="47778"/>
                  </a:lnTo>
                  <a:cubicBezTo>
                    <a:pt x="0" y="35106"/>
                    <a:pt x="5034" y="22954"/>
                    <a:pt x="13994" y="13994"/>
                  </a:cubicBezTo>
                  <a:cubicBezTo>
                    <a:pt x="22954" y="5034"/>
                    <a:pt x="35106" y="0"/>
                    <a:pt x="47778" y="0"/>
                  </a:cubicBezTo>
                  <a:close/>
                </a:path>
              </a:pathLst>
            </a:custGeom>
            <a:solidFill>
              <a:srgbClr val="38A3A5"/>
            </a:solidFill>
          </p:spPr>
        </p:sp>
        <p:sp>
          <p:nvSpPr>
            <p:cNvPr id="31" name="TextBox 35">
              <a:extLst>
                <a:ext uri="{FF2B5EF4-FFF2-40B4-BE49-F238E27FC236}">
                  <a16:creationId xmlns:a16="http://schemas.microsoft.com/office/drawing/2014/main" id="{19103976-760D-42C4-9AD7-D9D27B1CD412}"/>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32" name="TextBox 36">
            <a:extLst>
              <a:ext uri="{FF2B5EF4-FFF2-40B4-BE49-F238E27FC236}">
                <a16:creationId xmlns:a16="http://schemas.microsoft.com/office/drawing/2014/main" id="{8460B95D-EE6C-4C6C-B6DC-5D3A83B274C8}"/>
              </a:ext>
            </a:extLst>
          </p:cNvPr>
          <p:cNvSpPr txBox="1"/>
          <p:nvPr/>
        </p:nvSpPr>
        <p:spPr>
          <a:xfrm>
            <a:off x="6302119" y="4694035"/>
            <a:ext cx="1500822" cy="269817"/>
          </a:xfrm>
          <a:prstGeom prst="rect">
            <a:avLst/>
          </a:prstGeom>
        </p:spPr>
        <p:txBody>
          <a:bodyPr lIns="0" tIns="0" rIns="0" bIns="0" rtlCol="0" anchor="t">
            <a:spAutoFit/>
          </a:bodyPr>
          <a:lstStyle/>
          <a:p>
            <a:pPr marL="0" lvl="1" defTabSz="609630">
              <a:lnSpc>
                <a:spcPts val="2333"/>
              </a:lnSpc>
              <a:spcBef>
                <a:spcPct val="0"/>
              </a:spcBef>
            </a:pPr>
            <a:r>
              <a:rPr lang="en-US" sz="1666" b="1" spc="53" dirty="0" err="1">
                <a:solidFill>
                  <a:srgbClr val="000000"/>
                </a:solidFill>
                <a:latin typeface="Arial" panose="020B0604020202020204" pitchFamily="34" charset="0"/>
                <a:cs typeface="Arial" panose="020B0604020202020204" pitchFamily="34" charset="0"/>
              </a:rPr>
              <a:t>Hiệu</a:t>
            </a:r>
            <a:r>
              <a:rPr lang="en-US" sz="1666" b="1" spc="53" dirty="0">
                <a:solidFill>
                  <a:srgbClr val="000000"/>
                </a:solidFill>
                <a:latin typeface="Arial" panose="020B0604020202020204" pitchFamily="34" charset="0"/>
                <a:cs typeface="Arial" panose="020B0604020202020204" pitchFamily="34" charset="0"/>
              </a:rPr>
              <a:t> tr</a:t>
            </a:r>
            <a:r>
              <a:rPr lang="vi-VN" sz="1666" b="1" spc="53" dirty="0">
                <a:solidFill>
                  <a:srgbClr val="000000"/>
                </a:solidFill>
                <a:latin typeface="Arial" panose="020B0604020202020204" pitchFamily="34" charset="0"/>
                <a:cs typeface="Arial" panose="020B0604020202020204" pitchFamily="34" charset="0"/>
              </a:rPr>
              <a:t>ư</a:t>
            </a:r>
            <a:r>
              <a:rPr lang="en-US" sz="1666" b="1" spc="53" dirty="0" err="1">
                <a:solidFill>
                  <a:srgbClr val="000000"/>
                </a:solidFill>
                <a:latin typeface="Arial" panose="020B0604020202020204" pitchFamily="34" charset="0"/>
                <a:cs typeface="Arial" panose="020B0604020202020204" pitchFamily="34" charset="0"/>
              </a:rPr>
              <a:t>ởng</a:t>
            </a:r>
            <a:endParaRPr lang="en-US" sz="1666" b="1" spc="53" dirty="0">
              <a:solidFill>
                <a:srgbClr val="000000"/>
              </a:solidFill>
              <a:latin typeface="Arial" panose="020B0604020202020204" pitchFamily="34" charset="0"/>
              <a:cs typeface="Arial" panose="020B0604020202020204" pitchFamily="34" charset="0"/>
            </a:endParaRPr>
          </a:p>
        </p:txBody>
      </p:sp>
      <p:sp>
        <p:nvSpPr>
          <p:cNvPr id="33" name="TextBox 37">
            <a:extLst>
              <a:ext uri="{FF2B5EF4-FFF2-40B4-BE49-F238E27FC236}">
                <a16:creationId xmlns:a16="http://schemas.microsoft.com/office/drawing/2014/main" id="{6B35824C-764E-4144-B50F-6189C5242DB3}"/>
              </a:ext>
            </a:extLst>
          </p:cNvPr>
          <p:cNvSpPr txBox="1"/>
          <p:nvPr/>
        </p:nvSpPr>
        <p:spPr>
          <a:xfrm>
            <a:off x="6302120" y="5309232"/>
            <a:ext cx="1500822" cy="1002647"/>
          </a:xfrm>
          <a:prstGeom prst="rect">
            <a:avLst/>
          </a:prstGeom>
        </p:spPr>
        <p:txBody>
          <a:bodyPr wrap="square" lIns="0" tIns="0" rIns="0" bIns="0" rtlCol="0" anchor="t">
            <a:spAutoFit/>
          </a:bodyPr>
          <a:lstStyle/>
          <a:p>
            <a:pPr defTabSz="609630">
              <a:lnSpc>
                <a:spcPts val="2000"/>
              </a:lnSpc>
            </a:pPr>
            <a:r>
              <a:rPr lang="en-US" sz="1400" spc="69" dirty="0" err="1">
                <a:solidFill>
                  <a:srgbClr val="000000"/>
                </a:solidFill>
                <a:latin typeface="Arial" panose="020B0604020202020204" pitchFamily="34" charset="0"/>
                <a:cs typeface="Arial" panose="020B0604020202020204" pitchFamily="34" charset="0"/>
              </a:rPr>
              <a:t>Giám</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sát</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tình</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hình</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thu</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tiền</a:t>
            </a:r>
            <a:endParaRPr lang="en-US" sz="1400" spc="69" dirty="0">
              <a:solidFill>
                <a:srgbClr val="000000"/>
              </a:solidFill>
              <a:latin typeface="Arial" panose="020B0604020202020204" pitchFamily="34" charset="0"/>
              <a:cs typeface="Arial" panose="020B0604020202020204" pitchFamily="34" charset="0"/>
            </a:endParaRPr>
          </a:p>
          <a:p>
            <a:pPr defTabSz="609630">
              <a:lnSpc>
                <a:spcPts val="2000"/>
              </a:lnSpc>
              <a:spcBef>
                <a:spcPct val="0"/>
              </a:spcBef>
            </a:pPr>
            <a:r>
              <a:rPr lang="en-US" sz="1400" spc="69" dirty="0" err="1">
                <a:solidFill>
                  <a:srgbClr val="000000"/>
                </a:solidFill>
                <a:latin typeface="Arial" panose="020B0604020202020204" pitchFamily="34" charset="0"/>
                <a:cs typeface="Arial" panose="020B0604020202020204" pitchFamily="34" charset="0"/>
              </a:rPr>
              <a:t>Thống</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kê</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báo</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cáo</a:t>
            </a:r>
            <a:endParaRPr lang="en-US" sz="1400" spc="69" dirty="0">
              <a:solidFill>
                <a:srgbClr val="000000"/>
              </a:solidFill>
              <a:latin typeface="Arial" panose="020B0604020202020204" pitchFamily="34" charset="0"/>
              <a:cs typeface="Arial" panose="020B0604020202020204" pitchFamily="34" charset="0"/>
            </a:endParaRPr>
          </a:p>
        </p:txBody>
      </p:sp>
      <p:sp>
        <p:nvSpPr>
          <p:cNvPr id="34" name="TextBox 38">
            <a:extLst>
              <a:ext uri="{FF2B5EF4-FFF2-40B4-BE49-F238E27FC236}">
                <a16:creationId xmlns:a16="http://schemas.microsoft.com/office/drawing/2014/main" id="{9A93FD80-2B9A-47BA-8A7E-8BFFDC328E8B}"/>
              </a:ext>
            </a:extLst>
          </p:cNvPr>
          <p:cNvSpPr txBox="1"/>
          <p:nvPr/>
        </p:nvSpPr>
        <p:spPr>
          <a:xfrm>
            <a:off x="5158407" y="4611591"/>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02</a:t>
            </a:r>
          </a:p>
        </p:txBody>
      </p:sp>
      <p:sp>
        <p:nvSpPr>
          <p:cNvPr id="35" name="Freeform 39">
            <a:extLst>
              <a:ext uri="{FF2B5EF4-FFF2-40B4-BE49-F238E27FC236}">
                <a16:creationId xmlns:a16="http://schemas.microsoft.com/office/drawing/2014/main" id="{3BDA5ECF-22D9-4B62-96CF-6983B2DAD1F4}"/>
              </a:ext>
            </a:extLst>
          </p:cNvPr>
          <p:cNvSpPr/>
          <p:nvPr/>
        </p:nvSpPr>
        <p:spPr>
          <a:xfrm>
            <a:off x="1380604" y="5643342"/>
            <a:ext cx="573525" cy="573525"/>
          </a:xfrm>
          <a:custGeom>
            <a:avLst/>
            <a:gdLst/>
            <a:ahLst/>
            <a:cxnLst/>
            <a:rect l="l" t="t" r="r" b="b"/>
            <a:pathLst>
              <a:path w="860287" h="860287">
                <a:moveTo>
                  <a:pt x="0" y="0"/>
                </a:moveTo>
                <a:lnTo>
                  <a:pt x="860288" y="0"/>
                </a:lnTo>
                <a:lnTo>
                  <a:pt x="860288" y="860288"/>
                </a:lnTo>
                <a:lnTo>
                  <a:pt x="0" y="860288"/>
                </a:lnTo>
                <a:lnTo>
                  <a:pt x="0" y="0"/>
                </a:lnTo>
                <a:close/>
              </a:path>
            </a:pathLst>
          </a:custGeom>
          <a:blipFill>
            <a:blip r:embed="rId7"/>
            <a:stretch>
              <a:fillRect/>
            </a:stretch>
          </a:blipFill>
        </p:spPr>
      </p:sp>
      <p:sp>
        <p:nvSpPr>
          <p:cNvPr id="36" name="Freeform 40">
            <a:extLst>
              <a:ext uri="{FF2B5EF4-FFF2-40B4-BE49-F238E27FC236}">
                <a16:creationId xmlns:a16="http://schemas.microsoft.com/office/drawing/2014/main" id="{3D710462-D7B9-4160-AC61-62D8BFC70A97}"/>
              </a:ext>
            </a:extLst>
          </p:cNvPr>
          <p:cNvSpPr/>
          <p:nvPr/>
        </p:nvSpPr>
        <p:spPr>
          <a:xfrm>
            <a:off x="5274748" y="5643342"/>
            <a:ext cx="585773" cy="585773"/>
          </a:xfrm>
          <a:custGeom>
            <a:avLst/>
            <a:gdLst/>
            <a:ahLst/>
            <a:cxnLst/>
            <a:rect l="l" t="t" r="r" b="b"/>
            <a:pathLst>
              <a:path w="878660" h="878660">
                <a:moveTo>
                  <a:pt x="0" y="0"/>
                </a:moveTo>
                <a:lnTo>
                  <a:pt x="878660" y="0"/>
                </a:lnTo>
                <a:lnTo>
                  <a:pt x="878660" y="878660"/>
                </a:lnTo>
                <a:lnTo>
                  <a:pt x="0" y="878660"/>
                </a:lnTo>
                <a:lnTo>
                  <a:pt x="0" y="0"/>
                </a:lnTo>
                <a:close/>
              </a:path>
            </a:pathLst>
          </a:custGeom>
          <a:blipFill>
            <a:blip r:embed="rId8"/>
            <a:stretch>
              <a:fillRect/>
            </a:stretch>
          </a:blipFill>
        </p:spPr>
      </p:sp>
      <p:grpSp>
        <p:nvGrpSpPr>
          <p:cNvPr id="37" name="Group 41">
            <a:extLst>
              <a:ext uri="{FF2B5EF4-FFF2-40B4-BE49-F238E27FC236}">
                <a16:creationId xmlns:a16="http://schemas.microsoft.com/office/drawing/2014/main" id="{30B08D40-7F04-4773-9E38-94D634ED2AC3}"/>
              </a:ext>
            </a:extLst>
          </p:cNvPr>
          <p:cNvGrpSpPr/>
          <p:nvPr/>
        </p:nvGrpSpPr>
        <p:grpSpPr>
          <a:xfrm>
            <a:off x="8767430" y="4271501"/>
            <a:ext cx="3078145" cy="2039773"/>
            <a:chOff x="0" y="0"/>
            <a:chExt cx="1329361" cy="880918"/>
          </a:xfrm>
        </p:grpSpPr>
        <p:sp>
          <p:nvSpPr>
            <p:cNvPr id="38" name="Freeform 42">
              <a:extLst>
                <a:ext uri="{FF2B5EF4-FFF2-40B4-BE49-F238E27FC236}">
                  <a16:creationId xmlns:a16="http://schemas.microsoft.com/office/drawing/2014/main" id="{B158B899-738E-4D86-9645-C408E8461C99}"/>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39" name="TextBox 43">
              <a:extLst>
                <a:ext uri="{FF2B5EF4-FFF2-40B4-BE49-F238E27FC236}">
                  <a16:creationId xmlns:a16="http://schemas.microsoft.com/office/drawing/2014/main" id="{75967B47-D38C-414D-A9A4-6325E8ABB04A}"/>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40" name="AutoShape 44">
            <a:extLst>
              <a:ext uri="{FF2B5EF4-FFF2-40B4-BE49-F238E27FC236}">
                <a16:creationId xmlns:a16="http://schemas.microsoft.com/office/drawing/2014/main" id="{B047EFD2-7448-4221-B73E-3F9641FE7CE8}"/>
              </a:ext>
            </a:extLst>
          </p:cNvPr>
          <p:cNvSpPr/>
          <p:nvPr/>
        </p:nvSpPr>
        <p:spPr>
          <a:xfrm>
            <a:off x="10235270" y="4517068"/>
            <a:ext cx="1338567" cy="0"/>
          </a:xfrm>
          <a:prstGeom prst="line">
            <a:avLst/>
          </a:prstGeom>
          <a:ln w="19050" cap="flat">
            <a:solidFill>
              <a:srgbClr val="000000"/>
            </a:solidFill>
            <a:prstDash val="solid"/>
            <a:headEnd type="none" w="sm" len="sm"/>
            <a:tailEnd type="none" w="sm" len="sm"/>
          </a:ln>
        </p:spPr>
      </p:sp>
      <p:grpSp>
        <p:nvGrpSpPr>
          <p:cNvPr id="41" name="Group 45">
            <a:extLst>
              <a:ext uri="{FF2B5EF4-FFF2-40B4-BE49-F238E27FC236}">
                <a16:creationId xmlns:a16="http://schemas.microsoft.com/office/drawing/2014/main" id="{9F925CFB-C3C4-4211-89C0-9D2C1B8A7831}"/>
              </a:ext>
            </a:extLst>
          </p:cNvPr>
          <p:cNvGrpSpPr/>
          <p:nvPr/>
        </p:nvGrpSpPr>
        <p:grpSpPr>
          <a:xfrm>
            <a:off x="8960655" y="4199549"/>
            <a:ext cx="1080263" cy="183334"/>
            <a:chOff x="0" y="0"/>
            <a:chExt cx="466534" cy="79177"/>
          </a:xfrm>
        </p:grpSpPr>
        <p:sp>
          <p:nvSpPr>
            <p:cNvPr id="42" name="Freeform 46">
              <a:extLst>
                <a:ext uri="{FF2B5EF4-FFF2-40B4-BE49-F238E27FC236}">
                  <a16:creationId xmlns:a16="http://schemas.microsoft.com/office/drawing/2014/main" id="{A50C8EB4-99B3-4769-B4C2-1B1FFEA61A63}"/>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B73E3E"/>
            </a:solidFill>
          </p:spPr>
        </p:sp>
        <p:sp>
          <p:nvSpPr>
            <p:cNvPr id="43" name="TextBox 47">
              <a:extLst>
                <a:ext uri="{FF2B5EF4-FFF2-40B4-BE49-F238E27FC236}">
                  <a16:creationId xmlns:a16="http://schemas.microsoft.com/office/drawing/2014/main" id="{538CDE74-DE98-42C0-BC57-F4A13B17A1A9}"/>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44" name="Group 48">
            <a:extLst>
              <a:ext uri="{FF2B5EF4-FFF2-40B4-BE49-F238E27FC236}">
                <a16:creationId xmlns:a16="http://schemas.microsoft.com/office/drawing/2014/main" id="{BE930B70-58B7-4271-AF6A-A4929D3CC403}"/>
              </a:ext>
            </a:extLst>
          </p:cNvPr>
          <p:cNvGrpSpPr/>
          <p:nvPr/>
        </p:nvGrpSpPr>
        <p:grpSpPr>
          <a:xfrm>
            <a:off x="8960655" y="5370251"/>
            <a:ext cx="1080263" cy="1093407"/>
            <a:chOff x="0" y="0"/>
            <a:chExt cx="466534" cy="472210"/>
          </a:xfrm>
        </p:grpSpPr>
        <p:sp>
          <p:nvSpPr>
            <p:cNvPr id="45" name="Freeform 49">
              <a:extLst>
                <a:ext uri="{FF2B5EF4-FFF2-40B4-BE49-F238E27FC236}">
                  <a16:creationId xmlns:a16="http://schemas.microsoft.com/office/drawing/2014/main" id="{E8883035-DB43-46F4-AC84-6069BC8782CD}"/>
                </a:ext>
              </a:extLst>
            </p:cNvPr>
            <p:cNvSpPr/>
            <p:nvPr/>
          </p:nvSpPr>
          <p:spPr>
            <a:xfrm>
              <a:off x="0" y="0"/>
              <a:ext cx="466534" cy="472210"/>
            </a:xfrm>
            <a:custGeom>
              <a:avLst/>
              <a:gdLst/>
              <a:ahLst/>
              <a:cxnLst/>
              <a:rect l="l" t="t" r="r" b="b"/>
              <a:pathLst>
                <a:path w="466534" h="472210">
                  <a:moveTo>
                    <a:pt x="47778" y="0"/>
                  </a:moveTo>
                  <a:lnTo>
                    <a:pt x="418756" y="0"/>
                  </a:lnTo>
                  <a:cubicBezTo>
                    <a:pt x="431427" y="0"/>
                    <a:pt x="443580" y="5034"/>
                    <a:pt x="452540" y="13994"/>
                  </a:cubicBezTo>
                  <a:cubicBezTo>
                    <a:pt x="461500" y="22954"/>
                    <a:pt x="466534" y="35106"/>
                    <a:pt x="466534" y="47778"/>
                  </a:cubicBezTo>
                  <a:lnTo>
                    <a:pt x="466534" y="424432"/>
                  </a:lnTo>
                  <a:cubicBezTo>
                    <a:pt x="466534" y="437104"/>
                    <a:pt x="461500" y="449256"/>
                    <a:pt x="452540" y="458217"/>
                  </a:cubicBezTo>
                  <a:cubicBezTo>
                    <a:pt x="443580" y="467177"/>
                    <a:pt x="431427" y="472210"/>
                    <a:pt x="418756" y="472210"/>
                  </a:cubicBezTo>
                  <a:lnTo>
                    <a:pt x="47778" y="472210"/>
                  </a:lnTo>
                  <a:cubicBezTo>
                    <a:pt x="21391" y="472210"/>
                    <a:pt x="0" y="450820"/>
                    <a:pt x="0" y="424432"/>
                  </a:cubicBezTo>
                  <a:lnTo>
                    <a:pt x="0" y="47778"/>
                  </a:lnTo>
                  <a:cubicBezTo>
                    <a:pt x="0" y="35106"/>
                    <a:pt x="5034" y="22954"/>
                    <a:pt x="13994" y="13994"/>
                  </a:cubicBezTo>
                  <a:cubicBezTo>
                    <a:pt x="22954" y="5034"/>
                    <a:pt x="35106" y="0"/>
                    <a:pt x="47778" y="0"/>
                  </a:cubicBezTo>
                  <a:close/>
                </a:path>
              </a:pathLst>
            </a:custGeom>
            <a:solidFill>
              <a:srgbClr val="B73E3E"/>
            </a:solidFill>
          </p:spPr>
        </p:sp>
        <p:sp>
          <p:nvSpPr>
            <p:cNvPr id="46" name="TextBox 50">
              <a:extLst>
                <a:ext uri="{FF2B5EF4-FFF2-40B4-BE49-F238E27FC236}">
                  <a16:creationId xmlns:a16="http://schemas.microsoft.com/office/drawing/2014/main" id="{B889DFD6-76CB-4CDF-B258-85D50AE3D5E4}"/>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47" name="TextBox 51">
            <a:extLst>
              <a:ext uri="{FF2B5EF4-FFF2-40B4-BE49-F238E27FC236}">
                <a16:creationId xmlns:a16="http://schemas.microsoft.com/office/drawing/2014/main" id="{61405F6C-D722-4B45-9627-AC2A55D6A237}"/>
              </a:ext>
            </a:extLst>
          </p:cNvPr>
          <p:cNvSpPr txBox="1"/>
          <p:nvPr/>
        </p:nvSpPr>
        <p:spPr>
          <a:xfrm>
            <a:off x="10235271" y="4623182"/>
            <a:ext cx="1462436" cy="571310"/>
          </a:xfrm>
          <a:prstGeom prst="rect">
            <a:avLst/>
          </a:prstGeom>
        </p:spPr>
        <p:txBody>
          <a:bodyPr wrap="square" lIns="0" tIns="0" rIns="0" bIns="0" rtlCol="0" anchor="t">
            <a:spAutoFit/>
          </a:bodyPr>
          <a:lstStyle/>
          <a:p>
            <a:pPr marL="0" lvl="1" defTabSz="609630">
              <a:lnSpc>
                <a:spcPts val="2333"/>
              </a:lnSpc>
              <a:spcBef>
                <a:spcPct val="0"/>
              </a:spcBef>
            </a:pPr>
            <a:r>
              <a:rPr lang="en-US" sz="1666" b="1" spc="53" dirty="0" err="1">
                <a:solidFill>
                  <a:srgbClr val="000000"/>
                </a:solidFill>
                <a:latin typeface="Arial" panose="020B0604020202020204" pitchFamily="34" charset="0"/>
                <a:cs typeface="Arial" panose="020B0604020202020204" pitchFamily="34" charset="0"/>
              </a:rPr>
              <a:t>Phụ</a:t>
            </a:r>
            <a:r>
              <a:rPr lang="en-US" sz="1666" b="1" spc="53" dirty="0">
                <a:solidFill>
                  <a:srgbClr val="000000"/>
                </a:solidFill>
                <a:latin typeface="Arial" panose="020B0604020202020204" pitchFamily="34" charset="0"/>
                <a:cs typeface="Arial" panose="020B0604020202020204" pitchFamily="34" charset="0"/>
              </a:rPr>
              <a:t> </a:t>
            </a:r>
            <a:r>
              <a:rPr lang="en-US" sz="1666" b="1" spc="53" dirty="0" err="1">
                <a:solidFill>
                  <a:srgbClr val="000000"/>
                </a:solidFill>
                <a:latin typeface="Arial" panose="020B0604020202020204" pitchFamily="34" charset="0"/>
                <a:cs typeface="Arial" panose="020B0604020202020204" pitchFamily="34" charset="0"/>
              </a:rPr>
              <a:t>huynh</a:t>
            </a:r>
            <a:r>
              <a:rPr lang="en-US" sz="1666" b="1" spc="53" dirty="0">
                <a:solidFill>
                  <a:srgbClr val="000000"/>
                </a:solidFill>
                <a:latin typeface="Arial" panose="020B0604020202020204" pitchFamily="34" charset="0"/>
                <a:cs typeface="Arial" panose="020B0604020202020204" pitchFamily="34" charset="0"/>
              </a:rPr>
              <a:t> </a:t>
            </a:r>
            <a:r>
              <a:rPr lang="en-US" sz="1666" b="1" spc="53" dirty="0" err="1">
                <a:solidFill>
                  <a:srgbClr val="000000"/>
                </a:solidFill>
                <a:latin typeface="Arial" panose="020B0604020202020204" pitchFamily="34" charset="0"/>
                <a:cs typeface="Arial" panose="020B0604020202020204" pitchFamily="34" charset="0"/>
              </a:rPr>
              <a:t>học</a:t>
            </a:r>
            <a:r>
              <a:rPr lang="en-US" sz="1666" b="1" spc="53" dirty="0">
                <a:solidFill>
                  <a:srgbClr val="000000"/>
                </a:solidFill>
                <a:latin typeface="Arial" panose="020B0604020202020204" pitchFamily="34" charset="0"/>
                <a:cs typeface="Arial" panose="020B0604020202020204" pitchFamily="34" charset="0"/>
              </a:rPr>
              <a:t> </a:t>
            </a:r>
            <a:r>
              <a:rPr lang="en-US" sz="1666" b="1" spc="53" dirty="0" err="1">
                <a:solidFill>
                  <a:srgbClr val="000000"/>
                </a:solidFill>
                <a:latin typeface="Arial" panose="020B0604020202020204" pitchFamily="34" charset="0"/>
                <a:cs typeface="Arial" panose="020B0604020202020204" pitchFamily="34" charset="0"/>
              </a:rPr>
              <a:t>sinh</a:t>
            </a:r>
            <a:endParaRPr lang="en-US" sz="1666" b="1" spc="53" dirty="0">
              <a:solidFill>
                <a:srgbClr val="000000"/>
              </a:solidFill>
              <a:latin typeface="Arial" panose="020B0604020202020204" pitchFamily="34" charset="0"/>
              <a:cs typeface="Arial" panose="020B0604020202020204" pitchFamily="34" charset="0"/>
            </a:endParaRPr>
          </a:p>
        </p:txBody>
      </p:sp>
      <p:sp>
        <p:nvSpPr>
          <p:cNvPr id="48" name="TextBox 52">
            <a:extLst>
              <a:ext uri="{FF2B5EF4-FFF2-40B4-BE49-F238E27FC236}">
                <a16:creationId xmlns:a16="http://schemas.microsoft.com/office/drawing/2014/main" id="{D5836319-D9B5-4966-AC54-B0EA47A1423B}"/>
              </a:ext>
            </a:extLst>
          </p:cNvPr>
          <p:cNvSpPr txBox="1"/>
          <p:nvPr/>
        </p:nvSpPr>
        <p:spPr>
          <a:xfrm>
            <a:off x="10235270" y="5298193"/>
            <a:ext cx="1522456" cy="492955"/>
          </a:xfrm>
          <a:prstGeom prst="rect">
            <a:avLst/>
          </a:prstGeom>
        </p:spPr>
        <p:txBody>
          <a:bodyPr lIns="0" tIns="0" rIns="0" bIns="0" rtlCol="0" anchor="t">
            <a:spAutoFit/>
          </a:bodyPr>
          <a:lstStyle/>
          <a:p>
            <a:pPr defTabSz="609630">
              <a:lnSpc>
                <a:spcPts val="2000"/>
              </a:lnSpc>
            </a:pPr>
            <a:r>
              <a:rPr lang="en-US" sz="1400" spc="69" dirty="0" err="1">
                <a:solidFill>
                  <a:srgbClr val="000000"/>
                </a:solidFill>
                <a:latin typeface="Arial" panose="020B0604020202020204" pitchFamily="34" charset="0"/>
                <a:cs typeface="Arial" panose="020B0604020202020204" pitchFamily="34" charset="0"/>
              </a:rPr>
              <a:t>Nhận</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thông</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báo</a:t>
            </a:r>
            <a:endParaRPr lang="en-US" sz="1400" spc="69" dirty="0">
              <a:solidFill>
                <a:srgbClr val="000000"/>
              </a:solidFill>
              <a:latin typeface="Arial" panose="020B0604020202020204" pitchFamily="34" charset="0"/>
              <a:cs typeface="Arial" panose="020B0604020202020204" pitchFamily="34" charset="0"/>
            </a:endParaRPr>
          </a:p>
          <a:p>
            <a:pPr defTabSz="609630">
              <a:lnSpc>
                <a:spcPts val="2000"/>
              </a:lnSpc>
              <a:spcBef>
                <a:spcPct val="0"/>
              </a:spcBef>
            </a:pPr>
            <a:r>
              <a:rPr lang="en-US" sz="1400" spc="69" dirty="0" err="1">
                <a:solidFill>
                  <a:srgbClr val="000000"/>
                </a:solidFill>
                <a:latin typeface="Arial" panose="020B0604020202020204" pitchFamily="34" charset="0"/>
                <a:cs typeface="Arial" panose="020B0604020202020204" pitchFamily="34" charset="0"/>
              </a:rPr>
              <a:t>Nộp</a:t>
            </a:r>
            <a:r>
              <a:rPr lang="en-US" sz="1400" spc="69" dirty="0">
                <a:solidFill>
                  <a:srgbClr val="000000"/>
                </a:solidFill>
                <a:latin typeface="Arial" panose="020B0604020202020204" pitchFamily="34" charset="0"/>
                <a:cs typeface="Arial" panose="020B0604020202020204" pitchFamily="34" charset="0"/>
              </a:rPr>
              <a:t> </a:t>
            </a:r>
            <a:r>
              <a:rPr lang="en-US" sz="1400" spc="69" dirty="0" err="1">
                <a:solidFill>
                  <a:srgbClr val="000000"/>
                </a:solidFill>
                <a:latin typeface="Arial" panose="020B0604020202020204" pitchFamily="34" charset="0"/>
                <a:cs typeface="Arial" panose="020B0604020202020204" pitchFamily="34" charset="0"/>
              </a:rPr>
              <a:t>tiền</a:t>
            </a:r>
            <a:r>
              <a:rPr lang="en-US" sz="1400" spc="69" dirty="0">
                <a:solidFill>
                  <a:srgbClr val="000000"/>
                </a:solidFill>
                <a:latin typeface="Arial" panose="020B0604020202020204" pitchFamily="34" charset="0"/>
                <a:cs typeface="Arial" panose="020B0604020202020204" pitchFamily="34" charset="0"/>
              </a:rPr>
              <a:t> online</a:t>
            </a:r>
          </a:p>
        </p:txBody>
      </p:sp>
      <p:sp>
        <p:nvSpPr>
          <p:cNvPr id="49" name="TextBox 53">
            <a:extLst>
              <a:ext uri="{FF2B5EF4-FFF2-40B4-BE49-F238E27FC236}">
                <a16:creationId xmlns:a16="http://schemas.microsoft.com/office/drawing/2014/main" id="{09C5B695-EB49-4F51-83C0-CAD0D9D82C7C}"/>
              </a:ext>
            </a:extLst>
          </p:cNvPr>
          <p:cNvSpPr txBox="1"/>
          <p:nvPr/>
        </p:nvSpPr>
        <p:spPr>
          <a:xfrm>
            <a:off x="9128781" y="4561905"/>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03</a:t>
            </a:r>
          </a:p>
        </p:txBody>
      </p:sp>
      <p:sp>
        <p:nvSpPr>
          <p:cNvPr id="50" name="Freeform 54">
            <a:extLst>
              <a:ext uri="{FF2B5EF4-FFF2-40B4-BE49-F238E27FC236}">
                <a16:creationId xmlns:a16="http://schemas.microsoft.com/office/drawing/2014/main" id="{6A2B4F33-193B-4307-8A95-DA676FB4D733}"/>
              </a:ext>
            </a:extLst>
          </p:cNvPr>
          <p:cNvSpPr/>
          <p:nvPr/>
        </p:nvSpPr>
        <p:spPr>
          <a:xfrm>
            <a:off x="9193977" y="5594454"/>
            <a:ext cx="644999" cy="644999"/>
          </a:xfrm>
          <a:custGeom>
            <a:avLst/>
            <a:gdLst/>
            <a:ahLst/>
            <a:cxnLst/>
            <a:rect l="l" t="t" r="r" b="b"/>
            <a:pathLst>
              <a:path w="967498" h="967498">
                <a:moveTo>
                  <a:pt x="0" y="0"/>
                </a:moveTo>
                <a:lnTo>
                  <a:pt x="967498" y="0"/>
                </a:lnTo>
                <a:lnTo>
                  <a:pt x="967498" y="967498"/>
                </a:lnTo>
                <a:lnTo>
                  <a:pt x="0" y="967498"/>
                </a:lnTo>
                <a:lnTo>
                  <a:pt x="0" y="0"/>
                </a:lnTo>
                <a:close/>
              </a:path>
            </a:pathLst>
          </a:custGeom>
          <a:blipFill>
            <a:blip r:embed="rId9"/>
            <a:stretch>
              <a:fillRect/>
            </a:stretch>
          </a:blipFill>
        </p:spPr>
      </p:sp>
      <p:sp>
        <p:nvSpPr>
          <p:cNvPr id="51" name="TextBox 55">
            <a:extLst>
              <a:ext uri="{FF2B5EF4-FFF2-40B4-BE49-F238E27FC236}">
                <a16:creationId xmlns:a16="http://schemas.microsoft.com/office/drawing/2014/main" id="{E2A38EBC-F422-45D4-A806-B4FD33573D91}"/>
              </a:ext>
            </a:extLst>
          </p:cNvPr>
          <p:cNvSpPr txBox="1"/>
          <p:nvPr/>
        </p:nvSpPr>
        <p:spPr>
          <a:xfrm>
            <a:off x="5486401" y="1905752"/>
            <a:ext cx="1918212" cy="236155"/>
          </a:xfrm>
          <a:prstGeom prst="rect">
            <a:avLst/>
          </a:prstGeom>
        </p:spPr>
        <p:txBody>
          <a:bodyPr wrap="square" lIns="0" tIns="0" rIns="0" bIns="0" rtlCol="0" anchor="t">
            <a:spAutoFit/>
          </a:bodyPr>
          <a:lstStyle/>
          <a:p>
            <a:pPr algn="ctr" defTabSz="609630">
              <a:lnSpc>
                <a:spcPts val="2000"/>
              </a:lnSpc>
              <a:spcBef>
                <a:spcPct val="0"/>
              </a:spcBef>
            </a:pPr>
            <a:r>
              <a:rPr lang="en-US" sz="1500" spc="69" dirty="0" err="1">
                <a:solidFill>
                  <a:srgbClr val="000000"/>
                </a:solidFill>
                <a:latin typeface="Arial" panose="020B0604020202020204" pitchFamily="34" charset="0"/>
                <a:cs typeface="Arial" panose="020B0604020202020204" pitchFamily="34" charset="0"/>
              </a:rPr>
              <a:t>Gạch</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nợ</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tự</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động</a:t>
            </a:r>
            <a:endParaRPr lang="en-US" sz="1500" spc="69" dirty="0">
              <a:solidFill>
                <a:srgbClr val="000000"/>
              </a:solidFill>
              <a:latin typeface="Arial" panose="020B0604020202020204" pitchFamily="34" charset="0"/>
              <a:cs typeface="Arial" panose="020B0604020202020204" pitchFamily="34" charset="0"/>
            </a:endParaRPr>
          </a:p>
        </p:txBody>
      </p:sp>
      <p:sp>
        <p:nvSpPr>
          <p:cNvPr id="52" name="TextBox 3">
            <a:extLst>
              <a:ext uri="{FF2B5EF4-FFF2-40B4-BE49-F238E27FC236}">
                <a16:creationId xmlns:a16="http://schemas.microsoft.com/office/drawing/2014/main" id="{66A5BA59-F98C-4BB7-8974-227A46B14092}"/>
              </a:ext>
            </a:extLst>
          </p:cNvPr>
          <p:cNvSpPr txBox="1"/>
          <p:nvPr/>
        </p:nvSpPr>
        <p:spPr>
          <a:xfrm>
            <a:off x="2291431" y="3144086"/>
            <a:ext cx="2148600" cy="584775"/>
          </a:xfrm>
          <a:prstGeom prst="rect">
            <a:avLst/>
          </a:prstGeom>
        </p:spPr>
        <p:txBody>
          <a:bodyPr wrap="square" lIns="0" tIns="0" rIns="0" bIns="0" rtlCol="0" anchor="t">
            <a:spAutoFit/>
          </a:bodyPr>
          <a:lstStyle/>
          <a:p>
            <a:pPr lvl="0" algn="ctr"/>
            <a:r>
              <a:rPr lang="en-US" sz="1900" b="1" dirty="0" err="1">
                <a:solidFill>
                  <a:srgbClr val="191919"/>
                </a:solidFill>
                <a:latin typeface="Arial" panose="020B0604020202020204" pitchFamily="34" charset="0"/>
                <a:cs typeface="Arial" panose="020B0604020202020204" pitchFamily="34" charset="0"/>
              </a:rPr>
              <a:t>Quản</a:t>
            </a:r>
            <a:r>
              <a:rPr lang="en-US" sz="1900" b="1" dirty="0">
                <a:solidFill>
                  <a:srgbClr val="191919"/>
                </a:solidFill>
                <a:latin typeface="Arial" panose="020B0604020202020204" pitchFamily="34" charset="0"/>
                <a:cs typeface="Arial" panose="020B0604020202020204" pitchFamily="34" charset="0"/>
              </a:rPr>
              <a:t> </a:t>
            </a:r>
            <a:r>
              <a:rPr lang="en-US" sz="1900" b="1" dirty="0" err="1">
                <a:solidFill>
                  <a:srgbClr val="191919"/>
                </a:solidFill>
                <a:latin typeface="Arial" panose="020B0604020202020204" pitchFamily="34" charset="0"/>
                <a:cs typeface="Arial" panose="020B0604020202020204" pitchFamily="34" charset="0"/>
              </a:rPr>
              <a:t>lý</a:t>
            </a:r>
            <a:r>
              <a:rPr lang="en-US" sz="1900" b="1" dirty="0">
                <a:solidFill>
                  <a:srgbClr val="191919"/>
                </a:solidFill>
                <a:latin typeface="Arial" panose="020B0604020202020204" pitchFamily="34" charset="0"/>
                <a:cs typeface="Arial" panose="020B0604020202020204" pitchFamily="34" charset="0"/>
              </a:rPr>
              <a:t> </a:t>
            </a:r>
            <a:r>
              <a:rPr lang="en-US" sz="1900" b="1" dirty="0" err="1">
                <a:solidFill>
                  <a:srgbClr val="191919"/>
                </a:solidFill>
                <a:latin typeface="Arial" panose="020B0604020202020204" pitchFamily="34" charset="0"/>
                <a:cs typeface="Arial" panose="020B0604020202020204" pitchFamily="34" charset="0"/>
              </a:rPr>
              <a:t>khoản</a:t>
            </a:r>
            <a:r>
              <a:rPr lang="en-US" sz="1900" b="1" dirty="0">
                <a:solidFill>
                  <a:srgbClr val="191919"/>
                </a:solidFill>
                <a:latin typeface="Arial" panose="020B0604020202020204" pitchFamily="34" charset="0"/>
                <a:cs typeface="Arial" panose="020B0604020202020204" pitchFamily="34" charset="0"/>
              </a:rPr>
              <a:t> </a:t>
            </a:r>
            <a:r>
              <a:rPr lang="en-US" sz="1900" b="1" dirty="0" err="1">
                <a:solidFill>
                  <a:srgbClr val="191919"/>
                </a:solidFill>
                <a:latin typeface="Arial" panose="020B0604020202020204" pitchFamily="34" charset="0"/>
                <a:cs typeface="Arial" panose="020B0604020202020204" pitchFamily="34" charset="0"/>
              </a:rPr>
              <a:t>thu</a:t>
            </a:r>
            <a:endParaRPr lang="en-US" sz="1900" b="1" dirty="0">
              <a:solidFill>
                <a:srgbClr val="191919"/>
              </a:solidFill>
              <a:latin typeface="Arial" panose="020B0604020202020204" pitchFamily="34" charset="0"/>
              <a:cs typeface="Arial" panose="020B0604020202020204" pitchFamily="34" charset="0"/>
            </a:endParaRPr>
          </a:p>
          <a:p>
            <a:pPr lvl="0" algn="ctr"/>
            <a:r>
              <a:rPr kumimoji="0" lang="en-US" sz="1900" b="1" i="0" u="none" strike="noStrike" kern="1200" cap="none" spc="0" normalizeH="0" baseline="0" noProof="0" dirty="0" err="1">
                <a:ln>
                  <a:noFill/>
                </a:ln>
                <a:solidFill>
                  <a:srgbClr val="191919"/>
                </a:solidFill>
                <a:effectLst/>
                <a:uLnTx/>
                <a:uFillTx/>
                <a:latin typeface="Arial" panose="020B0604020202020204" pitchFamily="34" charset="0"/>
                <a:cs typeface="Arial" panose="020B0604020202020204" pitchFamily="34" charset="0"/>
              </a:rPr>
              <a:t>eNetViet</a:t>
            </a:r>
            <a:endParaRPr kumimoji="0" lang="en-US" sz="1900" b="1" i="0" u="none" strike="noStrike" kern="1200" cap="none" spc="0" normalizeH="0" baseline="0" noProof="0" dirty="0">
              <a:ln>
                <a:noFill/>
              </a:ln>
              <a:solidFill>
                <a:srgbClr val="191919"/>
              </a:solidFill>
              <a:effectLst/>
              <a:uLnTx/>
              <a:uFillTx/>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5C631934-0606-4224-B8D4-6A37D141D6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5984" y="2441788"/>
            <a:ext cx="557784" cy="557784"/>
          </a:xfrm>
          <a:prstGeom prst="rect">
            <a:avLst/>
          </a:prstGeom>
        </p:spPr>
      </p:pic>
      <p:pic>
        <p:nvPicPr>
          <p:cNvPr id="54" name="Picture 53">
            <a:extLst>
              <a:ext uri="{FF2B5EF4-FFF2-40B4-BE49-F238E27FC236}">
                <a16:creationId xmlns:a16="http://schemas.microsoft.com/office/drawing/2014/main" id="{8A00C234-96F1-45BE-8680-12B1EAC698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3026" y="2441788"/>
            <a:ext cx="711656" cy="557784"/>
          </a:xfrm>
          <a:prstGeom prst="rect">
            <a:avLst/>
          </a:prstGeom>
        </p:spPr>
      </p:pic>
    </p:spTree>
    <p:extLst>
      <p:ext uri="{BB962C8B-B14F-4D97-AF65-F5344CB8AC3E}">
        <p14:creationId xmlns:p14="http://schemas.microsoft.com/office/powerpoint/2010/main" val="4141866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6">
            <a:extLst>
              <a:ext uri="{FF2B5EF4-FFF2-40B4-BE49-F238E27FC236}">
                <a16:creationId xmlns:a16="http://schemas.microsoft.com/office/drawing/2014/main" id="{6EE4F887-263F-49A0-AB3C-6B0D5DD23329}"/>
              </a:ext>
            </a:extLst>
          </p:cNvPr>
          <p:cNvSpPr txBox="1"/>
          <p:nvPr/>
        </p:nvSpPr>
        <p:spPr>
          <a:xfrm>
            <a:off x="550813" y="885586"/>
            <a:ext cx="7105561" cy="384721"/>
          </a:xfrm>
          <a:prstGeom prst="rect">
            <a:avLst/>
          </a:prstGeom>
        </p:spPr>
        <p:txBody>
          <a:bodyPr lIns="0" tIns="0" rIns="0" bIns="0" rtlCol="0" anchor="t">
            <a:spAutoFit/>
          </a:bodyPr>
          <a:lstStyle/>
          <a:p>
            <a:pPr lvl="0" defTabSz="609630">
              <a:lnSpc>
                <a:spcPts val="3002"/>
              </a:lnSpc>
            </a:pPr>
            <a:r>
              <a:rPr lang="en-US" sz="2400" b="1">
                <a:solidFill>
                  <a:schemeClr val="tx1">
                    <a:lumMod val="75000"/>
                    <a:lumOff val="25000"/>
                  </a:schemeClr>
                </a:solidFill>
                <a:latin typeface="Arial" panose="020B0604020202020204" pitchFamily="34" charset="0"/>
                <a:ea typeface="Roboto" pitchFamily="2" charset="0"/>
                <a:cs typeface="Arial" panose="020B0604020202020204" pitchFamily="34" charset="0"/>
              </a:rPr>
              <a:t>4. Giải pháp của ENETPAY </a:t>
            </a:r>
            <a:r>
              <a:rPr lang="en-US" sz="2400" b="1">
                <a:solidFill>
                  <a:srgbClr val="C00000"/>
                </a:solidFill>
                <a:latin typeface="Arial" panose="020B0604020202020204" pitchFamily="34" charset="0"/>
                <a:ea typeface="Roboto" pitchFamily="2" charset="0"/>
                <a:cs typeface="Arial" panose="020B0604020202020204" pitchFamily="34" charset="0"/>
              </a:rPr>
              <a:t>(Mức độ 3)</a:t>
            </a:r>
            <a:endParaRPr lang="en-US" sz="2400" b="1" dirty="0">
              <a:solidFill>
                <a:srgbClr val="C00000"/>
              </a:solidFill>
              <a:latin typeface="Arial" panose="020B0604020202020204" pitchFamily="34" charset="0"/>
              <a:ea typeface="Roboto" pitchFamily="2" charset="0"/>
              <a:cs typeface="Arial" panose="020B0604020202020204" pitchFamily="34" charset="0"/>
            </a:endParaRPr>
          </a:p>
        </p:txBody>
      </p:sp>
      <p:sp>
        <p:nvSpPr>
          <p:cNvPr id="74" name="TextBox 16"/>
          <p:cNvSpPr txBox="1"/>
          <p:nvPr/>
        </p:nvSpPr>
        <p:spPr>
          <a:xfrm>
            <a:off x="533400" y="300977"/>
            <a:ext cx="5105400" cy="487313"/>
          </a:xfrm>
          <a:prstGeom prst="rect">
            <a:avLst/>
          </a:prstGeom>
        </p:spPr>
        <p:txBody>
          <a:bodyPr wrap="square" lIns="0" tIns="0" rIns="0" bIns="0" rtlCol="0" anchor="t">
            <a:spAutoFit/>
          </a:bodyPr>
          <a:lstStyle/>
          <a:p>
            <a:pPr defTabSz="914446">
              <a:lnSpc>
                <a:spcPts val="4000"/>
              </a:lnSpc>
            </a:pPr>
            <a:r>
              <a:rPr lang="en-US" sz="3200" b="1">
                <a:solidFill>
                  <a:srgbClr val="094B95"/>
                </a:solidFill>
                <a:latin typeface="Roboto" pitchFamily="2" charset="0"/>
                <a:ea typeface="Roboto" pitchFamily="2" charset="0"/>
              </a:rPr>
              <a:t>I. GIỚI THIỆU TỔNG QUAN </a:t>
            </a:r>
            <a:endParaRPr lang="en-US" sz="3200" b="1" dirty="0">
              <a:solidFill>
                <a:srgbClr val="094B95"/>
              </a:solidFill>
              <a:latin typeface="Roboto" pitchFamily="2" charset="0"/>
              <a:ea typeface="Roboto" pitchFamily="2" charset="0"/>
            </a:endParaRPr>
          </a:p>
        </p:txBody>
      </p:sp>
      <p:grpSp>
        <p:nvGrpSpPr>
          <p:cNvPr id="4" name="Group 13">
            <a:extLst>
              <a:ext uri="{FF2B5EF4-FFF2-40B4-BE49-F238E27FC236}">
                <a16:creationId xmlns:a16="http://schemas.microsoft.com/office/drawing/2014/main" id="{0CE7B4D4-6748-45C8-B352-9AC503E2E7C6}"/>
              </a:ext>
            </a:extLst>
          </p:cNvPr>
          <p:cNvGrpSpPr/>
          <p:nvPr/>
        </p:nvGrpSpPr>
        <p:grpSpPr>
          <a:xfrm>
            <a:off x="4018625" y="1695455"/>
            <a:ext cx="3078145" cy="2039773"/>
            <a:chOff x="0" y="0"/>
            <a:chExt cx="1329361" cy="880918"/>
          </a:xfrm>
        </p:grpSpPr>
        <p:sp>
          <p:nvSpPr>
            <p:cNvPr id="5" name="Freeform 14">
              <a:extLst>
                <a:ext uri="{FF2B5EF4-FFF2-40B4-BE49-F238E27FC236}">
                  <a16:creationId xmlns:a16="http://schemas.microsoft.com/office/drawing/2014/main" id="{D7A40ACC-C049-4C55-9BA0-56110D67AEFF}"/>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6" name="TextBox 15">
              <a:extLst>
                <a:ext uri="{FF2B5EF4-FFF2-40B4-BE49-F238E27FC236}">
                  <a16:creationId xmlns:a16="http://schemas.microsoft.com/office/drawing/2014/main" id="{F0EBF69A-BF53-48C0-AF0C-0369810515D9}"/>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7" name="AutoShape 16">
            <a:extLst>
              <a:ext uri="{FF2B5EF4-FFF2-40B4-BE49-F238E27FC236}">
                <a16:creationId xmlns:a16="http://schemas.microsoft.com/office/drawing/2014/main" id="{DBE34ABD-1607-4B85-8CA8-906717DB9A83}"/>
              </a:ext>
            </a:extLst>
          </p:cNvPr>
          <p:cNvSpPr/>
          <p:nvPr/>
        </p:nvSpPr>
        <p:spPr>
          <a:xfrm>
            <a:off x="5486464" y="1941022"/>
            <a:ext cx="1338567" cy="0"/>
          </a:xfrm>
          <a:prstGeom prst="line">
            <a:avLst/>
          </a:prstGeom>
          <a:ln w="19050" cap="flat">
            <a:solidFill>
              <a:srgbClr val="000000"/>
            </a:solidFill>
            <a:prstDash val="solid"/>
            <a:headEnd type="none" w="sm" len="sm"/>
            <a:tailEnd type="none" w="sm" len="sm"/>
          </a:ln>
        </p:spPr>
      </p:sp>
      <p:grpSp>
        <p:nvGrpSpPr>
          <p:cNvPr id="8" name="Group 17">
            <a:extLst>
              <a:ext uri="{FF2B5EF4-FFF2-40B4-BE49-F238E27FC236}">
                <a16:creationId xmlns:a16="http://schemas.microsoft.com/office/drawing/2014/main" id="{7376580A-2F64-4B8C-BE26-7F16FBC9D551}"/>
              </a:ext>
            </a:extLst>
          </p:cNvPr>
          <p:cNvGrpSpPr/>
          <p:nvPr/>
        </p:nvGrpSpPr>
        <p:grpSpPr>
          <a:xfrm>
            <a:off x="4211849" y="1623504"/>
            <a:ext cx="1080263" cy="183334"/>
            <a:chOff x="0" y="0"/>
            <a:chExt cx="466534" cy="79177"/>
          </a:xfrm>
        </p:grpSpPr>
        <p:sp>
          <p:nvSpPr>
            <p:cNvPr id="9" name="Freeform 18">
              <a:extLst>
                <a:ext uri="{FF2B5EF4-FFF2-40B4-BE49-F238E27FC236}">
                  <a16:creationId xmlns:a16="http://schemas.microsoft.com/office/drawing/2014/main" id="{19C085EC-245D-49E7-B0CC-4148BFF0FEEA}"/>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22577A"/>
            </a:solidFill>
          </p:spPr>
        </p:sp>
        <p:sp>
          <p:nvSpPr>
            <p:cNvPr id="10" name="TextBox 19">
              <a:extLst>
                <a:ext uri="{FF2B5EF4-FFF2-40B4-BE49-F238E27FC236}">
                  <a16:creationId xmlns:a16="http://schemas.microsoft.com/office/drawing/2014/main" id="{D90CA4A5-CA9B-492F-8F57-DF1F2D7E73C2}"/>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11" name="TextBox 23">
            <a:extLst>
              <a:ext uri="{FF2B5EF4-FFF2-40B4-BE49-F238E27FC236}">
                <a16:creationId xmlns:a16="http://schemas.microsoft.com/office/drawing/2014/main" id="{C29C8A68-D740-4001-B7C3-C77FFBCD5FC6}"/>
              </a:ext>
            </a:extLst>
          </p:cNvPr>
          <p:cNvSpPr txBox="1"/>
          <p:nvPr/>
        </p:nvSpPr>
        <p:spPr>
          <a:xfrm>
            <a:off x="5158736" y="2106950"/>
            <a:ext cx="1666295" cy="277512"/>
          </a:xfrm>
          <a:prstGeom prst="rect">
            <a:avLst/>
          </a:prstGeom>
        </p:spPr>
        <p:txBody>
          <a:bodyPr wrap="square" lIns="0" tIns="0" rIns="0" bIns="0" rtlCol="0" anchor="t">
            <a:spAutoFit/>
          </a:bodyPr>
          <a:lstStyle/>
          <a:p>
            <a:pPr marL="0" lvl="1" algn="ctr" defTabSz="609630">
              <a:lnSpc>
                <a:spcPts val="2333"/>
              </a:lnSpc>
              <a:spcBef>
                <a:spcPct val="0"/>
              </a:spcBef>
            </a:pPr>
            <a:r>
              <a:rPr lang="en-US" sz="1700" b="1" spc="53" dirty="0" err="1">
                <a:solidFill>
                  <a:srgbClr val="000000"/>
                </a:solidFill>
                <a:latin typeface="Arial" panose="020B0604020202020204" pitchFamily="34" charset="0"/>
                <a:cs typeface="Arial" panose="020B0604020202020204" pitchFamily="34" charset="0"/>
              </a:rPr>
              <a:t>eNetPay</a:t>
            </a:r>
            <a:endParaRPr lang="en-US" sz="1700" b="1" spc="53" dirty="0">
              <a:solidFill>
                <a:srgbClr val="000000"/>
              </a:solidFill>
              <a:latin typeface="Arial" panose="020B0604020202020204" pitchFamily="34" charset="0"/>
              <a:cs typeface="Arial" panose="020B0604020202020204" pitchFamily="34" charset="0"/>
            </a:endParaRPr>
          </a:p>
        </p:txBody>
      </p:sp>
      <p:sp>
        <p:nvSpPr>
          <p:cNvPr id="12" name="TextBox 24">
            <a:extLst>
              <a:ext uri="{FF2B5EF4-FFF2-40B4-BE49-F238E27FC236}">
                <a16:creationId xmlns:a16="http://schemas.microsoft.com/office/drawing/2014/main" id="{04330B55-2724-4CAF-9CF0-4ED1A351A941}"/>
              </a:ext>
            </a:extLst>
          </p:cNvPr>
          <p:cNvSpPr txBox="1"/>
          <p:nvPr/>
        </p:nvSpPr>
        <p:spPr>
          <a:xfrm>
            <a:off x="4345224" y="2722147"/>
            <a:ext cx="2685331" cy="492955"/>
          </a:xfrm>
          <a:prstGeom prst="rect">
            <a:avLst/>
          </a:prstGeom>
        </p:spPr>
        <p:txBody>
          <a:bodyPr wrap="square" lIns="0" tIns="0" rIns="0" bIns="0" rtlCol="0" anchor="t">
            <a:spAutoFit/>
          </a:bodyPr>
          <a:lstStyle/>
          <a:p>
            <a:pPr defTabSz="609630">
              <a:lnSpc>
                <a:spcPts val="2000"/>
              </a:lnSpc>
            </a:pPr>
            <a:r>
              <a:rPr lang="en-US" sz="1500" spc="69" dirty="0" err="1">
                <a:solidFill>
                  <a:srgbClr val="000000"/>
                </a:solidFill>
                <a:latin typeface="Arial" panose="020B0604020202020204" pitchFamily="34" charset="0"/>
                <a:cs typeface="Arial" panose="020B0604020202020204" pitchFamily="34" charset="0"/>
              </a:rPr>
              <a:t>Cung</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cấp</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phần</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mềm</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quản</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lý</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khoản</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thu</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cho</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nhà</a:t>
            </a:r>
            <a:r>
              <a:rPr lang="en-US" sz="1500" spc="69" dirty="0">
                <a:solidFill>
                  <a:srgbClr val="000000"/>
                </a:solidFill>
                <a:latin typeface="Arial" panose="020B0604020202020204" pitchFamily="34" charset="0"/>
                <a:cs typeface="Arial" panose="020B0604020202020204" pitchFamily="34" charset="0"/>
              </a:rPr>
              <a:t> tr</a:t>
            </a:r>
            <a:r>
              <a:rPr lang="vi-VN" sz="1500" spc="69" dirty="0">
                <a:solidFill>
                  <a:srgbClr val="000000"/>
                </a:solidFill>
                <a:latin typeface="Arial" panose="020B0604020202020204" pitchFamily="34" charset="0"/>
                <a:cs typeface="Arial" panose="020B0604020202020204" pitchFamily="34" charset="0"/>
              </a:rPr>
              <a:t>ư</a:t>
            </a:r>
            <a:r>
              <a:rPr lang="en-US" sz="1500" spc="69" dirty="0" err="1">
                <a:solidFill>
                  <a:srgbClr val="000000"/>
                </a:solidFill>
                <a:latin typeface="Arial" panose="020B0604020202020204" pitchFamily="34" charset="0"/>
                <a:cs typeface="Arial" panose="020B0604020202020204" pitchFamily="34" charset="0"/>
              </a:rPr>
              <a:t>ờng</a:t>
            </a:r>
            <a:endParaRPr lang="en-US" sz="1500" spc="69" dirty="0">
              <a:solidFill>
                <a:srgbClr val="000000"/>
              </a:solidFill>
              <a:latin typeface="Arial" panose="020B0604020202020204" pitchFamily="34" charset="0"/>
              <a:cs typeface="Arial" panose="020B0604020202020204" pitchFamily="34" charset="0"/>
            </a:endParaRPr>
          </a:p>
        </p:txBody>
      </p:sp>
      <p:sp>
        <p:nvSpPr>
          <p:cNvPr id="13" name="TextBox 25">
            <a:extLst>
              <a:ext uri="{FF2B5EF4-FFF2-40B4-BE49-F238E27FC236}">
                <a16:creationId xmlns:a16="http://schemas.microsoft.com/office/drawing/2014/main" id="{62153110-5F48-432E-9502-178D7BD5E84B}"/>
              </a:ext>
            </a:extLst>
          </p:cNvPr>
          <p:cNvSpPr txBox="1"/>
          <p:nvPr/>
        </p:nvSpPr>
        <p:spPr>
          <a:xfrm>
            <a:off x="4345224" y="2024506"/>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01</a:t>
            </a:r>
          </a:p>
        </p:txBody>
      </p:sp>
      <p:sp>
        <p:nvSpPr>
          <p:cNvPr id="14" name="Google Shape;222;p10">
            <a:extLst>
              <a:ext uri="{FF2B5EF4-FFF2-40B4-BE49-F238E27FC236}">
                <a16:creationId xmlns:a16="http://schemas.microsoft.com/office/drawing/2014/main" id="{C371CFB9-1C5F-4832-8453-5C38ABF8F72D}"/>
              </a:ext>
            </a:extLst>
          </p:cNvPr>
          <p:cNvSpPr/>
          <p:nvPr/>
        </p:nvSpPr>
        <p:spPr>
          <a:xfrm>
            <a:off x="1142095" y="1414425"/>
            <a:ext cx="2343845" cy="4883010"/>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stretch>
              <a:fillRect l="-43" r="-44"/>
            </a:stretch>
          </a:blipFill>
          <a:ln>
            <a:noFill/>
          </a:ln>
        </p:spPr>
      </p:sp>
      <p:grpSp>
        <p:nvGrpSpPr>
          <p:cNvPr id="15" name="Group 26">
            <a:extLst>
              <a:ext uri="{FF2B5EF4-FFF2-40B4-BE49-F238E27FC236}">
                <a16:creationId xmlns:a16="http://schemas.microsoft.com/office/drawing/2014/main" id="{525F41B0-A639-42FE-A19D-7E43E96FBCA2}"/>
              </a:ext>
            </a:extLst>
          </p:cNvPr>
          <p:cNvGrpSpPr/>
          <p:nvPr/>
        </p:nvGrpSpPr>
        <p:grpSpPr>
          <a:xfrm>
            <a:off x="4023977" y="4058026"/>
            <a:ext cx="3078145" cy="2039773"/>
            <a:chOff x="0" y="0"/>
            <a:chExt cx="1329361" cy="880918"/>
          </a:xfrm>
        </p:grpSpPr>
        <p:sp>
          <p:nvSpPr>
            <p:cNvPr id="16" name="Freeform 27">
              <a:extLst>
                <a:ext uri="{FF2B5EF4-FFF2-40B4-BE49-F238E27FC236}">
                  <a16:creationId xmlns:a16="http://schemas.microsoft.com/office/drawing/2014/main" id="{DD50EF1C-3FBC-47F3-9A5F-AD7C0ABDD4D3}"/>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17" name="TextBox 28">
              <a:extLst>
                <a:ext uri="{FF2B5EF4-FFF2-40B4-BE49-F238E27FC236}">
                  <a16:creationId xmlns:a16="http://schemas.microsoft.com/office/drawing/2014/main" id="{5C1AE57B-E2D3-448E-820F-35A51C8CD33A}"/>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18" name="AutoShape 29">
            <a:extLst>
              <a:ext uri="{FF2B5EF4-FFF2-40B4-BE49-F238E27FC236}">
                <a16:creationId xmlns:a16="http://schemas.microsoft.com/office/drawing/2014/main" id="{99E6F5BC-593F-4653-BD42-2BA15C73DF07}"/>
              </a:ext>
            </a:extLst>
          </p:cNvPr>
          <p:cNvSpPr/>
          <p:nvPr/>
        </p:nvSpPr>
        <p:spPr>
          <a:xfrm>
            <a:off x="5491817" y="4303593"/>
            <a:ext cx="1338567" cy="0"/>
          </a:xfrm>
          <a:prstGeom prst="line">
            <a:avLst/>
          </a:prstGeom>
          <a:ln w="19050" cap="flat">
            <a:solidFill>
              <a:srgbClr val="000000"/>
            </a:solidFill>
            <a:prstDash val="solid"/>
            <a:headEnd type="none" w="sm" len="sm"/>
            <a:tailEnd type="none" w="sm" len="sm"/>
          </a:ln>
        </p:spPr>
      </p:sp>
      <p:grpSp>
        <p:nvGrpSpPr>
          <p:cNvPr id="19" name="Group 30">
            <a:extLst>
              <a:ext uri="{FF2B5EF4-FFF2-40B4-BE49-F238E27FC236}">
                <a16:creationId xmlns:a16="http://schemas.microsoft.com/office/drawing/2014/main" id="{BC01CB05-ECCD-4E4D-8502-2F9CFD149479}"/>
              </a:ext>
            </a:extLst>
          </p:cNvPr>
          <p:cNvGrpSpPr/>
          <p:nvPr/>
        </p:nvGrpSpPr>
        <p:grpSpPr>
          <a:xfrm>
            <a:off x="4217201" y="3986075"/>
            <a:ext cx="1080263" cy="183334"/>
            <a:chOff x="0" y="0"/>
            <a:chExt cx="466534" cy="79177"/>
          </a:xfrm>
        </p:grpSpPr>
        <p:sp>
          <p:nvSpPr>
            <p:cNvPr id="20" name="Freeform 31">
              <a:extLst>
                <a:ext uri="{FF2B5EF4-FFF2-40B4-BE49-F238E27FC236}">
                  <a16:creationId xmlns:a16="http://schemas.microsoft.com/office/drawing/2014/main" id="{467B12E9-1383-4081-A862-5E8F0848A5E7}"/>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38A3A5"/>
            </a:solidFill>
          </p:spPr>
        </p:sp>
        <p:sp>
          <p:nvSpPr>
            <p:cNvPr id="21" name="TextBox 32">
              <a:extLst>
                <a:ext uri="{FF2B5EF4-FFF2-40B4-BE49-F238E27FC236}">
                  <a16:creationId xmlns:a16="http://schemas.microsoft.com/office/drawing/2014/main" id="{F8213833-C161-45B9-9C93-2EE595BF6B12}"/>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22" name="TextBox 36">
            <a:extLst>
              <a:ext uri="{FF2B5EF4-FFF2-40B4-BE49-F238E27FC236}">
                <a16:creationId xmlns:a16="http://schemas.microsoft.com/office/drawing/2014/main" id="{074476E0-DBB1-42AF-AAFF-D70E9DAA9BE8}"/>
              </a:ext>
            </a:extLst>
          </p:cNvPr>
          <p:cNvSpPr txBox="1"/>
          <p:nvPr/>
        </p:nvSpPr>
        <p:spPr>
          <a:xfrm>
            <a:off x="5491817" y="4469521"/>
            <a:ext cx="1500822" cy="269817"/>
          </a:xfrm>
          <a:prstGeom prst="rect">
            <a:avLst/>
          </a:prstGeom>
        </p:spPr>
        <p:txBody>
          <a:bodyPr lIns="0" tIns="0" rIns="0" bIns="0" rtlCol="0" anchor="t">
            <a:spAutoFit/>
          </a:bodyPr>
          <a:lstStyle/>
          <a:p>
            <a:pPr marL="0" lvl="1" defTabSz="609630">
              <a:lnSpc>
                <a:spcPts val="2333"/>
              </a:lnSpc>
              <a:spcBef>
                <a:spcPct val="0"/>
              </a:spcBef>
            </a:pPr>
            <a:r>
              <a:rPr lang="en-US" sz="1700" b="1" spc="53" dirty="0" err="1">
                <a:solidFill>
                  <a:srgbClr val="000000"/>
                </a:solidFill>
                <a:latin typeface="Arial" panose="020B0604020202020204" pitchFamily="34" charset="0"/>
                <a:cs typeface="Arial" panose="020B0604020202020204" pitchFamily="34" charset="0"/>
              </a:rPr>
              <a:t>Nhà</a:t>
            </a:r>
            <a:r>
              <a:rPr lang="en-US" sz="1700" b="1" spc="53" dirty="0">
                <a:solidFill>
                  <a:srgbClr val="000000"/>
                </a:solidFill>
                <a:latin typeface="Arial" panose="020B0604020202020204" pitchFamily="34" charset="0"/>
                <a:cs typeface="Arial" panose="020B0604020202020204" pitchFamily="34" charset="0"/>
              </a:rPr>
              <a:t> tr</a:t>
            </a:r>
            <a:r>
              <a:rPr lang="vi-VN" sz="1700" b="1" spc="53" dirty="0">
                <a:solidFill>
                  <a:srgbClr val="000000"/>
                </a:solidFill>
                <a:latin typeface="Arial" panose="020B0604020202020204" pitchFamily="34" charset="0"/>
                <a:cs typeface="Arial" panose="020B0604020202020204" pitchFamily="34" charset="0"/>
              </a:rPr>
              <a:t>ư</a:t>
            </a:r>
            <a:r>
              <a:rPr lang="en-US" sz="1700" b="1" spc="53" dirty="0" err="1">
                <a:solidFill>
                  <a:srgbClr val="000000"/>
                </a:solidFill>
                <a:latin typeface="Arial" panose="020B0604020202020204" pitchFamily="34" charset="0"/>
                <a:cs typeface="Arial" panose="020B0604020202020204" pitchFamily="34" charset="0"/>
              </a:rPr>
              <a:t>ờng</a:t>
            </a:r>
            <a:endParaRPr lang="en-US" sz="1700" b="1" spc="53" dirty="0">
              <a:solidFill>
                <a:srgbClr val="000000"/>
              </a:solidFill>
              <a:latin typeface="Arial" panose="020B0604020202020204" pitchFamily="34" charset="0"/>
              <a:cs typeface="Arial" panose="020B0604020202020204" pitchFamily="34" charset="0"/>
            </a:endParaRPr>
          </a:p>
        </p:txBody>
      </p:sp>
      <p:sp>
        <p:nvSpPr>
          <p:cNvPr id="23" name="TextBox 37">
            <a:extLst>
              <a:ext uri="{FF2B5EF4-FFF2-40B4-BE49-F238E27FC236}">
                <a16:creationId xmlns:a16="http://schemas.microsoft.com/office/drawing/2014/main" id="{3C88A8F9-D620-40F7-B82B-5F55A284B359}"/>
              </a:ext>
            </a:extLst>
          </p:cNvPr>
          <p:cNvSpPr txBox="1"/>
          <p:nvPr/>
        </p:nvSpPr>
        <p:spPr>
          <a:xfrm>
            <a:off x="4345225" y="5084718"/>
            <a:ext cx="2756898" cy="492955"/>
          </a:xfrm>
          <a:prstGeom prst="rect">
            <a:avLst/>
          </a:prstGeom>
        </p:spPr>
        <p:txBody>
          <a:bodyPr wrap="square" lIns="0" tIns="0" rIns="0" bIns="0" rtlCol="0" anchor="t">
            <a:spAutoFit/>
          </a:bodyPr>
          <a:lstStyle/>
          <a:p>
            <a:pPr defTabSz="609630">
              <a:lnSpc>
                <a:spcPts val="2000"/>
              </a:lnSpc>
            </a:pPr>
            <a:r>
              <a:rPr lang="en-US" sz="1500" spc="69" dirty="0" err="1">
                <a:solidFill>
                  <a:srgbClr val="000000"/>
                </a:solidFill>
                <a:latin typeface="Arial" panose="020B0604020202020204" pitchFamily="34" charset="0"/>
                <a:cs typeface="Arial" panose="020B0604020202020204" pitchFamily="34" charset="0"/>
              </a:rPr>
              <a:t>Nhà</a:t>
            </a:r>
            <a:r>
              <a:rPr lang="en-US" sz="1500" spc="69" dirty="0">
                <a:solidFill>
                  <a:srgbClr val="000000"/>
                </a:solidFill>
                <a:latin typeface="Arial" panose="020B0604020202020204" pitchFamily="34" charset="0"/>
                <a:cs typeface="Arial" panose="020B0604020202020204" pitchFamily="34" charset="0"/>
              </a:rPr>
              <a:t> tr</a:t>
            </a:r>
            <a:r>
              <a:rPr lang="vi-VN" sz="1500" spc="69" dirty="0">
                <a:solidFill>
                  <a:srgbClr val="000000"/>
                </a:solidFill>
                <a:latin typeface="Arial" panose="020B0604020202020204" pitchFamily="34" charset="0"/>
                <a:cs typeface="Arial" panose="020B0604020202020204" pitchFamily="34" charset="0"/>
              </a:rPr>
              <a:t>ư</a:t>
            </a:r>
            <a:r>
              <a:rPr lang="en-US" sz="1500" spc="69" dirty="0" err="1">
                <a:solidFill>
                  <a:srgbClr val="000000"/>
                </a:solidFill>
                <a:latin typeface="Arial" panose="020B0604020202020204" pitchFamily="34" charset="0"/>
                <a:cs typeface="Arial" panose="020B0604020202020204" pitchFamily="34" charset="0"/>
              </a:rPr>
              <a:t>ờng</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ký</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kết</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hợp</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tác</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với</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các</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kênh</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thanh</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toán</a:t>
            </a:r>
            <a:endParaRPr lang="en-US" sz="1500" spc="69" dirty="0">
              <a:solidFill>
                <a:srgbClr val="000000"/>
              </a:solidFill>
              <a:latin typeface="Arial" panose="020B0604020202020204" pitchFamily="34" charset="0"/>
              <a:cs typeface="Arial" panose="020B0604020202020204" pitchFamily="34" charset="0"/>
            </a:endParaRPr>
          </a:p>
        </p:txBody>
      </p:sp>
      <p:sp>
        <p:nvSpPr>
          <p:cNvPr id="24" name="TextBox 38">
            <a:extLst>
              <a:ext uri="{FF2B5EF4-FFF2-40B4-BE49-F238E27FC236}">
                <a16:creationId xmlns:a16="http://schemas.microsoft.com/office/drawing/2014/main" id="{77A4AC55-049B-4F20-A156-B32350B766AA}"/>
              </a:ext>
            </a:extLst>
          </p:cNvPr>
          <p:cNvSpPr txBox="1"/>
          <p:nvPr/>
        </p:nvSpPr>
        <p:spPr>
          <a:xfrm>
            <a:off x="4348105" y="4387077"/>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02</a:t>
            </a:r>
          </a:p>
        </p:txBody>
      </p:sp>
      <p:grpSp>
        <p:nvGrpSpPr>
          <p:cNvPr id="25" name="Group 41">
            <a:extLst>
              <a:ext uri="{FF2B5EF4-FFF2-40B4-BE49-F238E27FC236}">
                <a16:creationId xmlns:a16="http://schemas.microsoft.com/office/drawing/2014/main" id="{8F4D5693-866C-458F-8914-054396D6757D}"/>
              </a:ext>
            </a:extLst>
          </p:cNvPr>
          <p:cNvGrpSpPr/>
          <p:nvPr/>
        </p:nvGrpSpPr>
        <p:grpSpPr>
          <a:xfrm>
            <a:off x="7512101" y="1635713"/>
            <a:ext cx="3078145" cy="2039773"/>
            <a:chOff x="0" y="0"/>
            <a:chExt cx="1329361" cy="880918"/>
          </a:xfrm>
        </p:grpSpPr>
        <p:sp>
          <p:nvSpPr>
            <p:cNvPr id="26" name="Freeform 42">
              <a:extLst>
                <a:ext uri="{FF2B5EF4-FFF2-40B4-BE49-F238E27FC236}">
                  <a16:creationId xmlns:a16="http://schemas.microsoft.com/office/drawing/2014/main" id="{7539FF1C-1059-4617-9CAF-8511E427C062}"/>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27" name="TextBox 43">
              <a:extLst>
                <a:ext uri="{FF2B5EF4-FFF2-40B4-BE49-F238E27FC236}">
                  <a16:creationId xmlns:a16="http://schemas.microsoft.com/office/drawing/2014/main" id="{7FC6187D-7F5F-4B09-9110-DEC9481BF4B4}"/>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28" name="AutoShape 44">
            <a:extLst>
              <a:ext uri="{FF2B5EF4-FFF2-40B4-BE49-F238E27FC236}">
                <a16:creationId xmlns:a16="http://schemas.microsoft.com/office/drawing/2014/main" id="{D219292B-0BD7-4059-B1B5-C55471A36ECA}"/>
              </a:ext>
            </a:extLst>
          </p:cNvPr>
          <p:cNvSpPr/>
          <p:nvPr/>
        </p:nvSpPr>
        <p:spPr>
          <a:xfrm>
            <a:off x="8979941" y="1881280"/>
            <a:ext cx="1338567" cy="0"/>
          </a:xfrm>
          <a:prstGeom prst="line">
            <a:avLst/>
          </a:prstGeom>
          <a:ln w="19050" cap="flat">
            <a:solidFill>
              <a:srgbClr val="000000"/>
            </a:solidFill>
            <a:prstDash val="solid"/>
            <a:headEnd type="none" w="sm" len="sm"/>
            <a:tailEnd type="none" w="sm" len="sm"/>
          </a:ln>
        </p:spPr>
      </p:sp>
      <p:grpSp>
        <p:nvGrpSpPr>
          <p:cNvPr id="29" name="Group 45">
            <a:extLst>
              <a:ext uri="{FF2B5EF4-FFF2-40B4-BE49-F238E27FC236}">
                <a16:creationId xmlns:a16="http://schemas.microsoft.com/office/drawing/2014/main" id="{D31B08A2-2BEC-4794-8591-9B82A5D3ACD4}"/>
              </a:ext>
            </a:extLst>
          </p:cNvPr>
          <p:cNvGrpSpPr/>
          <p:nvPr/>
        </p:nvGrpSpPr>
        <p:grpSpPr>
          <a:xfrm>
            <a:off x="7705326" y="1563761"/>
            <a:ext cx="1080263" cy="183334"/>
            <a:chOff x="0" y="0"/>
            <a:chExt cx="466534" cy="79177"/>
          </a:xfrm>
        </p:grpSpPr>
        <p:sp>
          <p:nvSpPr>
            <p:cNvPr id="30" name="Freeform 46">
              <a:extLst>
                <a:ext uri="{FF2B5EF4-FFF2-40B4-BE49-F238E27FC236}">
                  <a16:creationId xmlns:a16="http://schemas.microsoft.com/office/drawing/2014/main" id="{3F946371-000E-4A13-BA81-C847D27370FF}"/>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B73E3E"/>
            </a:solidFill>
          </p:spPr>
        </p:sp>
        <p:sp>
          <p:nvSpPr>
            <p:cNvPr id="31" name="TextBox 47">
              <a:extLst>
                <a:ext uri="{FF2B5EF4-FFF2-40B4-BE49-F238E27FC236}">
                  <a16:creationId xmlns:a16="http://schemas.microsoft.com/office/drawing/2014/main" id="{22E574E4-81D5-434A-92DE-82B69CD1AB64}"/>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32" name="TextBox 51">
            <a:extLst>
              <a:ext uri="{FF2B5EF4-FFF2-40B4-BE49-F238E27FC236}">
                <a16:creationId xmlns:a16="http://schemas.microsoft.com/office/drawing/2014/main" id="{82539818-2301-4BCC-A64E-D3DD9222FF68}"/>
              </a:ext>
            </a:extLst>
          </p:cNvPr>
          <p:cNvSpPr txBox="1"/>
          <p:nvPr/>
        </p:nvSpPr>
        <p:spPr>
          <a:xfrm>
            <a:off x="8979941" y="1987394"/>
            <a:ext cx="1610305" cy="571310"/>
          </a:xfrm>
          <a:prstGeom prst="rect">
            <a:avLst/>
          </a:prstGeom>
        </p:spPr>
        <p:txBody>
          <a:bodyPr lIns="0" tIns="0" rIns="0" bIns="0" rtlCol="0" anchor="t">
            <a:spAutoFit/>
          </a:bodyPr>
          <a:lstStyle/>
          <a:p>
            <a:pPr marL="0" lvl="1" defTabSz="609630">
              <a:lnSpc>
                <a:spcPts val="2333"/>
              </a:lnSpc>
              <a:spcBef>
                <a:spcPct val="0"/>
              </a:spcBef>
            </a:pPr>
            <a:r>
              <a:rPr lang="en-US" sz="1600" b="1" spc="53" dirty="0" err="1">
                <a:solidFill>
                  <a:srgbClr val="000000"/>
                </a:solidFill>
                <a:latin typeface="Arial" panose="020B0604020202020204" pitchFamily="34" charset="0"/>
                <a:cs typeface="Arial" panose="020B0604020202020204" pitchFamily="34" charset="0"/>
              </a:rPr>
              <a:t>Phụ</a:t>
            </a:r>
            <a:r>
              <a:rPr lang="en-US" sz="1600" b="1" spc="53" dirty="0">
                <a:solidFill>
                  <a:srgbClr val="000000"/>
                </a:solidFill>
                <a:latin typeface="Arial" panose="020B0604020202020204" pitchFamily="34" charset="0"/>
                <a:cs typeface="Arial" panose="020B0604020202020204" pitchFamily="34" charset="0"/>
              </a:rPr>
              <a:t> </a:t>
            </a:r>
            <a:r>
              <a:rPr lang="en-US" sz="1600" b="1" spc="53" dirty="0" err="1">
                <a:solidFill>
                  <a:srgbClr val="000000"/>
                </a:solidFill>
                <a:latin typeface="Arial" panose="020B0604020202020204" pitchFamily="34" charset="0"/>
                <a:cs typeface="Arial" panose="020B0604020202020204" pitchFamily="34" charset="0"/>
              </a:rPr>
              <a:t>huynh</a:t>
            </a:r>
            <a:r>
              <a:rPr lang="en-US" sz="1600" b="1" spc="53" dirty="0">
                <a:solidFill>
                  <a:srgbClr val="000000"/>
                </a:solidFill>
                <a:latin typeface="Arial" panose="020B0604020202020204" pitchFamily="34" charset="0"/>
                <a:cs typeface="Arial" panose="020B0604020202020204" pitchFamily="34" charset="0"/>
              </a:rPr>
              <a:t> </a:t>
            </a:r>
          </a:p>
          <a:p>
            <a:pPr marL="0" lvl="1" defTabSz="609630">
              <a:lnSpc>
                <a:spcPts val="2333"/>
              </a:lnSpc>
              <a:spcBef>
                <a:spcPct val="0"/>
              </a:spcBef>
            </a:pPr>
            <a:r>
              <a:rPr lang="en-US" sz="1600" b="1" spc="53" dirty="0" err="1">
                <a:solidFill>
                  <a:srgbClr val="000000"/>
                </a:solidFill>
                <a:latin typeface="Arial" panose="020B0604020202020204" pitchFamily="34" charset="0"/>
                <a:cs typeface="Arial" panose="020B0604020202020204" pitchFamily="34" charset="0"/>
              </a:rPr>
              <a:t>học</a:t>
            </a:r>
            <a:r>
              <a:rPr lang="en-US" sz="1600" b="1" spc="53" dirty="0">
                <a:solidFill>
                  <a:srgbClr val="000000"/>
                </a:solidFill>
                <a:latin typeface="Arial" panose="020B0604020202020204" pitchFamily="34" charset="0"/>
                <a:cs typeface="Arial" panose="020B0604020202020204" pitchFamily="34" charset="0"/>
              </a:rPr>
              <a:t> </a:t>
            </a:r>
            <a:r>
              <a:rPr lang="en-US" sz="1600" b="1" spc="53" dirty="0" err="1">
                <a:solidFill>
                  <a:srgbClr val="000000"/>
                </a:solidFill>
                <a:latin typeface="Arial" panose="020B0604020202020204" pitchFamily="34" charset="0"/>
                <a:cs typeface="Arial" panose="020B0604020202020204" pitchFamily="34" charset="0"/>
              </a:rPr>
              <a:t>sinh</a:t>
            </a:r>
            <a:endParaRPr lang="en-US" sz="1600" b="1" spc="53" dirty="0">
              <a:solidFill>
                <a:srgbClr val="000000"/>
              </a:solidFill>
              <a:latin typeface="Arial" panose="020B0604020202020204" pitchFamily="34" charset="0"/>
              <a:cs typeface="Arial" panose="020B0604020202020204" pitchFamily="34" charset="0"/>
            </a:endParaRPr>
          </a:p>
        </p:txBody>
      </p:sp>
      <p:sp>
        <p:nvSpPr>
          <p:cNvPr id="33" name="TextBox 52">
            <a:extLst>
              <a:ext uri="{FF2B5EF4-FFF2-40B4-BE49-F238E27FC236}">
                <a16:creationId xmlns:a16="http://schemas.microsoft.com/office/drawing/2014/main" id="{EF54177F-CC53-460A-AC4D-107D6D7DBD4D}"/>
              </a:ext>
            </a:extLst>
          </p:cNvPr>
          <p:cNvSpPr txBox="1"/>
          <p:nvPr/>
        </p:nvSpPr>
        <p:spPr>
          <a:xfrm>
            <a:off x="7705326" y="2662405"/>
            <a:ext cx="2797071" cy="749436"/>
          </a:xfrm>
          <a:prstGeom prst="rect">
            <a:avLst/>
          </a:prstGeom>
        </p:spPr>
        <p:txBody>
          <a:bodyPr wrap="square" lIns="0" tIns="0" rIns="0" bIns="0" rtlCol="0" anchor="t">
            <a:spAutoFit/>
          </a:bodyPr>
          <a:lstStyle/>
          <a:p>
            <a:pPr defTabSz="609630">
              <a:lnSpc>
                <a:spcPts val="2000"/>
              </a:lnSpc>
            </a:pPr>
            <a:r>
              <a:rPr lang="en-US" sz="1500" spc="69" dirty="0" err="1">
                <a:solidFill>
                  <a:srgbClr val="000000"/>
                </a:solidFill>
                <a:latin typeface="Arial" panose="020B0604020202020204" pitchFamily="34" charset="0"/>
                <a:cs typeface="Arial" panose="020B0604020202020204" pitchFamily="34" charset="0"/>
              </a:rPr>
              <a:t>Công</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cụ</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thanh</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toán</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trực</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tuyến</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cho</a:t>
            </a:r>
            <a:r>
              <a:rPr lang="en-US" sz="1500" spc="69" dirty="0">
                <a:solidFill>
                  <a:srgbClr val="000000"/>
                </a:solidFill>
                <a:latin typeface="Arial" panose="020B0604020202020204" pitchFamily="34" charset="0"/>
                <a:cs typeface="Arial" panose="020B0604020202020204" pitchFamily="34" charset="0"/>
              </a:rPr>
              <a:t> PHHS qua </a:t>
            </a:r>
            <a:r>
              <a:rPr lang="en-US" sz="1500" spc="69" dirty="0" err="1">
                <a:solidFill>
                  <a:srgbClr val="000000"/>
                </a:solidFill>
                <a:latin typeface="Arial" panose="020B0604020202020204" pitchFamily="34" charset="0"/>
                <a:cs typeface="Arial" panose="020B0604020202020204" pitchFamily="34" charset="0"/>
              </a:rPr>
              <a:t>ứng</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dụng</a:t>
            </a:r>
            <a:r>
              <a:rPr lang="en-US" sz="1500" spc="69" dirty="0">
                <a:solidFill>
                  <a:srgbClr val="000000"/>
                </a:solidFill>
                <a:latin typeface="Arial" panose="020B0604020202020204" pitchFamily="34" charset="0"/>
                <a:cs typeface="Arial" panose="020B0604020202020204" pitchFamily="34" charset="0"/>
              </a:rPr>
              <a:t> </a:t>
            </a:r>
            <a:r>
              <a:rPr lang="en-US" sz="1500" spc="69" dirty="0" err="1">
                <a:solidFill>
                  <a:srgbClr val="000000"/>
                </a:solidFill>
                <a:latin typeface="Arial" panose="020B0604020202020204" pitchFamily="34" charset="0"/>
                <a:cs typeface="Arial" panose="020B0604020202020204" pitchFamily="34" charset="0"/>
              </a:rPr>
              <a:t>eNetViet</a:t>
            </a:r>
            <a:endParaRPr lang="en-US" sz="1500" spc="69" dirty="0">
              <a:solidFill>
                <a:srgbClr val="000000"/>
              </a:solidFill>
              <a:latin typeface="Arial" panose="020B0604020202020204" pitchFamily="34" charset="0"/>
              <a:cs typeface="Arial" panose="020B0604020202020204" pitchFamily="34" charset="0"/>
            </a:endParaRPr>
          </a:p>
        </p:txBody>
      </p:sp>
      <p:sp>
        <p:nvSpPr>
          <p:cNvPr id="34" name="TextBox 53">
            <a:extLst>
              <a:ext uri="{FF2B5EF4-FFF2-40B4-BE49-F238E27FC236}">
                <a16:creationId xmlns:a16="http://schemas.microsoft.com/office/drawing/2014/main" id="{20E297DC-2BE4-4F04-9ADD-FC162DEEB752}"/>
              </a:ext>
            </a:extLst>
          </p:cNvPr>
          <p:cNvSpPr txBox="1"/>
          <p:nvPr/>
        </p:nvSpPr>
        <p:spPr>
          <a:xfrm>
            <a:off x="7873452" y="1926117"/>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30794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6">
            <a:extLst>
              <a:ext uri="{FF2B5EF4-FFF2-40B4-BE49-F238E27FC236}">
                <a16:creationId xmlns:a16="http://schemas.microsoft.com/office/drawing/2014/main" id="{6EE4F887-263F-49A0-AB3C-6B0D5DD23329}"/>
              </a:ext>
            </a:extLst>
          </p:cNvPr>
          <p:cNvSpPr txBox="1"/>
          <p:nvPr/>
        </p:nvSpPr>
        <p:spPr>
          <a:xfrm>
            <a:off x="550813" y="885586"/>
            <a:ext cx="7105561" cy="454740"/>
          </a:xfrm>
          <a:prstGeom prst="rect">
            <a:avLst/>
          </a:prstGeom>
        </p:spPr>
        <p:txBody>
          <a:bodyPr lIns="0" tIns="0" rIns="0" bIns="0" rtlCol="0" anchor="t">
            <a:spAutoFit/>
          </a:bodyPr>
          <a:lstStyle/>
          <a:p>
            <a:pPr lvl="0" defTabSz="914446">
              <a:lnSpc>
                <a:spcPts val="4000"/>
              </a:lnSpc>
            </a:pPr>
            <a:r>
              <a:rPr lang="en-US" sz="2400" b="1">
                <a:latin typeface="Arial" panose="020B0604020202020204" pitchFamily="34" charset="0"/>
                <a:ea typeface="Roboto" pitchFamily="2" charset="0"/>
                <a:cs typeface="Arial" panose="020B0604020202020204" pitchFamily="34" charset="0"/>
              </a:rPr>
              <a:t>5. Ưu điểm nổi bật</a:t>
            </a:r>
            <a:endParaRPr lang="en-US" sz="2400" b="1" dirty="0">
              <a:latin typeface="Arial" panose="020B0604020202020204" pitchFamily="34" charset="0"/>
              <a:ea typeface="Roboto" pitchFamily="2" charset="0"/>
              <a:cs typeface="Arial" panose="020B0604020202020204" pitchFamily="34" charset="0"/>
            </a:endParaRPr>
          </a:p>
        </p:txBody>
      </p:sp>
      <p:sp>
        <p:nvSpPr>
          <p:cNvPr id="74" name="TextBox 16"/>
          <p:cNvSpPr txBox="1"/>
          <p:nvPr/>
        </p:nvSpPr>
        <p:spPr>
          <a:xfrm>
            <a:off x="533400" y="300977"/>
            <a:ext cx="5105400" cy="487313"/>
          </a:xfrm>
          <a:prstGeom prst="rect">
            <a:avLst/>
          </a:prstGeom>
        </p:spPr>
        <p:txBody>
          <a:bodyPr wrap="square" lIns="0" tIns="0" rIns="0" bIns="0" rtlCol="0" anchor="t">
            <a:spAutoFit/>
          </a:bodyPr>
          <a:lstStyle/>
          <a:p>
            <a:pPr defTabSz="914446">
              <a:lnSpc>
                <a:spcPts val="4000"/>
              </a:lnSpc>
            </a:pPr>
            <a:r>
              <a:rPr lang="en-US" sz="3200" b="1">
                <a:solidFill>
                  <a:srgbClr val="094B95"/>
                </a:solidFill>
                <a:latin typeface="Roboto" pitchFamily="2" charset="0"/>
                <a:ea typeface="Roboto" pitchFamily="2" charset="0"/>
              </a:rPr>
              <a:t>I. GIỚI THIỆU TỔNG QUAN </a:t>
            </a:r>
            <a:endParaRPr lang="en-US" sz="3200" b="1" dirty="0">
              <a:solidFill>
                <a:srgbClr val="094B95"/>
              </a:solidFill>
              <a:latin typeface="Roboto" pitchFamily="2" charset="0"/>
              <a:ea typeface="Roboto" pitchFamily="2" charset="0"/>
            </a:endParaRPr>
          </a:p>
        </p:txBody>
      </p:sp>
      <p:grpSp>
        <p:nvGrpSpPr>
          <p:cNvPr id="4" name="Group 13">
            <a:extLst>
              <a:ext uri="{FF2B5EF4-FFF2-40B4-BE49-F238E27FC236}">
                <a16:creationId xmlns:a16="http://schemas.microsoft.com/office/drawing/2014/main" id="{0CE7B4D4-6748-45C8-B352-9AC503E2E7C6}"/>
              </a:ext>
            </a:extLst>
          </p:cNvPr>
          <p:cNvGrpSpPr/>
          <p:nvPr/>
        </p:nvGrpSpPr>
        <p:grpSpPr>
          <a:xfrm>
            <a:off x="4021301" y="1695455"/>
            <a:ext cx="3078145" cy="2039773"/>
            <a:chOff x="0" y="0"/>
            <a:chExt cx="1329361" cy="880918"/>
          </a:xfrm>
        </p:grpSpPr>
        <p:sp>
          <p:nvSpPr>
            <p:cNvPr id="5" name="Freeform 14">
              <a:extLst>
                <a:ext uri="{FF2B5EF4-FFF2-40B4-BE49-F238E27FC236}">
                  <a16:creationId xmlns:a16="http://schemas.microsoft.com/office/drawing/2014/main" id="{D7A40ACC-C049-4C55-9BA0-56110D67AEFF}"/>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6" name="TextBox 15">
              <a:extLst>
                <a:ext uri="{FF2B5EF4-FFF2-40B4-BE49-F238E27FC236}">
                  <a16:creationId xmlns:a16="http://schemas.microsoft.com/office/drawing/2014/main" id="{F0EBF69A-BF53-48C0-AF0C-0369810515D9}"/>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7" name="Group 17">
            <a:extLst>
              <a:ext uri="{FF2B5EF4-FFF2-40B4-BE49-F238E27FC236}">
                <a16:creationId xmlns:a16="http://schemas.microsoft.com/office/drawing/2014/main" id="{7376580A-2F64-4B8C-BE26-7F16FBC9D551}"/>
              </a:ext>
            </a:extLst>
          </p:cNvPr>
          <p:cNvGrpSpPr/>
          <p:nvPr/>
        </p:nvGrpSpPr>
        <p:grpSpPr>
          <a:xfrm>
            <a:off x="4211849" y="1623504"/>
            <a:ext cx="1080263" cy="183334"/>
            <a:chOff x="0" y="0"/>
            <a:chExt cx="466534" cy="79177"/>
          </a:xfrm>
        </p:grpSpPr>
        <p:sp>
          <p:nvSpPr>
            <p:cNvPr id="8" name="Freeform 18">
              <a:extLst>
                <a:ext uri="{FF2B5EF4-FFF2-40B4-BE49-F238E27FC236}">
                  <a16:creationId xmlns:a16="http://schemas.microsoft.com/office/drawing/2014/main" id="{19C085EC-245D-49E7-B0CC-4148BFF0FEEA}"/>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22577A"/>
            </a:solidFill>
          </p:spPr>
        </p:sp>
        <p:sp>
          <p:nvSpPr>
            <p:cNvPr id="9" name="TextBox 19">
              <a:extLst>
                <a:ext uri="{FF2B5EF4-FFF2-40B4-BE49-F238E27FC236}">
                  <a16:creationId xmlns:a16="http://schemas.microsoft.com/office/drawing/2014/main" id="{D90CA4A5-CA9B-492F-8F57-DF1F2D7E73C2}"/>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10" name="TextBox 24">
            <a:extLst>
              <a:ext uri="{FF2B5EF4-FFF2-40B4-BE49-F238E27FC236}">
                <a16:creationId xmlns:a16="http://schemas.microsoft.com/office/drawing/2014/main" id="{04330B55-2724-4CAF-9CF0-4ED1A351A941}"/>
              </a:ext>
            </a:extLst>
          </p:cNvPr>
          <p:cNvSpPr txBox="1"/>
          <p:nvPr/>
        </p:nvSpPr>
        <p:spPr>
          <a:xfrm>
            <a:off x="4345224" y="2557242"/>
            <a:ext cx="2685331" cy="461665"/>
          </a:xfrm>
          <a:prstGeom prst="rect">
            <a:avLst/>
          </a:prstGeom>
        </p:spPr>
        <p:txBody>
          <a:bodyPr wrap="square" lIns="0" tIns="0" rIns="0" bIns="0" rtlCol="0" anchor="t">
            <a:spAutoFit/>
          </a:bodyPr>
          <a:lstStyle/>
          <a:p>
            <a:pPr lvl="0"/>
            <a:r>
              <a:rPr lang="vi-VN" sz="1500" dirty="0">
                <a:solidFill>
                  <a:srgbClr val="191919"/>
                </a:solidFill>
                <a:cs typeface="Arial" panose="020B0604020202020204" pitchFamily="34" charset="0"/>
              </a:rPr>
              <a:t>Tích hợp trên CSDL ngành: </a:t>
            </a:r>
            <a:endParaRPr lang="en-US" sz="1500" dirty="0">
              <a:solidFill>
                <a:srgbClr val="191919"/>
              </a:solidFill>
              <a:cs typeface="Arial" panose="020B0604020202020204" pitchFamily="34" charset="0"/>
            </a:endParaRPr>
          </a:p>
          <a:p>
            <a:pPr lvl="0"/>
            <a:r>
              <a:rPr lang="vi-VN" sz="1500" dirty="0">
                <a:solidFill>
                  <a:srgbClr val="191919"/>
                </a:solidFill>
                <a:cs typeface="Arial" panose="020B0604020202020204" pitchFamily="34" charset="0"/>
              </a:rPr>
              <a:t>Hồ sơ học sinh</a:t>
            </a:r>
            <a:endParaRPr lang="en-US" sz="1500" dirty="0">
              <a:solidFill>
                <a:srgbClr val="191919"/>
              </a:solidFill>
              <a:latin typeface="Arial" panose="020B0604020202020204" pitchFamily="34" charset="0"/>
              <a:cs typeface="Arial" panose="020B0604020202020204" pitchFamily="34" charset="0"/>
            </a:endParaRPr>
          </a:p>
        </p:txBody>
      </p:sp>
      <p:sp>
        <p:nvSpPr>
          <p:cNvPr id="11" name="TextBox 25">
            <a:extLst>
              <a:ext uri="{FF2B5EF4-FFF2-40B4-BE49-F238E27FC236}">
                <a16:creationId xmlns:a16="http://schemas.microsoft.com/office/drawing/2014/main" id="{62153110-5F48-432E-9502-178D7BD5E84B}"/>
              </a:ext>
            </a:extLst>
          </p:cNvPr>
          <p:cNvSpPr txBox="1"/>
          <p:nvPr/>
        </p:nvSpPr>
        <p:spPr>
          <a:xfrm>
            <a:off x="4345224" y="2024506"/>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01</a:t>
            </a:r>
          </a:p>
        </p:txBody>
      </p:sp>
      <p:grpSp>
        <p:nvGrpSpPr>
          <p:cNvPr id="12" name="Group 26">
            <a:extLst>
              <a:ext uri="{FF2B5EF4-FFF2-40B4-BE49-F238E27FC236}">
                <a16:creationId xmlns:a16="http://schemas.microsoft.com/office/drawing/2014/main" id="{525F41B0-A639-42FE-A19D-7E43E96FBCA2}"/>
              </a:ext>
            </a:extLst>
          </p:cNvPr>
          <p:cNvGrpSpPr/>
          <p:nvPr/>
        </p:nvGrpSpPr>
        <p:grpSpPr>
          <a:xfrm>
            <a:off x="4021301" y="4058026"/>
            <a:ext cx="3078145" cy="2039773"/>
            <a:chOff x="0" y="0"/>
            <a:chExt cx="1329361" cy="880918"/>
          </a:xfrm>
        </p:grpSpPr>
        <p:sp>
          <p:nvSpPr>
            <p:cNvPr id="13" name="Freeform 27">
              <a:extLst>
                <a:ext uri="{FF2B5EF4-FFF2-40B4-BE49-F238E27FC236}">
                  <a16:creationId xmlns:a16="http://schemas.microsoft.com/office/drawing/2014/main" id="{DD50EF1C-3FBC-47F3-9A5F-AD7C0ABDD4D3}"/>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14" name="TextBox 28">
              <a:extLst>
                <a:ext uri="{FF2B5EF4-FFF2-40B4-BE49-F238E27FC236}">
                  <a16:creationId xmlns:a16="http://schemas.microsoft.com/office/drawing/2014/main" id="{5C1AE57B-E2D3-448E-820F-35A51C8CD33A}"/>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15" name="Group 30">
            <a:extLst>
              <a:ext uri="{FF2B5EF4-FFF2-40B4-BE49-F238E27FC236}">
                <a16:creationId xmlns:a16="http://schemas.microsoft.com/office/drawing/2014/main" id="{BC01CB05-ECCD-4E4D-8502-2F9CFD149479}"/>
              </a:ext>
            </a:extLst>
          </p:cNvPr>
          <p:cNvGrpSpPr/>
          <p:nvPr/>
        </p:nvGrpSpPr>
        <p:grpSpPr>
          <a:xfrm>
            <a:off x="4217201" y="3986075"/>
            <a:ext cx="1080263" cy="183334"/>
            <a:chOff x="0" y="0"/>
            <a:chExt cx="466534" cy="79177"/>
          </a:xfrm>
        </p:grpSpPr>
        <p:sp>
          <p:nvSpPr>
            <p:cNvPr id="16" name="Freeform 31">
              <a:extLst>
                <a:ext uri="{FF2B5EF4-FFF2-40B4-BE49-F238E27FC236}">
                  <a16:creationId xmlns:a16="http://schemas.microsoft.com/office/drawing/2014/main" id="{467B12E9-1383-4081-A862-5E8F0848A5E7}"/>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38A3A5"/>
            </a:solidFill>
          </p:spPr>
          <p:txBody>
            <a:bodyPr/>
            <a:lstStyle/>
            <a:p>
              <a:endParaRPr lang="en-US" dirty="0"/>
            </a:p>
          </p:txBody>
        </p:sp>
        <p:sp>
          <p:nvSpPr>
            <p:cNvPr id="17" name="TextBox 32">
              <a:extLst>
                <a:ext uri="{FF2B5EF4-FFF2-40B4-BE49-F238E27FC236}">
                  <a16:creationId xmlns:a16="http://schemas.microsoft.com/office/drawing/2014/main" id="{F8213833-C161-45B9-9C93-2EE595BF6B12}"/>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18" name="Group 41">
            <a:extLst>
              <a:ext uri="{FF2B5EF4-FFF2-40B4-BE49-F238E27FC236}">
                <a16:creationId xmlns:a16="http://schemas.microsoft.com/office/drawing/2014/main" id="{8F4D5693-866C-458F-8914-054396D6757D}"/>
              </a:ext>
            </a:extLst>
          </p:cNvPr>
          <p:cNvGrpSpPr/>
          <p:nvPr/>
        </p:nvGrpSpPr>
        <p:grpSpPr>
          <a:xfrm>
            <a:off x="7512101" y="1635713"/>
            <a:ext cx="3078145" cy="2039773"/>
            <a:chOff x="0" y="0"/>
            <a:chExt cx="1329361" cy="880918"/>
          </a:xfrm>
        </p:grpSpPr>
        <p:sp>
          <p:nvSpPr>
            <p:cNvPr id="19" name="Freeform 42">
              <a:extLst>
                <a:ext uri="{FF2B5EF4-FFF2-40B4-BE49-F238E27FC236}">
                  <a16:creationId xmlns:a16="http://schemas.microsoft.com/office/drawing/2014/main" id="{7539FF1C-1059-4617-9CAF-8511E427C062}"/>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20" name="TextBox 43">
              <a:extLst>
                <a:ext uri="{FF2B5EF4-FFF2-40B4-BE49-F238E27FC236}">
                  <a16:creationId xmlns:a16="http://schemas.microsoft.com/office/drawing/2014/main" id="{7FC6187D-7F5F-4B09-9110-DEC9481BF4B4}"/>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21" name="Group 45">
            <a:extLst>
              <a:ext uri="{FF2B5EF4-FFF2-40B4-BE49-F238E27FC236}">
                <a16:creationId xmlns:a16="http://schemas.microsoft.com/office/drawing/2014/main" id="{D31B08A2-2BEC-4794-8591-9B82A5D3ACD4}"/>
              </a:ext>
            </a:extLst>
          </p:cNvPr>
          <p:cNvGrpSpPr/>
          <p:nvPr/>
        </p:nvGrpSpPr>
        <p:grpSpPr>
          <a:xfrm>
            <a:off x="7705326" y="1563761"/>
            <a:ext cx="1080263" cy="183334"/>
            <a:chOff x="0" y="0"/>
            <a:chExt cx="466534" cy="79177"/>
          </a:xfrm>
        </p:grpSpPr>
        <p:sp>
          <p:nvSpPr>
            <p:cNvPr id="22" name="Freeform 46">
              <a:extLst>
                <a:ext uri="{FF2B5EF4-FFF2-40B4-BE49-F238E27FC236}">
                  <a16:creationId xmlns:a16="http://schemas.microsoft.com/office/drawing/2014/main" id="{3F946371-000E-4A13-BA81-C847D27370FF}"/>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chemeClr val="accent6">
                <a:lumMod val="75000"/>
              </a:schemeClr>
            </a:solidFill>
          </p:spPr>
          <p:txBody>
            <a:bodyPr/>
            <a:lstStyle/>
            <a:p>
              <a:endParaRPr lang="en-US" dirty="0"/>
            </a:p>
          </p:txBody>
        </p:sp>
        <p:sp>
          <p:nvSpPr>
            <p:cNvPr id="23" name="TextBox 47">
              <a:extLst>
                <a:ext uri="{FF2B5EF4-FFF2-40B4-BE49-F238E27FC236}">
                  <a16:creationId xmlns:a16="http://schemas.microsoft.com/office/drawing/2014/main" id="{22E574E4-81D5-434A-92DE-82B69CD1AB64}"/>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24" name="TextBox 24">
            <a:extLst>
              <a:ext uri="{FF2B5EF4-FFF2-40B4-BE49-F238E27FC236}">
                <a16:creationId xmlns:a16="http://schemas.microsoft.com/office/drawing/2014/main" id="{DAC6E34D-54CF-46F3-82B3-E3676E5F56E9}"/>
              </a:ext>
            </a:extLst>
          </p:cNvPr>
          <p:cNvSpPr txBox="1"/>
          <p:nvPr/>
        </p:nvSpPr>
        <p:spPr>
          <a:xfrm>
            <a:off x="7838701" y="2497500"/>
            <a:ext cx="2524500" cy="523220"/>
          </a:xfrm>
          <a:prstGeom prst="rect">
            <a:avLst/>
          </a:prstGeom>
        </p:spPr>
        <p:txBody>
          <a:bodyPr wrap="square" lIns="0" tIns="0" rIns="0" bIns="0" rtlCol="0" anchor="t">
            <a:spAutoFit/>
          </a:bodyPr>
          <a:lstStyle/>
          <a:p>
            <a:pPr lvl="0"/>
            <a:r>
              <a:rPr lang="vi-VN" sz="1700" dirty="0">
                <a:solidFill>
                  <a:srgbClr val="191919"/>
                </a:solidFill>
                <a:cs typeface="Arial" panose="020B0604020202020204" pitchFamily="34" charset="0"/>
              </a:rPr>
              <a:t>Tự động gạch nợ trên phần mềm QLKT</a:t>
            </a:r>
            <a:endParaRPr lang="en-US" sz="1700" dirty="0">
              <a:solidFill>
                <a:srgbClr val="191919"/>
              </a:solidFill>
              <a:latin typeface="Arial" panose="020B0604020202020204" pitchFamily="34" charset="0"/>
              <a:cs typeface="Arial" panose="020B0604020202020204" pitchFamily="34" charset="0"/>
            </a:endParaRPr>
          </a:p>
        </p:txBody>
      </p:sp>
      <p:sp>
        <p:nvSpPr>
          <p:cNvPr id="25" name="TextBox 25">
            <a:extLst>
              <a:ext uri="{FF2B5EF4-FFF2-40B4-BE49-F238E27FC236}">
                <a16:creationId xmlns:a16="http://schemas.microsoft.com/office/drawing/2014/main" id="{0A3D3B01-4378-4C33-9A39-07C01DD1C0C9}"/>
              </a:ext>
            </a:extLst>
          </p:cNvPr>
          <p:cNvSpPr txBox="1"/>
          <p:nvPr/>
        </p:nvSpPr>
        <p:spPr>
          <a:xfrm>
            <a:off x="7838700" y="1964764"/>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03</a:t>
            </a:r>
          </a:p>
        </p:txBody>
      </p:sp>
      <p:sp>
        <p:nvSpPr>
          <p:cNvPr id="26" name="TextBox 24">
            <a:extLst>
              <a:ext uri="{FF2B5EF4-FFF2-40B4-BE49-F238E27FC236}">
                <a16:creationId xmlns:a16="http://schemas.microsoft.com/office/drawing/2014/main" id="{2923F55F-9BC5-4451-97C6-6D8FBD642681}"/>
              </a:ext>
            </a:extLst>
          </p:cNvPr>
          <p:cNvSpPr txBox="1"/>
          <p:nvPr/>
        </p:nvSpPr>
        <p:spPr>
          <a:xfrm>
            <a:off x="4345224" y="4927791"/>
            <a:ext cx="2685331" cy="461665"/>
          </a:xfrm>
          <a:prstGeom prst="rect">
            <a:avLst/>
          </a:prstGeom>
        </p:spPr>
        <p:txBody>
          <a:bodyPr wrap="square" lIns="0" tIns="0" rIns="0" bIns="0" rtlCol="0" anchor="t">
            <a:spAutoFit/>
          </a:bodyPr>
          <a:lstStyle/>
          <a:p>
            <a:pPr lvl="0"/>
            <a:r>
              <a:rPr lang="vi-VN" sz="1500" dirty="0">
                <a:solidFill>
                  <a:srgbClr val="191919"/>
                </a:solidFill>
                <a:cs typeface="Arial" panose="020B0604020202020204" pitchFamily="34" charset="0"/>
              </a:rPr>
              <a:t>Liên thông dữ liệu eNetViet: chấm ăn bán trú</a:t>
            </a:r>
            <a:endParaRPr lang="en-US" sz="1500" dirty="0">
              <a:solidFill>
                <a:srgbClr val="191919"/>
              </a:solidFill>
              <a:latin typeface="Arial" panose="020B0604020202020204" pitchFamily="34" charset="0"/>
              <a:cs typeface="Arial" panose="020B0604020202020204" pitchFamily="34" charset="0"/>
            </a:endParaRPr>
          </a:p>
        </p:txBody>
      </p:sp>
      <p:sp>
        <p:nvSpPr>
          <p:cNvPr id="27" name="TextBox 25">
            <a:extLst>
              <a:ext uri="{FF2B5EF4-FFF2-40B4-BE49-F238E27FC236}">
                <a16:creationId xmlns:a16="http://schemas.microsoft.com/office/drawing/2014/main" id="{CD71FA8D-EFB4-4ECE-8BE3-25E016447473}"/>
              </a:ext>
            </a:extLst>
          </p:cNvPr>
          <p:cNvSpPr txBox="1"/>
          <p:nvPr/>
        </p:nvSpPr>
        <p:spPr>
          <a:xfrm>
            <a:off x="4345224" y="4395055"/>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02</a:t>
            </a:r>
          </a:p>
        </p:txBody>
      </p:sp>
      <p:grpSp>
        <p:nvGrpSpPr>
          <p:cNvPr id="28" name="Group 41">
            <a:extLst>
              <a:ext uri="{FF2B5EF4-FFF2-40B4-BE49-F238E27FC236}">
                <a16:creationId xmlns:a16="http://schemas.microsoft.com/office/drawing/2014/main" id="{3B70E9CE-43F6-44D5-A90E-5508A6B87B88}"/>
              </a:ext>
            </a:extLst>
          </p:cNvPr>
          <p:cNvGrpSpPr/>
          <p:nvPr/>
        </p:nvGrpSpPr>
        <p:grpSpPr>
          <a:xfrm>
            <a:off x="7512101" y="4006262"/>
            <a:ext cx="3078145" cy="2039773"/>
            <a:chOff x="0" y="0"/>
            <a:chExt cx="1329361" cy="880918"/>
          </a:xfrm>
        </p:grpSpPr>
        <p:sp>
          <p:nvSpPr>
            <p:cNvPr id="29" name="Freeform 42">
              <a:extLst>
                <a:ext uri="{FF2B5EF4-FFF2-40B4-BE49-F238E27FC236}">
                  <a16:creationId xmlns:a16="http://schemas.microsoft.com/office/drawing/2014/main" id="{1453A6F7-44A8-43C1-A1A9-6F4C37E109BE}"/>
                </a:ext>
              </a:extLst>
            </p:cNvPr>
            <p:cNvSpPr/>
            <p:nvPr/>
          </p:nvSpPr>
          <p:spPr>
            <a:xfrm>
              <a:off x="0" y="0"/>
              <a:ext cx="1329361" cy="880918"/>
            </a:xfrm>
            <a:custGeom>
              <a:avLst/>
              <a:gdLst/>
              <a:ahLst/>
              <a:cxnLst/>
              <a:rect l="l" t="t" r="r" b="b"/>
              <a:pathLst>
                <a:path w="1329361" h="880918">
                  <a:moveTo>
                    <a:pt x="50302" y="0"/>
                  </a:moveTo>
                  <a:lnTo>
                    <a:pt x="1279058" y="0"/>
                  </a:lnTo>
                  <a:cubicBezTo>
                    <a:pt x="1292399" y="0"/>
                    <a:pt x="1305194" y="5300"/>
                    <a:pt x="1314628" y="14733"/>
                  </a:cubicBezTo>
                  <a:cubicBezTo>
                    <a:pt x="1324061" y="24167"/>
                    <a:pt x="1329361" y="36961"/>
                    <a:pt x="1329361" y="50302"/>
                  </a:cubicBezTo>
                  <a:lnTo>
                    <a:pt x="1329361" y="830615"/>
                  </a:lnTo>
                  <a:cubicBezTo>
                    <a:pt x="1329361" y="843957"/>
                    <a:pt x="1324061" y="856751"/>
                    <a:pt x="1314628" y="866185"/>
                  </a:cubicBezTo>
                  <a:cubicBezTo>
                    <a:pt x="1305194" y="875618"/>
                    <a:pt x="1292399" y="880918"/>
                    <a:pt x="1279058" y="880918"/>
                  </a:cubicBezTo>
                  <a:lnTo>
                    <a:pt x="50302" y="880918"/>
                  </a:lnTo>
                  <a:cubicBezTo>
                    <a:pt x="36961" y="880918"/>
                    <a:pt x="24167" y="875618"/>
                    <a:pt x="14733" y="866185"/>
                  </a:cubicBezTo>
                  <a:cubicBezTo>
                    <a:pt x="5300" y="856751"/>
                    <a:pt x="0" y="843957"/>
                    <a:pt x="0" y="830615"/>
                  </a:cubicBezTo>
                  <a:lnTo>
                    <a:pt x="0" y="50302"/>
                  </a:lnTo>
                  <a:cubicBezTo>
                    <a:pt x="0" y="36961"/>
                    <a:pt x="5300" y="24167"/>
                    <a:pt x="14733" y="14733"/>
                  </a:cubicBezTo>
                  <a:cubicBezTo>
                    <a:pt x="24167" y="5300"/>
                    <a:pt x="36961" y="0"/>
                    <a:pt x="50302" y="0"/>
                  </a:cubicBezTo>
                  <a:close/>
                </a:path>
              </a:pathLst>
            </a:custGeom>
            <a:solidFill>
              <a:srgbClr val="EBEBEB"/>
            </a:solidFill>
          </p:spPr>
        </p:sp>
        <p:sp>
          <p:nvSpPr>
            <p:cNvPr id="30" name="TextBox 43">
              <a:extLst>
                <a:ext uri="{FF2B5EF4-FFF2-40B4-BE49-F238E27FC236}">
                  <a16:creationId xmlns:a16="http://schemas.microsoft.com/office/drawing/2014/main" id="{D4CA840B-17D5-4F87-ABD6-5EB71459942D}"/>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grpSp>
        <p:nvGrpSpPr>
          <p:cNvPr id="31" name="Group 45">
            <a:extLst>
              <a:ext uri="{FF2B5EF4-FFF2-40B4-BE49-F238E27FC236}">
                <a16:creationId xmlns:a16="http://schemas.microsoft.com/office/drawing/2014/main" id="{AF2FF727-2AD2-4D41-91DF-3AEF83CC49B0}"/>
              </a:ext>
            </a:extLst>
          </p:cNvPr>
          <p:cNvGrpSpPr/>
          <p:nvPr/>
        </p:nvGrpSpPr>
        <p:grpSpPr>
          <a:xfrm>
            <a:off x="7705326" y="3934310"/>
            <a:ext cx="1080263" cy="183334"/>
            <a:chOff x="0" y="0"/>
            <a:chExt cx="466534" cy="79177"/>
          </a:xfrm>
        </p:grpSpPr>
        <p:sp>
          <p:nvSpPr>
            <p:cNvPr id="32" name="Freeform 46">
              <a:extLst>
                <a:ext uri="{FF2B5EF4-FFF2-40B4-BE49-F238E27FC236}">
                  <a16:creationId xmlns:a16="http://schemas.microsoft.com/office/drawing/2014/main" id="{8470973B-5C81-496C-AAA2-8D90F2E86438}"/>
                </a:ext>
              </a:extLst>
            </p:cNvPr>
            <p:cNvSpPr/>
            <p:nvPr/>
          </p:nvSpPr>
          <p:spPr>
            <a:xfrm>
              <a:off x="0" y="0"/>
              <a:ext cx="466534" cy="79177"/>
            </a:xfrm>
            <a:custGeom>
              <a:avLst/>
              <a:gdLst/>
              <a:ahLst/>
              <a:cxnLst/>
              <a:rect l="l" t="t" r="r" b="b"/>
              <a:pathLst>
                <a:path w="466534" h="79177">
                  <a:moveTo>
                    <a:pt x="23889" y="0"/>
                  </a:moveTo>
                  <a:lnTo>
                    <a:pt x="442645" y="0"/>
                  </a:lnTo>
                  <a:cubicBezTo>
                    <a:pt x="455839" y="0"/>
                    <a:pt x="466534" y="10695"/>
                    <a:pt x="466534" y="23889"/>
                  </a:cubicBezTo>
                  <a:lnTo>
                    <a:pt x="466534" y="55288"/>
                  </a:lnTo>
                  <a:cubicBezTo>
                    <a:pt x="466534" y="68481"/>
                    <a:pt x="455839" y="79177"/>
                    <a:pt x="442645" y="79177"/>
                  </a:cubicBezTo>
                  <a:lnTo>
                    <a:pt x="23889" y="79177"/>
                  </a:lnTo>
                  <a:cubicBezTo>
                    <a:pt x="10695" y="79177"/>
                    <a:pt x="0" y="68481"/>
                    <a:pt x="0" y="55288"/>
                  </a:cubicBezTo>
                  <a:lnTo>
                    <a:pt x="0" y="23889"/>
                  </a:lnTo>
                  <a:cubicBezTo>
                    <a:pt x="0" y="10695"/>
                    <a:pt x="10695" y="0"/>
                    <a:pt x="23889" y="0"/>
                  </a:cubicBezTo>
                  <a:close/>
                </a:path>
              </a:pathLst>
            </a:custGeom>
            <a:solidFill>
              <a:srgbClr val="006241"/>
            </a:solidFill>
          </p:spPr>
        </p:sp>
        <p:sp>
          <p:nvSpPr>
            <p:cNvPr id="33" name="TextBox 47">
              <a:extLst>
                <a:ext uri="{FF2B5EF4-FFF2-40B4-BE49-F238E27FC236}">
                  <a16:creationId xmlns:a16="http://schemas.microsoft.com/office/drawing/2014/main" id="{3317ECB1-5CC9-45FE-AEFF-17E6A16E37DF}"/>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599"/>
                </a:lnSpc>
              </a:pPr>
              <a:endParaRPr sz="1200">
                <a:solidFill>
                  <a:prstClr val="black"/>
                </a:solidFill>
                <a:latin typeface="Calibri"/>
              </a:endParaRPr>
            </a:p>
          </p:txBody>
        </p:sp>
      </p:grpSp>
      <p:sp>
        <p:nvSpPr>
          <p:cNvPr id="34" name="TextBox 24">
            <a:extLst>
              <a:ext uri="{FF2B5EF4-FFF2-40B4-BE49-F238E27FC236}">
                <a16:creationId xmlns:a16="http://schemas.microsoft.com/office/drawing/2014/main" id="{9450EB9D-40DF-459D-8DFE-931536FE3945}"/>
              </a:ext>
            </a:extLst>
          </p:cNvPr>
          <p:cNvSpPr txBox="1"/>
          <p:nvPr/>
        </p:nvSpPr>
        <p:spPr>
          <a:xfrm>
            <a:off x="7838700" y="4868049"/>
            <a:ext cx="2479933" cy="692497"/>
          </a:xfrm>
          <a:prstGeom prst="rect">
            <a:avLst/>
          </a:prstGeom>
        </p:spPr>
        <p:txBody>
          <a:bodyPr wrap="square" lIns="0" tIns="0" rIns="0" bIns="0" rtlCol="0" anchor="t">
            <a:spAutoFit/>
          </a:bodyPr>
          <a:lstStyle/>
          <a:p>
            <a:pPr lvl="0"/>
            <a:r>
              <a:rPr lang="vi-VN" sz="1500" dirty="0">
                <a:solidFill>
                  <a:srgbClr val="191919"/>
                </a:solidFill>
                <a:cs typeface="Arial" panose="020B0604020202020204" pitchFamily="34" charset="0"/>
              </a:rPr>
              <a:t>Cung cấp đầy đủ các mẫu biểu báo cáo, đối soát thanh toán cho đơn vị nhà trường.</a:t>
            </a:r>
            <a:endParaRPr lang="en-US" sz="1500" dirty="0">
              <a:solidFill>
                <a:srgbClr val="191919"/>
              </a:solidFill>
              <a:latin typeface="Arial" panose="020B0604020202020204" pitchFamily="34" charset="0"/>
              <a:cs typeface="Arial" panose="020B0604020202020204" pitchFamily="34" charset="0"/>
            </a:endParaRPr>
          </a:p>
        </p:txBody>
      </p:sp>
      <p:sp>
        <p:nvSpPr>
          <p:cNvPr id="35" name="TextBox 25">
            <a:extLst>
              <a:ext uri="{FF2B5EF4-FFF2-40B4-BE49-F238E27FC236}">
                <a16:creationId xmlns:a16="http://schemas.microsoft.com/office/drawing/2014/main" id="{2E093FD7-75C5-418B-B1C8-C2E4C11F6A5A}"/>
              </a:ext>
            </a:extLst>
          </p:cNvPr>
          <p:cNvSpPr txBox="1"/>
          <p:nvPr/>
        </p:nvSpPr>
        <p:spPr>
          <a:xfrm>
            <a:off x="7838700" y="4335313"/>
            <a:ext cx="813512" cy="433965"/>
          </a:xfrm>
          <a:prstGeom prst="rect">
            <a:avLst/>
          </a:prstGeom>
        </p:spPr>
        <p:txBody>
          <a:bodyPr lIns="0" tIns="0" rIns="0" bIns="0" rtlCol="0" anchor="t">
            <a:spAutoFit/>
          </a:bodyPr>
          <a:lstStyle/>
          <a:p>
            <a:pPr algn="ctr" defTabSz="609630">
              <a:lnSpc>
                <a:spcPts val="3744"/>
              </a:lnSpc>
            </a:pPr>
            <a:r>
              <a:rPr lang="en-US" sz="2674" b="1" spc="112" dirty="0">
                <a:solidFill>
                  <a:srgbClr val="000000"/>
                </a:solidFill>
                <a:latin typeface="Arial" panose="020B0604020202020204" pitchFamily="34" charset="0"/>
                <a:cs typeface="Arial" panose="020B0604020202020204" pitchFamily="34" charset="0"/>
              </a:rPr>
              <a:t>04</a:t>
            </a:r>
          </a:p>
        </p:txBody>
      </p:sp>
      <p:sp>
        <p:nvSpPr>
          <p:cNvPr id="36" name="Freeform 5">
            <a:extLst>
              <a:ext uri="{FF2B5EF4-FFF2-40B4-BE49-F238E27FC236}">
                <a16:creationId xmlns:a16="http://schemas.microsoft.com/office/drawing/2014/main" id="{38C87FFA-311C-452D-887B-4D9B004DDA86}"/>
              </a:ext>
            </a:extLst>
          </p:cNvPr>
          <p:cNvSpPr/>
          <p:nvPr/>
        </p:nvSpPr>
        <p:spPr>
          <a:xfrm>
            <a:off x="1083398" y="1806838"/>
            <a:ext cx="2148600" cy="2148600"/>
          </a:xfrm>
          <a:custGeom>
            <a:avLst/>
            <a:gdLst/>
            <a:ahLst/>
            <a:cxnLst/>
            <a:rect l="l" t="t" r="r" b="b"/>
            <a:pathLst>
              <a:path w="1407126" h="1407126">
                <a:moveTo>
                  <a:pt x="0" y="0"/>
                </a:moveTo>
                <a:lnTo>
                  <a:pt x="1407126" y="0"/>
                </a:lnTo>
                <a:lnTo>
                  <a:pt x="1407126" y="1407126"/>
                </a:lnTo>
                <a:lnTo>
                  <a:pt x="0" y="1407126"/>
                </a:lnTo>
                <a:lnTo>
                  <a:pt x="0" y="0"/>
                </a:lnTo>
                <a:close/>
              </a:path>
            </a:pathLst>
          </a:custGeom>
          <a:blipFill>
            <a:blip r:embed="rId3"/>
            <a:stretch>
              <a:fillRect/>
            </a:stretch>
          </a:blipFill>
        </p:spPr>
      </p:sp>
      <p:sp>
        <p:nvSpPr>
          <p:cNvPr id="37" name="TextBox 3">
            <a:extLst>
              <a:ext uri="{FF2B5EF4-FFF2-40B4-BE49-F238E27FC236}">
                <a16:creationId xmlns:a16="http://schemas.microsoft.com/office/drawing/2014/main" id="{74D7ED12-0429-4789-989A-D49F7FC21C58}"/>
              </a:ext>
            </a:extLst>
          </p:cNvPr>
          <p:cNvSpPr txBox="1"/>
          <p:nvPr/>
        </p:nvSpPr>
        <p:spPr>
          <a:xfrm>
            <a:off x="1083398" y="4198723"/>
            <a:ext cx="2148600" cy="584775"/>
          </a:xfrm>
          <a:prstGeom prst="rect">
            <a:avLst/>
          </a:prstGeom>
        </p:spPr>
        <p:txBody>
          <a:bodyPr wrap="square" lIns="0" tIns="0" rIns="0" bIns="0" rtlCol="0" anchor="t">
            <a:spAutoFit/>
          </a:bodyPr>
          <a:lstStyle/>
          <a:p>
            <a:pPr lvl="0" algn="ctr"/>
            <a:r>
              <a:rPr lang="en-US" sz="1900" b="1" dirty="0" err="1">
                <a:solidFill>
                  <a:srgbClr val="191919"/>
                </a:solidFill>
                <a:latin typeface="Arial" panose="020B0604020202020204" pitchFamily="34" charset="0"/>
                <a:cs typeface="Arial" panose="020B0604020202020204" pitchFamily="34" charset="0"/>
              </a:rPr>
              <a:t>Quản</a:t>
            </a:r>
            <a:r>
              <a:rPr lang="en-US" sz="1900" b="1" dirty="0">
                <a:solidFill>
                  <a:srgbClr val="191919"/>
                </a:solidFill>
                <a:latin typeface="Arial" panose="020B0604020202020204" pitchFamily="34" charset="0"/>
                <a:cs typeface="Arial" panose="020B0604020202020204" pitchFamily="34" charset="0"/>
              </a:rPr>
              <a:t> </a:t>
            </a:r>
            <a:r>
              <a:rPr lang="en-US" sz="1900" b="1" dirty="0" err="1">
                <a:solidFill>
                  <a:srgbClr val="191919"/>
                </a:solidFill>
                <a:latin typeface="Arial" panose="020B0604020202020204" pitchFamily="34" charset="0"/>
                <a:cs typeface="Arial" panose="020B0604020202020204" pitchFamily="34" charset="0"/>
              </a:rPr>
              <a:t>lý</a:t>
            </a:r>
            <a:r>
              <a:rPr lang="en-US" sz="1900" b="1" dirty="0">
                <a:solidFill>
                  <a:srgbClr val="191919"/>
                </a:solidFill>
                <a:latin typeface="Arial" panose="020B0604020202020204" pitchFamily="34" charset="0"/>
                <a:cs typeface="Arial" panose="020B0604020202020204" pitchFamily="34" charset="0"/>
              </a:rPr>
              <a:t> </a:t>
            </a:r>
            <a:r>
              <a:rPr lang="en-US" sz="1900" b="1" dirty="0" err="1">
                <a:solidFill>
                  <a:srgbClr val="191919"/>
                </a:solidFill>
                <a:latin typeface="Arial" panose="020B0604020202020204" pitchFamily="34" charset="0"/>
                <a:cs typeface="Arial" panose="020B0604020202020204" pitchFamily="34" charset="0"/>
              </a:rPr>
              <a:t>khoản</a:t>
            </a:r>
            <a:r>
              <a:rPr lang="en-US" sz="1900" b="1" dirty="0">
                <a:solidFill>
                  <a:srgbClr val="191919"/>
                </a:solidFill>
                <a:latin typeface="Arial" panose="020B0604020202020204" pitchFamily="34" charset="0"/>
                <a:cs typeface="Arial" panose="020B0604020202020204" pitchFamily="34" charset="0"/>
              </a:rPr>
              <a:t> </a:t>
            </a:r>
            <a:r>
              <a:rPr lang="en-US" sz="1900" b="1" dirty="0" err="1">
                <a:solidFill>
                  <a:srgbClr val="191919"/>
                </a:solidFill>
                <a:latin typeface="Arial" panose="020B0604020202020204" pitchFamily="34" charset="0"/>
                <a:cs typeface="Arial" panose="020B0604020202020204" pitchFamily="34" charset="0"/>
              </a:rPr>
              <a:t>thu</a:t>
            </a:r>
            <a:endParaRPr lang="en-US" sz="1900" b="1" dirty="0">
              <a:solidFill>
                <a:srgbClr val="191919"/>
              </a:solidFill>
              <a:latin typeface="Arial" panose="020B0604020202020204" pitchFamily="34" charset="0"/>
              <a:cs typeface="Arial" panose="020B0604020202020204" pitchFamily="34" charset="0"/>
            </a:endParaRPr>
          </a:p>
          <a:p>
            <a:pPr lvl="0" algn="ctr"/>
            <a:r>
              <a:rPr kumimoji="0" lang="en-US" sz="1900" b="1" i="0" u="none" strike="noStrike" kern="1200" cap="none" spc="0" normalizeH="0" baseline="0" noProof="0" dirty="0" err="1">
                <a:ln>
                  <a:noFill/>
                </a:ln>
                <a:solidFill>
                  <a:srgbClr val="191919"/>
                </a:solidFill>
                <a:effectLst/>
                <a:uLnTx/>
                <a:uFillTx/>
                <a:latin typeface="Arial" panose="020B0604020202020204" pitchFamily="34" charset="0"/>
                <a:cs typeface="Arial" panose="020B0604020202020204" pitchFamily="34" charset="0"/>
              </a:rPr>
              <a:t>eNetViet</a:t>
            </a:r>
            <a:endParaRPr kumimoji="0" lang="en-US" sz="1900" b="1" i="0" u="none" strike="noStrike" kern="1200" cap="none" spc="0" normalizeH="0" baseline="0" noProof="0" dirty="0">
              <a:ln>
                <a:noFill/>
              </a:ln>
              <a:solidFill>
                <a:srgbClr val="19191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865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1409</TotalTime>
  <Words>1637</Words>
  <Application>Microsoft Office PowerPoint</Application>
  <PresentationFormat>Widescreen</PresentationFormat>
  <Paragraphs>180</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맑은 고딕</vt:lpstr>
      <vt:lpstr>Arial</vt:lpstr>
      <vt:lpstr>Arial (Body)</vt:lpstr>
      <vt:lpstr>Calibri</vt:lpstr>
      <vt:lpstr>Canva Sans 1</vt:lpstr>
      <vt:lpstr>Canva Sans 1 Bold</vt:lpstr>
      <vt:lpstr>Roboto</vt:lpstr>
      <vt:lpstr>Roboto Bold</vt:lpstr>
      <vt:lpstr>Roboto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QIG</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Quanlythuphi2023</dc:title>
  <dc:subject>QIG</dc:subject>
  <dc:creator>Phong Thuy Nguyen</dc:creator>
  <cp:keywords>QiG</cp:keywords>
  <dc:description>9Slide.vn</dc:description>
  <cp:lastModifiedBy>TRAN ANH MINH</cp:lastModifiedBy>
  <cp:revision>225</cp:revision>
  <dcterms:created xsi:type="dcterms:W3CDTF">2023-03-08T07:30:07Z</dcterms:created>
  <dcterms:modified xsi:type="dcterms:W3CDTF">2023-08-10T07:44:43Z</dcterms:modified>
  <cp:category>9Slide.vn</cp:category>
  <cp:contentStatus>9Slide</cp:contentStatus>
</cp:coreProperties>
</file>