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3" r:id="rId7"/>
    <p:sldId id="268" r:id="rId8"/>
    <p:sldId id="271" r:id="rId9"/>
    <p:sldId id="272" r:id="rId10"/>
    <p:sldId id="267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S Magistral Bold" panose="020B0804030204080304" pitchFamily="34" charset="0"/>
      <p:bold r:id="rId17"/>
    </p:embeddedFont>
    <p:embeddedFont>
      <p:font typeface="Josefin Sans" pitchFamily="2" charset="77"/>
      <p:regular r:id="rId18"/>
      <p:bold r:id="rId19"/>
    </p:embeddedFont>
    <p:embeddedFont>
      <p:font typeface="Josefin Sans Bold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2" autoAdjust="0"/>
  </p:normalViewPr>
  <p:slideViewPr>
    <p:cSldViewPr>
      <p:cViewPr varScale="1">
        <p:scale>
          <a:sx n="71" d="100"/>
          <a:sy n="71" d="100"/>
        </p:scale>
        <p:origin x="7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9D106-6A5D-4A4D-9FBD-5306236CA361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ECC6-C5C2-4D36-99BA-127D4046D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EECC6-C5C2-4D36-99BA-127D4046D1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1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EECC6-C5C2-4D36-99BA-127D4046D1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699204B2-FCF3-5FDB-6D12-656CE8DD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8288000" cy="10281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016B2-C7B0-E687-C5B8-31CAF8967661}"/>
              </a:ext>
            </a:extLst>
          </p:cNvPr>
          <p:cNvSpPr txBox="1"/>
          <p:nvPr/>
        </p:nvSpPr>
        <p:spPr>
          <a:xfrm>
            <a:off x="13639800" y="49149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i="1" dirty="0">
                <a:solidFill>
                  <a:srgbClr val="FF0000"/>
                </a:solidFill>
                <a:latin typeface="FS Magistral Bold" panose="020B0804030204080304" pitchFamily="34" charset="0"/>
              </a:rPr>
              <a:t>10đ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5E6AB1-2BD8-EC60-6B3A-E2C8CDC4A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474"/>
            <a:ext cx="18288000" cy="1437526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06FBB5C7-A6F0-7181-7261-16BF91180797}"/>
              </a:ext>
            </a:extLst>
          </p:cNvPr>
          <p:cNvSpPr txBox="1"/>
          <p:nvPr/>
        </p:nvSpPr>
        <p:spPr>
          <a:xfrm>
            <a:off x="1565158" y="3304590"/>
            <a:ext cx="7312717" cy="109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19"/>
              </a:lnSpc>
            </a:pPr>
            <a:r>
              <a:rPr lang="en-US" sz="9600" b="1" spc="-88" dirty="0" err="1">
                <a:solidFill>
                  <a:srgbClr val="FF0000"/>
                </a:solidFill>
                <a:latin typeface="Josefin Sans Bold" pitchFamily="2" charset="0"/>
                <a:cs typeface="Times New Roman" panose="02020603050405020304" pitchFamily="18" charset="0"/>
              </a:rPr>
              <a:t>Thảo</a:t>
            </a:r>
            <a:r>
              <a:rPr lang="en-US" sz="9600" b="1" spc="-88" dirty="0">
                <a:solidFill>
                  <a:srgbClr val="FF0000"/>
                </a:solidFill>
                <a:latin typeface="Josefin Sans Bold" pitchFamily="2" charset="0"/>
                <a:cs typeface="Times New Roman" panose="02020603050405020304" pitchFamily="18" charset="0"/>
              </a:rPr>
              <a:t> </a:t>
            </a:r>
            <a:r>
              <a:rPr lang="en-US" sz="9600" b="1" spc="-88" dirty="0" err="1">
                <a:solidFill>
                  <a:srgbClr val="FF0000"/>
                </a:solidFill>
                <a:latin typeface="Josefin Sans Bold" pitchFamily="2" charset="0"/>
                <a:cs typeface="Times New Roman" panose="02020603050405020304" pitchFamily="18" charset="0"/>
              </a:rPr>
              <a:t>luận</a:t>
            </a:r>
            <a:endParaRPr lang="en-US" sz="9600" b="1" spc="-88" dirty="0">
              <a:solidFill>
                <a:srgbClr val="FF0000"/>
              </a:solidFill>
              <a:latin typeface="Josefin Sans Bold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7BBC8F98-09D3-F7DF-CD6F-E60F4481E873}"/>
              </a:ext>
            </a:extLst>
          </p:cNvPr>
          <p:cNvSpPr/>
          <p:nvPr/>
        </p:nvSpPr>
        <p:spPr>
          <a:xfrm>
            <a:off x="8458200" y="2471807"/>
            <a:ext cx="7411325" cy="4635447"/>
          </a:xfrm>
          <a:custGeom>
            <a:avLst/>
            <a:gdLst/>
            <a:ahLst/>
            <a:cxnLst/>
            <a:rect l="l" t="t" r="r" b="b"/>
            <a:pathLst>
              <a:path w="7411325" h="4635447">
                <a:moveTo>
                  <a:pt x="0" y="0"/>
                </a:moveTo>
                <a:lnTo>
                  <a:pt x="7411325" y="0"/>
                </a:lnTo>
                <a:lnTo>
                  <a:pt x="7411325" y="4635447"/>
                </a:lnTo>
                <a:lnTo>
                  <a:pt x="0" y="4635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Josefin Sans Bold" pitchFamily="2" charset="0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1FB2F9D6-6A00-E58B-3549-97AF396B0C15}"/>
              </a:ext>
            </a:extLst>
          </p:cNvPr>
          <p:cNvSpPr/>
          <p:nvPr/>
        </p:nvSpPr>
        <p:spPr>
          <a:xfrm>
            <a:off x="13976014" y="6890892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8" y="0"/>
                </a:lnTo>
                <a:lnTo>
                  <a:pt x="32894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Josefin Sans Bold" pitchFamily="2" charset="0"/>
            </a:endParaRPr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id="{9D1E9FAB-64CF-A3D0-BD6F-DD408B4DCDFB}"/>
              </a:ext>
            </a:extLst>
          </p:cNvPr>
          <p:cNvSpPr/>
          <p:nvPr/>
        </p:nvSpPr>
        <p:spPr>
          <a:xfrm>
            <a:off x="7924800" y="693784"/>
            <a:ext cx="4965848" cy="2087516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8" y="0"/>
                </a:lnTo>
                <a:lnTo>
                  <a:pt x="32894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Josefin Sans Bold" pitchFamily="2" charset="0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ED2935A3-7F68-037C-0E75-FDA2B9EE01E2}"/>
              </a:ext>
            </a:extLst>
          </p:cNvPr>
          <p:cNvSpPr/>
          <p:nvPr/>
        </p:nvSpPr>
        <p:spPr>
          <a:xfrm>
            <a:off x="2842319" y="5945663"/>
            <a:ext cx="4338720" cy="2713672"/>
          </a:xfrm>
          <a:custGeom>
            <a:avLst/>
            <a:gdLst/>
            <a:ahLst/>
            <a:cxnLst/>
            <a:rect l="l" t="t" r="r" b="b"/>
            <a:pathLst>
              <a:path w="4338720" h="2713672">
                <a:moveTo>
                  <a:pt x="0" y="0"/>
                </a:moveTo>
                <a:lnTo>
                  <a:pt x="4338720" y="0"/>
                </a:lnTo>
                <a:lnTo>
                  <a:pt x="4338720" y="2713671"/>
                </a:lnTo>
                <a:lnTo>
                  <a:pt x="0" y="2713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Josefin Sans Bold" pitchFamily="2" charset="0"/>
            </a:endParaRPr>
          </a:p>
        </p:txBody>
      </p:sp>
      <p:pic>
        <p:nvPicPr>
          <p:cNvPr id="2" name="Picture 1" descr="A group of icons in circles&#10;&#10;Description automatically generated">
            <a:extLst>
              <a:ext uri="{FF2B5EF4-FFF2-40B4-BE49-F238E27FC236}">
                <a16:creationId xmlns:a16="http://schemas.microsoft.com/office/drawing/2014/main" id="{593F42A6-0D92-98F8-3A0C-F2D7CD895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438B7485-88BF-732D-479D-CE8DF896AB3D}"/>
              </a:ext>
            </a:extLst>
          </p:cNvPr>
          <p:cNvSpPr/>
          <p:nvPr/>
        </p:nvSpPr>
        <p:spPr>
          <a:xfrm>
            <a:off x="1096044" y="4209479"/>
            <a:ext cx="732756" cy="830997"/>
          </a:xfrm>
          <a:prstGeom prst="round2Diag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Josefin Sans Bol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5EE175-899C-CBB5-7C4B-2CA959EDBF71}"/>
              </a:ext>
            </a:extLst>
          </p:cNvPr>
          <p:cNvGrpSpPr/>
          <p:nvPr/>
        </p:nvGrpSpPr>
        <p:grpSpPr>
          <a:xfrm>
            <a:off x="1066800" y="1575776"/>
            <a:ext cx="11125200" cy="830997"/>
            <a:chOff x="1066800" y="1575776"/>
            <a:chExt cx="11125200" cy="830997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3829EAFE-226A-A2B2-70A5-20D66FA2B042}"/>
                </a:ext>
              </a:extLst>
            </p:cNvPr>
            <p:cNvSpPr/>
            <p:nvPr/>
          </p:nvSpPr>
          <p:spPr>
            <a:xfrm>
              <a:off x="1066800" y="1575776"/>
              <a:ext cx="732756" cy="830997"/>
            </a:xfrm>
            <a:prstGeom prst="round2Diag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Josefin Sans Bold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00F036-822C-BB1D-E6A5-551B3E8BDDAB}"/>
                </a:ext>
              </a:extLst>
            </p:cNvPr>
            <p:cNvSpPr txBox="1"/>
            <p:nvPr/>
          </p:nvSpPr>
          <p:spPr>
            <a:xfrm>
              <a:off x="1955116" y="1701161"/>
              <a:ext cx="9144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thiệu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chung</a:t>
              </a:r>
              <a:endParaRPr lang="en-US" sz="3200" b="1" dirty="0">
                <a:latin typeface="Josefin Sans Bold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29">
              <a:extLst>
                <a:ext uri="{FF2B5EF4-FFF2-40B4-BE49-F238E27FC236}">
                  <a16:creationId xmlns:a16="http://schemas.microsoft.com/office/drawing/2014/main" id="{E02C1808-E624-0DBC-0CEB-B04C472CFBA3}"/>
                </a:ext>
              </a:extLst>
            </p:cNvPr>
            <p:cNvSpPr txBox="1"/>
            <p:nvPr/>
          </p:nvSpPr>
          <p:spPr>
            <a:xfrm>
              <a:off x="1225822" y="1575776"/>
              <a:ext cx="347103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i="1" dirty="0">
                  <a:solidFill>
                    <a:srgbClr val="FF0000"/>
                  </a:solidFill>
                  <a:latin typeface="Josefin Sans Bold" pitchFamily="2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4800" b="1" i="1" dirty="0">
                <a:solidFill>
                  <a:srgbClr val="FF0000"/>
                </a:solidFill>
                <a:latin typeface="Josefin Sans Bold" pitchFamily="2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object 3">
              <a:extLst>
                <a:ext uri="{FF2B5EF4-FFF2-40B4-BE49-F238E27FC236}">
                  <a16:creationId xmlns:a16="http://schemas.microsoft.com/office/drawing/2014/main" id="{58516D25-1AF3-3365-59BC-B9D8DEEF9A2E}"/>
                </a:ext>
              </a:extLst>
            </p:cNvPr>
            <p:cNvSpPr/>
            <p:nvPr/>
          </p:nvSpPr>
          <p:spPr>
            <a:xfrm>
              <a:off x="1976887" y="2249215"/>
              <a:ext cx="10215113" cy="82217"/>
            </a:xfrm>
            <a:custGeom>
              <a:avLst/>
              <a:gdLst/>
              <a:ahLst/>
              <a:cxnLst/>
              <a:rect l="l" t="t" r="r" b="b"/>
              <a:pathLst>
                <a:path w="6400800" h="12064">
                  <a:moveTo>
                    <a:pt x="6400800" y="1206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 dirty="0">
                <a:latin typeface="Josefin Sans Bold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E77A3D-E2F8-980B-EBB8-CE2D46ED8584}"/>
              </a:ext>
            </a:extLst>
          </p:cNvPr>
          <p:cNvGrpSpPr/>
          <p:nvPr/>
        </p:nvGrpSpPr>
        <p:grpSpPr>
          <a:xfrm>
            <a:off x="1096044" y="2926708"/>
            <a:ext cx="10945524" cy="830997"/>
            <a:chOff x="1096044" y="2926708"/>
            <a:chExt cx="10945524" cy="830997"/>
          </a:xfrm>
        </p:grpSpPr>
        <p:sp>
          <p:nvSpPr>
            <p:cNvPr id="34" name="Rectangle: Diagonal Corners Rounded 33">
              <a:extLst>
                <a:ext uri="{FF2B5EF4-FFF2-40B4-BE49-F238E27FC236}">
                  <a16:creationId xmlns:a16="http://schemas.microsoft.com/office/drawing/2014/main" id="{249DDDB0-0E07-77C9-790B-BDEEE8726017}"/>
                </a:ext>
              </a:extLst>
            </p:cNvPr>
            <p:cNvSpPr/>
            <p:nvPr/>
          </p:nvSpPr>
          <p:spPr>
            <a:xfrm>
              <a:off x="1096044" y="2926708"/>
              <a:ext cx="732756" cy="830997"/>
            </a:xfrm>
            <a:prstGeom prst="round2Diag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Josefin Sans Bold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0EC9D1-DE41-480A-F86B-0C6B795DC410}"/>
                </a:ext>
              </a:extLst>
            </p:cNvPr>
            <p:cNvSpPr txBox="1"/>
            <p:nvPr/>
          </p:nvSpPr>
          <p:spPr>
            <a:xfrm>
              <a:off x="1826455" y="3008296"/>
              <a:ext cx="10215113" cy="552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6698" lvl="1" algn="just">
                <a:lnSpc>
                  <a:spcPts val="3465"/>
                </a:lnSpc>
              </a:pP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Ứng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của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Chữ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ký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đem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lại</a:t>
              </a:r>
              <a:endParaRPr lang="en-US" sz="3200" b="1" spc="252" dirty="0">
                <a:solidFill>
                  <a:srgbClr val="31356E"/>
                </a:solidFill>
                <a:latin typeface="Josefin Sans Bold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29">
              <a:extLst>
                <a:ext uri="{FF2B5EF4-FFF2-40B4-BE49-F238E27FC236}">
                  <a16:creationId xmlns:a16="http://schemas.microsoft.com/office/drawing/2014/main" id="{81A8086B-6B8F-D537-74DF-8BF8BA674B6B}"/>
                </a:ext>
              </a:extLst>
            </p:cNvPr>
            <p:cNvSpPr txBox="1"/>
            <p:nvPr/>
          </p:nvSpPr>
          <p:spPr>
            <a:xfrm>
              <a:off x="1225822" y="2926708"/>
              <a:ext cx="347103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i="1" dirty="0">
                  <a:solidFill>
                    <a:srgbClr val="FF0000"/>
                  </a:solidFill>
                  <a:latin typeface="Josefin Sans Bold" pitchFamily="2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4800" b="1" i="1" dirty="0">
                <a:solidFill>
                  <a:srgbClr val="FF0000"/>
                </a:solidFill>
                <a:latin typeface="Josefin Sans Bold" pitchFamily="2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4DC499-4022-5070-E634-0F49803DE99D}"/>
              </a:ext>
            </a:extLst>
          </p:cNvPr>
          <p:cNvGrpSpPr/>
          <p:nvPr/>
        </p:nvGrpSpPr>
        <p:grpSpPr>
          <a:xfrm>
            <a:off x="1225822" y="4277640"/>
            <a:ext cx="11118578" cy="830997"/>
            <a:chOff x="1225822" y="4277640"/>
            <a:chExt cx="11118578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15EB3-1C25-A004-E6A3-BDE258EDB9A7}"/>
                </a:ext>
              </a:extLst>
            </p:cNvPr>
            <p:cNvSpPr txBox="1"/>
            <p:nvPr/>
          </p:nvSpPr>
          <p:spPr>
            <a:xfrm>
              <a:off x="1777531" y="4373726"/>
              <a:ext cx="10566869" cy="552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6698" lvl="1" algn="just">
                <a:lnSpc>
                  <a:spcPts val="3465"/>
                </a:lnSpc>
              </a:pP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Ứng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Chữ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ký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ngành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Giáo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dục</a:t>
              </a:r>
              <a:endParaRPr lang="en-US" sz="3200" b="1" spc="252" dirty="0">
                <a:solidFill>
                  <a:srgbClr val="31356E"/>
                </a:solidFill>
                <a:latin typeface="Josefin Sans Bold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29">
              <a:extLst>
                <a:ext uri="{FF2B5EF4-FFF2-40B4-BE49-F238E27FC236}">
                  <a16:creationId xmlns:a16="http://schemas.microsoft.com/office/drawing/2014/main" id="{856C3711-B818-30E0-DFFA-6776E906C4BE}"/>
                </a:ext>
              </a:extLst>
            </p:cNvPr>
            <p:cNvSpPr txBox="1"/>
            <p:nvPr/>
          </p:nvSpPr>
          <p:spPr>
            <a:xfrm>
              <a:off x="1225822" y="4277640"/>
              <a:ext cx="347103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i="1" dirty="0">
                  <a:solidFill>
                    <a:srgbClr val="FF0000"/>
                  </a:solidFill>
                  <a:latin typeface="Josefin Sans Bold" pitchFamily="2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4800" b="1" i="1" dirty="0">
                <a:solidFill>
                  <a:srgbClr val="FF0000"/>
                </a:solidFill>
                <a:latin typeface="Josefin Sans Bold" pitchFamily="2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4D0E28-9274-8733-4F68-2198C454A6BB}"/>
              </a:ext>
            </a:extLst>
          </p:cNvPr>
          <p:cNvGrpSpPr/>
          <p:nvPr/>
        </p:nvGrpSpPr>
        <p:grpSpPr>
          <a:xfrm>
            <a:off x="1096044" y="5366205"/>
            <a:ext cx="12035541" cy="956031"/>
            <a:chOff x="1096044" y="5366205"/>
            <a:chExt cx="12035541" cy="956031"/>
          </a:xfrm>
        </p:grpSpPr>
        <p:sp>
          <p:nvSpPr>
            <p:cNvPr id="36" name="Rectangle: Diagonal Corners Rounded 35">
              <a:extLst>
                <a:ext uri="{FF2B5EF4-FFF2-40B4-BE49-F238E27FC236}">
                  <a16:creationId xmlns:a16="http://schemas.microsoft.com/office/drawing/2014/main" id="{4365DB4A-5DAF-6F5D-CA24-2E87FBA152DE}"/>
                </a:ext>
              </a:extLst>
            </p:cNvPr>
            <p:cNvSpPr/>
            <p:nvPr/>
          </p:nvSpPr>
          <p:spPr>
            <a:xfrm>
              <a:off x="1096044" y="5470262"/>
              <a:ext cx="732756" cy="830997"/>
            </a:xfrm>
            <a:prstGeom prst="round2Diag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Josefin Sans Bold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B3990-7420-56C4-F267-1AF763B9E4B8}"/>
                </a:ext>
              </a:extLst>
            </p:cNvPr>
            <p:cNvSpPr txBox="1"/>
            <p:nvPr/>
          </p:nvSpPr>
          <p:spPr>
            <a:xfrm>
              <a:off x="1955116" y="5366205"/>
              <a:ext cx="11176469" cy="956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Quản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lý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khoản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Thu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dung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tiền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mặt</a:t>
              </a:r>
              <a:endParaRPr lang="en-US" sz="3200" b="1" spc="252" dirty="0">
                <a:solidFill>
                  <a:srgbClr val="31356E"/>
                </a:solidFill>
                <a:latin typeface="Josefin Sans Bold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9">
              <a:extLst>
                <a:ext uri="{FF2B5EF4-FFF2-40B4-BE49-F238E27FC236}">
                  <a16:creationId xmlns:a16="http://schemas.microsoft.com/office/drawing/2014/main" id="{F0E56FAF-E2FF-8454-9CFD-CBFE659B0A22}"/>
                </a:ext>
              </a:extLst>
            </p:cNvPr>
            <p:cNvSpPr txBox="1"/>
            <p:nvPr/>
          </p:nvSpPr>
          <p:spPr>
            <a:xfrm>
              <a:off x="1225822" y="5455503"/>
              <a:ext cx="347103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i="1" dirty="0">
                  <a:solidFill>
                    <a:srgbClr val="FF0000"/>
                  </a:solidFill>
                  <a:latin typeface="Josefin Sans Bold" pitchFamily="2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4</a:t>
              </a:r>
              <a:endParaRPr lang="zh-CN" altLang="en-US" sz="4800" b="1" i="1" dirty="0">
                <a:solidFill>
                  <a:srgbClr val="FF0000"/>
                </a:solidFill>
                <a:latin typeface="Josefin Sans Bold" pitchFamily="2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DA94DA-6427-F0E2-96A2-BDAAAE509239}"/>
              </a:ext>
            </a:extLst>
          </p:cNvPr>
          <p:cNvGrpSpPr/>
          <p:nvPr/>
        </p:nvGrpSpPr>
        <p:grpSpPr>
          <a:xfrm>
            <a:off x="1096044" y="6899470"/>
            <a:ext cx="11095956" cy="911030"/>
            <a:chOff x="1096044" y="6899470"/>
            <a:chExt cx="11095956" cy="911030"/>
          </a:xfrm>
        </p:grpSpPr>
        <p:sp>
          <p:nvSpPr>
            <p:cNvPr id="37" name="Rectangle: Diagonal Corners Rounded 36">
              <a:extLst>
                <a:ext uri="{FF2B5EF4-FFF2-40B4-BE49-F238E27FC236}">
                  <a16:creationId xmlns:a16="http://schemas.microsoft.com/office/drawing/2014/main" id="{6A0D9016-EC14-9FEC-E3ED-B22329B1E74F}"/>
                </a:ext>
              </a:extLst>
            </p:cNvPr>
            <p:cNvSpPr/>
            <p:nvPr/>
          </p:nvSpPr>
          <p:spPr>
            <a:xfrm>
              <a:off x="1096044" y="6899470"/>
              <a:ext cx="732756" cy="830997"/>
            </a:xfrm>
            <a:prstGeom prst="round2Diag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Josefin Sans Bold" pitchFamily="2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955116" y="7153125"/>
              <a:ext cx="9024609" cy="4597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26698" lvl="1" algn="just">
                <a:lnSpc>
                  <a:spcPts val="3465"/>
                </a:lnSpc>
              </a:pP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252" dirty="0" err="1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spc="252" dirty="0">
                  <a:solidFill>
                    <a:srgbClr val="31356E"/>
                  </a:solidFill>
                  <a:latin typeface="Josefin Sans Bold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文本框 29">
              <a:extLst>
                <a:ext uri="{FF2B5EF4-FFF2-40B4-BE49-F238E27FC236}">
                  <a16:creationId xmlns:a16="http://schemas.microsoft.com/office/drawing/2014/main" id="{B13F6D8D-3E53-B9B8-BB02-8CB2EDADB2B8}"/>
                </a:ext>
              </a:extLst>
            </p:cNvPr>
            <p:cNvSpPr txBox="1"/>
            <p:nvPr/>
          </p:nvSpPr>
          <p:spPr>
            <a:xfrm>
              <a:off x="1225822" y="6979503"/>
              <a:ext cx="347103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i="1" dirty="0">
                  <a:solidFill>
                    <a:srgbClr val="FF0000"/>
                  </a:solidFill>
                  <a:latin typeface="Josefin Sans Bold" pitchFamily="2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4800" b="1" i="1" dirty="0">
                <a:solidFill>
                  <a:srgbClr val="FF0000"/>
                </a:solidFill>
                <a:latin typeface="Josefin Sans Bold" pitchFamily="2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DC06FDD-4DEE-8E9E-6CFF-FDD7AB542918}"/>
                </a:ext>
              </a:extLst>
            </p:cNvPr>
            <p:cNvSpPr/>
            <p:nvPr/>
          </p:nvSpPr>
          <p:spPr>
            <a:xfrm>
              <a:off x="1976887" y="7658100"/>
              <a:ext cx="10215113" cy="82217"/>
            </a:xfrm>
            <a:custGeom>
              <a:avLst/>
              <a:gdLst/>
              <a:ahLst/>
              <a:cxnLst/>
              <a:rect l="l" t="t" r="r" b="b"/>
              <a:pathLst>
                <a:path w="6400800" h="12064">
                  <a:moveTo>
                    <a:pt x="6400800" y="1206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 dirty="0">
                <a:latin typeface="Josefin Sans Bold" pitchFamily="2" charset="0"/>
              </a:endParaRPr>
            </a:p>
          </p:txBody>
        </p:sp>
      </p:grpSp>
      <p:sp>
        <p:nvSpPr>
          <p:cNvPr id="13" name="TextBox 2">
            <a:extLst>
              <a:ext uri="{FF2B5EF4-FFF2-40B4-BE49-F238E27FC236}">
                <a16:creationId xmlns:a16="http://schemas.microsoft.com/office/drawing/2014/main" id="{FAC822C5-7FF6-091B-888F-D6B98A743E79}"/>
              </a:ext>
            </a:extLst>
          </p:cNvPr>
          <p:cNvSpPr txBox="1"/>
          <p:nvPr/>
        </p:nvSpPr>
        <p:spPr>
          <a:xfrm>
            <a:off x="1015531" y="411530"/>
            <a:ext cx="2743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5"/>
              </a:lnSpc>
            </a:pPr>
            <a:r>
              <a:rPr lang="en-US" sz="4000" b="1" spc="-67" dirty="0">
                <a:solidFill>
                  <a:srgbClr val="FF0000"/>
                </a:solidFill>
                <a:latin typeface="Josefin Sans Bold" pitchFamily="2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FD75E79-D83B-7755-360C-0D3BF11493DD}"/>
              </a:ext>
            </a:extLst>
          </p:cNvPr>
          <p:cNvSpPr/>
          <p:nvPr/>
        </p:nvSpPr>
        <p:spPr>
          <a:xfrm>
            <a:off x="13639800" y="3543671"/>
            <a:ext cx="4269544" cy="3259495"/>
          </a:xfrm>
          <a:custGeom>
            <a:avLst/>
            <a:gdLst/>
            <a:ahLst/>
            <a:cxnLst/>
            <a:rect l="l" t="t" r="r" b="b"/>
            <a:pathLst>
              <a:path w="3621892" h="2438832">
                <a:moveTo>
                  <a:pt x="0" y="0"/>
                </a:moveTo>
                <a:lnTo>
                  <a:pt x="3621892" y="0"/>
                </a:lnTo>
                <a:lnTo>
                  <a:pt x="3621892" y="2438832"/>
                </a:lnTo>
                <a:lnTo>
                  <a:pt x="0" y="2438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18"/>
            </a:stretch>
          </a:blipFill>
        </p:spPr>
        <p:txBody>
          <a:bodyPr/>
          <a:lstStyle/>
          <a:p>
            <a:endParaRPr lang="en-US">
              <a:latin typeface="Josefin Sans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9F2A8-E0F6-9584-57BF-228EE9D3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474"/>
            <a:ext cx="18288000" cy="1437526"/>
          </a:xfrm>
          <a:prstGeom prst="rect">
            <a:avLst/>
          </a:prstGeom>
        </p:spPr>
      </p:pic>
      <p:pic>
        <p:nvPicPr>
          <p:cNvPr id="5" name="Picture 4" descr="A group of icons in circles&#10;&#10;Description automatically generated">
            <a:extLst>
              <a:ext uri="{FF2B5EF4-FFF2-40B4-BE49-F238E27FC236}">
                <a16:creationId xmlns:a16="http://schemas.microsoft.com/office/drawing/2014/main" id="{F34DE7A0-45D9-B37F-A3E1-322283A3E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E8573179-035E-A673-BD0C-68DD7235B8A4}"/>
              </a:ext>
            </a:extLst>
          </p:cNvPr>
          <p:cNvSpPr/>
          <p:nvPr/>
        </p:nvSpPr>
        <p:spPr>
          <a:xfrm>
            <a:off x="1976887" y="3543300"/>
            <a:ext cx="10215113" cy="82217"/>
          </a:xfrm>
          <a:custGeom>
            <a:avLst/>
            <a:gdLst/>
            <a:ahLst/>
            <a:cxnLst/>
            <a:rect l="l" t="t" r="r" b="b"/>
            <a:pathLst>
              <a:path w="6400800" h="12064">
                <a:moveTo>
                  <a:pt x="6400800" y="12064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 dirty="0">
              <a:latin typeface="Josefin Sans Bold" pitchFamily="2" charset="0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414567A3-C652-DF64-F036-02021E2D65E8}"/>
              </a:ext>
            </a:extLst>
          </p:cNvPr>
          <p:cNvSpPr/>
          <p:nvPr/>
        </p:nvSpPr>
        <p:spPr>
          <a:xfrm>
            <a:off x="1955116" y="4991100"/>
            <a:ext cx="10215113" cy="82217"/>
          </a:xfrm>
          <a:custGeom>
            <a:avLst/>
            <a:gdLst/>
            <a:ahLst/>
            <a:cxnLst/>
            <a:rect l="l" t="t" r="r" b="b"/>
            <a:pathLst>
              <a:path w="6400800" h="12064">
                <a:moveTo>
                  <a:pt x="6400800" y="12064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 dirty="0">
              <a:latin typeface="Josefin Sans Bold" pitchFamily="2" charset="0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0739B2D4-7AD1-505E-6203-B44B63756156}"/>
              </a:ext>
            </a:extLst>
          </p:cNvPr>
          <p:cNvSpPr/>
          <p:nvPr/>
        </p:nvSpPr>
        <p:spPr>
          <a:xfrm>
            <a:off x="1976887" y="6286500"/>
            <a:ext cx="10215113" cy="82217"/>
          </a:xfrm>
          <a:custGeom>
            <a:avLst/>
            <a:gdLst/>
            <a:ahLst/>
            <a:cxnLst/>
            <a:rect l="l" t="t" r="r" b="b"/>
            <a:pathLst>
              <a:path w="6400800" h="12064">
                <a:moveTo>
                  <a:pt x="6400800" y="12064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 dirty="0">
              <a:latin typeface="Josefin Sans Bold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F274C89-CE61-A28B-0C47-61E6C7977E1A}"/>
              </a:ext>
            </a:extLst>
          </p:cNvPr>
          <p:cNvGrpSpPr/>
          <p:nvPr/>
        </p:nvGrpSpPr>
        <p:grpSpPr>
          <a:xfrm>
            <a:off x="10591800" y="634703"/>
            <a:ext cx="6553200" cy="6261384"/>
            <a:chOff x="10088137" y="1071779"/>
            <a:chExt cx="6427784" cy="6748622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9927718" y="1232198"/>
              <a:ext cx="6748622" cy="6427784"/>
              <a:chOff x="-373799" y="0"/>
              <a:chExt cx="8998163" cy="8570378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-373799" y="0"/>
                <a:ext cx="8998163" cy="8570378"/>
                <a:chOff x="-114764" y="0"/>
                <a:chExt cx="2762623" cy="2631284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114764" y="0"/>
                  <a:ext cx="2762623" cy="2631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623" h="2631284">
                      <a:moveTo>
                        <a:pt x="1384764" y="0"/>
                      </a:moveTo>
                      <a:cubicBezTo>
                        <a:pt x="1940818" y="0"/>
                        <a:pt x="2432211" y="361732"/>
                        <a:pt x="2597417" y="892677"/>
                      </a:cubicBezTo>
                      <a:cubicBezTo>
                        <a:pt x="2762623" y="1423622"/>
                        <a:pt x="2563221" y="2000298"/>
                        <a:pt x="2105334" y="2315791"/>
                      </a:cubicBezTo>
                      <a:cubicBezTo>
                        <a:pt x="1647448" y="2631284"/>
                        <a:pt x="1037568" y="2612219"/>
                        <a:pt x="600281" y="2268743"/>
                      </a:cubicBezTo>
                      <a:cubicBezTo>
                        <a:pt x="162994" y="1925267"/>
                        <a:pt x="0" y="1337262"/>
                        <a:pt x="198046" y="817672"/>
                      </a:cubicBezTo>
                      <a:lnTo>
                        <a:pt x="791405" y="1043836"/>
                      </a:lnTo>
                      <a:cubicBezTo>
                        <a:pt x="692382" y="1303631"/>
                        <a:pt x="773879" y="1597633"/>
                        <a:pt x="992523" y="1769371"/>
                      </a:cubicBezTo>
                      <a:cubicBezTo>
                        <a:pt x="1211166" y="1941109"/>
                        <a:pt x="1516106" y="1950642"/>
                        <a:pt x="1745049" y="1792895"/>
                      </a:cubicBezTo>
                      <a:cubicBezTo>
                        <a:pt x="1973992" y="1635149"/>
                        <a:pt x="2073694" y="1346811"/>
                        <a:pt x="1991091" y="1081338"/>
                      </a:cubicBezTo>
                      <a:cubicBezTo>
                        <a:pt x="1908487" y="815866"/>
                        <a:pt x="1662791" y="635000"/>
                        <a:pt x="1384764" y="635000"/>
                      </a:cubicBezTo>
                      <a:close/>
                    </a:path>
                  </a:pathLst>
                </a:custGeom>
                <a:solidFill>
                  <a:srgbClr val="B11A37"/>
                </a:solidFill>
              </p:spPr>
              <p:txBody>
                <a:bodyPr/>
                <a:lstStyle/>
                <a:p>
                  <a:endParaRPr lang="en-US">
                    <a:latin typeface="Josefin Sans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Freeform 6"/>
                <p:cNvSpPr/>
                <p:nvPr/>
              </p:nvSpPr>
              <p:spPr>
                <a:xfrm>
                  <a:off x="62158" y="0"/>
                  <a:ext cx="1207778" cy="1073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778" h="1073774">
                      <a:moveTo>
                        <a:pt x="0" y="877548"/>
                      </a:moveTo>
                      <a:cubicBezTo>
                        <a:pt x="170006" y="354324"/>
                        <a:pt x="657564" y="55"/>
                        <a:pt x="1207715" y="0"/>
                      </a:cubicBezTo>
                      <a:lnTo>
                        <a:pt x="1207779" y="635000"/>
                      </a:lnTo>
                      <a:cubicBezTo>
                        <a:pt x="932703" y="635027"/>
                        <a:pt x="688924" y="812162"/>
                        <a:pt x="603921" y="1073774"/>
                      </a:cubicBezTo>
                      <a:close/>
                    </a:path>
                  </a:pathLst>
                </a:custGeom>
                <a:solidFill>
                  <a:srgbClr val="400B5F"/>
                </a:solidFill>
              </p:spPr>
              <p:txBody>
                <a:bodyPr/>
                <a:lstStyle/>
                <a:p>
                  <a:endParaRPr lang="en-US">
                    <a:latin typeface="Josefin Sans" pitchFamily="2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" name="TextBox 8"/>
            <p:cNvSpPr txBox="1"/>
            <p:nvPr/>
          </p:nvSpPr>
          <p:spPr>
            <a:xfrm>
              <a:off x="12838817" y="6605103"/>
              <a:ext cx="1426557" cy="832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dirty="0">
                  <a:solidFill>
                    <a:srgbClr val="FEFEFE"/>
                  </a:solidFill>
                  <a:latin typeface="Josefin Sans" pitchFamily="2" charset="0"/>
                  <a:cs typeface="Times New Roman" panose="02020603050405020304" pitchFamily="18" charset="0"/>
                </a:rPr>
                <a:t>80%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353800" y="5255211"/>
            <a:ext cx="5208565" cy="428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Josefin Sans" pitchFamily="2" charset="0"/>
                <a:cs typeface="Times New Roman" panose="02020603050405020304" pitchFamily="18" charset="0"/>
              </a:rPr>
              <a:t>VNPT + VIETTEL + BKAV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373" y="7245189"/>
            <a:ext cx="8732520" cy="1604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Ba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CKS Vinh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TP Hà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CKS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2021-2023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E609E-BB7D-A0BA-25C0-8705C4B4F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474"/>
            <a:ext cx="18288000" cy="1437526"/>
          </a:xfrm>
          <a:prstGeom prst="rect">
            <a:avLst/>
          </a:prstGeom>
        </p:spPr>
      </p:pic>
      <p:pic>
        <p:nvPicPr>
          <p:cNvPr id="12" name="Picture 11" descr="A group of icons in circles&#10;&#10;Description automatically generated">
            <a:extLst>
              <a:ext uri="{FF2B5EF4-FFF2-40B4-BE49-F238E27FC236}">
                <a16:creationId xmlns:a16="http://schemas.microsoft.com/office/drawing/2014/main" id="{3D12EE71-8713-1316-40C7-DE05FF31C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04977D-CF92-B199-8BA1-D01AB2638EBA}"/>
              </a:ext>
            </a:extLst>
          </p:cNvPr>
          <p:cNvSpPr txBox="1"/>
          <p:nvPr/>
        </p:nvSpPr>
        <p:spPr>
          <a:xfrm>
            <a:off x="9591821" y="7223494"/>
            <a:ext cx="8732521" cy="1158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63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716E3896-7792-7921-DC1D-15FAE4ED1F39}"/>
              </a:ext>
            </a:extLst>
          </p:cNvPr>
          <p:cNvSpPr txBox="1"/>
          <p:nvPr/>
        </p:nvSpPr>
        <p:spPr>
          <a:xfrm>
            <a:off x="228600" y="406116"/>
            <a:ext cx="131200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5"/>
              </a:lnSpc>
            </a:pP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1.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Giới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thiệu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chung</a:t>
            </a:r>
            <a:endParaRPr lang="en-US" sz="4000" b="1" spc="-67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F41B29-EC6D-FA58-FDAC-2C2E816A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73" y="1977699"/>
            <a:ext cx="8879704" cy="4439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92364" y="2675627"/>
            <a:ext cx="5937223" cy="4753873"/>
            <a:chOff x="0" y="0"/>
            <a:chExt cx="7197038" cy="52733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5" cy="5273386"/>
            </a:xfrm>
            <a:custGeom>
              <a:avLst/>
              <a:gdLst/>
              <a:ahLst/>
              <a:cxnLst/>
              <a:rect l="l" t="t" r="r" b="b"/>
              <a:pathLst>
                <a:path w="3711235" h="5273386">
                  <a:moveTo>
                    <a:pt x="0" y="0"/>
                  </a:moveTo>
                  <a:lnTo>
                    <a:pt x="3711235" y="0"/>
                  </a:lnTo>
                  <a:lnTo>
                    <a:pt x="3711235" y="5273386"/>
                  </a:lnTo>
                  <a:lnTo>
                    <a:pt x="0" y="5273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3485803" y="0"/>
              <a:ext cx="3711235" cy="5273386"/>
            </a:xfrm>
            <a:custGeom>
              <a:avLst/>
              <a:gdLst/>
              <a:ahLst/>
              <a:cxnLst/>
              <a:rect l="l" t="t" r="r" b="b"/>
              <a:pathLst>
                <a:path w="3711235" h="5273386">
                  <a:moveTo>
                    <a:pt x="0" y="0"/>
                  </a:moveTo>
                  <a:lnTo>
                    <a:pt x="3711236" y="0"/>
                  </a:lnTo>
                  <a:lnTo>
                    <a:pt x="3711236" y="5273386"/>
                  </a:lnTo>
                  <a:lnTo>
                    <a:pt x="0" y="5273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7421" y="1502035"/>
            <a:ext cx="13993979" cy="991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Nam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31356E"/>
                </a:solidFill>
                <a:latin typeface="Josefin Sans" pitchFamily="2" charset="0"/>
                <a:cs typeface="Times New Roman" panose="02020603050405020304" pitchFamily="18" charset="0"/>
              </a:rPr>
              <a:t> Remote Signing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AF759-F532-360A-27EB-DE4FF9AD3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474"/>
            <a:ext cx="18288000" cy="14375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2D62A5-6821-0934-0444-931C9010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157" y="7884107"/>
            <a:ext cx="3960916" cy="8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icons in circles&#10;&#10;Description automatically generated">
            <a:extLst>
              <a:ext uri="{FF2B5EF4-FFF2-40B4-BE49-F238E27FC236}">
                <a16:creationId xmlns:a16="http://schemas.microsoft.com/office/drawing/2014/main" id="{F846C8DC-D62E-5110-1D00-676A08C1E8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6FA713-5AE7-D80F-F626-669ADC171808}"/>
              </a:ext>
            </a:extLst>
          </p:cNvPr>
          <p:cNvSpPr txBox="1"/>
          <p:nvPr/>
        </p:nvSpPr>
        <p:spPr>
          <a:xfrm>
            <a:off x="538843" y="353592"/>
            <a:ext cx="7018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cung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vụ</a:t>
            </a:r>
            <a:endParaRPr lang="en-US" sz="4000" b="1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3B3EB7-C713-4160-9E56-B4D01629FBA0}"/>
              </a:ext>
            </a:extLst>
          </p:cNvPr>
          <p:cNvGrpSpPr/>
          <p:nvPr/>
        </p:nvGrpSpPr>
        <p:grpSpPr>
          <a:xfrm>
            <a:off x="480101" y="2628900"/>
            <a:ext cx="5387299" cy="6687019"/>
            <a:chOff x="5970291" y="2623192"/>
            <a:chExt cx="5387299" cy="66870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877E48-4C4D-C7ED-83A9-6566335EA54C}"/>
                </a:ext>
              </a:extLst>
            </p:cNvPr>
            <p:cNvGrpSpPr/>
            <p:nvPr/>
          </p:nvGrpSpPr>
          <p:grpSpPr>
            <a:xfrm>
              <a:off x="6023590" y="2661852"/>
              <a:ext cx="5311099" cy="4857088"/>
              <a:chOff x="5991318" y="1866901"/>
              <a:chExt cx="10664071" cy="7076831"/>
            </a:xfrm>
          </p:grpSpPr>
          <p:pic>
            <p:nvPicPr>
              <p:cNvPr id="9218" name="Picture 2">
                <a:extLst>
                  <a:ext uri="{FF2B5EF4-FFF2-40B4-BE49-F238E27FC236}">
                    <a16:creationId xmlns:a16="http://schemas.microsoft.com/office/drawing/2014/main" id="{61742642-F67E-A8DC-90AF-9CB100402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1318" y="1866901"/>
                <a:ext cx="5468163" cy="7076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>
                <a:extLst>
                  <a:ext uri="{FF2B5EF4-FFF2-40B4-BE49-F238E27FC236}">
                    <a16:creationId xmlns:a16="http://schemas.microsoft.com/office/drawing/2014/main" id="{A42FFB52-866F-4350-8F94-68DF98EBE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7719" y="1866901"/>
                <a:ext cx="5347670" cy="6920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C3FF4F1-D3EB-D881-8C8A-0634DEE7C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243" y="7647041"/>
              <a:ext cx="3568903" cy="166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64E68E-6A6C-2F14-780C-08903DE780D5}"/>
                </a:ext>
              </a:extLst>
            </p:cNvPr>
            <p:cNvSpPr/>
            <p:nvPr/>
          </p:nvSpPr>
          <p:spPr>
            <a:xfrm>
              <a:off x="5970291" y="2623192"/>
              <a:ext cx="5387299" cy="4836236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14F7ED-DEBA-F9F1-9088-1D90B72ECA48}"/>
              </a:ext>
            </a:extLst>
          </p:cNvPr>
          <p:cNvGrpSpPr/>
          <p:nvPr/>
        </p:nvGrpSpPr>
        <p:grpSpPr>
          <a:xfrm>
            <a:off x="6248400" y="2628900"/>
            <a:ext cx="5395985" cy="6206982"/>
            <a:chOff x="166883" y="2634683"/>
            <a:chExt cx="5395985" cy="6206982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4244562-90AB-7C86-1E2A-4773A471C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447" y="7937213"/>
              <a:ext cx="3234463" cy="904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5566C2-D08C-AE7C-4BEF-4CAFAA3BBD6F}"/>
                </a:ext>
              </a:extLst>
            </p:cNvPr>
            <p:cNvGrpSpPr/>
            <p:nvPr/>
          </p:nvGrpSpPr>
          <p:grpSpPr>
            <a:xfrm>
              <a:off x="166883" y="2634683"/>
              <a:ext cx="5395985" cy="4794818"/>
              <a:chOff x="-153157" y="1726347"/>
              <a:chExt cx="8440362" cy="5961415"/>
            </a:xfrm>
          </p:grpSpPr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30E8EC38-9057-D50B-1917-118E22B80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3157" y="1726347"/>
                <a:ext cx="4244748" cy="5961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04F8D6F0-3548-CD90-D6F5-BA9A322F6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7977" y="1726347"/>
                <a:ext cx="4239228" cy="5961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D8564C-AFB2-CB2D-F731-F8FF69EA0978}"/>
                </a:ext>
              </a:extLst>
            </p:cNvPr>
            <p:cNvSpPr/>
            <p:nvPr/>
          </p:nvSpPr>
          <p:spPr>
            <a:xfrm>
              <a:off x="265725" y="2655154"/>
              <a:ext cx="5231951" cy="479481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3D48AE9-8F51-531F-F779-77DCD9483918}"/>
              </a:ext>
            </a:extLst>
          </p:cNvPr>
          <p:cNvSpPr/>
          <p:nvPr/>
        </p:nvSpPr>
        <p:spPr>
          <a:xfrm>
            <a:off x="12186690" y="2661851"/>
            <a:ext cx="5644110" cy="4788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406116"/>
            <a:ext cx="1149692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5"/>
              </a:lnSpc>
            </a:pP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2.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Ứng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dụng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lợi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ích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đem</a:t>
            </a:r>
            <a:r>
              <a:rPr lang="en-US" sz="4000" b="1" spc="-67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-67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lại</a:t>
            </a:r>
            <a:endParaRPr lang="en-US" sz="4000" b="1" spc="-67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71600" y="1568701"/>
            <a:ext cx="6993281" cy="3202158"/>
            <a:chOff x="0" y="-57149"/>
            <a:chExt cx="7346496" cy="4269545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49"/>
              <a:ext cx="5747885" cy="664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</a:pPr>
              <a:r>
                <a:rPr lang="en-US" sz="3200" b="1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Thuế</a:t>
              </a:r>
              <a:r>
                <a:rPr lang="en-US" sz="3200" b="1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điện </a:t>
              </a:r>
              <a:r>
                <a:rPr lang="en-US" sz="3200" b="1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tử</a:t>
              </a:r>
              <a:endPara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07135"/>
              <a:ext cx="7346496" cy="3605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2011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triển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khai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Thuế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điện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tử</a:t>
              </a: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3500"/>
                </a:lnSpc>
              </a:pP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99%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kê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khai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nộp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thuế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qua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mạng</a:t>
              </a: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3500"/>
                </a:lnSpc>
              </a:pP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Giúp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tiết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kiệm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60% chi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phí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DN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nước</a:t>
              </a: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3499"/>
                </a:lnSpc>
              </a:pP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6D6043A-4E71-E1BB-DC97-79CD7FBF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474"/>
            <a:ext cx="18288000" cy="1437526"/>
          </a:xfrm>
          <a:prstGeom prst="rect">
            <a:avLst/>
          </a:prstGeom>
        </p:spPr>
      </p:pic>
      <p:pic>
        <p:nvPicPr>
          <p:cNvPr id="11" name="Picture 10" descr="A group of icons in circles&#10;&#10;Description automatically generated">
            <a:extLst>
              <a:ext uri="{FF2B5EF4-FFF2-40B4-BE49-F238E27FC236}">
                <a16:creationId xmlns:a16="http://schemas.microsoft.com/office/drawing/2014/main" id="{89859EEE-1E53-265E-1620-F2D82980D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EEC7EE0B-EE2C-772C-D8A8-8B42A369E582}"/>
              </a:ext>
            </a:extLst>
          </p:cNvPr>
          <p:cNvSpPr txBox="1"/>
          <p:nvPr/>
        </p:nvSpPr>
        <p:spPr>
          <a:xfrm>
            <a:off x="9128760" y="5555395"/>
            <a:ext cx="7406640" cy="2255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điện </a:t>
            </a: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- 2015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BHXH điện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rgbClr val="2B4B82"/>
              </a:solidFill>
              <a:latin typeface="Josefin San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100%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khai</a:t>
            </a:r>
            <a:endParaRPr lang="en-US" sz="3200" dirty="0">
              <a:solidFill>
                <a:srgbClr val="2B4B82"/>
              </a:solidFill>
              <a:latin typeface="Josefin San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chóng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quả</a:t>
            </a:r>
            <a:endParaRPr lang="en-US" sz="3200" dirty="0">
              <a:solidFill>
                <a:srgbClr val="2B4B82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E0B4DC4-6D6B-B199-6BA7-A2FCA481D9C4}"/>
              </a:ext>
            </a:extLst>
          </p:cNvPr>
          <p:cNvSpPr txBox="1"/>
          <p:nvPr/>
        </p:nvSpPr>
        <p:spPr>
          <a:xfrm>
            <a:off x="1371600" y="5623236"/>
            <a:ext cx="6815264" cy="1806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điện </a:t>
            </a:r>
            <a:r>
              <a:rPr lang="en-US" sz="3200" b="1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2022 100%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khai</a:t>
            </a:r>
            <a:endParaRPr lang="en-US" sz="3200" dirty="0">
              <a:solidFill>
                <a:srgbClr val="2B4B82"/>
              </a:solidFill>
              <a:latin typeface="Josefin San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80%</a:t>
            </a:r>
            <a:endParaRPr lang="en-US" sz="3200" dirty="0">
              <a:solidFill>
                <a:srgbClr val="2B4B82"/>
              </a:solidFill>
              <a:latin typeface="Josefin San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rPr>
              <a:t>đơn</a:t>
            </a:r>
            <a:endParaRPr lang="en-US" sz="3200" dirty="0">
              <a:solidFill>
                <a:srgbClr val="2B4B82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Arrow: Quad 15">
            <a:extLst>
              <a:ext uri="{FF2B5EF4-FFF2-40B4-BE49-F238E27FC236}">
                <a16:creationId xmlns:a16="http://schemas.microsoft.com/office/drawing/2014/main" id="{830D7A47-FF63-01E5-2A27-AFDB60FAA892}"/>
              </a:ext>
            </a:extLst>
          </p:cNvPr>
          <p:cNvSpPr/>
          <p:nvPr/>
        </p:nvSpPr>
        <p:spPr>
          <a:xfrm>
            <a:off x="3767264" y="682656"/>
            <a:ext cx="9601200" cy="8424084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128760" y="1446960"/>
            <a:ext cx="7711440" cy="3179858"/>
            <a:chOff x="7285402" y="-6915226"/>
            <a:chExt cx="7316892" cy="5314782"/>
          </a:xfrm>
        </p:grpSpPr>
        <p:sp>
          <p:nvSpPr>
            <p:cNvPr id="8" name="TextBox 8"/>
            <p:cNvSpPr txBox="1"/>
            <p:nvPr/>
          </p:nvSpPr>
          <p:spPr>
            <a:xfrm>
              <a:off x="7285402" y="-6119790"/>
              <a:ext cx="7316892" cy="451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-2013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triển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khai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Hải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điện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tử</a:t>
              </a: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3500"/>
                </a:lnSpc>
              </a:pP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100%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triển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khai</a:t>
              </a: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3500"/>
                </a:lnSpc>
              </a:pP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2022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thời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gian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thông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trung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bình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giảm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 19 </a:t>
              </a:r>
              <a:r>
                <a:rPr lang="en-US" sz="3200" b="1" dirty="0" err="1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phút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nhập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17 </a:t>
              </a:r>
              <a:r>
                <a:rPr lang="en-US" sz="3200" b="1" dirty="0" err="1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phút</a:t>
              </a:r>
              <a:r>
                <a:rPr lang="en-US" sz="3200" b="1" dirty="0">
                  <a:solidFill>
                    <a:srgbClr val="FF0000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200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khẩu</a:t>
              </a: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3499"/>
                </a:lnSpc>
              </a:pPr>
              <a:endParaRPr lang="en-US" sz="3200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63384" y="-6915226"/>
              <a:ext cx="5747883" cy="83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</a:pPr>
              <a:r>
                <a:rPr lang="en-US" sz="3200" b="1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Hải</a:t>
              </a:r>
              <a:r>
                <a:rPr lang="en-US" sz="3200" b="1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 điện </a:t>
              </a:r>
              <a:r>
                <a:rPr lang="en-US" sz="3200" b="1" dirty="0" err="1">
                  <a:solidFill>
                    <a:srgbClr val="2B4B82"/>
                  </a:solidFill>
                  <a:latin typeface="Josefin Sans" pitchFamily="2" charset="0"/>
                  <a:cs typeface="Times New Roman" panose="02020603050405020304" pitchFamily="18" charset="0"/>
                </a:rPr>
                <a:t>tử</a:t>
              </a:r>
              <a:endParaRPr lang="en-US" sz="3200" b="1" dirty="0">
                <a:solidFill>
                  <a:srgbClr val="2B4B82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42672" y="2013320"/>
            <a:ext cx="2362823" cy="1288164"/>
          </a:xfrm>
          <a:custGeom>
            <a:avLst/>
            <a:gdLst/>
            <a:ahLst/>
            <a:cxnLst/>
            <a:rect l="l" t="t" r="r" b="b"/>
            <a:pathLst>
              <a:path w="3360354" h="2318542">
                <a:moveTo>
                  <a:pt x="0" y="0"/>
                </a:moveTo>
                <a:lnTo>
                  <a:pt x="3360354" y="0"/>
                </a:lnTo>
                <a:lnTo>
                  <a:pt x="3360354" y="2318542"/>
                </a:lnTo>
                <a:lnTo>
                  <a:pt x="0" y="231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Josefin Sans" pitchFamily="2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474027" y="5591124"/>
            <a:ext cx="2362823" cy="1480285"/>
          </a:xfrm>
          <a:custGeom>
            <a:avLst/>
            <a:gdLst/>
            <a:ahLst/>
            <a:cxnLst/>
            <a:rect l="l" t="t" r="r" b="b"/>
            <a:pathLst>
              <a:path w="3763447" h="2310688">
                <a:moveTo>
                  <a:pt x="0" y="0"/>
                </a:moveTo>
                <a:lnTo>
                  <a:pt x="3763448" y="0"/>
                </a:lnTo>
                <a:lnTo>
                  <a:pt x="3763448" y="2310688"/>
                </a:lnTo>
                <a:lnTo>
                  <a:pt x="0" y="2310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Josefin Sans" pitchFamily="2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495800" y="7414838"/>
            <a:ext cx="2451921" cy="1480286"/>
          </a:xfrm>
          <a:custGeom>
            <a:avLst/>
            <a:gdLst/>
            <a:ahLst/>
            <a:cxnLst/>
            <a:rect l="l" t="t" r="r" b="b"/>
            <a:pathLst>
              <a:path w="3405511" h="2386944">
                <a:moveTo>
                  <a:pt x="0" y="0"/>
                </a:moveTo>
                <a:lnTo>
                  <a:pt x="3405511" y="0"/>
                </a:lnTo>
                <a:lnTo>
                  <a:pt x="3405511" y="2386944"/>
                </a:lnTo>
                <a:lnTo>
                  <a:pt x="0" y="2386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Josefin Sans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480787" y="3725912"/>
            <a:ext cx="2362823" cy="1488766"/>
          </a:xfrm>
          <a:custGeom>
            <a:avLst/>
            <a:gdLst/>
            <a:ahLst/>
            <a:cxnLst/>
            <a:rect l="l" t="t" r="r" b="b"/>
            <a:pathLst>
              <a:path w="3307881" h="2159710">
                <a:moveTo>
                  <a:pt x="0" y="0"/>
                </a:moveTo>
                <a:lnTo>
                  <a:pt x="3307881" y="0"/>
                </a:lnTo>
                <a:lnTo>
                  <a:pt x="3307881" y="2159710"/>
                </a:lnTo>
                <a:lnTo>
                  <a:pt x="0" y="21597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692" r="-5306"/>
            </a:stretch>
          </a:blipFill>
        </p:spPr>
        <p:txBody>
          <a:bodyPr/>
          <a:lstStyle/>
          <a:p>
            <a:endParaRPr lang="en-US">
              <a:latin typeface="Josefin Sans" pitchFamily="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16201" y="833123"/>
            <a:ext cx="4679793" cy="86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Quy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thống</a:t>
            </a:r>
            <a:endParaRPr lang="en-US" sz="3200" b="1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1801" y="2794945"/>
            <a:ext cx="3612997" cy="41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1.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Tạo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lập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văn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bản</a:t>
            </a:r>
            <a:endParaRPr lang="en-US" sz="3200" dirty="0">
              <a:solidFill>
                <a:srgbClr val="2B4B82"/>
              </a:solidFill>
              <a:latin typeface="Josefin Sans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4499343"/>
            <a:ext cx="2978274" cy="41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2.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Vận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chuyển</a:t>
            </a:r>
            <a:endParaRPr lang="en-US" sz="3200" dirty="0">
              <a:solidFill>
                <a:srgbClr val="2B4B82"/>
              </a:solidFill>
              <a:latin typeface="Josefin Sans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1801" y="6203741"/>
            <a:ext cx="3612996" cy="41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3.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Ký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và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đóng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dấu</a:t>
            </a:r>
            <a:endParaRPr lang="en-US" sz="3200" dirty="0">
              <a:solidFill>
                <a:srgbClr val="2B4B82"/>
              </a:solidFill>
              <a:latin typeface="Josefin Sans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01801" y="7908138"/>
            <a:ext cx="2025803" cy="41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4.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Lưu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trữ</a:t>
            </a:r>
            <a:endParaRPr lang="en-US" sz="3200" dirty="0">
              <a:solidFill>
                <a:srgbClr val="2B4B82"/>
              </a:solidFill>
              <a:latin typeface="Josefin Sans" pitchFamily="2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4D79AC27-C783-62BA-F28A-D8D06954A6F5}"/>
              </a:ext>
            </a:extLst>
          </p:cNvPr>
          <p:cNvSpPr txBox="1"/>
          <p:nvPr/>
        </p:nvSpPr>
        <p:spPr>
          <a:xfrm>
            <a:off x="369502" y="188901"/>
            <a:ext cx="15958786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3.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Ứng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dụng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chữ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ký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ngành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giáo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dục</a:t>
            </a:r>
            <a:endParaRPr lang="en-US" sz="4000" b="1" spc="252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F162E513-5807-1137-799C-F7368C1913FF}"/>
              </a:ext>
            </a:extLst>
          </p:cNvPr>
          <p:cNvSpPr/>
          <p:nvPr/>
        </p:nvSpPr>
        <p:spPr>
          <a:xfrm>
            <a:off x="10468827" y="1970313"/>
            <a:ext cx="2645448" cy="1480286"/>
          </a:xfrm>
          <a:custGeom>
            <a:avLst/>
            <a:gdLst/>
            <a:ahLst/>
            <a:cxnLst/>
            <a:rect l="l" t="t" r="r" b="b"/>
            <a:pathLst>
              <a:path w="3513984" h="2066514">
                <a:moveTo>
                  <a:pt x="0" y="0"/>
                </a:moveTo>
                <a:lnTo>
                  <a:pt x="3513985" y="0"/>
                </a:lnTo>
                <a:lnTo>
                  <a:pt x="3513985" y="2066514"/>
                </a:lnTo>
                <a:lnTo>
                  <a:pt x="0" y="20665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>
              <a:latin typeface="Josefin Sans" pitchFamily="2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2BD757AB-3CBE-4ABE-B913-5A4696B55A1F}"/>
              </a:ext>
            </a:extLst>
          </p:cNvPr>
          <p:cNvSpPr/>
          <p:nvPr/>
        </p:nvSpPr>
        <p:spPr>
          <a:xfrm>
            <a:off x="10468827" y="6613110"/>
            <a:ext cx="3121418" cy="2146703"/>
          </a:xfrm>
          <a:custGeom>
            <a:avLst/>
            <a:gdLst/>
            <a:ahLst/>
            <a:cxnLst/>
            <a:rect l="l" t="t" r="r" b="b"/>
            <a:pathLst>
              <a:path w="4283250" h="3014371">
                <a:moveTo>
                  <a:pt x="0" y="0"/>
                </a:moveTo>
                <a:lnTo>
                  <a:pt x="4283251" y="0"/>
                </a:lnTo>
                <a:lnTo>
                  <a:pt x="4283251" y="3014372"/>
                </a:lnTo>
                <a:lnTo>
                  <a:pt x="0" y="30143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661" r="-22289"/>
            </a:stretch>
          </a:blipFill>
        </p:spPr>
        <p:txBody>
          <a:bodyPr/>
          <a:lstStyle/>
          <a:p>
            <a:endParaRPr lang="en-US">
              <a:latin typeface="Josefin Sans" pitchFamily="2" charset="0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DAEF5A76-5120-988B-AB86-4A4441D904C0}"/>
              </a:ext>
            </a:extLst>
          </p:cNvPr>
          <p:cNvSpPr/>
          <p:nvPr/>
        </p:nvSpPr>
        <p:spPr>
          <a:xfrm>
            <a:off x="10468827" y="4052326"/>
            <a:ext cx="2838177" cy="1942127"/>
          </a:xfrm>
          <a:custGeom>
            <a:avLst/>
            <a:gdLst/>
            <a:ahLst/>
            <a:cxnLst/>
            <a:rect l="l" t="t" r="r" b="b"/>
            <a:pathLst>
              <a:path w="3621892" h="2438832">
                <a:moveTo>
                  <a:pt x="0" y="0"/>
                </a:moveTo>
                <a:lnTo>
                  <a:pt x="3621892" y="0"/>
                </a:lnTo>
                <a:lnTo>
                  <a:pt x="3621892" y="2438832"/>
                </a:lnTo>
                <a:lnTo>
                  <a:pt x="0" y="24388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0218"/>
            </a:stretch>
          </a:blipFill>
        </p:spPr>
        <p:txBody>
          <a:bodyPr/>
          <a:lstStyle/>
          <a:p>
            <a:endParaRPr lang="en-US">
              <a:latin typeface="Josefin Sans" pitchFamily="2" charset="0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359A5327-EFA3-5354-E397-80E9FD02EBBC}"/>
              </a:ext>
            </a:extLst>
          </p:cNvPr>
          <p:cNvSpPr txBox="1"/>
          <p:nvPr/>
        </p:nvSpPr>
        <p:spPr>
          <a:xfrm>
            <a:off x="13923209" y="2512325"/>
            <a:ext cx="4059991" cy="42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1.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Soạn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thảo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văn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bản</a:t>
            </a:r>
            <a:endParaRPr lang="en-US" sz="3200" dirty="0">
              <a:solidFill>
                <a:srgbClr val="2B4B82"/>
              </a:solidFill>
              <a:latin typeface="Josefin Sans" pitchFamily="2" charset="0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2E26587C-D928-91D6-11C4-5ED40DECBD19}"/>
              </a:ext>
            </a:extLst>
          </p:cNvPr>
          <p:cNvSpPr txBox="1"/>
          <p:nvPr/>
        </p:nvSpPr>
        <p:spPr>
          <a:xfrm>
            <a:off x="13923209" y="5076261"/>
            <a:ext cx="1500653" cy="41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2.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Ký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số</a:t>
            </a:r>
            <a:endParaRPr lang="en-US" sz="3200" dirty="0">
              <a:solidFill>
                <a:srgbClr val="2B4B82"/>
              </a:solidFill>
              <a:latin typeface="Josefin Sans" pitchFamily="2" charset="0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F59BF42C-6018-9858-5D02-A0B67325C5E8}"/>
              </a:ext>
            </a:extLst>
          </p:cNvPr>
          <p:cNvSpPr txBox="1"/>
          <p:nvPr/>
        </p:nvSpPr>
        <p:spPr>
          <a:xfrm>
            <a:off x="13923209" y="7640197"/>
            <a:ext cx="3702061" cy="42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3.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Lưu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trữ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đám</a:t>
            </a:r>
            <a:r>
              <a:rPr lang="en-US" sz="3200" dirty="0">
                <a:solidFill>
                  <a:srgbClr val="2B4B82"/>
                </a:solidFill>
                <a:latin typeface="Josefin Sans" pitchFamily="2" charset="0"/>
              </a:rPr>
              <a:t> </a:t>
            </a:r>
            <a:r>
              <a:rPr lang="en-US" sz="3200" dirty="0" err="1">
                <a:solidFill>
                  <a:srgbClr val="2B4B82"/>
                </a:solidFill>
                <a:latin typeface="Josefin Sans" pitchFamily="2" charset="0"/>
              </a:rPr>
              <a:t>mây</a:t>
            </a:r>
            <a:endParaRPr lang="en-US" sz="3200" dirty="0">
              <a:solidFill>
                <a:srgbClr val="2B4B82"/>
              </a:solidFill>
              <a:latin typeface="Josefin Sans" pitchFamily="2" charset="0"/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42609A9-E002-9567-31DF-258CCCFC4524}"/>
              </a:ext>
            </a:extLst>
          </p:cNvPr>
          <p:cNvSpPr txBox="1"/>
          <p:nvPr/>
        </p:nvSpPr>
        <p:spPr>
          <a:xfrm>
            <a:off x="11159228" y="767282"/>
            <a:ext cx="4679787" cy="86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136775-5D66-83B3-C14A-C83392DECB80}"/>
              </a:ext>
            </a:extLst>
          </p:cNvPr>
          <p:cNvCxnSpPr>
            <a:cxnSpLocks/>
          </p:cNvCxnSpPr>
          <p:nvPr/>
        </p:nvCxnSpPr>
        <p:spPr>
          <a:xfrm>
            <a:off x="9165772" y="1369118"/>
            <a:ext cx="0" cy="79593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81D3AE4-C8FF-8600-AB3D-0BDAC789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474"/>
            <a:ext cx="18288000" cy="1437526"/>
          </a:xfrm>
          <a:prstGeom prst="rect">
            <a:avLst/>
          </a:prstGeom>
        </p:spPr>
      </p:pic>
      <p:pic>
        <p:nvPicPr>
          <p:cNvPr id="3" name="Picture 2" descr="A group of icons in circles&#10;&#10;Description automatically generated">
            <a:extLst>
              <a:ext uri="{FF2B5EF4-FFF2-40B4-BE49-F238E27FC236}">
                <a16:creationId xmlns:a16="http://schemas.microsoft.com/office/drawing/2014/main" id="{3810ACB5-B6F3-68E3-B5C0-D6F1AE756F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E812DBCA-61F9-4A20-5CE0-021B452176F1}"/>
              </a:ext>
            </a:extLst>
          </p:cNvPr>
          <p:cNvSpPr txBox="1"/>
          <p:nvPr/>
        </p:nvSpPr>
        <p:spPr>
          <a:xfrm>
            <a:off x="369502" y="188901"/>
            <a:ext cx="15958786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3.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Ứng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dụng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chữ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ký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ngành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giáo</a:t>
            </a:r>
            <a:r>
              <a:rPr lang="en-US" sz="4000" b="1" spc="252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252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dục</a:t>
            </a:r>
            <a:endParaRPr lang="en-US" sz="4000" b="1" spc="252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80292F-9268-8577-B241-7C712B38F121}"/>
              </a:ext>
            </a:extLst>
          </p:cNvPr>
          <p:cNvGrpSpPr/>
          <p:nvPr/>
        </p:nvGrpSpPr>
        <p:grpSpPr>
          <a:xfrm>
            <a:off x="4038767" y="3504272"/>
            <a:ext cx="3050153" cy="1809761"/>
            <a:chOff x="3496474" y="2527583"/>
            <a:chExt cx="2353475" cy="1219200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9F490A3-DC58-80EF-4176-4D8DA4E41258}"/>
                </a:ext>
              </a:extLst>
            </p:cNvPr>
            <p:cNvSpPr/>
            <p:nvPr/>
          </p:nvSpPr>
          <p:spPr>
            <a:xfrm>
              <a:off x="3563949" y="2527583"/>
              <a:ext cx="2286000" cy="12192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63B453-9161-9575-6B48-90E09CD40C05}"/>
                </a:ext>
              </a:extLst>
            </p:cNvPr>
            <p:cNvSpPr txBox="1"/>
            <p:nvPr/>
          </p:nvSpPr>
          <p:spPr>
            <a:xfrm>
              <a:off x="4026937" y="2919115"/>
              <a:ext cx="538284" cy="311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Josefin Sans" pitchFamily="2" charset="0"/>
                  <a:cs typeface="Times New Roman" panose="02020603050405020304" pitchFamily="18" charset="0"/>
                </a:rPr>
                <a:t>API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860699-8AC9-C4E4-C111-BC5A086519F5}"/>
                </a:ext>
              </a:extLst>
            </p:cNvPr>
            <p:cNvSpPr txBox="1"/>
            <p:nvPr/>
          </p:nvSpPr>
          <p:spPr>
            <a:xfrm>
              <a:off x="3496474" y="2549783"/>
              <a:ext cx="1497404" cy="35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2000E"/>
                  </a:solidFill>
                  <a:latin typeface="Josefin Sans" pitchFamily="2" charset="0"/>
                  <a:cs typeface="Times New Roman" panose="02020603050405020304" pitchFamily="18" charset="0"/>
                </a:rPr>
                <a:t>Internet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D2D2D5-546A-F5A0-3A8B-568AC5005D84}"/>
              </a:ext>
            </a:extLst>
          </p:cNvPr>
          <p:cNvGrpSpPr/>
          <p:nvPr/>
        </p:nvGrpSpPr>
        <p:grpSpPr>
          <a:xfrm>
            <a:off x="10759439" y="3352471"/>
            <a:ext cx="2743200" cy="1852840"/>
            <a:chOff x="3563949" y="2527583"/>
            <a:chExt cx="2286000" cy="1219200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037064D0-1B29-1162-E1F8-3A3128A14D5A}"/>
                </a:ext>
              </a:extLst>
            </p:cNvPr>
            <p:cNvSpPr/>
            <p:nvPr/>
          </p:nvSpPr>
          <p:spPr>
            <a:xfrm>
              <a:off x="3563949" y="2527583"/>
              <a:ext cx="2286000" cy="12192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4B58E5-91AA-96E7-BC9E-EA64BD0B16A0}"/>
                </a:ext>
              </a:extLst>
            </p:cNvPr>
            <p:cNvSpPr txBox="1"/>
            <p:nvPr/>
          </p:nvSpPr>
          <p:spPr>
            <a:xfrm>
              <a:off x="4026937" y="2919115"/>
              <a:ext cx="816463" cy="303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Josefin Sans" pitchFamily="2" charset="0"/>
                  <a:cs typeface="Times New Roman" panose="02020603050405020304" pitchFamily="18" charset="0"/>
                </a:rPr>
                <a:t>Ký</a:t>
              </a:r>
              <a:r>
                <a:rPr lang="en-US" sz="2400" b="1" dirty="0">
                  <a:solidFill>
                    <a:schemeClr val="bg1"/>
                  </a:solidFill>
                  <a:latin typeface="Josefin San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Josefin Sans" pitchFamily="2" charset="0"/>
                  <a:cs typeface="Times New Roman" panose="02020603050405020304" pitchFamily="18" charset="0"/>
                </a:rPr>
                <a:t>số</a:t>
              </a:r>
              <a:endParaRPr lang="en-US" sz="2400" b="1" dirty="0">
                <a:solidFill>
                  <a:schemeClr val="bg1"/>
                </a:solidFill>
                <a:latin typeface="Josefin Sans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 descr="A document with signature on it&#10;&#10;Description automatically generated">
            <a:extLst>
              <a:ext uri="{FF2B5EF4-FFF2-40B4-BE49-F238E27FC236}">
                <a16:creationId xmlns:a16="http://schemas.microsoft.com/office/drawing/2014/main" id="{9E7A6661-59E7-F330-CE42-92FC9EBDC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777" y="1457297"/>
            <a:ext cx="3996099" cy="5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E952C-7ADA-49EA-AA35-D2D259A88791}"/>
              </a:ext>
            </a:extLst>
          </p:cNvPr>
          <p:cNvSpPr txBox="1"/>
          <p:nvPr/>
        </p:nvSpPr>
        <p:spPr>
          <a:xfrm>
            <a:off x="6437932" y="6484734"/>
            <a:ext cx="5097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Hệ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thống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chữ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ký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số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từ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xa</a:t>
            </a:r>
            <a:endParaRPr lang="en-US" sz="3200" dirty="0">
              <a:solidFill>
                <a:srgbClr val="31356E"/>
              </a:solidFill>
              <a:latin typeface="Josefin Sans 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90919-2B9A-732F-A2B8-9217BF6EDA65}"/>
              </a:ext>
            </a:extLst>
          </p:cNvPr>
          <p:cNvSpPr txBox="1"/>
          <p:nvPr/>
        </p:nvSpPr>
        <p:spPr>
          <a:xfrm>
            <a:off x="12966008" y="7712079"/>
            <a:ext cx="533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Văn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bản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ký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số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thành</a:t>
            </a:r>
            <a:r>
              <a:rPr lang="en-US" sz="3200" dirty="0">
                <a:solidFill>
                  <a:srgbClr val="31356E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công</a:t>
            </a:r>
            <a:endParaRPr lang="en-US" sz="3200" dirty="0">
              <a:solidFill>
                <a:srgbClr val="31356E"/>
              </a:solidFill>
              <a:latin typeface="Josefin Sans Bold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CC598-3842-E48E-3B04-8B96319DF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474"/>
            <a:ext cx="18288000" cy="1437526"/>
          </a:xfrm>
          <a:prstGeom prst="rect">
            <a:avLst/>
          </a:prstGeom>
        </p:spPr>
      </p:pic>
      <p:pic>
        <p:nvPicPr>
          <p:cNvPr id="3" name="Picture 2" descr="A group of icons in circles&#10;&#10;Description automatically generated">
            <a:extLst>
              <a:ext uri="{FF2B5EF4-FFF2-40B4-BE49-F238E27FC236}">
                <a16:creationId xmlns:a16="http://schemas.microsoft.com/office/drawing/2014/main" id="{1C4174B9-B5C0-3A15-BB99-C0183BA47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  <p:pic>
        <p:nvPicPr>
          <p:cNvPr id="7" name="Picture 6" descr="A group of icons in circles&#10;&#10;Description automatically generated">
            <a:extLst>
              <a:ext uri="{FF2B5EF4-FFF2-40B4-BE49-F238E27FC236}">
                <a16:creationId xmlns:a16="http://schemas.microsoft.com/office/drawing/2014/main" id="{BAC505DC-1646-4FE8-B381-4B2601A3A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71" y="2920383"/>
            <a:ext cx="3262842" cy="335940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4A7CCF8-6741-E994-A2AC-E6D1B9C79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21" b="29728"/>
          <a:stretch/>
        </p:blipFill>
        <p:spPr bwMode="auto">
          <a:xfrm>
            <a:off x="926487" y="2824295"/>
            <a:ext cx="2796902" cy="29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5E098-62F5-81A4-D426-08746E9BE50C}"/>
              </a:ext>
            </a:extLst>
          </p:cNvPr>
          <p:cNvSpPr txBox="1"/>
          <p:nvPr/>
        </p:nvSpPr>
        <p:spPr>
          <a:xfrm>
            <a:off x="1345342" y="6233996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31356E"/>
                </a:solidFill>
                <a:latin typeface="Josefin Sans Bold" pitchFamily="2" charset="0"/>
              </a:rPr>
              <a:t>eNetViet</a:t>
            </a:r>
            <a:endParaRPr lang="en-US" sz="3200" dirty="0">
              <a:solidFill>
                <a:srgbClr val="31356E"/>
              </a:solidFill>
              <a:latin typeface="Josefin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F9A43F-A39C-ACCF-8A27-DF9A4AB2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0" y="1257301"/>
            <a:ext cx="4851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FD3484-B347-405F-F854-89060BD6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68" y="1244686"/>
            <a:ext cx="4860325" cy="687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E9835BBA-2865-2609-ED46-487CB3E07013}"/>
              </a:ext>
            </a:extLst>
          </p:cNvPr>
          <p:cNvSpPr txBox="1"/>
          <p:nvPr/>
        </p:nvSpPr>
        <p:spPr>
          <a:xfrm>
            <a:off x="273653" y="-36344"/>
            <a:ext cx="7074497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ký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document with signature on it&#10;&#10;Description automatically generated">
            <a:extLst>
              <a:ext uri="{FF2B5EF4-FFF2-40B4-BE49-F238E27FC236}">
                <a16:creationId xmlns:a16="http://schemas.microsoft.com/office/drawing/2014/main" id="{ED59BEEF-AE48-5E6C-F29A-A7612D40C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717" y="1228356"/>
            <a:ext cx="4865277" cy="687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10A67-D649-1D36-05D6-CEFA561C1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1374"/>
            <a:ext cx="18288000" cy="1437526"/>
          </a:xfrm>
          <a:prstGeom prst="rect">
            <a:avLst/>
          </a:prstGeom>
        </p:spPr>
      </p:pic>
      <p:pic>
        <p:nvPicPr>
          <p:cNvPr id="5" name="Picture 4" descr="A group of icons in circles&#10;&#10;Description automatically generated">
            <a:extLst>
              <a:ext uri="{FF2B5EF4-FFF2-40B4-BE49-F238E27FC236}">
                <a16:creationId xmlns:a16="http://schemas.microsoft.com/office/drawing/2014/main" id="{BE676F3F-012D-1BA5-3471-F5813F876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207739"/>
            <a:ext cx="1189387" cy="12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0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88F342-FFEE-3EBB-9BAA-AAAA47192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367804"/>
            <a:ext cx="5118755" cy="456806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E9835BBA-2865-2609-ED46-487CB3E07013}"/>
              </a:ext>
            </a:extLst>
          </p:cNvPr>
          <p:cNvSpPr txBox="1"/>
          <p:nvPr/>
        </p:nvSpPr>
        <p:spPr>
          <a:xfrm>
            <a:off x="365760" y="89678"/>
            <a:ext cx="11262360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lý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khoản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osefin Sans" pitchFamily="2" charset="0"/>
                <a:cs typeface="Times New Roman" panose="02020603050405020304" pitchFamily="18" charset="0"/>
              </a:rPr>
              <a:t>mặt</a:t>
            </a:r>
            <a:endParaRPr lang="en-US" sz="4000" b="1" dirty="0">
              <a:solidFill>
                <a:srgbClr val="FF0000"/>
              </a:solidFill>
              <a:latin typeface="Josefin Sans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10A67-D649-1D36-05D6-CEFA561C1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7574"/>
            <a:ext cx="18288000" cy="143752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B5E74EC-61F4-A808-C9B2-85EB2EE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86" y="5685337"/>
            <a:ext cx="2998668" cy="18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C922E15-3CF8-F38C-0323-65D291F9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23648"/>
          <a:stretch/>
        </p:blipFill>
        <p:spPr bwMode="auto">
          <a:xfrm>
            <a:off x="8191089" y="1726261"/>
            <a:ext cx="3575464" cy="18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D5142-7DA5-7740-5B24-BF8943FA6757}"/>
              </a:ext>
            </a:extLst>
          </p:cNvPr>
          <p:cNvSpPr txBox="1"/>
          <p:nvPr/>
        </p:nvSpPr>
        <p:spPr>
          <a:xfrm>
            <a:off x="380999" y="1432326"/>
            <a:ext cx="6934201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Không giới hạn nhà mạng: Viettel, Mobifone, Vinaphone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…</a:t>
            </a:r>
          </a:p>
          <a:p>
            <a:pPr marL="347663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Sử dụng được mọi lúc, mọi nơi, trên nhiều thiết bị</a:t>
            </a:r>
          </a:p>
          <a:p>
            <a:pPr marL="347663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loại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 điện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thoại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1356E"/>
              </a:solidFill>
              <a:effectLst/>
              <a:uLnTx/>
              <a:uFillTx/>
              <a:latin typeface="Josefin Sans" pitchFamily="2" charset="0"/>
              <a:ea typeface="微软雅黑"/>
              <a:cs typeface="Times New Roman" panose="02020603050405020304" pitchFamily="18" charset="0"/>
            </a:endParaRPr>
          </a:p>
          <a:p>
            <a:pPr marL="347663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4.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Josefin Sans" pitchFamily="2" charset="0"/>
                <a:ea typeface="微软雅黑"/>
                <a:cs typeface="Times New Roman" panose="02020603050405020304" pitchFamily="18" charset="0"/>
              </a:rPr>
              <a:t>Có đầy đủ tính năng của 1 tài khoản ngân hàng và ví điện tử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14391C-659E-8AF7-2715-3BBC67C5E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8015" y="5143500"/>
            <a:ext cx="4631524" cy="38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433</Words>
  <Application>Microsoft Macintosh PowerPoint</Application>
  <PresentationFormat>Custom</PresentationFormat>
  <Paragraphs>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Josefin Sans Bold</vt:lpstr>
      <vt:lpstr>Arial</vt:lpstr>
      <vt:lpstr>Josefin Sans</vt:lpstr>
      <vt:lpstr>FS Magistral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chủ đề chính được thảo luận trong bản thuyết trình này</dc:title>
  <cp:lastModifiedBy>Trúc Linh</cp:lastModifiedBy>
  <cp:revision>34</cp:revision>
  <dcterms:created xsi:type="dcterms:W3CDTF">2006-08-16T00:00:00Z</dcterms:created>
  <dcterms:modified xsi:type="dcterms:W3CDTF">2023-08-24T14:35:25Z</dcterms:modified>
  <dc:identifier>DAFsayJkkYc</dc:identifier>
</cp:coreProperties>
</file>