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105"/>
  </p:notesMasterIdLst>
  <p:handoutMasterIdLst>
    <p:handoutMasterId r:id="rId106"/>
  </p:handoutMasterIdLst>
  <p:sldIdLst>
    <p:sldId id="1045" r:id="rId2"/>
    <p:sldId id="1046" r:id="rId3"/>
    <p:sldId id="1047" r:id="rId4"/>
    <p:sldId id="1048" r:id="rId5"/>
    <p:sldId id="1004" r:id="rId6"/>
    <p:sldId id="1005" r:id="rId7"/>
    <p:sldId id="1006" r:id="rId8"/>
    <p:sldId id="1001" r:id="rId9"/>
    <p:sldId id="1023" r:id="rId10"/>
    <p:sldId id="1016" r:id="rId11"/>
    <p:sldId id="1032" r:id="rId12"/>
    <p:sldId id="1018" r:id="rId13"/>
    <p:sldId id="1021" r:id="rId14"/>
    <p:sldId id="1024" r:id="rId15"/>
    <p:sldId id="1025" r:id="rId16"/>
    <p:sldId id="1026" r:id="rId17"/>
    <p:sldId id="1027" r:id="rId18"/>
    <p:sldId id="1028" r:id="rId19"/>
    <p:sldId id="1029" r:id="rId20"/>
    <p:sldId id="1030" r:id="rId21"/>
    <p:sldId id="1031" r:id="rId22"/>
    <p:sldId id="1049" r:id="rId23"/>
    <p:sldId id="1050" r:id="rId24"/>
    <p:sldId id="1051" r:id="rId25"/>
    <p:sldId id="1052" r:id="rId26"/>
    <p:sldId id="1053" r:id="rId27"/>
    <p:sldId id="1054" r:id="rId28"/>
    <p:sldId id="1055" r:id="rId29"/>
    <p:sldId id="1056" r:id="rId30"/>
    <p:sldId id="1057" r:id="rId31"/>
    <p:sldId id="1058" r:id="rId32"/>
    <p:sldId id="1059" r:id="rId33"/>
    <p:sldId id="1060" r:id="rId34"/>
    <p:sldId id="1061" r:id="rId35"/>
    <p:sldId id="1062" r:id="rId36"/>
    <p:sldId id="1063" r:id="rId37"/>
    <p:sldId id="1064" r:id="rId38"/>
    <p:sldId id="1065" r:id="rId39"/>
    <p:sldId id="1066" r:id="rId40"/>
    <p:sldId id="1067" r:id="rId41"/>
    <p:sldId id="1068" r:id="rId42"/>
    <p:sldId id="1040" r:id="rId43"/>
    <p:sldId id="1022" r:id="rId44"/>
    <p:sldId id="1072" r:id="rId45"/>
    <p:sldId id="1073" r:id="rId46"/>
    <p:sldId id="1074" r:id="rId47"/>
    <p:sldId id="1075" r:id="rId48"/>
    <p:sldId id="1076" r:id="rId49"/>
    <p:sldId id="1077" r:id="rId50"/>
    <p:sldId id="1078" r:id="rId51"/>
    <p:sldId id="1079" r:id="rId52"/>
    <p:sldId id="1080" r:id="rId53"/>
    <p:sldId id="1081" r:id="rId54"/>
    <p:sldId id="1082" r:id="rId55"/>
    <p:sldId id="1083" r:id="rId56"/>
    <p:sldId id="1084" r:id="rId57"/>
    <p:sldId id="1085" r:id="rId58"/>
    <p:sldId id="1086" r:id="rId59"/>
    <p:sldId id="1087" r:id="rId60"/>
    <p:sldId id="1088" r:id="rId61"/>
    <p:sldId id="1089" r:id="rId62"/>
    <p:sldId id="1090" r:id="rId63"/>
    <p:sldId id="1091" r:id="rId64"/>
    <p:sldId id="1092" r:id="rId65"/>
    <p:sldId id="1093" r:id="rId66"/>
    <p:sldId id="1094" r:id="rId67"/>
    <p:sldId id="1095" r:id="rId68"/>
    <p:sldId id="1096" r:id="rId69"/>
    <p:sldId id="1097" r:id="rId70"/>
    <p:sldId id="1098" r:id="rId71"/>
    <p:sldId id="1099" r:id="rId72"/>
    <p:sldId id="1100" r:id="rId73"/>
    <p:sldId id="1101" r:id="rId74"/>
    <p:sldId id="1102" r:id="rId75"/>
    <p:sldId id="1103" r:id="rId76"/>
    <p:sldId id="1104" r:id="rId77"/>
    <p:sldId id="1105" r:id="rId78"/>
    <p:sldId id="1106" r:id="rId79"/>
    <p:sldId id="982" r:id="rId80"/>
    <p:sldId id="973" r:id="rId81"/>
    <p:sldId id="974" r:id="rId82"/>
    <p:sldId id="975" r:id="rId83"/>
    <p:sldId id="976" r:id="rId84"/>
    <p:sldId id="977" r:id="rId85"/>
    <p:sldId id="978" r:id="rId86"/>
    <p:sldId id="979" r:id="rId87"/>
    <p:sldId id="980" r:id="rId88"/>
    <p:sldId id="939" r:id="rId89"/>
    <p:sldId id="940" r:id="rId90"/>
    <p:sldId id="989" r:id="rId91"/>
    <p:sldId id="1010" r:id="rId92"/>
    <p:sldId id="1011" r:id="rId93"/>
    <p:sldId id="1008" r:id="rId94"/>
    <p:sldId id="1009" r:id="rId95"/>
    <p:sldId id="1014" r:id="rId96"/>
    <p:sldId id="999" r:id="rId97"/>
    <p:sldId id="990" r:id="rId98"/>
    <p:sldId id="991" r:id="rId99"/>
    <p:sldId id="992" r:id="rId100"/>
    <p:sldId id="994" r:id="rId101"/>
    <p:sldId id="995" r:id="rId102"/>
    <p:sldId id="1015" r:id="rId103"/>
    <p:sldId id="970" r:id="rId104"/>
  </p:sldIdLst>
  <p:sldSz cx="9144000" cy="6858000" type="screen4x3"/>
  <p:notesSz cx="6735763" cy="98663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FF3300"/>
    <a:srgbClr val="FFFF00"/>
    <a:srgbClr val="00FFFF"/>
    <a:srgbClr val="FFFFCC"/>
    <a:srgbClr val="6600CC"/>
    <a:srgbClr val="66FFFF"/>
    <a:srgbClr val="CCEC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29" autoAdjust="0"/>
    <p:restoredTop sz="94607" autoAdjust="0"/>
  </p:normalViewPr>
  <p:slideViewPr>
    <p:cSldViewPr>
      <p:cViewPr varScale="1">
        <p:scale>
          <a:sx n="69" d="100"/>
          <a:sy n="69" d="100"/>
        </p:scale>
        <p:origin x="139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BE6DA4-C3A7-434C-926B-3A509B9592B6}"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B8E553E2-5438-4B87-9248-295DC5133C3C}">
      <dgm:prSet phldrT="[Text]"/>
      <dgm:spPr>
        <a:solidFill>
          <a:schemeClr val="bg1"/>
        </a:solidFill>
      </dgm:spPr>
      <dgm:t>
        <a:bodyPr/>
        <a:lstStyle/>
        <a:p>
          <a:r>
            <a:rPr lang="en-US" dirty="0" err="1" smtClean="0"/>
            <a:t>Bước</a:t>
          </a:r>
          <a:r>
            <a:rPr lang="en-US" dirty="0" smtClean="0"/>
            <a:t> 1</a:t>
          </a:r>
          <a:endParaRPr lang="en-US" dirty="0"/>
        </a:p>
      </dgm:t>
    </dgm:pt>
    <dgm:pt modelId="{3A8E9EC9-13A3-431D-B592-B2B37FC8512C}" type="parTrans" cxnId="{E9A948D2-C4EA-4472-93AC-DEE77BFD6F01}">
      <dgm:prSet/>
      <dgm:spPr/>
      <dgm:t>
        <a:bodyPr/>
        <a:lstStyle/>
        <a:p>
          <a:endParaRPr lang="en-US"/>
        </a:p>
      </dgm:t>
    </dgm:pt>
    <dgm:pt modelId="{654BD221-FFCA-4621-85E3-3EA7AB42AC70}" type="sibTrans" cxnId="{E9A948D2-C4EA-4472-93AC-DEE77BFD6F01}">
      <dgm:prSet/>
      <dgm:spPr/>
      <dgm:t>
        <a:bodyPr/>
        <a:lstStyle/>
        <a:p>
          <a:endParaRPr lang="en-US"/>
        </a:p>
      </dgm:t>
    </dgm:pt>
    <dgm:pt modelId="{D52A11AD-C5BF-4FA9-B5E9-0F296E74FC32}">
      <dgm:prSet phldrT="[Text]" custT="1"/>
      <dgm:spPr>
        <a:solidFill>
          <a:schemeClr val="bg1">
            <a:alpha val="90000"/>
          </a:schemeClr>
        </a:solidFill>
        <a:ln>
          <a:solidFill>
            <a:srgbClr val="3333FF">
              <a:alpha val="90000"/>
            </a:srgbClr>
          </a:solidFill>
        </a:ln>
      </dgm:spPr>
      <dgm:t>
        <a:bodyPr/>
        <a:lstStyle/>
        <a:p>
          <a:r>
            <a:rPr lang="en-US" sz="2400" b="1" smtClean="0">
              <a:solidFill>
                <a:srgbClr val="FF0000"/>
              </a:solidFill>
              <a:latin typeface="Times New Roman" pitchFamily="18" charset="0"/>
              <a:cs typeface="Times New Roman" pitchFamily="18" charset="0"/>
            </a:rPr>
            <a:t>Bước 1:</a:t>
          </a:r>
        </a:p>
        <a:p>
          <a:r>
            <a:rPr lang="en-US" sz="2400" b="1" smtClean="0">
              <a:latin typeface="Times New Roman" pitchFamily="18" charset="0"/>
              <a:cs typeface="Times New Roman" pitchFamily="18" charset="0"/>
            </a:rPr>
            <a:t>Ban </a:t>
          </a:r>
          <a:r>
            <a:rPr lang="en-US" sz="2400" b="1" dirty="0" err="1" smtClean="0">
              <a:latin typeface="Times New Roman" pitchFamily="18" charset="0"/>
              <a:cs typeface="Times New Roman" pitchFamily="18" charset="0"/>
            </a:rPr>
            <a:t>giám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hiệu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trường</a:t>
          </a:r>
          <a:r>
            <a:rPr lang="en-US" sz="2400" b="1" dirty="0" smtClean="0">
              <a:latin typeface="Times New Roman" pitchFamily="18" charset="0"/>
              <a:cs typeface="Times New Roman" pitchFamily="18" charset="0"/>
            </a:rPr>
            <a:t> </a:t>
          </a:r>
          <a:r>
            <a:rPr lang="en-US" sz="2400" b="1" err="1" smtClean="0">
              <a:latin typeface="Times New Roman" pitchFamily="18" charset="0"/>
              <a:cs typeface="Times New Roman" pitchFamily="18" charset="0"/>
            </a:rPr>
            <a:t>tiếp</a:t>
          </a:r>
          <a:r>
            <a:rPr lang="en-US" sz="2400" b="1" smtClean="0">
              <a:latin typeface="Times New Roman" pitchFamily="18" charset="0"/>
              <a:cs typeface="Times New Roman" pitchFamily="18" charset="0"/>
            </a:rPr>
            <a:t> nhận </a:t>
          </a:r>
          <a:r>
            <a:rPr lang="en-US" sz="2400" b="1" dirty="0" err="1" smtClean="0">
              <a:latin typeface="Times New Roman" pitchFamily="18" charset="0"/>
              <a:cs typeface="Times New Roman" pitchFamily="18" charset="0"/>
            </a:rPr>
            <a:t>thông</a:t>
          </a:r>
          <a:r>
            <a:rPr lang="en-US" sz="2400" b="1" dirty="0" smtClean="0">
              <a:latin typeface="Times New Roman" pitchFamily="18" charset="0"/>
              <a:cs typeface="Times New Roman" pitchFamily="18" charset="0"/>
            </a:rPr>
            <a:t> tin</a:t>
          </a:r>
          <a:endParaRPr lang="en-US" sz="2400" b="1" dirty="0">
            <a:latin typeface="Times New Roman" pitchFamily="18" charset="0"/>
            <a:cs typeface="Times New Roman" pitchFamily="18" charset="0"/>
          </a:endParaRPr>
        </a:p>
      </dgm:t>
    </dgm:pt>
    <dgm:pt modelId="{AFEE67A9-1BBC-4B62-8FEE-A9BE1AED1203}" type="parTrans" cxnId="{B6DD3EF5-9138-4931-9D4D-1AF1C35B2D2D}">
      <dgm:prSet/>
      <dgm:spPr/>
      <dgm:t>
        <a:bodyPr/>
        <a:lstStyle/>
        <a:p>
          <a:endParaRPr lang="en-US"/>
        </a:p>
      </dgm:t>
    </dgm:pt>
    <dgm:pt modelId="{017A5A59-CD51-4884-82A6-5F5958F37D68}" type="sibTrans" cxnId="{B6DD3EF5-9138-4931-9D4D-1AF1C35B2D2D}">
      <dgm:prSet/>
      <dgm:spPr/>
      <dgm:t>
        <a:bodyPr/>
        <a:lstStyle/>
        <a:p>
          <a:endParaRPr lang="en-US"/>
        </a:p>
      </dgm:t>
    </dgm:pt>
    <dgm:pt modelId="{EEB0E54D-2BCD-4937-B2D6-CFD5534C7B89}">
      <dgm:prSet phldrT="[Text]" custT="1"/>
      <dgm:spPr>
        <a:solidFill>
          <a:schemeClr val="bg1"/>
        </a:solidFill>
      </dgm:spPr>
      <dgm:t>
        <a:bodyPr/>
        <a:lstStyle/>
        <a:p>
          <a:endParaRPr lang="en-US" sz="2400" b="1" smtClean="0">
            <a:solidFill>
              <a:srgbClr val="FF0000"/>
            </a:solidFill>
            <a:latin typeface="Times New Roman" panose="02020603050405020304" pitchFamily="18" charset="0"/>
            <a:cs typeface="Times New Roman" panose="02020603050405020304" pitchFamily="18" charset="0"/>
          </a:endParaRPr>
        </a:p>
        <a:p>
          <a:r>
            <a:rPr lang="en-US" sz="2400" b="1" smtClean="0">
              <a:solidFill>
                <a:srgbClr val="FF0000"/>
              </a:solidFill>
              <a:latin typeface="Times New Roman" panose="02020603050405020304" pitchFamily="18" charset="0"/>
              <a:cs typeface="Times New Roman" panose="02020603050405020304" pitchFamily="18" charset="0"/>
            </a:rPr>
            <a:t>Bước </a:t>
          </a:r>
          <a:r>
            <a:rPr lang="en-US" sz="2400" b="1" dirty="0" smtClean="0">
              <a:solidFill>
                <a:srgbClr val="FF0000"/>
              </a:solidFill>
              <a:latin typeface="Times New Roman" panose="02020603050405020304" pitchFamily="18" charset="0"/>
              <a:cs typeface="Times New Roman" panose="02020603050405020304" pitchFamily="18" charset="0"/>
            </a:rPr>
            <a:t>2</a:t>
          </a:r>
          <a:endParaRPr lang="en-US" sz="2400" b="1" dirty="0">
            <a:solidFill>
              <a:srgbClr val="FF0000"/>
            </a:solidFill>
            <a:latin typeface="Times New Roman" panose="02020603050405020304" pitchFamily="18" charset="0"/>
            <a:cs typeface="Times New Roman" panose="02020603050405020304" pitchFamily="18" charset="0"/>
          </a:endParaRPr>
        </a:p>
      </dgm:t>
    </dgm:pt>
    <dgm:pt modelId="{4051FF4F-AD13-438C-8C7E-FC7C351D0CBB}" type="parTrans" cxnId="{A879C989-4F91-470F-9632-CBB7E831AD5C}">
      <dgm:prSet/>
      <dgm:spPr/>
      <dgm:t>
        <a:bodyPr/>
        <a:lstStyle/>
        <a:p>
          <a:endParaRPr lang="en-US"/>
        </a:p>
      </dgm:t>
    </dgm:pt>
    <dgm:pt modelId="{1D77B86A-62DA-4B97-B364-3851B942C14E}" type="sibTrans" cxnId="{A879C989-4F91-470F-9632-CBB7E831AD5C}">
      <dgm:prSet/>
      <dgm:spPr/>
      <dgm:t>
        <a:bodyPr/>
        <a:lstStyle/>
        <a:p>
          <a:endParaRPr lang="en-US"/>
        </a:p>
      </dgm:t>
    </dgm:pt>
    <dgm:pt modelId="{FE941B40-4448-491F-87BC-0ED7CABA298D}">
      <dgm:prSet phldrT="[Text]" custT="1"/>
      <dgm:spPr>
        <a:ln>
          <a:solidFill>
            <a:srgbClr val="3333FF">
              <a:alpha val="90000"/>
            </a:srgbClr>
          </a:solidFill>
        </a:ln>
      </dgm:spPr>
      <dgm:t>
        <a:bodyPr/>
        <a:lstStyle/>
        <a:p>
          <a:r>
            <a:rPr lang="en-US" sz="2400" b="1" dirty="0" err="1" smtClean="0">
              <a:latin typeface="Times New Roman" pitchFamily="18" charset="0"/>
              <a:cs typeface="Times New Roman" pitchFamily="18" charset="0"/>
            </a:rPr>
            <a:t>Báo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cáo</a:t>
          </a:r>
          <a:r>
            <a:rPr lang="en-US" sz="2400" b="1" dirty="0" smtClean="0">
              <a:latin typeface="Times New Roman" pitchFamily="18" charset="0"/>
              <a:cs typeface="Times New Roman" pitchFamily="18" charset="0"/>
            </a:rPr>
            <a:t> BCĐ </a:t>
          </a:r>
          <a:r>
            <a:rPr lang="en-US" sz="2400" b="1" dirty="0" err="1" smtClean="0">
              <a:latin typeface="Times New Roman" pitchFamily="18" charset="0"/>
              <a:cs typeface="Times New Roman" pitchFamily="18" charset="0"/>
            </a:rPr>
            <a:t>phường</a:t>
          </a:r>
          <a:endParaRPr lang="en-US" sz="2400" b="1" dirty="0">
            <a:latin typeface="Times New Roman" pitchFamily="18" charset="0"/>
            <a:cs typeface="Times New Roman" pitchFamily="18" charset="0"/>
          </a:endParaRPr>
        </a:p>
      </dgm:t>
    </dgm:pt>
    <dgm:pt modelId="{ADE31403-108F-45B6-A721-B31A6385A556}" type="parTrans" cxnId="{DF47A5CB-2B6E-4F71-89A4-9DF97DA34EEF}">
      <dgm:prSet/>
      <dgm:spPr/>
      <dgm:t>
        <a:bodyPr/>
        <a:lstStyle/>
        <a:p>
          <a:endParaRPr lang="en-US"/>
        </a:p>
      </dgm:t>
    </dgm:pt>
    <dgm:pt modelId="{909E8156-85FE-4581-8E2B-8C20D0E1B591}" type="sibTrans" cxnId="{DF47A5CB-2B6E-4F71-89A4-9DF97DA34EEF}">
      <dgm:prSet/>
      <dgm:spPr/>
      <dgm:t>
        <a:bodyPr/>
        <a:lstStyle/>
        <a:p>
          <a:endParaRPr lang="en-US"/>
        </a:p>
      </dgm:t>
    </dgm:pt>
    <dgm:pt modelId="{1089ADF2-92BB-470F-AFFC-C9797D3DA075}">
      <dgm:prSet phldrT="[Text]" custT="1"/>
      <dgm:spPr>
        <a:ln>
          <a:solidFill>
            <a:srgbClr val="3333FF">
              <a:alpha val="90000"/>
            </a:srgbClr>
          </a:solidFill>
        </a:ln>
      </dgm:spPr>
      <dgm:t>
        <a:bodyPr/>
        <a:lstStyle/>
        <a:p>
          <a:r>
            <a:rPr lang="en-US" sz="2400" b="1" dirty="0" err="1" smtClean="0">
              <a:latin typeface="Times New Roman" pitchFamily="18" charset="0"/>
              <a:cs typeface="Times New Roman" pitchFamily="18" charset="0"/>
            </a:rPr>
            <a:t>Trạm</a:t>
          </a:r>
          <a:r>
            <a:rPr lang="en-US" sz="2400" b="1" dirty="0" smtClean="0">
              <a:latin typeface="Times New Roman" pitchFamily="18" charset="0"/>
              <a:cs typeface="Times New Roman" pitchFamily="18" charset="0"/>
            </a:rPr>
            <a:t> y </a:t>
          </a:r>
          <a:r>
            <a:rPr lang="en-US" sz="2400" b="1" dirty="0" err="1" smtClean="0">
              <a:latin typeface="Times New Roman" pitchFamily="18" charset="0"/>
              <a:cs typeface="Times New Roman" pitchFamily="18" charset="0"/>
            </a:rPr>
            <a:t>tế</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phường</a:t>
          </a:r>
          <a:endParaRPr lang="en-US" sz="2400" b="1" dirty="0">
            <a:latin typeface="Times New Roman" pitchFamily="18" charset="0"/>
            <a:cs typeface="Times New Roman" pitchFamily="18" charset="0"/>
          </a:endParaRPr>
        </a:p>
      </dgm:t>
    </dgm:pt>
    <dgm:pt modelId="{36857EDA-DAC1-4781-A91B-E05F1A582382}" type="parTrans" cxnId="{515C718C-5DE9-4C17-9A05-338C6D7F2A22}">
      <dgm:prSet/>
      <dgm:spPr/>
      <dgm:t>
        <a:bodyPr/>
        <a:lstStyle/>
        <a:p>
          <a:endParaRPr lang="en-US"/>
        </a:p>
      </dgm:t>
    </dgm:pt>
    <dgm:pt modelId="{079098FB-6DD9-4EBC-B032-BF73FA11115F}" type="sibTrans" cxnId="{515C718C-5DE9-4C17-9A05-338C6D7F2A22}">
      <dgm:prSet/>
      <dgm:spPr/>
      <dgm:t>
        <a:bodyPr/>
        <a:lstStyle/>
        <a:p>
          <a:endParaRPr lang="en-US"/>
        </a:p>
      </dgm:t>
    </dgm:pt>
    <dgm:pt modelId="{56D044AE-EAB0-459C-A9B3-653D7C6EB9B4}">
      <dgm:prSet phldrT="[Text]" custT="1"/>
      <dgm:spPr>
        <a:solidFill>
          <a:schemeClr val="bg1"/>
        </a:solidFill>
      </dgm:spPr>
      <dgm:t>
        <a:bodyPr/>
        <a:lstStyle/>
        <a:p>
          <a:r>
            <a:rPr lang="en-US" sz="2400" b="1" dirty="0" err="1" smtClean="0">
              <a:solidFill>
                <a:srgbClr val="FF0000"/>
              </a:solidFill>
              <a:latin typeface="Times New Roman" panose="02020603050405020304" pitchFamily="18" charset="0"/>
              <a:cs typeface="Times New Roman" panose="02020603050405020304" pitchFamily="18" charset="0"/>
            </a:rPr>
            <a:t>Bước</a:t>
          </a:r>
          <a:r>
            <a:rPr lang="en-US" sz="2400" b="1" dirty="0" smtClean="0">
              <a:solidFill>
                <a:srgbClr val="FF0000"/>
              </a:solidFill>
              <a:latin typeface="Times New Roman" panose="02020603050405020304" pitchFamily="18" charset="0"/>
              <a:cs typeface="Times New Roman" panose="02020603050405020304" pitchFamily="18" charset="0"/>
            </a:rPr>
            <a:t> 3</a:t>
          </a:r>
          <a:endParaRPr lang="en-US" sz="2400" b="1" dirty="0">
            <a:solidFill>
              <a:srgbClr val="FF0000"/>
            </a:solidFill>
            <a:latin typeface="Times New Roman" panose="02020603050405020304" pitchFamily="18" charset="0"/>
            <a:cs typeface="Times New Roman" panose="02020603050405020304" pitchFamily="18" charset="0"/>
          </a:endParaRPr>
        </a:p>
      </dgm:t>
    </dgm:pt>
    <dgm:pt modelId="{4BD19BC1-2532-4924-8431-D4910CBA0B34}" type="parTrans" cxnId="{083EBB62-4527-40D8-AB06-3189D904317D}">
      <dgm:prSet/>
      <dgm:spPr/>
      <dgm:t>
        <a:bodyPr/>
        <a:lstStyle/>
        <a:p>
          <a:endParaRPr lang="en-US"/>
        </a:p>
      </dgm:t>
    </dgm:pt>
    <dgm:pt modelId="{820B824C-2904-45FE-8438-8FE17981DFC6}" type="sibTrans" cxnId="{083EBB62-4527-40D8-AB06-3189D904317D}">
      <dgm:prSet/>
      <dgm:spPr/>
      <dgm:t>
        <a:bodyPr/>
        <a:lstStyle/>
        <a:p>
          <a:endParaRPr lang="en-US"/>
        </a:p>
      </dgm:t>
    </dgm:pt>
    <dgm:pt modelId="{37201943-080B-4EF1-A86A-A563D909215A}">
      <dgm:prSet phldrT="[Text]" custT="1"/>
      <dgm:spPr>
        <a:ln>
          <a:solidFill>
            <a:srgbClr val="3333FF">
              <a:alpha val="90000"/>
            </a:srgbClr>
          </a:solidFill>
        </a:ln>
      </dgm:spPr>
      <dgm:t>
        <a:bodyPr/>
        <a:lstStyle/>
        <a:p>
          <a:pPr>
            <a:spcAft>
              <a:spcPts val="0"/>
            </a:spcAft>
          </a:pPr>
          <a:r>
            <a:rPr lang="en-US" sz="2000" b="1" dirty="0" err="1" smtClean="0"/>
            <a:t>Trạm</a:t>
          </a:r>
          <a:r>
            <a:rPr lang="en-US" sz="2000" b="1" dirty="0" smtClean="0"/>
            <a:t> y </a:t>
          </a:r>
          <a:r>
            <a:rPr lang="en-US" sz="2000" b="1" dirty="0" err="1" smtClean="0"/>
            <a:t>tế</a:t>
          </a:r>
          <a:r>
            <a:rPr lang="en-US" sz="2000" b="1" dirty="0" smtClean="0"/>
            <a:t> </a:t>
          </a:r>
          <a:r>
            <a:rPr lang="en-US" sz="2000" b="1" dirty="0" err="1" smtClean="0"/>
            <a:t>phường</a:t>
          </a:r>
          <a:r>
            <a:rPr lang="en-US" sz="2000" b="1" dirty="0" smtClean="0"/>
            <a:t> </a:t>
          </a:r>
          <a:r>
            <a:rPr lang="en-US" sz="2000" b="1" dirty="0" err="1" smtClean="0"/>
            <a:t>báo</a:t>
          </a:r>
          <a:r>
            <a:rPr lang="en-US" sz="2000" b="1" dirty="0" smtClean="0"/>
            <a:t> </a:t>
          </a:r>
          <a:r>
            <a:rPr lang="en-US" sz="2000" b="1" dirty="0" err="1" smtClean="0"/>
            <a:t>cáo</a:t>
          </a:r>
          <a:r>
            <a:rPr lang="en-US" sz="2000" b="1" dirty="0" smtClean="0"/>
            <a:t> </a:t>
          </a:r>
          <a:r>
            <a:rPr lang="en-US" sz="2000" b="1" dirty="0" err="1" smtClean="0"/>
            <a:t>lên</a:t>
          </a:r>
          <a:r>
            <a:rPr lang="en-US" sz="2000" b="1" dirty="0" smtClean="0"/>
            <a:t> </a:t>
          </a:r>
        </a:p>
        <a:p>
          <a:pPr>
            <a:spcAft>
              <a:spcPts val="0"/>
            </a:spcAft>
          </a:pPr>
          <a:r>
            <a:rPr lang="en-US" sz="2000" b="1" dirty="0" err="1" smtClean="0"/>
            <a:t>Trung</a:t>
          </a:r>
          <a:r>
            <a:rPr lang="en-US" sz="2000" b="1" dirty="0" smtClean="0"/>
            <a:t> </a:t>
          </a:r>
          <a:r>
            <a:rPr lang="en-US" sz="2000" b="1" dirty="0" err="1" smtClean="0"/>
            <a:t>tâm</a:t>
          </a:r>
          <a:r>
            <a:rPr lang="en-US" sz="2000" b="1" dirty="0" smtClean="0"/>
            <a:t> Y </a:t>
          </a:r>
          <a:r>
            <a:rPr lang="en-US" sz="2000" b="1" dirty="0" err="1" smtClean="0"/>
            <a:t>tế</a:t>
          </a:r>
          <a:r>
            <a:rPr lang="en-US" sz="2000" b="1" dirty="0" smtClean="0"/>
            <a:t>, </a:t>
          </a:r>
          <a:r>
            <a:rPr lang="en-US" sz="2000" b="1" dirty="0" err="1" smtClean="0"/>
            <a:t>Phòng</a:t>
          </a:r>
          <a:r>
            <a:rPr lang="en-US" sz="2000" b="1" dirty="0" smtClean="0"/>
            <a:t> Y </a:t>
          </a:r>
          <a:r>
            <a:rPr lang="en-US" sz="2000" b="1" dirty="0" err="1" smtClean="0"/>
            <a:t>tế</a:t>
          </a:r>
          <a:r>
            <a:rPr lang="en-US" sz="2000" b="1" dirty="0" smtClean="0"/>
            <a:t> </a:t>
          </a:r>
          <a:r>
            <a:rPr lang="en-US" sz="2000" b="1" dirty="0" err="1" smtClean="0"/>
            <a:t>quận</a:t>
          </a:r>
          <a:endParaRPr lang="en-US" sz="2000" b="1" dirty="0"/>
        </a:p>
      </dgm:t>
    </dgm:pt>
    <dgm:pt modelId="{53D992E9-F94A-44D9-8CF4-C682E0F900EE}" type="parTrans" cxnId="{9D6C0D7C-6C6D-4910-BECD-DE89E6E7C144}">
      <dgm:prSet/>
      <dgm:spPr/>
      <dgm:t>
        <a:bodyPr/>
        <a:lstStyle/>
        <a:p>
          <a:endParaRPr lang="en-US"/>
        </a:p>
      </dgm:t>
    </dgm:pt>
    <dgm:pt modelId="{EC8DCC5D-ECDA-4AE6-94FD-15538215A93F}" type="sibTrans" cxnId="{9D6C0D7C-6C6D-4910-BECD-DE89E6E7C144}">
      <dgm:prSet/>
      <dgm:spPr/>
      <dgm:t>
        <a:bodyPr/>
        <a:lstStyle/>
        <a:p>
          <a:endParaRPr lang="en-US"/>
        </a:p>
      </dgm:t>
    </dgm:pt>
    <dgm:pt modelId="{35D39877-59F6-4269-83B8-B67F66BDC715}">
      <dgm:prSet phldrT="[Text]" custT="1"/>
      <dgm:spPr>
        <a:ln>
          <a:solidFill>
            <a:srgbClr val="3333FF">
              <a:alpha val="90000"/>
            </a:srgbClr>
          </a:solidFill>
        </a:ln>
      </dgm:spPr>
      <dgm:t>
        <a:bodyPr/>
        <a:lstStyle/>
        <a:p>
          <a:pPr>
            <a:spcAft>
              <a:spcPts val="0"/>
            </a:spcAft>
          </a:pPr>
          <a:r>
            <a:rPr lang="en-US" sz="2000" b="1" dirty="0" err="1" smtClean="0"/>
            <a:t>Trung</a:t>
          </a:r>
          <a:r>
            <a:rPr lang="en-US" sz="2000" b="1" dirty="0" smtClean="0"/>
            <a:t> </a:t>
          </a:r>
          <a:r>
            <a:rPr lang="en-US" sz="2000" b="1" dirty="0" err="1" smtClean="0"/>
            <a:t>tâm</a:t>
          </a:r>
          <a:r>
            <a:rPr lang="en-US" sz="2000" b="1" dirty="0" smtClean="0"/>
            <a:t> y </a:t>
          </a:r>
          <a:r>
            <a:rPr lang="en-US" sz="2000" b="1" dirty="0" err="1" smtClean="0"/>
            <a:t>tế</a:t>
          </a:r>
          <a:r>
            <a:rPr lang="en-US" sz="2000" b="1" dirty="0" smtClean="0"/>
            <a:t> </a:t>
          </a:r>
          <a:r>
            <a:rPr lang="en-US" sz="2000" b="1" dirty="0" err="1" smtClean="0"/>
            <a:t>quận</a:t>
          </a:r>
          <a:r>
            <a:rPr lang="en-US" sz="2000" b="1" dirty="0" smtClean="0"/>
            <a:t> </a:t>
          </a:r>
          <a:r>
            <a:rPr lang="en-US" sz="2000" b="1" dirty="0" err="1" smtClean="0"/>
            <a:t>báo</a:t>
          </a:r>
          <a:r>
            <a:rPr lang="en-US" sz="2000" b="1" dirty="0" smtClean="0"/>
            <a:t> </a:t>
          </a:r>
          <a:r>
            <a:rPr lang="en-US" sz="2000" b="1" dirty="0" err="1" smtClean="0"/>
            <a:t>cáo</a:t>
          </a:r>
          <a:r>
            <a:rPr lang="en-US" sz="2000" b="1" dirty="0" smtClean="0"/>
            <a:t>  BCĐ </a:t>
          </a:r>
          <a:r>
            <a:rPr lang="en-US" sz="2000" b="1" dirty="0" err="1" smtClean="0"/>
            <a:t>quận</a:t>
          </a:r>
          <a:r>
            <a:rPr lang="en-US" sz="2000" b="1" dirty="0" smtClean="0"/>
            <a:t> </a:t>
          </a:r>
          <a:endParaRPr lang="en-US" sz="2000" b="1" dirty="0"/>
        </a:p>
      </dgm:t>
    </dgm:pt>
    <dgm:pt modelId="{F910D17D-FE33-444F-AA0B-18D3C16E4B5D}" type="parTrans" cxnId="{5AEBB2D5-2E70-4C70-8DB5-5DE76768B285}">
      <dgm:prSet/>
      <dgm:spPr/>
      <dgm:t>
        <a:bodyPr/>
        <a:lstStyle/>
        <a:p>
          <a:endParaRPr lang="en-US"/>
        </a:p>
      </dgm:t>
    </dgm:pt>
    <dgm:pt modelId="{1B823518-8E8B-40C1-A742-77C9ADA6A666}" type="sibTrans" cxnId="{5AEBB2D5-2E70-4C70-8DB5-5DE76768B285}">
      <dgm:prSet/>
      <dgm:spPr/>
      <dgm:t>
        <a:bodyPr/>
        <a:lstStyle/>
        <a:p>
          <a:endParaRPr lang="en-US"/>
        </a:p>
      </dgm:t>
    </dgm:pt>
    <dgm:pt modelId="{0758C017-B9E7-421E-9453-13BDCCA252F1}">
      <dgm:prSet phldrT="[Text]" custT="1"/>
      <dgm:spPr/>
      <dgm:t>
        <a:bodyPr/>
        <a:lstStyle/>
        <a:p>
          <a:r>
            <a:rPr lang="en-US" sz="2800" b="1" dirty="0" err="1" smtClean="0"/>
            <a:t>Báo</a:t>
          </a:r>
          <a:r>
            <a:rPr lang="en-US" sz="2800" b="1" dirty="0" smtClean="0"/>
            <a:t> </a:t>
          </a:r>
          <a:r>
            <a:rPr lang="en-US" sz="2800" b="1" dirty="0" err="1" smtClean="0"/>
            <a:t>cáo</a:t>
          </a:r>
          <a:r>
            <a:rPr lang="en-US" sz="2800" b="1" dirty="0" smtClean="0"/>
            <a:t> </a:t>
          </a:r>
          <a:r>
            <a:rPr lang="en-US" sz="2800" b="1" dirty="0" err="1" smtClean="0"/>
            <a:t>sở</a:t>
          </a:r>
          <a:r>
            <a:rPr lang="en-US" sz="2800" b="1" dirty="0" smtClean="0"/>
            <a:t> Y </a:t>
          </a:r>
          <a:r>
            <a:rPr lang="en-US" sz="2800" b="1" dirty="0" err="1" smtClean="0"/>
            <a:t>tế</a:t>
          </a:r>
          <a:r>
            <a:rPr lang="en-US" sz="2800" b="1" dirty="0" smtClean="0"/>
            <a:t> ( Chi </a:t>
          </a:r>
          <a:r>
            <a:rPr lang="en-US" sz="2800" b="1" dirty="0" err="1" smtClean="0"/>
            <a:t>cục</a:t>
          </a:r>
          <a:r>
            <a:rPr lang="en-US" sz="2800" b="1" dirty="0" smtClean="0"/>
            <a:t> ATVSTP </a:t>
          </a:r>
          <a:r>
            <a:rPr lang="en-US" sz="2800" b="1" dirty="0" err="1" smtClean="0"/>
            <a:t>làm</a:t>
          </a:r>
          <a:r>
            <a:rPr lang="en-US" sz="2800" b="1" dirty="0" smtClean="0"/>
            <a:t> </a:t>
          </a:r>
          <a:r>
            <a:rPr lang="en-US" sz="2800" b="1" dirty="0" err="1" smtClean="0"/>
            <a:t>thường</a:t>
          </a:r>
          <a:r>
            <a:rPr lang="en-US" sz="2800" b="1" dirty="0" smtClean="0"/>
            <a:t> </a:t>
          </a:r>
          <a:r>
            <a:rPr lang="en-US" sz="2800" b="1" dirty="0" err="1" smtClean="0"/>
            <a:t>trực</a:t>
          </a:r>
          <a:r>
            <a:rPr lang="en-US" sz="2800" b="1" dirty="0" smtClean="0"/>
            <a:t>)</a:t>
          </a:r>
          <a:endParaRPr lang="en-US" sz="2800" b="1" dirty="0"/>
        </a:p>
      </dgm:t>
    </dgm:pt>
    <dgm:pt modelId="{48871180-E691-4F3A-A18F-31567A1F011E}" type="parTrans" cxnId="{F4BA459B-67EF-4C2D-9E62-ED9B6F967717}">
      <dgm:prSet/>
      <dgm:spPr/>
      <dgm:t>
        <a:bodyPr/>
        <a:lstStyle/>
        <a:p>
          <a:endParaRPr lang="en-US"/>
        </a:p>
      </dgm:t>
    </dgm:pt>
    <dgm:pt modelId="{53A926A8-5971-4AA7-A98A-A5C70DF1C107}" type="sibTrans" cxnId="{F4BA459B-67EF-4C2D-9E62-ED9B6F967717}">
      <dgm:prSet/>
      <dgm:spPr/>
      <dgm:t>
        <a:bodyPr/>
        <a:lstStyle/>
        <a:p>
          <a:endParaRPr lang="en-US"/>
        </a:p>
      </dgm:t>
    </dgm:pt>
    <dgm:pt modelId="{720A8FBB-1EA2-4643-932D-E9A1226CCCC4}" type="pres">
      <dgm:prSet presAssocID="{8BBE6DA4-C3A7-434C-926B-3A509B9592B6}" presName="Name0" presStyleCnt="0">
        <dgm:presLayoutVars>
          <dgm:dir/>
          <dgm:animLvl val="lvl"/>
          <dgm:resizeHandles val="exact"/>
        </dgm:presLayoutVars>
      </dgm:prSet>
      <dgm:spPr/>
      <dgm:t>
        <a:bodyPr/>
        <a:lstStyle/>
        <a:p>
          <a:endParaRPr lang="en-US"/>
        </a:p>
      </dgm:t>
    </dgm:pt>
    <dgm:pt modelId="{AD9F6CF4-FEF5-4473-943E-44E3CC0BFCCB}" type="pres">
      <dgm:prSet presAssocID="{0758C017-B9E7-421E-9453-13BDCCA252F1}" presName="boxAndChildren" presStyleCnt="0"/>
      <dgm:spPr/>
    </dgm:pt>
    <dgm:pt modelId="{E668E812-0CC2-4649-A8BC-6198707AD934}" type="pres">
      <dgm:prSet presAssocID="{0758C017-B9E7-421E-9453-13BDCCA252F1}" presName="parentTextBox" presStyleLbl="node1" presStyleIdx="0" presStyleCnt="4" custFlipHor="1" custScaleX="77733" custLinFactNeighborX="1624" custLinFactNeighborY="63911"/>
      <dgm:spPr/>
      <dgm:t>
        <a:bodyPr/>
        <a:lstStyle/>
        <a:p>
          <a:endParaRPr lang="en-US"/>
        </a:p>
      </dgm:t>
    </dgm:pt>
    <dgm:pt modelId="{8566298D-9C43-4C22-8B66-53551133D464}" type="pres">
      <dgm:prSet presAssocID="{820B824C-2904-45FE-8438-8FE17981DFC6}" presName="sp" presStyleCnt="0"/>
      <dgm:spPr/>
    </dgm:pt>
    <dgm:pt modelId="{D7EBEB5B-72AE-45BB-AC7A-0F8DA94E48A8}" type="pres">
      <dgm:prSet presAssocID="{56D044AE-EAB0-459C-A9B3-653D7C6EB9B4}" presName="arrowAndChildren" presStyleCnt="0"/>
      <dgm:spPr/>
    </dgm:pt>
    <dgm:pt modelId="{3CD879DA-4501-4207-9871-1BF6012AB763}" type="pres">
      <dgm:prSet presAssocID="{56D044AE-EAB0-459C-A9B3-653D7C6EB9B4}" presName="parentTextArrow" presStyleLbl="node1" presStyleIdx="0" presStyleCnt="4"/>
      <dgm:spPr/>
      <dgm:t>
        <a:bodyPr/>
        <a:lstStyle/>
        <a:p>
          <a:endParaRPr lang="en-US"/>
        </a:p>
      </dgm:t>
    </dgm:pt>
    <dgm:pt modelId="{8FC676CB-36D5-4017-974E-B89B765BAE8D}" type="pres">
      <dgm:prSet presAssocID="{56D044AE-EAB0-459C-A9B3-653D7C6EB9B4}" presName="arrow" presStyleLbl="node1" presStyleIdx="1" presStyleCnt="4" custScaleY="156462"/>
      <dgm:spPr/>
      <dgm:t>
        <a:bodyPr/>
        <a:lstStyle/>
        <a:p>
          <a:endParaRPr lang="en-US"/>
        </a:p>
      </dgm:t>
    </dgm:pt>
    <dgm:pt modelId="{FB24E877-4500-4EB0-9025-C5FEC5AB1787}" type="pres">
      <dgm:prSet presAssocID="{56D044AE-EAB0-459C-A9B3-653D7C6EB9B4}" presName="descendantArrow" presStyleCnt="0"/>
      <dgm:spPr/>
    </dgm:pt>
    <dgm:pt modelId="{1B78EE57-A2DC-4DC2-9FE7-9B35C30AD1BB}" type="pres">
      <dgm:prSet presAssocID="{37201943-080B-4EF1-A86A-A563D909215A}" presName="childTextArrow" presStyleLbl="fgAccFollowNode1" presStyleIdx="0" presStyleCnt="5" custScaleY="196175">
        <dgm:presLayoutVars>
          <dgm:bulletEnabled val="1"/>
        </dgm:presLayoutVars>
      </dgm:prSet>
      <dgm:spPr/>
      <dgm:t>
        <a:bodyPr/>
        <a:lstStyle/>
        <a:p>
          <a:endParaRPr lang="en-US"/>
        </a:p>
      </dgm:t>
    </dgm:pt>
    <dgm:pt modelId="{03D779A7-E4B7-4E22-9F69-F3C885FFB0AB}" type="pres">
      <dgm:prSet presAssocID="{35D39877-59F6-4269-83B8-B67F66BDC715}" presName="childTextArrow" presStyleLbl="fgAccFollowNode1" presStyleIdx="1" presStyleCnt="5" custScaleY="198721" custLinFactNeighborY="491">
        <dgm:presLayoutVars>
          <dgm:bulletEnabled val="1"/>
        </dgm:presLayoutVars>
      </dgm:prSet>
      <dgm:spPr/>
      <dgm:t>
        <a:bodyPr/>
        <a:lstStyle/>
        <a:p>
          <a:endParaRPr lang="en-US"/>
        </a:p>
      </dgm:t>
    </dgm:pt>
    <dgm:pt modelId="{E880FF98-48E4-49CE-8C94-7BAC76DB97E6}" type="pres">
      <dgm:prSet presAssocID="{1D77B86A-62DA-4B97-B364-3851B942C14E}" presName="sp" presStyleCnt="0"/>
      <dgm:spPr/>
    </dgm:pt>
    <dgm:pt modelId="{76CB5914-F908-43A2-9626-8752B26931D2}" type="pres">
      <dgm:prSet presAssocID="{EEB0E54D-2BCD-4937-B2D6-CFD5534C7B89}" presName="arrowAndChildren" presStyleCnt="0"/>
      <dgm:spPr/>
    </dgm:pt>
    <dgm:pt modelId="{0345DDCB-C37B-4A8B-ACE5-36009933B731}" type="pres">
      <dgm:prSet presAssocID="{EEB0E54D-2BCD-4937-B2D6-CFD5534C7B89}" presName="parentTextArrow" presStyleLbl="node1" presStyleIdx="1" presStyleCnt="4"/>
      <dgm:spPr/>
      <dgm:t>
        <a:bodyPr/>
        <a:lstStyle/>
        <a:p>
          <a:endParaRPr lang="en-US"/>
        </a:p>
      </dgm:t>
    </dgm:pt>
    <dgm:pt modelId="{A869550A-4FDB-443E-A890-7967BC910D67}" type="pres">
      <dgm:prSet presAssocID="{EEB0E54D-2BCD-4937-B2D6-CFD5534C7B89}" presName="arrow" presStyleLbl="node1" presStyleIdx="2" presStyleCnt="4" custLinFactNeighborX="795" custLinFactNeighborY="-2728"/>
      <dgm:spPr/>
      <dgm:t>
        <a:bodyPr/>
        <a:lstStyle/>
        <a:p>
          <a:endParaRPr lang="en-US"/>
        </a:p>
      </dgm:t>
    </dgm:pt>
    <dgm:pt modelId="{31D61692-28D3-4AE5-88C5-3379D6D045AB}" type="pres">
      <dgm:prSet presAssocID="{EEB0E54D-2BCD-4937-B2D6-CFD5534C7B89}" presName="descendantArrow" presStyleCnt="0"/>
      <dgm:spPr/>
    </dgm:pt>
    <dgm:pt modelId="{FEED171A-AA0D-450A-B485-9C032851481F}" type="pres">
      <dgm:prSet presAssocID="{FE941B40-4448-491F-87BC-0ED7CABA298D}" presName="childTextArrow" presStyleLbl="fgAccFollowNode1" presStyleIdx="2" presStyleCnt="5" custLinFactNeighborY="73639">
        <dgm:presLayoutVars>
          <dgm:bulletEnabled val="1"/>
        </dgm:presLayoutVars>
      </dgm:prSet>
      <dgm:spPr/>
      <dgm:t>
        <a:bodyPr/>
        <a:lstStyle/>
        <a:p>
          <a:endParaRPr lang="en-US"/>
        </a:p>
      </dgm:t>
    </dgm:pt>
    <dgm:pt modelId="{EEAD6EE9-47F3-4B4D-A2F5-C880913E7F99}" type="pres">
      <dgm:prSet presAssocID="{1089ADF2-92BB-470F-AFFC-C9797D3DA075}" presName="childTextArrow" presStyleLbl="fgAccFollowNode1" presStyleIdx="3" presStyleCnt="5" custLinFactNeighborY="73639">
        <dgm:presLayoutVars>
          <dgm:bulletEnabled val="1"/>
        </dgm:presLayoutVars>
      </dgm:prSet>
      <dgm:spPr/>
      <dgm:t>
        <a:bodyPr/>
        <a:lstStyle/>
        <a:p>
          <a:endParaRPr lang="en-US"/>
        </a:p>
      </dgm:t>
    </dgm:pt>
    <dgm:pt modelId="{6B74C84D-952B-44AE-B9F6-D3AA4E41EA29}" type="pres">
      <dgm:prSet presAssocID="{654BD221-FFCA-4621-85E3-3EA7AB42AC70}" presName="sp" presStyleCnt="0"/>
      <dgm:spPr/>
    </dgm:pt>
    <dgm:pt modelId="{C34B330F-A994-4B9B-A04B-234747081671}" type="pres">
      <dgm:prSet presAssocID="{B8E553E2-5438-4B87-9248-295DC5133C3C}" presName="arrowAndChildren" presStyleCnt="0"/>
      <dgm:spPr/>
    </dgm:pt>
    <dgm:pt modelId="{0C18AB09-C47E-4517-833A-447FBDAD62D3}" type="pres">
      <dgm:prSet presAssocID="{B8E553E2-5438-4B87-9248-295DC5133C3C}" presName="parentTextArrow" presStyleLbl="node1" presStyleIdx="2" presStyleCnt="4"/>
      <dgm:spPr/>
      <dgm:t>
        <a:bodyPr/>
        <a:lstStyle/>
        <a:p>
          <a:endParaRPr lang="en-US"/>
        </a:p>
      </dgm:t>
    </dgm:pt>
    <dgm:pt modelId="{37C4DB0E-7C70-4C49-85C1-B6A10B202820}" type="pres">
      <dgm:prSet presAssocID="{B8E553E2-5438-4B87-9248-295DC5133C3C}" presName="arrow" presStyleLbl="node1" presStyleIdx="3" presStyleCnt="4" custLinFactNeighborX="-1001" custLinFactNeighborY="-10709"/>
      <dgm:spPr/>
      <dgm:t>
        <a:bodyPr/>
        <a:lstStyle/>
        <a:p>
          <a:endParaRPr lang="en-US"/>
        </a:p>
      </dgm:t>
    </dgm:pt>
    <dgm:pt modelId="{724B7DFE-B180-42B0-B219-ECE4A20B454C}" type="pres">
      <dgm:prSet presAssocID="{B8E553E2-5438-4B87-9248-295DC5133C3C}" presName="descendantArrow" presStyleCnt="0"/>
      <dgm:spPr/>
    </dgm:pt>
    <dgm:pt modelId="{B43C966D-29A7-4ED3-87C0-1C51AB4D0625}" type="pres">
      <dgm:prSet presAssocID="{D52A11AD-C5BF-4FA9-B5E9-0F296E74FC32}" presName="childTextArrow" presStyleLbl="fgAccFollowNode1" presStyleIdx="4" presStyleCnt="5" custFlipHor="1" custScaleX="100098" custScaleY="244444" custLinFactNeighborX="3374" custLinFactNeighborY="6113">
        <dgm:presLayoutVars>
          <dgm:bulletEnabled val="1"/>
        </dgm:presLayoutVars>
      </dgm:prSet>
      <dgm:spPr/>
      <dgm:t>
        <a:bodyPr/>
        <a:lstStyle/>
        <a:p>
          <a:endParaRPr lang="en-US"/>
        </a:p>
      </dgm:t>
    </dgm:pt>
  </dgm:ptLst>
  <dgm:cxnLst>
    <dgm:cxn modelId="{B6DD3EF5-9138-4931-9D4D-1AF1C35B2D2D}" srcId="{B8E553E2-5438-4B87-9248-295DC5133C3C}" destId="{D52A11AD-C5BF-4FA9-B5E9-0F296E74FC32}" srcOrd="0" destOrd="0" parTransId="{AFEE67A9-1BBC-4B62-8FEE-A9BE1AED1203}" sibTransId="{017A5A59-CD51-4884-82A6-5F5958F37D68}"/>
    <dgm:cxn modelId="{A879C989-4F91-470F-9632-CBB7E831AD5C}" srcId="{8BBE6DA4-C3A7-434C-926B-3A509B9592B6}" destId="{EEB0E54D-2BCD-4937-B2D6-CFD5534C7B89}" srcOrd="1" destOrd="0" parTransId="{4051FF4F-AD13-438C-8C7E-FC7C351D0CBB}" sibTransId="{1D77B86A-62DA-4B97-B364-3851B942C14E}"/>
    <dgm:cxn modelId="{FE488ACF-292F-449B-9E69-2304ABD3C104}" type="presOf" srcId="{56D044AE-EAB0-459C-A9B3-653D7C6EB9B4}" destId="{3CD879DA-4501-4207-9871-1BF6012AB763}" srcOrd="0" destOrd="0" presId="urn:microsoft.com/office/officeart/2005/8/layout/process4"/>
    <dgm:cxn modelId="{E9A948D2-C4EA-4472-93AC-DEE77BFD6F01}" srcId="{8BBE6DA4-C3A7-434C-926B-3A509B9592B6}" destId="{B8E553E2-5438-4B87-9248-295DC5133C3C}" srcOrd="0" destOrd="0" parTransId="{3A8E9EC9-13A3-431D-B592-B2B37FC8512C}" sibTransId="{654BD221-FFCA-4621-85E3-3EA7AB42AC70}"/>
    <dgm:cxn modelId="{229E0CEE-3D9B-4455-8682-AF918556977C}" type="presOf" srcId="{37201943-080B-4EF1-A86A-A563D909215A}" destId="{1B78EE57-A2DC-4DC2-9FE7-9B35C30AD1BB}" srcOrd="0" destOrd="0" presId="urn:microsoft.com/office/officeart/2005/8/layout/process4"/>
    <dgm:cxn modelId="{F4BA459B-67EF-4C2D-9E62-ED9B6F967717}" srcId="{8BBE6DA4-C3A7-434C-926B-3A509B9592B6}" destId="{0758C017-B9E7-421E-9453-13BDCCA252F1}" srcOrd="3" destOrd="0" parTransId="{48871180-E691-4F3A-A18F-31567A1F011E}" sibTransId="{53A926A8-5971-4AA7-A98A-A5C70DF1C107}"/>
    <dgm:cxn modelId="{D98128E9-8D11-4A9C-BA69-A3B06038709D}" type="presOf" srcId="{56D044AE-EAB0-459C-A9B3-653D7C6EB9B4}" destId="{8FC676CB-36D5-4017-974E-B89B765BAE8D}" srcOrd="1" destOrd="0" presId="urn:microsoft.com/office/officeart/2005/8/layout/process4"/>
    <dgm:cxn modelId="{F6DCB253-73C9-455E-8198-60E5DA8D807D}" type="presOf" srcId="{0758C017-B9E7-421E-9453-13BDCCA252F1}" destId="{E668E812-0CC2-4649-A8BC-6198707AD934}" srcOrd="0" destOrd="0" presId="urn:microsoft.com/office/officeart/2005/8/layout/process4"/>
    <dgm:cxn modelId="{5AEBB2D5-2E70-4C70-8DB5-5DE76768B285}" srcId="{56D044AE-EAB0-459C-A9B3-653D7C6EB9B4}" destId="{35D39877-59F6-4269-83B8-B67F66BDC715}" srcOrd="1" destOrd="0" parTransId="{F910D17D-FE33-444F-AA0B-18D3C16E4B5D}" sibTransId="{1B823518-8E8B-40C1-A742-77C9ADA6A666}"/>
    <dgm:cxn modelId="{0F421148-AB13-4B65-A1E7-B3361C523CAD}" type="presOf" srcId="{EEB0E54D-2BCD-4937-B2D6-CFD5534C7B89}" destId="{A869550A-4FDB-443E-A890-7967BC910D67}" srcOrd="1" destOrd="0" presId="urn:microsoft.com/office/officeart/2005/8/layout/process4"/>
    <dgm:cxn modelId="{9D6C0D7C-6C6D-4910-BECD-DE89E6E7C144}" srcId="{56D044AE-EAB0-459C-A9B3-653D7C6EB9B4}" destId="{37201943-080B-4EF1-A86A-A563D909215A}" srcOrd="0" destOrd="0" parTransId="{53D992E9-F94A-44D9-8CF4-C682E0F900EE}" sibTransId="{EC8DCC5D-ECDA-4AE6-94FD-15538215A93F}"/>
    <dgm:cxn modelId="{515C718C-5DE9-4C17-9A05-338C6D7F2A22}" srcId="{EEB0E54D-2BCD-4937-B2D6-CFD5534C7B89}" destId="{1089ADF2-92BB-470F-AFFC-C9797D3DA075}" srcOrd="1" destOrd="0" parTransId="{36857EDA-DAC1-4781-A91B-E05F1A582382}" sibTransId="{079098FB-6DD9-4EBC-B032-BF73FA11115F}"/>
    <dgm:cxn modelId="{6B9E7CEC-856C-4085-A5BE-455482EAD60E}" type="presOf" srcId="{1089ADF2-92BB-470F-AFFC-C9797D3DA075}" destId="{EEAD6EE9-47F3-4B4D-A2F5-C880913E7F99}" srcOrd="0" destOrd="0" presId="urn:microsoft.com/office/officeart/2005/8/layout/process4"/>
    <dgm:cxn modelId="{7564562D-8F82-48CE-987E-66B9691AF047}" type="presOf" srcId="{B8E553E2-5438-4B87-9248-295DC5133C3C}" destId="{37C4DB0E-7C70-4C49-85C1-B6A10B202820}" srcOrd="1" destOrd="0" presId="urn:microsoft.com/office/officeart/2005/8/layout/process4"/>
    <dgm:cxn modelId="{C5A093C9-0C70-42EE-9F3A-B77C706A0F0A}" type="presOf" srcId="{8BBE6DA4-C3A7-434C-926B-3A509B9592B6}" destId="{720A8FBB-1EA2-4643-932D-E9A1226CCCC4}" srcOrd="0" destOrd="0" presId="urn:microsoft.com/office/officeart/2005/8/layout/process4"/>
    <dgm:cxn modelId="{99D55E74-FBF8-48B0-A7C8-C04983045993}" type="presOf" srcId="{D52A11AD-C5BF-4FA9-B5E9-0F296E74FC32}" destId="{B43C966D-29A7-4ED3-87C0-1C51AB4D0625}" srcOrd="0" destOrd="0" presId="urn:microsoft.com/office/officeart/2005/8/layout/process4"/>
    <dgm:cxn modelId="{AC490D52-89DB-4D08-AF1A-6B0D5204B496}" type="presOf" srcId="{B8E553E2-5438-4B87-9248-295DC5133C3C}" destId="{0C18AB09-C47E-4517-833A-447FBDAD62D3}" srcOrd="0" destOrd="0" presId="urn:microsoft.com/office/officeart/2005/8/layout/process4"/>
    <dgm:cxn modelId="{7BCF73C7-6FE4-4703-AB7A-64AA0D20F9C0}" type="presOf" srcId="{FE941B40-4448-491F-87BC-0ED7CABA298D}" destId="{FEED171A-AA0D-450A-B485-9C032851481F}" srcOrd="0" destOrd="0" presId="urn:microsoft.com/office/officeart/2005/8/layout/process4"/>
    <dgm:cxn modelId="{083EBB62-4527-40D8-AB06-3189D904317D}" srcId="{8BBE6DA4-C3A7-434C-926B-3A509B9592B6}" destId="{56D044AE-EAB0-459C-A9B3-653D7C6EB9B4}" srcOrd="2" destOrd="0" parTransId="{4BD19BC1-2532-4924-8431-D4910CBA0B34}" sibTransId="{820B824C-2904-45FE-8438-8FE17981DFC6}"/>
    <dgm:cxn modelId="{6AC63581-A6C4-4BFE-A3B2-C369261F9579}" type="presOf" srcId="{35D39877-59F6-4269-83B8-B67F66BDC715}" destId="{03D779A7-E4B7-4E22-9F69-F3C885FFB0AB}" srcOrd="0" destOrd="0" presId="urn:microsoft.com/office/officeart/2005/8/layout/process4"/>
    <dgm:cxn modelId="{DF47A5CB-2B6E-4F71-89A4-9DF97DA34EEF}" srcId="{EEB0E54D-2BCD-4937-B2D6-CFD5534C7B89}" destId="{FE941B40-4448-491F-87BC-0ED7CABA298D}" srcOrd="0" destOrd="0" parTransId="{ADE31403-108F-45B6-A721-B31A6385A556}" sibTransId="{909E8156-85FE-4581-8E2B-8C20D0E1B591}"/>
    <dgm:cxn modelId="{E74DCBDA-B4EA-4E88-B6EC-C091429535FB}" type="presOf" srcId="{EEB0E54D-2BCD-4937-B2D6-CFD5534C7B89}" destId="{0345DDCB-C37B-4A8B-ACE5-36009933B731}" srcOrd="0" destOrd="0" presId="urn:microsoft.com/office/officeart/2005/8/layout/process4"/>
    <dgm:cxn modelId="{437E38BF-AE6D-468C-A208-AB8FBE9162B5}" type="presParOf" srcId="{720A8FBB-1EA2-4643-932D-E9A1226CCCC4}" destId="{AD9F6CF4-FEF5-4473-943E-44E3CC0BFCCB}" srcOrd="0" destOrd="0" presId="urn:microsoft.com/office/officeart/2005/8/layout/process4"/>
    <dgm:cxn modelId="{2E0901CE-F6F6-4983-A79F-1D5CA67D4CA3}" type="presParOf" srcId="{AD9F6CF4-FEF5-4473-943E-44E3CC0BFCCB}" destId="{E668E812-0CC2-4649-A8BC-6198707AD934}" srcOrd="0" destOrd="0" presId="urn:microsoft.com/office/officeart/2005/8/layout/process4"/>
    <dgm:cxn modelId="{F5F42EC8-76DC-4603-8B47-6F933E9EA89B}" type="presParOf" srcId="{720A8FBB-1EA2-4643-932D-E9A1226CCCC4}" destId="{8566298D-9C43-4C22-8B66-53551133D464}" srcOrd="1" destOrd="0" presId="urn:microsoft.com/office/officeart/2005/8/layout/process4"/>
    <dgm:cxn modelId="{66051541-E925-4E52-A7CB-82DC47976326}" type="presParOf" srcId="{720A8FBB-1EA2-4643-932D-E9A1226CCCC4}" destId="{D7EBEB5B-72AE-45BB-AC7A-0F8DA94E48A8}" srcOrd="2" destOrd="0" presId="urn:microsoft.com/office/officeart/2005/8/layout/process4"/>
    <dgm:cxn modelId="{4D3EF357-FAF7-4517-9B12-08E36FD02482}" type="presParOf" srcId="{D7EBEB5B-72AE-45BB-AC7A-0F8DA94E48A8}" destId="{3CD879DA-4501-4207-9871-1BF6012AB763}" srcOrd="0" destOrd="0" presId="urn:microsoft.com/office/officeart/2005/8/layout/process4"/>
    <dgm:cxn modelId="{29A1BFFF-5206-4653-A381-7C7D420A306C}" type="presParOf" srcId="{D7EBEB5B-72AE-45BB-AC7A-0F8DA94E48A8}" destId="{8FC676CB-36D5-4017-974E-B89B765BAE8D}" srcOrd="1" destOrd="0" presId="urn:microsoft.com/office/officeart/2005/8/layout/process4"/>
    <dgm:cxn modelId="{9D7A01DF-753A-4B0D-9996-EF5C89212B18}" type="presParOf" srcId="{D7EBEB5B-72AE-45BB-AC7A-0F8DA94E48A8}" destId="{FB24E877-4500-4EB0-9025-C5FEC5AB1787}" srcOrd="2" destOrd="0" presId="urn:microsoft.com/office/officeart/2005/8/layout/process4"/>
    <dgm:cxn modelId="{B9BD67C1-FBDB-4084-A0F9-E9DDAAAE8D37}" type="presParOf" srcId="{FB24E877-4500-4EB0-9025-C5FEC5AB1787}" destId="{1B78EE57-A2DC-4DC2-9FE7-9B35C30AD1BB}" srcOrd="0" destOrd="0" presId="urn:microsoft.com/office/officeart/2005/8/layout/process4"/>
    <dgm:cxn modelId="{6CC4B72D-A50A-4A30-AC91-9DE4A6D7D393}" type="presParOf" srcId="{FB24E877-4500-4EB0-9025-C5FEC5AB1787}" destId="{03D779A7-E4B7-4E22-9F69-F3C885FFB0AB}" srcOrd="1" destOrd="0" presId="urn:microsoft.com/office/officeart/2005/8/layout/process4"/>
    <dgm:cxn modelId="{18C06D96-42F3-41DE-BCB4-4B8A607F68E4}" type="presParOf" srcId="{720A8FBB-1EA2-4643-932D-E9A1226CCCC4}" destId="{E880FF98-48E4-49CE-8C94-7BAC76DB97E6}" srcOrd="3" destOrd="0" presId="urn:microsoft.com/office/officeart/2005/8/layout/process4"/>
    <dgm:cxn modelId="{CE545BDD-768B-4B57-AFE6-CB6F3B4793E0}" type="presParOf" srcId="{720A8FBB-1EA2-4643-932D-E9A1226CCCC4}" destId="{76CB5914-F908-43A2-9626-8752B26931D2}" srcOrd="4" destOrd="0" presId="urn:microsoft.com/office/officeart/2005/8/layout/process4"/>
    <dgm:cxn modelId="{63C287EF-C5C1-4357-9A6A-E3F70E938849}" type="presParOf" srcId="{76CB5914-F908-43A2-9626-8752B26931D2}" destId="{0345DDCB-C37B-4A8B-ACE5-36009933B731}" srcOrd="0" destOrd="0" presId="urn:microsoft.com/office/officeart/2005/8/layout/process4"/>
    <dgm:cxn modelId="{A931B43D-5FFB-4B99-9EE9-4591CE4F75FB}" type="presParOf" srcId="{76CB5914-F908-43A2-9626-8752B26931D2}" destId="{A869550A-4FDB-443E-A890-7967BC910D67}" srcOrd="1" destOrd="0" presId="urn:microsoft.com/office/officeart/2005/8/layout/process4"/>
    <dgm:cxn modelId="{4673E370-CFCE-4FCB-9685-93FDB6CCE9AB}" type="presParOf" srcId="{76CB5914-F908-43A2-9626-8752B26931D2}" destId="{31D61692-28D3-4AE5-88C5-3379D6D045AB}" srcOrd="2" destOrd="0" presId="urn:microsoft.com/office/officeart/2005/8/layout/process4"/>
    <dgm:cxn modelId="{900C9CC3-4952-4CE8-AAC1-87E183102DCF}" type="presParOf" srcId="{31D61692-28D3-4AE5-88C5-3379D6D045AB}" destId="{FEED171A-AA0D-450A-B485-9C032851481F}" srcOrd="0" destOrd="0" presId="urn:microsoft.com/office/officeart/2005/8/layout/process4"/>
    <dgm:cxn modelId="{53B10968-D1B7-4870-90A8-1252680C099D}" type="presParOf" srcId="{31D61692-28D3-4AE5-88C5-3379D6D045AB}" destId="{EEAD6EE9-47F3-4B4D-A2F5-C880913E7F99}" srcOrd="1" destOrd="0" presId="urn:microsoft.com/office/officeart/2005/8/layout/process4"/>
    <dgm:cxn modelId="{2A328AD7-CB9F-44A7-BA82-82C1D249B642}" type="presParOf" srcId="{720A8FBB-1EA2-4643-932D-E9A1226CCCC4}" destId="{6B74C84D-952B-44AE-B9F6-D3AA4E41EA29}" srcOrd="5" destOrd="0" presId="urn:microsoft.com/office/officeart/2005/8/layout/process4"/>
    <dgm:cxn modelId="{A9D1D8AE-3E63-4D2C-B390-E65115406F75}" type="presParOf" srcId="{720A8FBB-1EA2-4643-932D-E9A1226CCCC4}" destId="{C34B330F-A994-4B9B-A04B-234747081671}" srcOrd="6" destOrd="0" presId="urn:microsoft.com/office/officeart/2005/8/layout/process4"/>
    <dgm:cxn modelId="{E4C7F583-C357-4B5C-929A-CCBF709F3E78}" type="presParOf" srcId="{C34B330F-A994-4B9B-A04B-234747081671}" destId="{0C18AB09-C47E-4517-833A-447FBDAD62D3}" srcOrd="0" destOrd="0" presId="urn:microsoft.com/office/officeart/2005/8/layout/process4"/>
    <dgm:cxn modelId="{F1664EC3-DA88-42FE-8D5B-F424ADF224CF}" type="presParOf" srcId="{C34B330F-A994-4B9B-A04B-234747081671}" destId="{37C4DB0E-7C70-4C49-85C1-B6A10B202820}" srcOrd="1" destOrd="0" presId="urn:microsoft.com/office/officeart/2005/8/layout/process4"/>
    <dgm:cxn modelId="{7EB2F390-8A0B-4DEA-B67D-740AA0F713F4}" type="presParOf" srcId="{C34B330F-A994-4B9B-A04B-234747081671}" destId="{724B7DFE-B180-42B0-B219-ECE4A20B454C}" srcOrd="2" destOrd="0" presId="urn:microsoft.com/office/officeart/2005/8/layout/process4"/>
    <dgm:cxn modelId="{1F5B0999-6960-4326-9D4A-93DB23C2B219}" type="presParOf" srcId="{724B7DFE-B180-42B0-B219-ECE4A20B454C}" destId="{B43C966D-29A7-4ED3-87C0-1C51AB4D062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158139-FE49-445D-A3DA-551C3E6DC5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2AE23E-B7D3-4346-8EC1-4D6D99FFE9F6}">
      <dgm:prSet phldrT="[Text]"/>
      <dgm:spPr/>
      <dgm:t>
        <a:bodyPr/>
        <a:lstStyle/>
        <a:p>
          <a:r>
            <a:rPr lang="en-US" b="1" dirty="0" smtClean="0">
              <a:solidFill>
                <a:schemeClr val="tx1"/>
              </a:solidFill>
              <a:latin typeface="Times New Roman" pitchFamily="18" charset="0"/>
              <a:cs typeface="Times New Roman" pitchFamily="18" charset="0"/>
            </a:rPr>
            <a:t>Tiêu chí về năng lực quản lý</a:t>
          </a:r>
          <a:endParaRPr lang="en-US" b="1" dirty="0">
            <a:solidFill>
              <a:schemeClr val="tx1"/>
            </a:solidFill>
            <a:latin typeface="Times New Roman" pitchFamily="18" charset="0"/>
            <a:cs typeface="Times New Roman" pitchFamily="18" charset="0"/>
          </a:endParaRPr>
        </a:p>
      </dgm:t>
    </dgm:pt>
    <dgm:pt modelId="{B0D1C134-D229-4A46-A04F-A03F48C0AAD1}" type="parTrans" cxnId="{066AD897-D62A-44C6-9343-E9060CC0A97A}">
      <dgm:prSet/>
      <dgm:spPr/>
      <dgm:t>
        <a:bodyPr/>
        <a:lstStyle/>
        <a:p>
          <a:endParaRPr lang="en-US"/>
        </a:p>
      </dgm:t>
    </dgm:pt>
    <dgm:pt modelId="{36489AFA-817B-43E7-BD19-A3F2E73B33CD}" type="sibTrans" cxnId="{066AD897-D62A-44C6-9343-E9060CC0A97A}">
      <dgm:prSet/>
      <dgm:spPr/>
      <dgm:t>
        <a:bodyPr/>
        <a:lstStyle/>
        <a:p>
          <a:endParaRPr lang="en-US"/>
        </a:p>
      </dgm:t>
    </dgm:pt>
    <dgm:pt modelId="{970FA097-789F-4FA0-8190-196724D3A95E}">
      <dgm:prSet phldrT="[Text]"/>
      <dgm:spPr/>
      <dgm:t>
        <a:bodyPr/>
        <a:lstStyle/>
        <a:p>
          <a:r>
            <a:rPr lang="en-US" b="1" dirty="0" smtClean="0">
              <a:solidFill>
                <a:srgbClr val="3333FF"/>
              </a:solidFill>
              <a:latin typeface="Times New Roman" pitchFamily="18" charset="0"/>
              <a:cs typeface="Times New Roman" pitchFamily="18" charset="0"/>
            </a:rPr>
            <a:t>6 tiêu chí</a:t>
          </a:r>
          <a:endParaRPr lang="en-US" b="1" dirty="0">
            <a:solidFill>
              <a:srgbClr val="3333FF"/>
            </a:solidFill>
            <a:latin typeface="Times New Roman" pitchFamily="18" charset="0"/>
            <a:cs typeface="Times New Roman" pitchFamily="18" charset="0"/>
          </a:endParaRPr>
        </a:p>
      </dgm:t>
    </dgm:pt>
    <dgm:pt modelId="{F074F1E2-44ED-458D-8AE5-A66A2C6E118A}" type="parTrans" cxnId="{CC2E8308-C213-4F15-8C70-D091392ACC49}">
      <dgm:prSet/>
      <dgm:spPr/>
      <dgm:t>
        <a:bodyPr/>
        <a:lstStyle/>
        <a:p>
          <a:endParaRPr lang="en-US"/>
        </a:p>
      </dgm:t>
    </dgm:pt>
    <dgm:pt modelId="{1200FD43-F4E3-4605-A99E-ADF225A5F96A}" type="sibTrans" cxnId="{CC2E8308-C213-4F15-8C70-D091392ACC49}">
      <dgm:prSet/>
      <dgm:spPr/>
      <dgm:t>
        <a:bodyPr/>
        <a:lstStyle/>
        <a:p>
          <a:endParaRPr lang="en-US"/>
        </a:p>
      </dgm:t>
    </dgm:pt>
    <dgm:pt modelId="{68802932-237D-4C19-B070-ACCD827EA0DD}">
      <dgm:prSet phldrT="[Text]"/>
      <dgm:spPr/>
      <dgm:t>
        <a:bodyPr/>
        <a:lstStyle/>
        <a:p>
          <a:r>
            <a:rPr lang="en-US" b="1" dirty="0" err="1" smtClean="0">
              <a:solidFill>
                <a:schemeClr val="tx1"/>
              </a:solidFill>
              <a:latin typeface="Times New Roman" pitchFamily="18" charset="0"/>
              <a:cs typeface="Times New Roman" pitchFamily="18" charset="0"/>
            </a:rPr>
            <a:t>Tiêu</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chí</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về</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điều</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kiện</a:t>
          </a:r>
          <a:r>
            <a:rPr lang="en-US" b="1" dirty="0" smtClean="0">
              <a:solidFill>
                <a:schemeClr val="tx1"/>
              </a:solidFill>
              <a:latin typeface="Times New Roman" pitchFamily="18" charset="0"/>
              <a:cs typeface="Times New Roman" pitchFamily="18" charset="0"/>
            </a:rPr>
            <a:t> ATTP</a:t>
          </a:r>
          <a:endParaRPr lang="en-US" b="1" dirty="0">
            <a:solidFill>
              <a:schemeClr val="tx1"/>
            </a:solidFill>
            <a:latin typeface="Times New Roman" pitchFamily="18" charset="0"/>
            <a:cs typeface="Times New Roman" pitchFamily="18" charset="0"/>
          </a:endParaRPr>
        </a:p>
      </dgm:t>
    </dgm:pt>
    <dgm:pt modelId="{93EF6531-0664-4CD6-8226-819CF80C10CC}" type="parTrans" cxnId="{35B83C7A-F86C-49AC-B14C-964094BE1317}">
      <dgm:prSet/>
      <dgm:spPr/>
      <dgm:t>
        <a:bodyPr/>
        <a:lstStyle/>
        <a:p>
          <a:endParaRPr lang="en-US"/>
        </a:p>
      </dgm:t>
    </dgm:pt>
    <dgm:pt modelId="{B959006B-F5B7-4FE6-9106-2036C210A305}" type="sibTrans" cxnId="{35B83C7A-F86C-49AC-B14C-964094BE1317}">
      <dgm:prSet/>
      <dgm:spPr/>
      <dgm:t>
        <a:bodyPr/>
        <a:lstStyle/>
        <a:p>
          <a:endParaRPr lang="en-US"/>
        </a:p>
      </dgm:t>
    </dgm:pt>
    <dgm:pt modelId="{DD2ECFC8-6439-4C41-BF8F-245677E6C4CD}">
      <dgm:prSet phldrT="[Text]"/>
      <dgm:spPr/>
      <dgm:t>
        <a:bodyPr/>
        <a:lstStyle/>
        <a:p>
          <a:r>
            <a:rPr lang="en-US" b="1" dirty="0" smtClean="0">
              <a:solidFill>
                <a:srgbClr val="3333FF"/>
              </a:solidFill>
              <a:latin typeface="Times New Roman" pitchFamily="18" charset="0"/>
              <a:cs typeface="Times New Roman" pitchFamily="18" charset="0"/>
            </a:rPr>
            <a:t>10 tiêu chí</a:t>
          </a:r>
          <a:endParaRPr lang="en-US" b="1" dirty="0">
            <a:solidFill>
              <a:srgbClr val="3333FF"/>
            </a:solidFill>
            <a:latin typeface="Times New Roman" pitchFamily="18" charset="0"/>
            <a:cs typeface="Times New Roman" pitchFamily="18" charset="0"/>
          </a:endParaRPr>
        </a:p>
      </dgm:t>
    </dgm:pt>
    <dgm:pt modelId="{71F1429A-ABD8-4323-8F14-8F796D2FD4E2}" type="parTrans" cxnId="{4819FB6E-8898-4082-B536-08CB81C17C55}">
      <dgm:prSet/>
      <dgm:spPr/>
      <dgm:t>
        <a:bodyPr/>
        <a:lstStyle/>
        <a:p>
          <a:endParaRPr lang="en-US"/>
        </a:p>
      </dgm:t>
    </dgm:pt>
    <dgm:pt modelId="{9F04B7DE-2104-47DE-B4D6-0E547A8190E1}" type="sibTrans" cxnId="{4819FB6E-8898-4082-B536-08CB81C17C55}">
      <dgm:prSet/>
      <dgm:spPr/>
      <dgm:t>
        <a:bodyPr/>
        <a:lstStyle/>
        <a:p>
          <a:endParaRPr lang="en-US"/>
        </a:p>
      </dgm:t>
    </dgm:pt>
    <dgm:pt modelId="{3802D8B0-CEEA-4E38-810F-9D9CBE2A3059}" type="pres">
      <dgm:prSet presAssocID="{84158139-FE49-445D-A3DA-551C3E6DC508}" presName="linear" presStyleCnt="0">
        <dgm:presLayoutVars>
          <dgm:animLvl val="lvl"/>
          <dgm:resizeHandles val="exact"/>
        </dgm:presLayoutVars>
      </dgm:prSet>
      <dgm:spPr/>
      <dgm:t>
        <a:bodyPr/>
        <a:lstStyle/>
        <a:p>
          <a:endParaRPr lang="en-US"/>
        </a:p>
      </dgm:t>
    </dgm:pt>
    <dgm:pt modelId="{F1574B87-1B9E-441A-AA72-E169A385FD3D}" type="pres">
      <dgm:prSet presAssocID="{D12AE23E-B7D3-4346-8EC1-4D6D99FFE9F6}" presName="parentText" presStyleLbl="node1" presStyleIdx="0" presStyleCnt="2" custLinFactNeighborY="-29260">
        <dgm:presLayoutVars>
          <dgm:chMax val="0"/>
          <dgm:bulletEnabled val="1"/>
        </dgm:presLayoutVars>
      </dgm:prSet>
      <dgm:spPr/>
      <dgm:t>
        <a:bodyPr/>
        <a:lstStyle/>
        <a:p>
          <a:endParaRPr lang="en-US"/>
        </a:p>
      </dgm:t>
    </dgm:pt>
    <dgm:pt modelId="{4FFAD733-4F8C-4EFB-840D-428E6EB89E6F}" type="pres">
      <dgm:prSet presAssocID="{D12AE23E-B7D3-4346-8EC1-4D6D99FFE9F6}" presName="childText" presStyleLbl="revTx" presStyleIdx="0" presStyleCnt="2">
        <dgm:presLayoutVars>
          <dgm:bulletEnabled val="1"/>
        </dgm:presLayoutVars>
      </dgm:prSet>
      <dgm:spPr/>
      <dgm:t>
        <a:bodyPr/>
        <a:lstStyle/>
        <a:p>
          <a:endParaRPr lang="en-US"/>
        </a:p>
      </dgm:t>
    </dgm:pt>
    <dgm:pt modelId="{7B1663D4-CD15-41EC-B1B1-85DF5A1F9E8E}" type="pres">
      <dgm:prSet presAssocID="{68802932-237D-4C19-B070-ACCD827EA0DD}" presName="parentText" presStyleLbl="node1" presStyleIdx="1" presStyleCnt="2">
        <dgm:presLayoutVars>
          <dgm:chMax val="0"/>
          <dgm:bulletEnabled val="1"/>
        </dgm:presLayoutVars>
      </dgm:prSet>
      <dgm:spPr/>
      <dgm:t>
        <a:bodyPr/>
        <a:lstStyle/>
        <a:p>
          <a:endParaRPr lang="en-US"/>
        </a:p>
      </dgm:t>
    </dgm:pt>
    <dgm:pt modelId="{7002CA24-431E-4219-913A-A22C0C556C0A}" type="pres">
      <dgm:prSet presAssocID="{68802932-237D-4C19-B070-ACCD827EA0DD}" presName="childText" presStyleLbl="revTx" presStyleIdx="1" presStyleCnt="2">
        <dgm:presLayoutVars>
          <dgm:bulletEnabled val="1"/>
        </dgm:presLayoutVars>
      </dgm:prSet>
      <dgm:spPr/>
      <dgm:t>
        <a:bodyPr/>
        <a:lstStyle/>
        <a:p>
          <a:endParaRPr lang="en-US"/>
        </a:p>
      </dgm:t>
    </dgm:pt>
  </dgm:ptLst>
  <dgm:cxnLst>
    <dgm:cxn modelId="{BD0D29FF-FF77-43AE-B482-08B39549FC5B}" type="presOf" srcId="{84158139-FE49-445D-A3DA-551C3E6DC508}" destId="{3802D8B0-CEEA-4E38-810F-9D9CBE2A3059}" srcOrd="0" destOrd="0" presId="urn:microsoft.com/office/officeart/2005/8/layout/vList2"/>
    <dgm:cxn modelId="{066AD897-D62A-44C6-9343-E9060CC0A97A}" srcId="{84158139-FE49-445D-A3DA-551C3E6DC508}" destId="{D12AE23E-B7D3-4346-8EC1-4D6D99FFE9F6}" srcOrd="0" destOrd="0" parTransId="{B0D1C134-D229-4A46-A04F-A03F48C0AAD1}" sibTransId="{36489AFA-817B-43E7-BD19-A3F2E73B33CD}"/>
    <dgm:cxn modelId="{35B83C7A-F86C-49AC-B14C-964094BE1317}" srcId="{84158139-FE49-445D-A3DA-551C3E6DC508}" destId="{68802932-237D-4C19-B070-ACCD827EA0DD}" srcOrd="1" destOrd="0" parTransId="{93EF6531-0664-4CD6-8226-819CF80C10CC}" sibTransId="{B959006B-F5B7-4FE6-9106-2036C210A305}"/>
    <dgm:cxn modelId="{B11242F4-9FF1-452D-A3DB-41577CB4A6C0}" type="presOf" srcId="{68802932-237D-4C19-B070-ACCD827EA0DD}" destId="{7B1663D4-CD15-41EC-B1B1-85DF5A1F9E8E}" srcOrd="0" destOrd="0" presId="urn:microsoft.com/office/officeart/2005/8/layout/vList2"/>
    <dgm:cxn modelId="{CC2E8308-C213-4F15-8C70-D091392ACC49}" srcId="{D12AE23E-B7D3-4346-8EC1-4D6D99FFE9F6}" destId="{970FA097-789F-4FA0-8190-196724D3A95E}" srcOrd="0" destOrd="0" parTransId="{F074F1E2-44ED-458D-8AE5-A66A2C6E118A}" sibTransId="{1200FD43-F4E3-4605-A99E-ADF225A5F96A}"/>
    <dgm:cxn modelId="{B00723B3-7F76-4692-A23E-1DCF0D9AC0CF}" type="presOf" srcId="{DD2ECFC8-6439-4C41-BF8F-245677E6C4CD}" destId="{7002CA24-431E-4219-913A-A22C0C556C0A}" srcOrd="0" destOrd="0" presId="urn:microsoft.com/office/officeart/2005/8/layout/vList2"/>
    <dgm:cxn modelId="{6D161657-CDE8-4726-8216-24193BD45F33}" type="presOf" srcId="{D12AE23E-B7D3-4346-8EC1-4D6D99FFE9F6}" destId="{F1574B87-1B9E-441A-AA72-E169A385FD3D}" srcOrd="0" destOrd="0" presId="urn:microsoft.com/office/officeart/2005/8/layout/vList2"/>
    <dgm:cxn modelId="{4819FB6E-8898-4082-B536-08CB81C17C55}" srcId="{68802932-237D-4C19-B070-ACCD827EA0DD}" destId="{DD2ECFC8-6439-4C41-BF8F-245677E6C4CD}" srcOrd="0" destOrd="0" parTransId="{71F1429A-ABD8-4323-8F14-8F796D2FD4E2}" sibTransId="{9F04B7DE-2104-47DE-B4D6-0E547A8190E1}"/>
    <dgm:cxn modelId="{B2933348-4DA2-4576-BB4B-46053344C124}" type="presOf" srcId="{970FA097-789F-4FA0-8190-196724D3A95E}" destId="{4FFAD733-4F8C-4EFB-840D-428E6EB89E6F}" srcOrd="0" destOrd="0" presId="urn:microsoft.com/office/officeart/2005/8/layout/vList2"/>
    <dgm:cxn modelId="{B2D2251A-45B8-4A37-B249-464FE4BCA7B1}" type="presParOf" srcId="{3802D8B0-CEEA-4E38-810F-9D9CBE2A3059}" destId="{F1574B87-1B9E-441A-AA72-E169A385FD3D}" srcOrd="0" destOrd="0" presId="urn:microsoft.com/office/officeart/2005/8/layout/vList2"/>
    <dgm:cxn modelId="{53D5D26A-1655-4E82-A3D1-739E6F934727}" type="presParOf" srcId="{3802D8B0-CEEA-4E38-810F-9D9CBE2A3059}" destId="{4FFAD733-4F8C-4EFB-840D-428E6EB89E6F}" srcOrd="1" destOrd="0" presId="urn:microsoft.com/office/officeart/2005/8/layout/vList2"/>
    <dgm:cxn modelId="{83046809-AF8F-46BA-AB1E-1AE525364382}" type="presParOf" srcId="{3802D8B0-CEEA-4E38-810F-9D9CBE2A3059}" destId="{7B1663D4-CD15-41EC-B1B1-85DF5A1F9E8E}" srcOrd="2" destOrd="0" presId="urn:microsoft.com/office/officeart/2005/8/layout/vList2"/>
    <dgm:cxn modelId="{924AFC7D-AA85-413B-857C-FA09D5DDB7FC}" type="presParOf" srcId="{3802D8B0-CEEA-4E38-810F-9D9CBE2A3059}" destId="{7002CA24-431E-4219-913A-A22C0C556C0A}"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8E812-0CC2-4649-A8BC-6198707AD934}">
      <dsp:nvSpPr>
        <dsp:cNvPr id="0" name=""/>
        <dsp:cNvSpPr/>
      </dsp:nvSpPr>
      <dsp:spPr>
        <a:xfrm flipH="1">
          <a:off x="1056438" y="4805338"/>
          <a:ext cx="6437007" cy="8832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err="1" smtClean="0"/>
            <a:t>Báo</a:t>
          </a:r>
          <a:r>
            <a:rPr lang="en-US" sz="2800" b="1" kern="1200" dirty="0" smtClean="0"/>
            <a:t> </a:t>
          </a:r>
          <a:r>
            <a:rPr lang="en-US" sz="2800" b="1" kern="1200" dirty="0" err="1" smtClean="0"/>
            <a:t>cáo</a:t>
          </a:r>
          <a:r>
            <a:rPr lang="en-US" sz="2800" b="1" kern="1200" dirty="0" smtClean="0"/>
            <a:t> </a:t>
          </a:r>
          <a:r>
            <a:rPr lang="en-US" sz="2800" b="1" kern="1200" dirty="0" err="1" smtClean="0"/>
            <a:t>sở</a:t>
          </a:r>
          <a:r>
            <a:rPr lang="en-US" sz="2800" b="1" kern="1200" dirty="0" smtClean="0"/>
            <a:t> Y </a:t>
          </a:r>
          <a:r>
            <a:rPr lang="en-US" sz="2800" b="1" kern="1200" dirty="0" err="1" smtClean="0"/>
            <a:t>tế</a:t>
          </a:r>
          <a:r>
            <a:rPr lang="en-US" sz="2800" b="1" kern="1200" dirty="0" smtClean="0"/>
            <a:t> ( Chi </a:t>
          </a:r>
          <a:r>
            <a:rPr lang="en-US" sz="2800" b="1" kern="1200" dirty="0" err="1" smtClean="0"/>
            <a:t>cục</a:t>
          </a:r>
          <a:r>
            <a:rPr lang="en-US" sz="2800" b="1" kern="1200" dirty="0" smtClean="0"/>
            <a:t> ATVSTP </a:t>
          </a:r>
          <a:r>
            <a:rPr lang="en-US" sz="2800" b="1" kern="1200" dirty="0" err="1" smtClean="0"/>
            <a:t>làm</a:t>
          </a:r>
          <a:r>
            <a:rPr lang="en-US" sz="2800" b="1" kern="1200" dirty="0" smtClean="0"/>
            <a:t> </a:t>
          </a:r>
          <a:r>
            <a:rPr lang="en-US" sz="2800" b="1" kern="1200" dirty="0" err="1" smtClean="0"/>
            <a:t>thường</a:t>
          </a:r>
          <a:r>
            <a:rPr lang="en-US" sz="2800" b="1" kern="1200" dirty="0" smtClean="0"/>
            <a:t> </a:t>
          </a:r>
          <a:r>
            <a:rPr lang="en-US" sz="2800" b="1" kern="1200" dirty="0" err="1" smtClean="0"/>
            <a:t>trực</a:t>
          </a:r>
          <a:r>
            <a:rPr lang="en-US" sz="2800" b="1" kern="1200" dirty="0" smtClean="0"/>
            <a:t>)</a:t>
          </a:r>
          <a:endParaRPr lang="en-US" sz="2800" b="1" kern="1200" dirty="0"/>
        </a:p>
      </dsp:txBody>
      <dsp:txXfrm>
        <a:off x="1056438" y="4805338"/>
        <a:ext cx="6437007" cy="883293"/>
      </dsp:txXfrm>
    </dsp:sp>
    <dsp:sp modelId="{8FC676CB-36D5-4017-974E-B89B765BAE8D}">
      <dsp:nvSpPr>
        <dsp:cNvPr id="0" name=""/>
        <dsp:cNvSpPr/>
      </dsp:nvSpPr>
      <dsp:spPr>
        <a:xfrm rot="10800000">
          <a:off x="0" y="2691777"/>
          <a:ext cx="8280920" cy="2125544"/>
        </a:xfrm>
        <a:prstGeom prst="upArrowCallou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err="1" smtClean="0">
              <a:solidFill>
                <a:srgbClr val="FF0000"/>
              </a:solidFill>
              <a:latin typeface="Times New Roman" panose="02020603050405020304" pitchFamily="18" charset="0"/>
              <a:cs typeface="Times New Roman" panose="02020603050405020304" pitchFamily="18" charset="0"/>
            </a:rPr>
            <a:t>Bước</a:t>
          </a:r>
          <a:r>
            <a:rPr lang="en-US" sz="2400" b="1" kern="1200" dirty="0" smtClean="0">
              <a:solidFill>
                <a:srgbClr val="FF0000"/>
              </a:solidFill>
              <a:latin typeface="Times New Roman" panose="02020603050405020304" pitchFamily="18" charset="0"/>
              <a:cs typeface="Times New Roman" panose="02020603050405020304" pitchFamily="18" charset="0"/>
            </a:rPr>
            <a:t> 3</a:t>
          </a:r>
          <a:endParaRPr lang="en-US" sz="2400" b="1" kern="1200" dirty="0">
            <a:solidFill>
              <a:srgbClr val="FF0000"/>
            </a:solidFill>
            <a:latin typeface="Times New Roman" panose="02020603050405020304" pitchFamily="18" charset="0"/>
            <a:cs typeface="Times New Roman" panose="02020603050405020304" pitchFamily="18" charset="0"/>
          </a:endParaRPr>
        </a:p>
      </dsp:txBody>
      <dsp:txXfrm rot="-10800000">
        <a:off x="0" y="2691777"/>
        <a:ext cx="8280920" cy="746066"/>
      </dsp:txXfrm>
    </dsp:sp>
    <dsp:sp modelId="{1B78EE57-A2DC-4DC2-9FE7-9B35C30AD1BB}">
      <dsp:nvSpPr>
        <dsp:cNvPr id="0" name=""/>
        <dsp:cNvSpPr/>
      </dsp:nvSpPr>
      <dsp:spPr>
        <a:xfrm>
          <a:off x="0" y="3356804"/>
          <a:ext cx="4140459" cy="796849"/>
        </a:xfrm>
        <a:prstGeom prst="rect">
          <a:avLst/>
        </a:prstGeom>
        <a:solidFill>
          <a:schemeClr val="accent1">
            <a:alpha val="90000"/>
            <a:tint val="40000"/>
            <a:hueOff val="0"/>
            <a:satOff val="0"/>
            <a:lumOff val="0"/>
            <a:alphaOff val="0"/>
          </a:schemeClr>
        </a:solidFill>
        <a:ln w="25400" cap="flat" cmpd="sng" algn="ctr">
          <a:solidFill>
            <a:srgbClr val="3333FF">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ts val="0"/>
            </a:spcAft>
          </a:pPr>
          <a:r>
            <a:rPr lang="en-US" sz="2000" b="1" kern="1200" dirty="0" err="1" smtClean="0"/>
            <a:t>Trạm</a:t>
          </a:r>
          <a:r>
            <a:rPr lang="en-US" sz="2000" b="1" kern="1200" dirty="0" smtClean="0"/>
            <a:t> y </a:t>
          </a:r>
          <a:r>
            <a:rPr lang="en-US" sz="2000" b="1" kern="1200" dirty="0" err="1" smtClean="0"/>
            <a:t>tế</a:t>
          </a:r>
          <a:r>
            <a:rPr lang="en-US" sz="2000" b="1" kern="1200" dirty="0" smtClean="0"/>
            <a:t> </a:t>
          </a:r>
          <a:r>
            <a:rPr lang="en-US" sz="2000" b="1" kern="1200" dirty="0" err="1" smtClean="0"/>
            <a:t>phường</a:t>
          </a:r>
          <a:r>
            <a:rPr lang="en-US" sz="2000" b="1" kern="1200" dirty="0" smtClean="0"/>
            <a:t> </a:t>
          </a:r>
          <a:r>
            <a:rPr lang="en-US" sz="2000" b="1" kern="1200" dirty="0" err="1" smtClean="0"/>
            <a:t>báo</a:t>
          </a:r>
          <a:r>
            <a:rPr lang="en-US" sz="2000" b="1" kern="1200" dirty="0" smtClean="0"/>
            <a:t> </a:t>
          </a:r>
          <a:r>
            <a:rPr lang="en-US" sz="2000" b="1" kern="1200" dirty="0" err="1" smtClean="0"/>
            <a:t>cáo</a:t>
          </a:r>
          <a:r>
            <a:rPr lang="en-US" sz="2000" b="1" kern="1200" dirty="0" smtClean="0"/>
            <a:t> </a:t>
          </a:r>
          <a:r>
            <a:rPr lang="en-US" sz="2000" b="1" kern="1200" dirty="0" err="1" smtClean="0"/>
            <a:t>lên</a:t>
          </a:r>
          <a:r>
            <a:rPr lang="en-US" sz="2000" b="1" kern="1200" dirty="0" smtClean="0"/>
            <a:t> </a:t>
          </a:r>
        </a:p>
        <a:p>
          <a:pPr lvl="0" algn="ctr" defTabSz="889000">
            <a:lnSpc>
              <a:spcPct val="90000"/>
            </a:lnSpc>
            <a:spcBef>
              <a:spcPct val="0"/>
            </a:spcBef>
            <a:spcAft>
              <a:spcPts val="0"/>
            </a:spcAft>
          </a:pPr>
          <a:r>
            <a:rPr lang="en-US" sz="2000" b="1" kern="1200" dirty="0" err="1" smtClean="0"/>
            <a:t>Trung</a:t>
          </a:r>
          <a:r>
            <a:rPr lang="en-US" sz="2000" b="1" kern="1200" dirty="0" smtClean="0"/>
            <a:t> </a:t>
          </a:r>
          <a:r>
            <a:rPr lang="en-US" sz="2000" b="1" kern="1200" dirty="0" err="1" smtClean="0"/>
            <a:t>tâm</a:t>
          </a:r>
          <a:r>
            <a:rPr lang="en-US" sz="2000" b="1" kern="1200" dirty="0" smtClean="0"/>
            <a:t> Y </a:t>
          </a:r>
          <a:r>
            <a:rPr lang="en-US" sz="2000" b="1" kern="1200" dirty="0" err="1" smtClean="0"/>
            <a:t>tế</a:t>
          </a:r>
          <a:r>
            <a:rPr lang="en-US" sz="2000" b="1" kern="1200" dirty="0" smtClean="0"/>
            <a:t>, </a:t>
          </a:r>
          <a:r>
            <a:rPr lang="en-US" sz="2000" b="1" kern="1200" dirty="0" err="1" smtClean="0"/>
            <a:t>Phòng</a:t>
          </a:r>
          <a:r>
            <a:rPr lang="en-US" sz="2000" b="1" kern="1200" dirty="0" smtClean="0"/>
            <a:t> Y </a:t>
          </a:r>
          <a:r>
            <a:rPr lang="en-US" sz="2000" b="1" kern="1200" dirty="0" err="1" smtClean="0"/>
            <a:t>tế</a:t>
          </a:r>
          <a:r>
            <a:rPr lang="en-US" sz="2000" b="1" kern="1200" dirty="0" smtClean="0"/>
            <a:t> </a:t>
          </a:r>
          <a:r>
            <a:rPr lang="en-US" sz="2000" b="1" kern="1200" dirty="0" err="1" smtClean="0"/>
            <a:t>quận</a:t>
          </a:r>
          <a:endParaRPr lang="en-US" sz="2000" b="1" kern="1200" dirty="0"/>
        </a:p>
      </dsp:txBody>
      <dsp:txXfrm>
        <a:off x="0" y="3356804"/>
        <a:ext cx="4140459" cy="796849"/>
      </dsp:txXfrm>
    </dsp:sp>
    <dsp:sp modelId="{03D779A7-E4B7-4E22-9F69-F3C885FFB0AB}">
      <dsp:nvSpPr>
        <dsp:cNvPr id="0" name=""/>
        <dsp:cNvSpPr/>
      </dsp:nvSpPr>
      <dsp:spPr>
        <a:xfrm>
          <a:off x="4140460" y="3353628"/>
          <a:ext cx="4140459" cy="807190"/>
        </a:xfrm>
        <a:prstGeom prst="rect">
          <a:avLst/>
        </a:prstGeom>
        <a:solidFill>
          <a:schemeClr val="accent1">
            <a:alpha val="90000"/>
            <a:tint val="40000"/>
            <a:hueOff val="0"/>
            <a:satOff val="0"/>
            <a:lumOff val="0"/>
            <a:alphaOff val="0"/>
          </a:schemeClr>
        </a:solidFill>
        <a:ln w="25400" cap="flat" cmpd="sng" algn="ctr">
          <a:solidFill>
            <a:srgbClr val="3333FF">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ts val="0"/>
            </a:spcAft>
          </a:pPr>
          <a:r>
            <a:rPr lang="en-US" sz="2000" b="1" kern="1200" dirty="0" err="1" smtClean="0"/>
            <a:t>Trung</a:t>
          </a:r>
          <a:r>
            <a:rPr lang="en-US" sz="2000" b="1" kern="1200" dirty="0" smtClean="0"/>
            <a:t> </a:t>
          </a:r>
          <a:r>
            <a:rPr lang="en-US" sz="2000" b="1" kern="1200" dirty="0" err="1" smtClean="0"/>
            <a:t>tâm</a:t>
          </a:r>
          <a:r>
            <a:rPr lang="en-US" sz="2000" b="1" kern="1200" dirty="0" smtClean="0"/>
            <a:t> y </a:t>
          </a:r>
          <a:r>
            <a:rPr lang="en-US" sz="2000" b="1" kern="1200" dirty="0" err="1" smtClean="0"/>
            <a:t>tế</a:t>
          </a:r>
          <a:r>
            <a:rPr lang="en-US" sz="2000" b="1" kern="1200" dirty="0" smtClean="0"/>
            <a:t> </a:t>
          </a:r>
          <a:r>
            <a:rPr lang="en-US" sz="2000" b="1" kern="1200" dirty="0" err="1" smtClean="0"/>
            <a:t>quận</a:t>
          </a:r>
          <a:r>
            <a:rPr lang="en-US" sz="2000" b="1" kern="1200" dirty="0" smtClean="0"/>
            <a:t> </a:t>
          </a:r>
          <a:r>
            <a:rPr lang="en-US" sz="2000" b="1" kern="1200" dirty="0" err="1" smtClean="0"/>
            <a:t>báo</a:t>
          </a:r>
          <a:r>
            <a:rPr lang="en-US" sz="2000" b="1" kern="1200" dirty="0" smtClean="0"/>
            <a:t> </a:t>
          </a:r>
          <a:r>
            <a:rPr lang="en-US" sz="2000" b="1" kern="1200" dirty="0" err="1" smtClean="0"/>
            <a:t>cáo</a:t>
          </a:r>
          <a:r>
            <a:rPr lang="en-US" sz="2000" b="1" kern="1200" dirty="0" smtClean="0"/>
            <a:t>  BCĐ </a:t>
          </a:r>
          <a:r>
            <a:rPr lang="en-US" sz="2000" b="1" kern="1200" dirty="0" err="1" smtClean="0"/>
            <a:t>quận</a:t>
          </a:r>
          <a:r>
            <a:rPr lang="en-US" sz="2000" b="1" kern="1200" dirty="0" smtClean="0"/>
            <a:t> </a:t>
          </a:r>
          <a:endParaRPr lang="en-US" sz="2000" b="1" kern="1200" dirty="0"/>
        </a:p>
      </dsp:txBody>
      <dsp:txXfrm>
        <a:off x="4140460" y="3353628"/>
        <a:ext cx="4140459" cy="807190"/>
      </dsp:txXfrm>
    </dsp:sp>
    <dsp:sp modelId="{A869550A-4FDB-443E-A890-7967BC910D67}">
      <dsp:nvSpPr>
        <dsp:cNvPr id="0" name=""/>
        <dsp:cNvSpPr/>
      </dsp:nvSpPr>
      <dsp:spPr>
        <a:xfrm rot="10800000">
          <a:off x="0" y="1309461"/>
          <a:ext cx="8280920" cy="1358505"/>
        </a:xfrm>
        <a:prstGeom prst="upArrowCallou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endParaRPr lang="en-US" sz="2400" b="1" kern="1200" smtClean="0">
            <a:solidFill>
              <a:srgbClr val="FF0000"/>
            </a:solidFill>
            <a:latin typeface="Times New Roman" panose="02020603050405020304" pitchFamily="18" charset="0"/>
            <a:cs typeface="Times New Roman" panose="02020603050405020304" pitchFamily="18" charset="0"/>
          </a:endParaRPr>
        </a:p>
        <a:p>
          <a:pPr lvl="0" algn="ctr" defTabSz="1066800">
            <a:lnSpc>
              <a:spcPct val="90000"/>
            </a:lnSpc>
            <a:spcBef>
              <a:spcPct val="0"/>
            </a:spcBef>
            <a:spcAft>
              <a:spcPct val="35000"/>
            </a:spcAft>
          </a:pPr>
          <a:r>
            <a:rPr lang="en-US" sz="2400" b="1" kern="1200" smtClean="0">
              <a:solidFill>
                <a:srgbClr val="FF0000"/>
              </a:solidFill>
              <a:latin typeface="Times New Roman" panose="02020603050405020304" pitchFamily="18" charset="0"/>
              <a:cs typeface="Times New Roman" panose="02020603050405020304" pitchFamily="18" charset="0"/>
            </a:rPr>
            <a:t>Bước </a:t>
          </a:r>
          <a:r>
            <a:rPr lang="en-US" sz="2400" b="1" kern="1200" dirty="0" smtClean="0">
              <a:solidFill>
                <a:srgbClr val="FF0000"/>
              </a:solidFill>
              <a:latin typeface="Times New Roman" panose="02020603050405020304" pitchFamily="18" charset="0"/>
              <a:cs typeface="Times New Roman" panose="02020603050405020304" pitchFamily="18" charset="0"/>
            </a:rPr>
            <a:t>2</a:t>
          </a:r>
          <a:endParaRPr lang="en-US" sz="2400" b="1" kern="1200" dirty="0">
            <a:solidFill>
              <a:srgbClr val="FF0000"/>
            </a:solidFill>
            <a:latin typeface="Times New Roman" panose="02020603050405020304" pitchFamily="18" charset="0"/>
            <a:cs typeface="Times New Roman" panose="02020603050405020304" pitchFamily="18" charset="0"/>
          </a:endParaRPr>
        </a:p>
      </dsp:txBody>
      <dsp:txXfrm rot="-10800000">
        <a:off x="0" y="1309461"/>
        <a:ext cx="8280920" cy="476835"/>
      </dsp:txXfrm>
    </dsp:sp>
    <dsp:sp modelId="{FEED171A-AA0D-450A-B485-9C032851481F}">
      <dsp:nvSpPr>
        <dsp:cNvPr id="0" name=""/>
        <dsp:cNvSpPr/>
      </dsp:nvSpPr>
      <dsp:spPr>
        <a:xfrm>
          <a:off x="0" y="2122473"/>
          <a:ext cx="4140459" cy="406193"/>
        </a:xfrm>
        <a:prstGeom prst="rect">
          <a:avLst/>
        </a:prstGeom>
        <a:solidFill>
          <a:schemeClr val="accent1">
            <a:alpha val="90000"/>
            <a:tint val="40000"/>
            <a:hueOff val="0"/>
            <a:satOff val="0"/>
            <a:lumOff val="0"/>
            <a:alphaOff val="0"/>
          </a:schemeClr>
        </a:solidFill>
        <a:ln w="25400" cap="flat" cmpd="sng" algn="ctr">
          <a:solidFill>
            <a:srgbClr val="3333FF">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lvl="0" algn="ctr" defTabSz="1066800">
            <a:lnSpc>
              <a:spcPct val="90000"/>
            </a:lnSpc>
            <a:spcBef>
              <a:spcPct val="0"/>
            </a:spcBef>
            <a:spcAft>
              <a:spcPct val="35000"/>
            </a:spcAft>
          </a:pPr>
          <a:r>
            <a:rPr lang="en-US" sz="2400" b="1" kern="1200" dirty="0" err="1" smtClean="0">
              <a:latin typeface="Times New Roman" pitchFamily="18" charset="0"/>
              <a:cs typeface="Times New Roman" pitchFamily="18" charset="0"/>
            </a:rPr>
            <a:t>Báo</a:t>
          </a:r>
          <a:r>
            <a:rPr lang="en-US" sz="2400" b="1" kern="1200" dirty="0" smtClean="0">
              <a:latin typeface="Times New Roman" pitchFamily="18" charset="0"/>
              <a:cs typeface="Times New Roman" pitchFamily="18" charset="0"/>
            </a:rPr>
            <a:t> </a:t>
          </a:r>
          <a:r>
            <a:rPr lang="en-US" sz="2400" b="1" kern="1200" dirty="0" err="1" smtClean="0">
              <a:latin typeface="Times New Roman" pitchFamily="18" charset="0"/>
              <a:cs typeface="Times New Roman" pitchFamily="18" charset="0"/>
            </a:rPr>
            <a:t>cáo</a:t>
          </a:r>
          <a:r>
            <a:rPr lang="en-US" sz="2400" b="1" kern="1200" dirty="0" smtClean="0">
              <a:latin typeface="Times New Roman" pitchFamily="18" charset="0"/>
              <a:cs typeface="Times New Roman" pitchFamily="18" charset="0"/>
            </a:rPr>
            <a:t> BCĐ </a:t>
          </a:r>
          <a:r>
            <a:rPr lang="en-US" sz="2400" b="1" kern="1200" dirty="0" err="1" smtClean="0">
              <a:latin typeface="Times New Roman" pitchFamily="18" charset="0"/>
              <a:cs typeface="Times New Roman" pitchFamily="18" charset="0"/>
            </a:rPr>
            <a:t>phường</a:t>
          </a:r>
          <a:endParaRPr lang="en-US" sz="2400" b="1" kern="1200" dirty="0">
            <a:latin typeface="Times New Roman" pitchFamily="18" charset="0"/>
            <a:cs typeface="Times New Roman" pitchFamily="18" charset="0"/>
          </a:endParaRPr>
        </a:p>
      </dsp:txBody>
      <dsp:txXfrm>
        <a:off x="0" y="2122473"/>
        <a:ext cx="4140459" cy="406193"/>
      </dsp:txXfrm>
    </dsp:sp>
    <dsp:sp modelId="{EEAD6EE9-47F3-4B4D-A2F5-C880913E7F99}">
      <dsp:nvSpPr>
        <dsp:cNvPr id="0" name=""/>
        <dsp:cNvSpPr/>
      </dsp:nvSpPr>
      <dsp:spPr>
        <a:xfrm>
          <a:off x="4140460" y="2122473"/>
          <a:ext cx="4140459" cy="406193"/>
        </a:xfrm>
        <a:prstGeom prst="rect">
          <a:avLst/>
        </a:prstGeom>
        <a:solidFill>
          <a:schemeClr val="accent1">
            <a:alpha val="90000"/>
            <a:tint val="40000"/>
            <a:hueOff val="0"/>
            <a:satOff val="0"/>
            <a:lumOff val="0"/>
            <a:alphaOff val="0"/>
          </a:schemeClr>
        </a:solidFill>
        <a:ln w="25400" cap="flat" cmpd="sng" algn="ctr">
          <a:solidFill>
            <a:srgbClr val="3333FF">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lvl="0" algn="ctr" defTabSz="1066800">
            <a:lnSpc>
              <a:spcPct val="90000"/>
            </a:lnSpc>
            <a:spcBef>
              <a:spcPct val="0"/>
            </a:spcBef>
            <a:spcAft>
              <a:spcPct val="35000"/>
            </a:spcAft>
          </a:pPr>
          <a:r>
            <a:rPr lang="en-US" sz="2400" b="1" kern="1200" dirty="0" err="1" smtClean="0">
              <a:latin typeface="Times New Roman" pitchFamily="18" charset="0"/>
              <a:cs typeface="Times New Roman" pitchFamily="18" charset="0"/>
            </a:rPr>
            <a:t>Trạm</a:t>
          </a:r>
          <a:r>
            <a:rPr lang="en-US" sz="2400" b="1" kern="1200" dirty="0" smtClean="0">
              <a:latin typeface="Times New Roman" pitchFamily="18" charset="0"/>
              <a:cs typeface="Times New Roman" pitchFamily="18" charset="0"/>
            </a:rPr>
            <a:t> y </a:t>
          </a:r>
          <a:r>
            <a:rPr lang="en-US" sz="2400" b="1" kern="1200" dirty="0" err="1" smtClean="0">
              <a:latin typeface="Times New Roman" pitchFamily="18" charset="0"/>
              <a:cs typeface="Times New Roman" pitchFamily="18" charset="0"/>
            </a:rPr>
            <a:t>tế</a:t>
          </a:r>
          <a:r>
            <a:rPr lang="en-US" sz="2400" b="1" kern="1200" dirty="0" smtClean="0">
              <a:latin typeface="Times New Roman" pitchFamily="18" charset="0"/>
              <a:cs typeface="Times New Roman" pitchFamily="18" charset="0"/>
            </a:rPr>
            <a:t> </a:t>
          </a:r>
          <a:r>
            <a:rPr lang="en-US" sz="2400" b="1" kern="1200" dirty="0" err="1" smtClean="0">
              <a:latin typeface="Times New Roman" pitchFamily="18" charset="0"/>
              <a:cs typeface="Times New Roman" pitchFamily="18" charset="0"/>
            </a:rPr>
            <a:t>phường</a:t>
          </a:r>
          <a:endParaRPr lang="en-US" sz="2400" b="1" kern="1200" dirty="0">
            <a:latin typeface="Times New Roman" pitchFamily="18" charset="0"/>
            <a:cs typeface="Times New Roman" pitchFamily="18" charset="0"/>
          </a:endParaRPr>
        </a:p>
      </dsp:txBody>
      <dsp:txXfrm>
        <a:off x="4140460" y="2122473"/>
        <a:ext cx="4140459" cy="406193"/>
      </dsp:txXfrm>
    </dsp:sp>
    <dsp:sp modelId="{37C4DB0E-7C70-4C49-85C1-B6A10B202820}">
      <dsp:nvSpPr>
        <dsp:cNvPr id="0" name=""/>
        <dsp:cNvSpPr/>
      </dsp:nvSpPr>
      <dsp:spPr>
        <a:xfrm rot="10800000">
          <a:off x="0" y="0"/>
          <a:ext cx="8280920" cy="1358505"/>
        </a:xfrm>
        <a:prstGeom prst="upArrowCallou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err="1" smtClean="0"/>
            <a:t>Bước</a:t>
          </a:r>
          <a:r>
            <a:rPr lang="en-US" sz="1700" kern="1200" dirty="0" smtClean="0"/>
            <a:t> 1</a:t>
          </a:r>
          <a:endParaRPr lang="en-US" sz="1700" kern="1200" dirty="0"/>
        </a:p>
      </dsp:txBody>
      <dsp:txXfrm rot="-10800000">
        <a:off x="0" y="0"/>
        <a:ext cx="8280920" cy="476835"/>
      </dsp:txXfrm>
    </dsp:sp>
    <dsp:sp modelId="{B43C966D-29A7-4ED3-87C0-1C51AB4D0625}">
      <dsp:nvSpPr>
        <dsp:cNvPr id="0" name=""/>
        <dsp:cNvSpPr/>
      </dsp:nvSpPr>
      <dsp:spPr>
        <a:xfrm flipH="1">
          <a:off x="8074" y="209570"/>
          <a:ext cx="8272845" cy="992914"/>
        </a:xfrm>
        <a:prstGeom prst="rect">
          <a:avLst/>
        </a:prstGeom>
        <a:solidFill>
          <a:schemeClr val="bg1">
            <a:alpha val="90000"/>
          </a:schemeClr>
        </a:solidFill>
        <a:ln w="25400" cap="flat" cmpd="sng" algn="ctr">
          <a:solidFill>
            <a:srgbClr val="3333FF">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lvl="0" algn="ctr" defTabSz="1066800">
            <a:lnSpc>
              <a:spcPct val="90000"/>
            </a:lnSpc>
            <a:spcBef>
              <a:spcPct val="0"/>
            </a:spcBef>
            <a:spcAft>
              <a:spcPct val="35000"/>
            </a:spcAft>
          </a:pPr>
          <a:r>
            <a:rPr lang="en-US" sz="2400" b="1" kern="1200" smtClean="0">
              <a:solidFill>
                <a:srgbClr val="FF0000"/>
              </a:solidFill>
              <a:latin typeface="Times New Roman" pitchFamily="18" charset="0"/>
              <a:cs typeface="Times New Roman" pitchFamily="18" charset="0"/>
            </a:rPr>
            <a:t>Bước 1:</a:t>
          </a:r>
        </a:p>
        <a:p>
          <a:pPr lvl="0" algn="ctr" defTabSz="1066800">
            <a:lnSpc>
              <a:spcPct val="90000"/>
            </a:lnSpc>
            <a:spcBef>
              <a:spcPct val="0"/>
            </a:spcBef>
            <a:spcAft>
              <a:spcPct val="35000"/>
            </a:spcAft>
          </a:pPr>
          <a:r>
            <a:rPr lang="en-US" sz="2400" b="1" kern="1200" smtClean="0">
              <a:latin typeface="Times New Roman" pitchFamily="18" charset="0"/>
              <a:cs typeface="Times New Roman" pitchFamily="18" charset="0"/>
            </a:rPr>
            <a:t>Ban </a:t>
          </a:r>
          <a:r>
            <a:rPr lang="en-US" sz="2400" b="1" kern="1200" dirty="0" err="1" smtClean="0">
              <a:latin typeface="Times New Roman" pitchFamily="18" charset="0"/>
              <a:cs typeface="Times New Roman" pitchFamily="18" charset="0"/>
            </a:rPr>
            <a:t>giám</a:t>
          </a:r>
          <a:r>
            <a:rPr lang="en-US" sz="2400" b="1" kern="1200" dirty="0" smtClean="0">
              <a:latin typeface="Times New Roman" pitchFamily="18" charset="0"/>
              <a:cs typeface="Times New Roman" pitchFamily="18" charset="0"/>
            </a:rPr>
            <a:t> </a:t>
          </a:r>
          <a:r>
            <a:rPr lang="en-US" sz="2400" b="1" kern="1200" dirty="0" err="1" smtClean="0">
              <a:latin typeface="Times New Roman" pitchFamily="18" charset="0"/>
              <a:cs typeface="Times New Roman" pitchFamily="18" charset="0"/>
            </a:rPr>
            <a:t>hiệu</a:t>
          </a:r>
          <a:r>
            <a:rPr lang="en-US" sz="2400" b="1" kern="1200" dirty="0" smtClean="0">
              <a:latin typeface="Times New Roman" pitchFamily="18" charset="0"/>
              <a:cs typeface="Times New Roman" pitchFamily="18" charset="0"/>
            </a:rPr>
            <a:t> </a:t>
          </a:r>
          <a:r>
            <a:rPr lang="en-US" sz="2400" b="1" kern="1200" dirty="0" err="1" smtClean="0">
              <a:latin typeface="Times New Roman" pitchFamily="18" charset="0"/>
              <a:cs typeface="Times New Roman" pitchFamily="18" charset="0"/>
            </a:rPr>
            <a:t>nhà</a:t>
          </a:r>
          <a:r>
            <a:rPr lang="en-US" sz="2400" b="1" kern="1200" dirty="0" smtClean="0">
              <a:latin typeface="Times New Roman" pitchFamily="18" charset="0"/>
              <a:cs typeface="Times New Roman" pitchFamily="18" charset="0"/>
            </a:rPr>
            <a:t> </a:t>
          </a:r>
          <a:r>
            <a:rPr lang="en-US" sz="2400" b="1" kern="1200" dirty="0" err="1" smtClean="0">
              <a:latin typeface="Times New Roman" pitchFamily="18" charset="0"/>
              <a:cs typeface="Times New Roman" pitchFamily="18" charset="0"/>
            </a:rPr>
            <a:t>trường</a:t>
          </a:r>
          <a:r>
            <a:rPr lang="en-US" sz="2400" b="1" kern="1200" dirty="0" smtClean="0">
              <a:latin typeface="Times New Roman" pitchFamily="18" charset="0"/>
              <a:cs typeface="Times New Roman" pitchFamily="18" charset="0"/>
            </a:rPr>
            <a:t> </a:t>
          </a:r>
          <a:r>
            <a:rPr lang="en-US" sz="2400" b="1" kern="1200" err="1" smtClean="0">
              <a:latin typeface="Times New Roman" pitchFamily="18" charset="0"/>
              <a:cs typeface="Times New Roman" pitchFamily="18" charset="0"/>
            </a:rPr>
            <a:t>tiếp</a:t>
          </a:r>
          <a:r>
            <a:rPr lang="en-US" sz="2400" b="1" kern="1200" smtClean="0">
              <a:latin typeface="Times New Roman" pitchFamily="18" charset="0"/>
              <a:cs typeface="Times New Roman" pitchFamily="18" charset="0"/>
            </a:rPr>
            <a:t> nhận </a:t>
          </a:r>
          <a:r>
            <a:rPr lang="en-US" sz="2400" b="1" kern="1200" dirty="0" err="1" smtClean="0">
              <a:latin typeface="Times New Roman" pitchFamily="18" charset="0"/>
              <a:cs typeface="Times New Roman" pitchFamily="18" charset="0"/>
            </a:rPr>
            <a:t>thông</a:t>
          </a:r>
          <a:r>
            <a:rPr lang="en-US" sz="2400" b="1" kern="1200" dirty="0" smtClean="0">
              <a:latin typeface="Times New Roman" pitchFamily="18" charset="0"/>
              <a:cs typeface="Times New Roman" pitchFamily="18" charset="0"/>
            </a:rPr>
            <a:t> tin</a:t>
          </a:r>
          <a:endParaRPr lang="en-US" sz="2400" b="1" kern="1200" dirty="0">
            <a:latin typeface="Times New Roman" pitchFamily="18" charset="0"/>
            <a:cs typeface="Times New Roman" pitchFamily="18" charset="0"/>
          </a:endParaRPr>
        </a:p>
      </dsp:txBody>
      <dsp:txXfrm>
        <a:off x="8074" y="209570"/>
        <a:ext cx="8272845" cy="9929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74B87-1B9E-441A-AA72-E169A385FD3D}">
      <dsp:nvSpPr>
        <dsp:cNvPr id="0" name=""/>
        <dsp:cNvSpPr/>
      </dsp:nvSpPr>
      <dsp:spPr>
        <a:xfrm>
          <a:off x="0" y="374198"/>
          <a:ext cx="6096000" cy="865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b="1" kern="1200" dirty="0" smtClean="0">
              <a:solidFill>
                <a:schemeClr val="tx1"/>
              </a:solidFill>
              <a:latin typeface="Times New Roman" pitchFamily="18" charset="0"/>
              <a:cs typeface="Times New Roman" pitchFamily="18" charset="0"/>
            </a:rPr>
            <a:t>Tiêu chí về năng lực quản lý</a:t>
          </a:r>
          <a:endParaRPr lang="en-US" sz="3700" b="1" kern="1200" dirty="0">
            <a:solidFill>
              <a:schemeClr val="tx1"/>
            </a:solidFill>
            <a:latin typeface="Times New Roman" pitchFamily="18" charset="0"/>
            <a:cs typeface="Times New Roman" pitchFamily="18" charset="0"/>
          </a:endParaRPr>
        </a:p>
      </dsp:txBody>
      <dsp:txXfrm>
        <a:off x="42265" y="416463"/>
        <a:ext cx="6011470" cy="781270"/>
      </dsp:txXfrm>
    </dsp:sp>
    <dsp:sp modelId="{4FFAD733-4F8C-4EFB-840D-428E6EB89E6F}">
      <dsp:nvSpPr>
        <dsp:cNvPr id="0" name=""/>
        <dsp:cNvSpPr/>
      </dsp:nvSpPr>
      <dsp:spPr>
        <a:xfrm>
          <a:off x="0" y="1419280"/>
          <a:ext cx="6096000"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b="1" kern="1200" dirty="0" smtClean="0">
              <a:solidFill>
                <a:srgbClr val="3333FF"/>
              </a:solidFill>
              <a:latin typeface="Times New Roman" pitchFamily="18" charset="0"/>
              <a:cs typeface="Times New Roman" pitchFamily="18" charset="0"/>
            </a:rPr>
            <a:t>6 tiêu chí</a:t>
          </a:r>
          <a:endParaRPr lang="en-US" sz="2900" b="1" kern="1200" dirty="0">
            <a:solidFill>
              <a:srgbClr val="3333FF"/>
            </a:solidFill>
            <a:latin typeface="Times New Roman" pitchFamily="18" charset="0"/>
            <a:cs typeface="Times New Roman" pitchFamily="18" charset="0"/>
          </a:endParaRPr>
        </a:p>
      </dsp:txBody>
      <dsp:txXfrm>
        <a:off x="0" y="1419280"/>
        <a:ext cx="6096000" cy="612720"/>
      </dsp:txXfrm>
    </dsp:sp>
    <dsp:sp modelId="{7B1663D4-CD15-41EC-B1B1-85DF5A1F9E8E}">
      <dsp:nvSpPr>
        <dsp:cNvPr id="0" name=""/>
        <dsp:cNvSpPr/>
      </dsp:nvSpPr>
      <dsp:spPr>
        <a:xfrm>
          <a:off x="0" y="2032000"/>
          <a:ext cx="6096000" cy="865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b="1" kern="1200" dirty="0" err="1" smtClean="0">
              <a:solidFill>
                <a:schemeClr val="tx1"/>
              </a:solidFill>
              <a:latin typeface="Times New Roman" pitchFamily="18" charset="0"/>
              <a:cs typeface="Times New Roman" pitchFamily="18" charset="0"/>
            </a:rPr>
            <a:t>Tiêu</a:t>
          </a:r>
          <a:r>
            <a:rPr lang="en-US" sz="3700" b="1" kern="1200" dirty="0" smtClean="0">
              <a:solidFill>
                <a:schemeClr val="tx1"/>
              </a:solidFill>
              <a:latin typeface="Times New Roman" pitchFamily="18" charset="0"/>
              <a:cs typeface="Times New Roman" pitchFamily="18" charset="0"/>
            </a:rPr>
            <a:t> </a:t>
          </a:r>
          <a:r>
            <a:rPr lang="en-US" sz="3700" b="1" kern="1200" dirty="0" err="1" smtClean="0">
              <a:solidFill>
                <a:schemeClr val="tx1"/>
              </a:solidFill>
              <a:latin typeface="Times New Roman" pitchFamily="18" charset="0"/>
              <a:cs typeface="Times New Roman" pitchFamily="18" charset="0"/>
            </a:rPr>
            <a:t>chí</a:t>
          </a:r>
          <a:r>
            <a:rPr lang="en-US" sz="3700" b="1" kern="1200" dirty="0" smtClean="0">
              <a:solidFill>
                <a:schemeClr val="tx1"/>
              </a:solidFill>
              <a:latin typeface="Times New Roman" pitchFamily="18" charset="0"/>
              <a:cs typeface="Times New Roman" pitchFamily="18" charset="0"/>
            </a:rPr>
            <a:t> </a:t>
          </a:r>
          <a:r>
            <a:rPr lang="en-US" sz="3700" b="1" kern="1200" dirty="0" err="1" smtClean="0">
              <a:solidFill>
                <a:schemeClr val="tx1"/>
              </a:solidFill>
              <a:latin typeface="Times New Roman" pitchFamily="18" charset="0"/>
              <a:cs typeface="Times New Roman" pitchFamily="18" charset="0"/>
            </a:rPr>
            <a:t>về</a:t>
          </a:r>
          <a:r>
            <a:rPr lang="en-US" sz="3700" b="1" kern="1200" dirty="0" smtClean="0">
              <a:solidFill>
                <a:schemeClr val="tx1"/>
              </a:solidFill>
              <a:latin typeface="Times New Roman" pitchFamily="18" charset="0"/>
              <a:cs typeface="Times New Roman" pitchFamily="18" charset="0"/>
            </a:rPr>
            <a:t> </a:t>
          </a:r>
          <a:r>
            <a:rPr lang="en-US" sz="3700" b="1" kern="1200" dirty="0" err="1" smtClean="0">
              <a:solidFill>
                <a:schemeClr val="tx1"/>
              </a:solidFill>
              <a:latin typeface="Times New Roman" pitchFamily="18" charset="0"/>
              <a:cs typeface="Times New Roman" pitchFamily="18" charset="0"/>
            </a:rPr>
            <a:t>điều</a:t>
          </a:r>
          <a:r>
            <a:rPr lang="en-US" sz="3700" b="1" kern="1200" dirty="0" smtClean="0">
              <a:solidFill>
                <a:schemeClr val="tx1"/>
              </a:solidFill>
              <a:latin typeface="Times New Roman" pitchFamily="18" charset="0"/>
              <a:cs typeface="Times New Roman" pitchFamily="18" charset="0"/>
            </a:rPr>
            <a:t> </a:t>
          </a:r>
          <a:r>
            <a:rPr lang="en-US" sz="3700" b="1" kern="1200" dirty="0" err="1" smtClean="0">
              <a:solidFill>
                <a:schemeClr val="tx1"/>
              </a:solidFill>
              <a:latin typeface="Times New Roman" pitchFamily="18" charset="0"/>
              <a:cs typeface="Times New Roman" pitchFamily="18" charset="0"/>
            </a:rPr>
            <a:t>kiện</a:t>
          </a:r>
          <a:r>
            <a:rPr lang="en-US" sz="3700" b="1" kern="1200" dirty="0" smtClean="0">
              <a:solidFill>
                <a:schemeClr val="tx1"/>
              </a:solidFill>
              <a:latin typeface="Times New Roman" pitchFamily="18" charset="0"/>
              <a:cs typeface="Times New Roman" pitchFamily="18" charset="0"/>
            </a:rPr>
            <a:t> ATTP</a:t>
          </a:r>
          <a:endParaRPr lang="en-US" sz="3700" b="1" kern="1200" dirty="0">
            <a:solidFill>
              <a:schemeClr val="tx1"/>
            </a:solidFill>
            <a:latin typeface="Times New Roman" pitchFamily="18" charset="0"/>
            <a:cs typeface="Times New Roman" pitchFamily="18" charset="0"/>
          </a:endParaRPr>
        </a:p>
      </dsp:txBody>
      <dsp:txXfrm>
        <a:off x="42265" y="2074265"/>
        <a:ext cx="6011470" cy="781270"/>
      </dsp:txXfrm>
    </dsp:sp>
    <dsp:sp modelId="{7002CA24-431E-4219-913A-A22C0C556C0A}">
      <dsp:nvSpPr>
        <dsp:cNvPr id="0" name=""/>
        <dsp:cNvSpPr/>
      </dsp:nvSpPr>
      <dsp:spPr>
        <a:xfrm>
          <a:off x="0" y="2897800"/>
          <a:ext cx="6096000"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b="1" kern="1200" dirty="0" smtClean="0">
              <a:solidFill>
                <a:srgbClr val="3333FF"/>
              </a:solidFill>
              <a:latin typeface="Times New Roman" pitchFamily="18" charset="0"/>
              <a:cs typeface="Times New Roman" pitchFamily="18" charset="0"/>
            </a:rPr>
            <a:t>10 tiêu chí</a:t>
          </a:r>
          <a:endParaRPr lang="en-US" sz="2900" b="1" kern="1200" dirty="0">
            <a:solidFill>
              <a:srgbClr val="3333FF"/>
            </a:solidFill>
            <a:latin typeface="Times New Roman" pitchFamily="18" charset="0"/>
            <a:cs typeface="Times New Roman" pitchFamily="18" charset="0"/>
          </a:endParaRPr>
        </a:p>
      </dsp:txBody>
      <dsp:txXfrm>
        <a:off x="0" y="2897800"/>
        <a:ext cx="6096000" cy="61272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6338" name="Rectangle 2"/>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526339" name="Rectangle 3"/>
          <p:cNvSpPr>
            <a:spLocks noGrp="1" noChangeArrowheads="1"/>
          </p:cNvSpPr>
          <p:nvPr>
            <p:ph type="dt" sz="quarter" idx="1"/>
          </p:nvPr>
        </p:nvSpPr>
        <p:spPr bwMode="auto">
          <a:xfrm>
            <a:off x="3814763" y="0"/>
            <a:ext cx="2919412"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526340" name="Rectangle 4"/>
          <p:cNvSpPr>
            <a:spLocks noGrp="1" noChangeArrowheads="1"/>
          </p:cNvSpPr>
          <p:nvPr>
            <p:ph type="ftr" sz="quarter" idx="2"/>
          </p:nvPr>
        </p:nvSpPr>
        <p:spPr bwMode="auto">
          <a:xfrm>
            <a:off x="0" y="9371013"/>
            <a:ext cx="29194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526341" name="Rectangle 5"/>
          <p:cNvSpPr>
            <a:spLocks noGrp="1" noChangeArrowheads="1"/>
          </p:cNvSpPr>
          <p:nvPr>
            <p:ph type="sldNum" sz="quarter" idx="3"/>
          </p:nvPr>
        </p:nvSpPr>
        <p:spPr bwMode="auto">
          <a:xfrm>
            <a:off x="3814763" y="9371013"/>
            <a:ext cx="2919412"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02D1DE1-0A68-4046-B5FC-282A915A808F}" type="slidenum">
              <a:rPr lang="en-US"/>
              <a:pPr>
                <a:defRPr/>
              </a:pPr>
              <a:t>‹#›</a:t>
            </a:fld>
            <a:endParaRPr lang="en-US"/>
          </a:p>
        </p:txBody>
      </p:sp>
    </p:spTree>
    <p:extLst>
      <p:ext uri="{BB962C8B-B14F-4D97-AF65-F5344CB8AC3E}">
        <p14:creationId xmlns:p14="http://schemas.microsoft.com/office/powerpoint/2010/main" val="1893725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17825" cy="493713"/>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eaLnBrk="1" hangingPunct="1">
              <a:defRPr sz="1200"/>
            </a:lvl1pPr>
          </a:lstStyle>
          <a:p>
            <a:pPr>
              <a:defRPr/>
            </a:pPr>
            <a:endParaRPr lang="en-US"/>
          </a:p>
        </p:txBody>
      </p:sp>
      <p:sp>
        <p:nvSpPr>
          <p:cNvPr id="63491" name="Rectangle 3"/>
          <p:cNvSpPr>
            <a:spLocks noGrp="1" noChangeArrowheads="1"/>
          </p:cNvSpPr>
          <p:nvPr>
            <p:ph type="dt" idx="1"/>
          </p:nvPr>
        </p:nvSpPr>
        <p:spPr bwMode="auto">
          <a:xfrm>
            <a:off x="3816350" y="0"/>
            <a:ext cx="2917825" cy="493713"/>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algn="r" eaLnBrk="1" hangingPunct="1">
              <a:defRPr sz="1200"/>
            </a:lvl1pPr>
          </a:lstStyle>
          <a:p>
            <a:pPr>
              <a:defRPr/>
            </a:pPr>
            <a:endParaRPr lang="en-US"/>
          </a:p>
        </p:txBody>
      </p:sp>
      <p:sp>
        <p:nvSpPr>
          <p:cNvPr id="43012" name="Rectangle 4"/>
          <p:cNvSpPr>
            <a:spLocks noGrp="1" noRot="1" noChangeAspect="1" noChangeArrowheads="1" noTextEdit="1"/>
          </p:cNvSpPr>
          <p:nvPr>
            <p:ph type="sldImg" idx="2"/>
          </p:nvPr>
        </p:nvSpPr>
        <p:spPr bwMode="auto">
          <a:xfrm>
            <a:off x="900113" y="739775"/>
            <a:ext cx="4933950" cy="3700463"/>
          </a:xfrm>
          <a:prstGeom prst="rect">
            <a:avLst/>
          </a:prstGeom>
          <a:noFill/>
          <a:ln w="9525">
            <a:solidFill>
              <a:srgbClr val="000000"/>
            </a:solidFill>
            <a:miter lim="800000"/>
            <a:headEnd/>
            <a:tailEnd/>
          </a:ln>
        </p:spPr>
      </p:sp>
      <p:sp>
        <p:nvSpPr>
          <p:cNvPr id="63493" name="Rectangle 5"/>
          <p:cNvSpPr>
            <a:spLocks noGrp="1" noChangeArrowheads="1"/>
          </p:cNvSpPr>
          <p:nvPr>
            <p:ph type="body" sz="quarter" idx="3"/>
          </p:nvPr>
        </p:nvSpPr>
        <p:spPr bwMode="auto">
          <a:xfrm>
            <a:off x="674688" y="4686300"/>
            <a:ext cx="5386387" cy="4440238"/>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3494" name="Rectangle 6"/>
          <p:cNvSpPr>
            <a:spLocks noGrp="1" noChangeArrowheads="1"/>
          </p:cNvSpPr>
          <p:nvPr>
            <p:ph type="ftr" sz="quarter" idx="4"/>
          </p:nvPr>
        </p:nvSpPr>
        <p:spPr bwMode="auto">
          <a:xfrm>
            <a:off x="0" y="9371013"/>
            <a:ext cx="2917825" cy="493712"/>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eaLnBrk="1" hangingPunct="1">
              <a:defRPr sz="1200"/>
            </a:lvl1pPr>
          </a:lstStyle>
          <a:p>
            <a:pPr>
              <a:defRPr/>
            </a:pPr>
            <a:endParaRPr lang="en-US"/>
          </a:p>
        </p:txBody>
      </p:sp>
      <p:sp>
        <p:nvSpPr>
          <p:cNvPr id="63495" name="Rectangle 7"/>
          <p:cNvSpPr>
            <a:spLocks noGrp="1" noChangeArrowheads="1"/>
          </p:cNvSpPr>
          <p:nvPr>
            <p:ph type="sldNum" sz="quarter" idx="5"/>
          </p:nvPr>
        </p:nvSpPr>
        <p:spPr bwMode="auto">
          <a:xfrm>
            <a:off x="3816350" y="9371013"/>
            <a:ext cx="2917825" cy="493712"/>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algn="r" eaLnBrk="1" hangingPunct="1">
              <a:defRPr sz="1200"/>
            </a:lvl1pPr>
          </a:lstStyle>
          <a:p>
            <a:pPr>
              <a:defRPr/>
            </a:pPr>
            <a:fld id="{8361BEC1-FCAA-4B41-BD0E-56DB4EBF2394}" type="slidenum">
              <a:rPr lang="en-US"/>
              <a:pPr>
                <a:defRPr/>
              </a:pPr>
              <a:t>‹#›</a:t>
            </a:fld>
            <a:endParaRPr lang="en-US"/>
          </a:p>
        </p:txBody>
      </p:sp>
    </p:spTree>
    <p:extLst>
      <p:ext uri="{BB962C8B-B14F-4D97-AF65-F5344CB8AC3E}">
        <p14:creationId xmlns:p14="http://schemas.microsoft.com/office/powerpoint/2010/main" val="473491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
        <p:nvSpPr>
          <p:cNvPr id="39940"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t>Luận văn Thạc sỹ</a:t>
            </a:r>
          </a:p>
        </p:txBody>
      </p:sp>
      <p:sp>
        <p:nvSpPr>
          <p:cNvPr id="39941"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E4AE55-6D4C-49F7-92B9-16309AF7A182}" type="slidenum">
              <a:rPr lang="en-US" smtClean="0"/>
              <a:pPr/>
              <a:t>2</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492B199-3D87-46C7-AD11-4920EA7F8B5E}" type="slidenum">
              <a:rPr lang="vi-VN" smtClean="0"/>
              <a:pPr/>
              <a:t>95</a:t>
            </a:fld>
            <a:endParaRPr lang="vi-VN" smtClean="0"/>
          </a:p>
        </p:txBody>
      </p:sp>
      <p:sp>
        <p:nvSpPr>
          <p:cNvPr id="54275" name="Rectangle 2"/>
          <p:cNvSpPr>
            <a:spLocks noGrp="1" noRot="1" noChangeAspect="1" noTextEdit="1"/>
          </p:cNvSpPr>
          <p:nvPr>
            <p:ph type="sldImg"/>
          </p:nvPr>
        </p:nvSpPr>
        <p:spPr>
          <a:xfrm>
            <a:off x="1147763" y="1231900"/>
            <a:ext cx="4440237" cy="3330575"/>
          </a:xfrm>
          <a:ln/>
        </p:spPr>
      </p:sp>
      <p:sp>
        <p:nvSpPr>
          <p:cNvPr id="54276" name="Rectangle 3"/>
          <p:cNvSpPr>
            <a:spLocks noGrp="1"/>
          </p:cNvSpPr>
          <p:nvPr>
            <p:ph type="body" idx="1"/>
          </p:nvPr>
        </p:nvSpPr>
        <p:spPr>
          <a:xfrm>
            <a:off x="673100" y="4748213"/>
            <a:ext cx="5389563" cy="3886200"/>
          </a:xfrm>
          <a:noFill/>
          <a:ln/>
        </p:spPr>
        <p:txBody>
          <a:bodyPr/>
          <a:lstStyle/>
          <a:p>
            <a:pPr eaLnBrk="1" hangingPunct="1">
              <a:spcBef>
                <a:spcPct val="0"/>
              </a:spcBef>
            </a:pPr>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215FDD7-2BE9-4048-BB5C-0A100278B9F0}" type="slidenum">
              <a:rPr lang="vi-VN" smtClean="0"/>
              <a:pPr/>
              <a:t>96</a:t>
            </a:fld>
            <a:endParaRPr lang="vi-VN" smtClean="0"/>
          </a:p>
        </p:txBody>
      </p:sp>
      <p:sp>
        <p:nvSpPr>
          <p:cNvPr id="56323" name="Rectangle 2"/>
          <p:cNvSpPr>
            <a:spLocks noGrp="1" noRot="1" noChangeAspect="1" noTextEdit="1"/>
          </p:cNvSpPr>
          <p:nvPr>
            <p:ph type="sldImg"/>
          </p:nvPr>
        </p:nvSpPr>
        <p:spPr>
          <a:xfrm>
            <a:off x="1147763" y="1231900"/>
            <a:ext cx="4440237" cy="3330575"/>
          </a:xfrm>
          <a:ln/>
        </p:spPr>
      </p:sp>
      <p:sp>
        <p:nvSpPr>
          <p:cNvPr id="56324" name="Rectangle 3"/>
          <p:cNvSpPr>
            <a:spLocks noGrp="1"/>
          </p:cNvSpPr>
          <p:nvPr>
            <p:ph type="body" idx="1"/>
          </p:nvPr>
        </p:nvSpPr>
        <p:spPr>
          <a:xfrm>
            <a:off x="673100" y="4748213"/>
            <a:ext cx="5389563" cy="3886200"/>
          </a:xfrm>
          <a:noFill/>
          <a:ln/>
        </p:spPr>
        <p:txBody>
          <a:bodyPr/>
          <a:lstStyle/>
          <a:p>
            <a:pPr eaLnBrk="1" hangingPunct="1">
              <a:spcBef>
                <a:spcPct val="0"/>
              </a:spcBef>
            </a:pPr>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215FDD7-2BE9-4048-BB5C-0A100278B9F0}" type="slidenum">
              <a:rPr lang="vi-VN" smtClean="0"/>
              <a:pPr/>
              <a:t>97</a:t>
            </a:fld>
            <a:endParaRPr lang="vi-VN" smtClean="0"/>
          </a:p>
        </p:txBody>
      </p:sp>
      <p:sp>
        <p:nvSpPr>
          <p:cNvPr id="56323" name="Rectangle 2"/>
          <p:cNvSpPr>
            <a:spLocks noGrp="1" noRot="1" noChangeAspect="1" noTextEdit="1"/>
          </p:cNvSpPr>
          <p:nvPr>
            <p:ph type="sldImg"/>
          </p:nvPr>
        </p:nvSpPr>
        <p:spPr>
          <a:xfrm>
            <a:off x="1147763" y="1231900"/>
            <a:ext cx="4440237" cy="3330575"/>
          </a:xfrm>
          <a:ln/>
        </p:spPr>
      </p:sp>
      <p:sp>
        <p:nvSpPr>
          <p:cNvPr id="56324" name="Rectangle 3"/>
          <p:cNvSpPr>
            <a:spLocks noGrp="1"/>
          </p:cNvSpPr>
          <p:nvPr>
            <p:ph type="body" idx="1"/>
          </p:nvPr>
        </p:nvSpPr>
        <p:spPr>
          <a:xfrm>
            <a:off x="673100" y="4748213"/>
            <a:ext cx="5389563" cy="3886200"/>
          </a:xfrm>
          <a:noFill/>
          <a:ln/>
        </p:spPr>
        <p:txBody>
          <a:bodyPr/>
          <a:lstStyle/>
          <a:p>
            <a:pPr eaLnBrk="1" hangingPunct="1">
              <a:spcBef>
                <a:spcPct val="0"/>
              </a:spcBef>
            </a:pPr>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492B199-3D87-46C7-AD11-4920EA7F8B5E}" type="slidenum">
              <a:rPr lang="vi-VN" smtClean="0"/>
              <a:pPr/>
              <a:t>98</a:t>
            </a:fld>
            <a:endParaRPr lang="vi-VN" smtClean="0"/>
          </a:p>
        </p:txBody>
      </p:sp>
      <p:sp>
        <p:nvSpPr>
          <p:cNvPr id="54275" name="Rectangle 2"/>
          <p:cNvSpPr>
            <a:spLocks noGrp="1" noRot="1" noChangeAspect="1" noTextEdit="1"/>
          </p:cNvSpPr>
          <p:nvPr>
            <p:ph type="sldImg"/>
          </p:nvPr>
        </p:nvSpPr>
        <p:spPr>
          <a:xfrm>
            <a:off x="1147763" y="1231900"/>
            <a:ext cx="4440237" cy="3330575"/>
          </a:xfrm>
          <a:ln/>
        </p:spPr>
      </p:sp>
      <p:sp>
        <p:nvSpPr>
          <p:cNvPr id="54276" name="Rectangle 3"/>
          <p:cNvSpPr>
            <a:spLocks noGrp="1"/>
          </p:cNvSpPr>
          <p:nvPr>
            <p:ph type="body" idx="1"/>
          </p:nvPr>
        </p:nvSpPr>
        <p:spPr>
          <a:xfrm>
            <a:off x="673100" y="4748213"/>
            <a:ext cx="5389563" cy="3886200"/>
          </a:xfrm>
          <a:noFill/>
          <a:ln/>
        </p:spPr>
        <p:txBody>
          <a:bodyPr/>
          <a:lstStyle/>
          <a:p>
            <a:pPr eaLnBrk="1" hangingPunct="1">
              <a:spcBef>
                <a:spcPct val="0"/>
              </a:spcBef>
            </a:pPr>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492B199-3D87-46C7-AD11-4920EA7F8B5E}" type="slidenum">
              <a:rPr lang="vi-VN" smtClean="0"/>
              <a:pPr/>
              <a:t>99</a:t>
            </a:fld>
            <a:endParaRPr lang="vi-VN" smtClean="0"/>
          </a:p>
        </p:txBody>
      </p:sp>
      <p:sp>
        <p:nvSpPr>
          <p:cNvPr id="54275" name="Rectangle 2"/>
          <p:cNvSpPr>
            <a:spLocks noGrp="1" noRot="1" noChangeAspect="1" noTextEdit="1"/>
          </p:cNvSpPr>
          <p:nvPr>
            <p:ph type="sldImg"/>
          </p:nvPr>
        </p:nvSpPr>
        <p:spPr>
          <a:xfrm>
            <a:off x="1147763" y="1231900"/>
            <a:ext cx="4440237" cy="3330575"/>
          </a:xfrm>
          <a:ln/>
        </p:spPr>
      </p:sp>
      <p:sp>
        <p:nvSpPr>
          <p:cNvPr id="54276" name="Rectangle 3"/>
          <p:cNvSpPr>
            <a:spLocks noGrp="1"/>
          </p:cNvSpPr>
          <p:nvPr>
            <p:ph type="body" idx="1"/>
          </p:nvPr>
        </p:nvSpPr>
        <p:spPr>
          <a:xfrm>
            <a:off x="673100" y="4748213"/>
            <a:ext cx="5389563" cy="3886200"/>
          </a:xfrm>
          <a:noFill/>
          <a:ln/>
        </p:spPr>
        <p:txBody>
          <a:bodyPr/>
          <a:lstStyle/>
          <a:p>
            <a:pPr eaLnBrk="1" hangingPunct="1">
              <a:spcBef>
                <a:spcPct val="0"/>
              </a:spcBef>
            </a:pPr>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492B199-3D87-46C7-AD11-4920EA7F8B5E}" type="slidenum">
              <a:rPr lang="vi-VN" smtClean="0"/>
              <a:pPr/>
              <a:t>100</a:t>
            </a:fld>
            <a:endParaRPr lang="vi-VN" smtClean="0"/>
          </a:p>
        </p:txBody>
      </p:sp>
      <p:sp>
        <p:nvSpPr>
          <p:cNvPr id="54275" name="Rectangle 2"/>
          <p:cNvSpPr>
            <a:spLocks noGrp="1" noRot="1" noChangeAspect="1" noTextEdit="1"/>
          </p:cNvSpPr>
          <p:nvPr>
            <p:ph type="sldImg"/>
          </p:nvPr>
        </p:nvSpPr>
        <p:spPr>
          <a:xfrm>
            <a:off x="1147763" y="1231900"/>
            <a:ext cx="4440237" cy="3330575"/>
          </a:xfrm>
          <a:ln/>
        </p:spPr>
      </p:sp>
      <p:sp>
        <p:nvSpPr>
          <p:cNvPr id="54276" name="Rectangle 3"/>
          <p:cNvSpPr>
            <a:spLocks noGrp="1"/>
          </p:cNvSpPr>
          <p:nvPr>
            <p:ph type="body" idx="1"/>
          </p:nvPr>
        </p:nvSpPr>
        <p:spPr>
          <a:xfrm>
            <a:off x="673100" y="4748213"/>
            <a:ext cx="5389563" cy="3886200"/>
          </a:xfrm>
          <a:noFill/>
          <a:ln/>
        </p:spPr>
        <p:txBody>
          <a:bodyPr/>
          <a:lstStyle/>
          <a:p>
            <a:pPr eaLnBrk="1" hangingPunct="1">
              <a:spcBef>
                <a:spcPct val="0"/>
              </a:spcBef>
            </a:pPr>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492B199-3D87-46C7-AD11-4920EA7F8B5E}" type="slidenum">
              <a:rPr lang="vi-VN" smtClean="0"/>
              <a:pPr/>
              <a:t>101</a:t>
            </a:fld>
            <a:endParaRPr lang="vi-VN" smtClean="0"/>
          </a:p>
        </p:txBody>
      </p:sp>
      <p:sp>
        <p:nvSpPr>
          <p:cNvPr id="54275" name="Rectangle 2"/>
          <p:cNvSpPr>
            <a:spLocks noGrp="1" noRot="1" noChangeAspect="1" noTextEdit="1"/>
          </p:cNvSpPr>
          <p:nvPr>
            <p:ph type="sldImg"/>
          </p:nvPr>
        </p:nvSpPr>
        <p:spPr>
          <a:xfrm>
            <a:off x="1147763" y="1231900"/>
            <a:ext cx="4440237" cy="3330575"/>
          </a:xfrm>
          <a:ln/>
        </p:spPr>
      </p:sp>
      <p:sp>
        <p:nvSpPr>
          <p:cNvPr id="54276" name="Rectangle 3"/>
          <p:cNvSpPr>
            <a:spLocks noGrp="1"/>
          </p:cNvSpPr>
          <p:nvPr>
            <p:ph type="body" idx="1"/>
          </p:nvPr>
        </p:nvSpPr>
        <p:spPr>
          <a:xfrm>
            <a:off x="673100" y="4748213"/>
            <a:ext cx="5389563" cy="3886200"/>
          </a:xfrm>
          <a:noFill/>
          <a:ln/>
        </p:spPr>
        <p:txBody>
          <a:bodyPr/>
          <a:lstStyle/>
          <a:p>
            <a:pPr eaLnBrk="1" hangingPunct="1">
              <a:spcBef>
                <a:spcPct val="0"/>
              </a:spcBef>
            </a:pPr>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492B199-3D87-46C7-AD11-4920EA7F8B5E}" type="slidenum">
              <a:rPr lang="vi-VN" smtClean="0"/>
              <a:pPr/>
              <a:t>102</a:t>
            </a:fld>
            <a:endParaRPr lang="vi-VN" smtClean="0"/>
          </a:p>
        </p:txBody>
      </p:sp>
      <p:sp>
        <p:nvSpPr>
          <p:cNvPr id="54275" name="Rectangle 2"/>
          <p:cNvSpPr>
            <a:spLocks noGrp="1" noRot="1" noChangeAspect="1" noTextEdit="1"/>
          </p:cNvSpPr>
          <p:nvPr>
            <p:ph type="sldImg"/>
          </p:nvPr>
        </p:nvSpPr>
        <p:spPr>
          <a:xfrm>
            <a:off x="1147763" y="1231900"/>
            <a:ext cx="4440237" cy="3330575"/>
          </a:xfrm>
          <a:ln/>
        </p:spPr>
      </p:sp>
      <p:sp>
        <p:nvSpPr>
          <p:cNvPr id="54276" name="Rectangle 3"/>
          <p:cNvSpPr>
            <a:spLocks noGrp="1"/>
          </p:cNvSpPr>
          <p:nvPr>
            <p:ph type="body" idx="1"/>
          </p:nvPr>
        </p:nvSpPr>
        <p:spPr>
          <a:xfrm>
            <a:off x="673100" y="4748213"/>
            <a:ext cx="5389563" cy="3886200"/>
          </a:xfrm>
          <a:noFill/>
          <a:ln/>
        </p:spPr>
        <p:txBody>
          <a:bodyPr/>
          <a:lstStyle/>
          <a:p>
            <a:pPr eaLnBrk="1" hangingPunct="1">
              <a:spcBef>
                <a:spcPct val="0"/>
              </a:spcBef>
            </a:pPr>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900113" y="739775"/>
            <a:ext cx="4933950" cy="3700463"/>
          </a:xfrm>
          <a:ln/>
        </p:spPr>
      </p:sp>
      <p:sp>
        <p:nvSpPr>
          <p:cNvPr id="70659" name="Notes Placeholder 2"/>
          <p:cNvSpPr>
            <a:spLocks noGrp="1"/>
          </p:cNvSpPr>
          <p:nvPr>
            <p:ph type="body" idx="1"/>
          </p:nvPr>
        </p:nvSpPr>
        <p:spPr>
          <a:noFill/>
          <a:ln/>
        </p:spPr>
        <p:txBody>
          <a:bodyPr/>
          <a:lstStyle/>
          <a:p>
            <a:endParaRPr lang="en-US" smtClean="0"/>
          </a:p>
        </p:txBody>
      </p:sp>
      <p:sp>
        <p:nvSpPr>
          <p:cNvPr id="70660" name="Slide Number Placeholder 3"/>
          <p:cNvSpPr>
            <a:spLocks noGrp="1"/>
          </p:cNvSpPr>
          <p:nvPr>
            <p:ph type="sldNum" sz="quarter" idx="5"/>
          </p:nvPr>
        </p:nvSpPr>
        <p:spPr>
          <a:noFill/>
        </p:spPr>
        <p:txBody>
          <a:bodyPr/>
          <a:lstStyle/>
          <a:p>
            <a:fld id="{DB9DC04C-8B71-45FD-9769-DA1659DA2573}" type="slidenum">
              <a:rPr lang="en-US" smtClean="0">
                <a:ea typeface="MS PGothic" pitchFamily="34" charset="-128"/>
              </a:rPr>
              <a:pPr/>
              <a:t>103</a:t>
            </a:fld>
            <a:endParaRPr lang="en-US" smtClean="0">
              <a:ea typeface="MS PGothic"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39830" indent="-284550">
              <a:spcBef>
                <a:spcPct val="30000"/>
              </a:spcBef>
              <a:defRPr sz="1200">
                <a:solidFill>
                  <a:schemeClr val="tx1"/>
                </a:solidFill>
                <a:latin typeface="Arial" panose="020B0604020202020204" pitchFamily="34" charset="0"/>
              </a:defRPr>
            </a:lvl2pPr>
            <a:lvl3pPr marL="1138199" indent="-227640">
              <a:spcBef>
                <a:spcPct val="30000"/>
              </a:spcBef>
              <a:defRPr sz="1200">
                <a:solidFill>
                  <a:schemeClr val="tx1"/>
                </a:solidFill>
                <a:latin typeface="Arial" panose="020B0604020202020204" pitchFamily="34" charset="0"/>
              </a:defRPr>
            </a:lvl3pPr>
            <a:lvl4pPr marL="1593479" indent="-227640">
              <a:spcBef>
                <a:spcPct val="30000"/>
              </a:spcBef>
              <a:defRPr sz="1200">
                <a:solidFill>
                  <a:schemeClr val="tx1"/>
                </a:solidFill>
                <a:latin typeface="Arial" panose="020B0604020202020204" pitchFamily="34" charset="0"/>
              </a:defRPr>
            </a:lvl4pPr>
            <a:lvl5pPr marL="2048759" indent="-227640">
              <a:spcBef>
                <a:spcPct val="30000"/>
              </a:spcBef>
              <a:defRPr sz="1200">
                <a:solidFill>
                  <a:schemeClr val="tx1"/>
                </a:solidFill>
                <a:latin typeface="Arial" panose="020B0604020202020204" pitchFamily="34" charset="0"/>
              </a:defRPr>
            </a:lvl5pPr>
            <a:lvl6pPr marL="2504039" indent="-227640" eaLnBrk="0" fontAlgn="base" hangingPunct="0">
              <a:spcBef>
                <a:spcPct val="30000"/>
              </a:spcBef>
              <a:spcAft>
                <a:spcPct val="0"/>
              </a:spcAft>
              <a:defRPr sz="1200">
                <a:solidFill>
                  <a:schemeClr val="tx1"/>
                </a:solidFill>
                <a:latin typeface="Arial" panose="020B0604020202020204" pitchFamily="34" charset="0"/>
              </a:defRPr>
            </a:lvl6pPr>
            <a:lvl7pPr marL="2959318" indent="-227640" eaLnBrk="0" fontAlgn="base" hangingPunct="0">
              <a:spcBef>
                <a:spcPct val="30000"/>
              </a:spcBef>
              <a:spcAft>
                <a:spcPct val="0"/>
              </a:spcAft>
              <a:defRPr sz="1200">
                <a:solidFill>
                  <a:schemeClr val="tx1"/>
                </a:solidFill>
                <a:latin typeface="Arial" panose="020B0604020202020204" pitchFamily="34" charset="0"/>
              </a:defRPr>
            </a:lvl7pPr>
            <a:lvl8pPr marL="3414598" indent="-227640" eaLnBrk="0" fontAlgn="base" hangingPunct="0">
              <a:spcBef>
                <a:spcPct val="30000"/>
              </a:spcBef>
              <a:spcAft>
                <a:spcPct val="0"/>
              </a:spcAft>
              <a:defRPr sz="1200">
                <a:solidFill>
                  <a:schemeClr val="tx1"/>
                </a:solidFill>
                <a:latin typeface="Arial" panose="020B0604020202020204" pitchFamily="34" charset="0"/>
              </a:defRPr>
            </a:lvl8pPr>
            <a:lvl9pPr marL="3869878" indent="-22764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8DDE0F-65B1-424B-94DD-EA8C96C0F6AB}" type="slidenum">
              <a:rPr lang="en-US" altLang="en-US" smtClean="0"/>
              <a:pPr>
                <a:spcBef>
                  <a:spcPct val="0"/>
                </a:spcBef>
              </a:pPr>
              <a:t>25</a:t>
            </a:fld>
            <a:endParaRPr lang="en-US" altLang="en-US"/>
          </a:p>
        </p:txBody>
      </p:sp>
      <p:sp>
        <p:nvSpPr>
          <p:cNvPr id="48131" name="Rectangle 7"/>
          <p:cNvSpPr txBox="1">
            <a:spLocks noGrp="1" noChangeArrowheads="1"/>
          </p:cNvSpPr>
          <p:nvPr/>
        </p:nvSpPr>
        <p:spPr bwMode="auto">
          <a:xfrm>
            <a:off x="3780019" y="9363481"/>
            <a:ext cx="2892823" cy="49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56" tIns="45528" rIns="91056" bIns="45528"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754E771-04FD-4EEA-AF12-63F7396AE83E}" type="slidenum">
              <a:rPr lang="en-US" altLang="en-US"/>
              <a:pPr algn="r" eaLnBrk="1" hangingPunct="1">
                <a:spcBef>
                  <a:spcPct val="0"/>
                </a:spcBef>
              </a:pPr>
              <a:t>25</a:t>
            </a:fld>
            <a:endParaRPr lang="en-US" altLang="en-US"/>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539381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25DE03B-CDC1-4B2A-83AC-72039392AB95}" type="slidenum">
              <a:rPr lang="en-GB" altLang="vi-VN" smtClean="0"/>
              <a:pPr>
                <a:defRPr/>
              </a:pPr>
              <a:t>31</a:t>
            </a:fld>
            <a:endParaRPr lang="en-GB" altLang="vi-VN"/>
          </a:p>
        </p:txBody>
      </p:sp>
    </p:spTree>
    <p:extLst>
      <p:ext uri="{BB962C8B-B14F-4D97-AF65-F5344CB8AC3E}">
        <p14:creationId xmlns:p14="http://schemas.microsoft.com/office/powerpoint/2010/main" val="1127621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6" name="Shape 105"/>
          <p:cNvSpPr>
            <a:spLocks noGrp="1" noRot="1" noChangeAspect="1" noTextEdit="1"/>
          </p:cNvSpPr>
          <p:nvPr>
            <p:ph type="sldImg" idx="2"/>
          </p:nvPr>
        </p:nvSpPr>
        <p:spPr>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31747" name="Shape 106"/>
          <p:cNvSpPr>
            <a:spLocks noGrp="1"/>
          </p:cNvSpPr>
          <p:nvPr>
            <p:ph type="body" idx="1"/>
          </p:nvPr>
        </p:nvSpPr>
        <p:spPr>
          <a:xfrm>
            <a:off x="673577" y="4748163"/>
            <a:ext cx="5388610" cy="38848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eaLnBrk="1" hangingPunct="1">
              <a:spcBef>
                <a:spcPct val="0"/>
              </a:spcBef>
              <a:buSzPct val="25000"/>
            </a:pPr>
            <a:endParaRPr lang="vi-VN" sz="1800" smtClean="0"/>
          </a:p>
        </p:txBody>
      </p:sp>
      <p:sp>
        <p:nvSpPr>
          <p:cNvPr id="31748" name="Shape 107"/>
          <p:cNvSpPr txBox="1">
            <a:spLocks noChangeArrowheads="1"/>
          </p:cNvSpPr>
          <p:nvPr/>
        </p:nvSpPr>
        <p:spPr bwMode="auto">
          <a:xfrm>
            <a:off x="3815373" y="9371286"/>
            <a:ext cx="2918831" cy="49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buClr>
                <a:srgbClr val="000000"/>
              </a:buClr>
              <a:buSzPct val="25000"/>
              <a:buFont typeface="Calibri" pitchFamily="34" charset="0"/>
              <a:buNone/>
            </a:pPr>
            <a:fld id="{639F4A25-92C9-41BC-AF41-3DA9CC65BE23}" type="slidenum">
              <a:rPr lang="en-US" sz="1200">
                <a:solidFill>
                  <a:srgbClr val="000000"/>
                </a:solidFill>
                <a:latin typeface="Calibri" pitchFamily="34" charset="0"/>
                <a:cs typeface="Calibri" pitchFamily="34" charset="0"/>
                <a:sym typeface="Calibri" pitchFamily="34" charset="0"/>
              </a:rPr>
              <a:pPr algn="r" eaLnBrk="1" hangingPunct="1">
                <a:buClr>
                  <a:srgbClr val="000000"/>
                </a:buClr>
                <a:buSzPct val="25000"/>
                <a:buFont typeface="Calibri" pitchFamily="34" charset="0"/>
                <a:buNone/>
              </a:pPr>
              <a:t>42</a:t>
            </a:fld>
            <a:endParaRPr lang="en-US" sz="1200">
              <a:solidFill>
                <a:srgbClr val="000000"/>
              </a:solidFill>
              <a:latin typeface="Calibri" pitchFamily="34" charset="0"/>
              <a:cs typeface="Calibri" pitchFamily="34" charset="0"/>
              <a:sym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492B199-3D87-46C7-AD11-4920EA7F8B5E}" type="slidenum">
              <a:rPr lang="vi-VN" smtClean="0"/>
              <a:pPr/>
              <a:t>90</a:t>
            </a:fld>
            <a:endParaRPr lang="vi-VN" smtClean="0"/>
          </a:p>
        </p:txBody>
      </p:sp>
      <p:sp>
        <p:nvSpPr>
          <p:cNvPr id="54275" name="Rectangle 2"/>
          <p:cNvSpPr>
            <a:spLocks noGrp="1" noRot="1" noChangeAspect="1" noTextEdit="1"/>
          </p:cNvSpPr>
          <p:nvPr>
            <p:ph type="sldImg"/>
          </p:nvPr>
        </p:nvSpPr>
        <p:spPr>
          <a:xfrm>
            <a:off x="1147763" y="1231900"/>
            <a:ext cx="4440237" cy="3330575"/>
          </a:xfrm>
          <a:ln/>
        </p:spPr>
      </p:sp>
      <p:sp>
        <p:nvSpPr>
          <p:cNvPr id="54276" name="Rectangle 3"/>
          <p:cNvSpPr>
            <a:spLocks noGrp="1"/>
          </p:cNvSpPr>
          <p:nvPr>
            <p:ph type="body" idx="1"/>
          </p:nvPr>
        </p:nvSpPr>
        <p:spPr>
          <a:xfrm>
            <a:off x="673100" y="4748213"/>
            <a:ext cx="5389563" cy="3886200"/>
          </a:xfrm>
          <a:noFill/>
          <a:ln/>
        </p:spPr>
        <p:txBody>
          <a:bodyPr/>
          <a:lstStyle/>
          <a:p>
            <a:pPr eaLnBrk="1" hangingPunct="1">
              <a:spcBef>
                <a:spcPct val="0"/>
              </a:spcBef>
            </a:pPr>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492B199-3D87-46C7-AD11-4920EA7F8B5E}" type="slidenum">
              <a:rPr lang="vi-VN" smtClean="0"/>
              <a:pPr/>
              <a:t>91</a:t>
            </a:fld>
            <a:endParaRPr lang="vi-VN" smtClean="0"/>
          </a:p>
        </p:txBody>
      </p:sp>
      <p:sp>
        <p:nvSpPr>
          <p:cNvPr id="54275" name="Rectangle 2"/>
          <p:cNvSpPr>
            <a:spLocks noGrp="1" noRot="1" noChangeAspect="1" noTextEdit="1"/>
          </p:cNvSpPr>
          <p:nvPr>
            <p:ph type="sldImg"/>
          </p:nvPr>
        </p:nvSpPr>
        <p:spPr>
          <a:xfrm>
            <a:off x="1147763" y="1231900"/>
            <a:ext cx="4440237" cy="3330575"/>
          </a:xfrm>
          <a:ln/>
        </p:spPr>
      </p:sp>
      <p:sp>
        <p:nvSpPr>
          <p:cNvPr id="54276" name="Rectangle 3"/>
          <p:cNvSpPr>
            <a:spLocks noGrp="1"/>
          </p:cNvSpPr>
          <p:nvPr>
            <p:ph type="body" idx="1"/>
          </p:nvPr>
        </p:nvSpPr>
        <p:spPr>
          <a:xfrm>
            <a:off x="673100" y="4748213"/>
            <a:ext cx="5389563" cy="3886200"/>
          </a:xfrm>
          <a:noFill/>
          <a:ln/>
        </p:spPr>
        <p:txBody>
          <a:bodyPr/>
          <a:lstStyle/>
          <a:p>
            <a:pPr eaLnBrk="1" hangingPunct="1">
              <a:spcBef>
                <a:spcPct val="0"/>
              </a:spcBef>
            </a:pPr>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492B199-3D87-46C7-AD11-4920EA7F8B5E}" type="slidenum">
              <a:rPr lang="vi-VN" smtClean="0"/>
              <a:pPr/>
              <a:t>92</a:t>
            </a:fld>
            <a:endParaRPr lang="vi-VN" smtClean="0"/>
          </a:p>
        </p:txBody>
      </p:sp>
      <p:sp>
        <p:nvSpPr>
          <p:cNvPr id="54275" name="Rectangle 2"/>
          <p:cNvSpPr>
            <a:spLocks noGrp="1" noRot="1" noChangeAspect="1" noTextEdit="1"/>
          </p:cNvSpPr>
          <p:nvPr>
            <p:ph type="sldImg"/>
          </p:nvPr>
        </p:nvSpPr>
        <p:spPr>
          <a:xfrm>
            <a:off x="1147763" y="1231900"/>
            <a:ext cx="4440237" cy="3330575"/>
          </a:xfrm>
          <a:ln/>
        </p:spPr>
      </p:sp>
      <p:sp>
        <p:nvSpPr>
          <p:cNvPr id="54276" name="Rectangle 3"/>
          <p:cNvSpPr>
            <a:spLocks noGrp="1"/>
          </p:cNvSpPr>
          <p:nvPr>
            <p:ph type="body" idx="1"/>
          </p:nvPr>
        </p:nvSpPr>
        <p:spPr>
          <a:xfrm>
            <a:off x="673100" y="4748213"/>
            <a:ext cx="5389563" cy="3886200"/>
          </a:xfrm>
          <a:noFill/>
          <a:ln/>
        </p:spPr>
        <p:txBody>
          <a:bodyPr/>
          <a:lstStyle/>
          <a:p>
            <a:pPr eaLnBrk="1" hangingPunct="1">
              <a:spcBef>
                <a:spcPct val="0"/>
              </a:spcBef>
            </a:pPr>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215FDD7-2BE9-4048-BB5C-0A100278B9F0}" type="slidenum">
              <a:rPr lang="vi-VN" smtClean="0"/>
              <a:pPr/>
              <a:t>93</a:t>
            </a:fld>
            <a:endParaRPr lang="vi-VN" smtClean="0"/>
          </a:p>
        </p:txBody>
      </p:sp>
      <p:sp>
        <p:nvSpPr>
          <p:cNvPr id="56323" name="Rectangle 2"/>
          <p:cNvSpPr>
            <a:spLocks noGrp="1" noRot="1" noChangeAspect="1" noTextEdit="1"/>
          </p:cNvSpPr>
          <p:nvPr>
            <p:ph type="sldImg"/>
          </p:nvPr>
        </p:nvSpPr>
        <p:spPr>
          <a:xfrm>
            <a:off x="1147763" y="1231900"/>
            <a:ext cx="4440237" cy="3330575"/>
          </a:xfrm>
          <a:ln/>
        </p:spPr>
      </p:sp>
      <p:sp>
        <p:nvSpPr>
          <p:cNvPr id="56324" name="Rectangle 3"/>
          <p:cNvSpPr>
            <a:spLocks noGrp="1"/>
          </p:cNvSpPr>
          <p:nvPr>
            <p:ph type="body" idx="1"/>
          </p:nvPr>
        </p:nvSpPr>
        <p:spPr>
          <a:xfrm>
            <a:off x="673100" y="4748213"/>
            <a:ext cx="5389563" cy="3886200"/>
          </a:xfrm>
          <a:noFill/>
          <a:ln/>
        </p:spPr>
        <p:txBody>
          <a:bodyPr/>
          <a:lstStyle/>
          <a:p>
            <a:pPr eaLnBrk="1" hangingPunct="1">
              <a:spcBef>
                <a:spcPct val="0"/>
              </a:spcBef>
            </a:pPr>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215FDD7-2BE9-4048-BB5C-0A100278B9F0}" type="slidenum">
              <a:rPr lang="vi-VN" smtClean="0"/>
              <a:pPr/>
              <a:t>94</a:t>
            </a:fld>
            <a:endParaRPr lang="vi-VN" smtClean="0"/>
          </a:p>
        </p:txBody>
      </p:sp>
      <p:sp>
        <p:nvSpPr>
          <p:cNvPr id="56323" name="Rectangle 2"/>
          <p:cNvSpPr>
            <a:spLocks noGrp="1" noRot="1" noChangeAspect="1" noTextEdit="1"/>
          </p:cNvSpPr>
          <p:nvPr>
            <p:ph type="sldImg"/>
          </p:nvPr>
        </p:nvSpPr>
        <p:spPr>
          <a:xfrm>
            <a:off x="1147763" y="1231900"/>
            <a:ext cx="4440237" cy="3330575"/>
          </a:xfrm>
          <a:ln/>
        </p:spPr>
      </p:sp>
      <p:sp>
        <p:nvSpPr>
          <p:cNvPr id="56324" name="Rectangle 3"/>
          <p:cNvSpPr>
            <a:spLocks noGrp="1"/>
          </p:cNvSpPr>
          <p:nvPr>
            <p:ph type="body" idx="1"/>
          </p:nvPr>
        </p:nvSpPr>
        <p:spPr>
          <a:xfrm>
            <a:off x="673100" y="4748213"/>
            <a:ext cx="5389563" cy="3886200"/>
          </a:xfrm>
          <a:noFill/>
          <a:ln/>
        </p:spPr>
        <p:txBody>
          <a:bodyPr/>
          <a:lstStyle/>
          <a:p>
            <a:pPr eaLnBrk="1" hangingPunct="1">
              <a:spcBef>
                <a:spcPct val="0"/>
              </a:spcBef>
            </a:pP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E09F6-A188-45CC-9FE8-09CABC87E160}" type="slidenum">
              <a:rPr lang="en-US"/>
              <a:pPr>
                <a:defRPr/>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CC8125-8814-4DA9-BE6F-4A532FCE26A4}" type="slidenum">
              <a:rPr lang="en-US"/>
              <a:pPr>
                <a:defRPr/>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7ABEED-4640-40C0-9D5E-ECEBF85AAE13}" type="slidenum">
              <a:rPr lang="en-US"/>
              <a:pPr>
                <a:defRPr/>
              </a:pPr>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DE33D6-81E7-4A85-8489-E7506F50E883}" type="slidenum">
              <a:rPr lang="en-US"/>
              <a:pPr>
                <a:defRPr/>
              </a:pPr>
              <a:t>‹#›</a:t>
            </a:fld>
            <a:endParaRPr lang="en-US"/>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7183B-D91C-4877-8446-04AF82AD0211}"/>
              </a:ext>
            </a:extLst>
          </p:cNvPr>
          <p:cNvSpPr/>
          <p:nvPr userDrawn="1"/>
        </p:nvSpPr>
        <p:spPr>
          <a:xfrm>
            <a:off x="0" y="6649278"/>
            <a:ext cx="7420032" cy="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42647" y="339510"/>
            <a:ext cx="8679898"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id="{378F7C02-C4E1-41FB-B50E-9077B2D466F1}"/>
              </a:ext>
            </a:extLst>
          </p:cNvPr>
          <p:cNvGrpSpPr/>
          <p:nvPr/>
        </p:nvGrpSpPr>
        <p:grpSpPr>
          <a:xfrm>
            <a:off x="7438488" y="6249017"/>
            <a:ext cx="1601151" cy="538948"/>
            <a:chOff x="3459679" y="2564932"/>
            <a:chExt cx="5250757" cy="1325555"/>
          </a:xfrm>
        </p:grpSpPr>
        <p:grpSp>
          <p:nvGrpSpPr>
            <p:cNvPr id="11" name="Group 10">
              <a:extLst>
                <a:ext uri="{FF2B5EF4-FFF2-40B4-BE49-F238E27FC236}">
                  <a16:creationId xmlns:a16="http://schemas.microsoft.com/office/drawing/2014/main" id="{AEBFE799-9951-424F-AA26-A9B2226E0273}"/>
                </a:ext>
              </a:extLst>
            </p:cNvPr>
            <p:cNvGrpSpPr/>
            <p:nvPr/>
          </p:nvGrpSpPr>
          <p:grpSpPr>
            <a:xfrm>
              <a:off x="3467491" y="2775272"/>
              <a:ext cx="5242945" cy="981076"/>
              <a:chOff x="609600" y="2828925"/>
              <a:chExt cx="4733925" cy="885825"/>
            </a:xfrm>
          </p:grpSpPr>
          <p:sp>
            <p:nvSpPr>
              <p:cNvPr id="20" name="Rectangle 19">
                <a:extLst>
                  <a:ext uri="{FF2B5EF4-FFF2-40B4-BE49-F238E27FC236}">
                    <a16:creationId xmlns:a16="http://schemas.microsoft.com/office/drawing/2014/main" id="{E404C533-9854-4AB1-864E-4EC83E534AF5}"/>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6CC28C5-72C9-4A9C-A38D-4895E418FDF6}"/>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DE7E71F-BCD3-460E-871E-91151BF0CFCB}"/>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B2864E-6E5C-4245-B1A8-E20E2751C8B2}"/>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C5333E1-387E-4717-8817-F654B5A8E20D}"/>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Shape 11">
              <a:extLst>
                <a:ext uri="{FF2B5EF4-FFF2-40B4-BE49-F238E27FC236}">
                  <a16:creationId xmlns:a16="http://schemas.microsoft.com/office/drawing/2014/main" id="{59917E84-BC22-43AB-A243-2B467A7BD64E}"/>
                </a:ext>
              </a:extLst>
            </p:cNvPr>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24">
              <a:extLst>
                <a:ext uri="{FF2B5EF4-FFF2-40B4-BE49-F238E27FC236}">
                  <a16:creationId xmlns:a16="http://schemas.microsoft.com/office/drawing/2014/main" id="{31D460DF-0640-47FB-8F04-195A1FD52078}"/>
                </a:ext>
              </a:extLst>
            </p:cNvPr>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14" name="Group 13">
              <a:extLst>
                <a:ext uri="{FF2B5EF4-FFF2-40B4-BE49-F238E27FC236}">
                  <a16:creationId xmlns:a16="http://schemas.microsoft.com/office/drawing/2014/main" id="{D5CF2213-852E-4240-813E-B4BEE73B7B5F}"/>
                </a:ext>
              </a:extLst>
            </p:cNvPr>
            <p:cNvGrpSpPr/>
            <p:nvPr/>
          </p:nvGrpSpPr>
          <p:grpSpPr>
            <a:xfrm>
              <a:off x="7721588" y="2772298"/>
              <a:ext cx="988480" cy="987025"/>
              <a:chOff x="2611714" y="1452659"/>
              <a:chExt cx="3963104" cy="3957283"/>
            </a:xfrm>
            <a:solidFill>
              <a:schemeClr val="bg1"/>
            </a:solidFill>
          </p:grpSpPr>
          <p:sp>
            <p:nvSpPr>
              <p:cNvPr id="17" name="Round Same Side Corner Rectangle 4">
                <a:extLst>
                  <a:ext uri="{FF2B5EF4-FFF2-40B4-BE49-F238E27FC236}">
                    <a16:creationId xmlns:a16="http://schemas.microsoft.com/office/drawing/2014/main" id="{15E8845B-2966-4D6E-BF28-D4FFBE0924ED}"/>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8" name="Round Same Side Corner Rectangle 6">
                <a:extLst>
                  <a:ext uri="{FF2B5EF4-FFF2-40B4-BE49-F238E27FC236}">
                    <a16:creationId xmlns:a16="http://schemas.microsoft.com/office/drawing/2014/main" id="{1B97F382-F14A-4396-9572-814AC9894D76}"/>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9" name="Round Same Side Corner Rectangle 8">
                <a:extLst>
                  <a:ext uri="{FF2B5EF4-FFF2-40B4-BE49-F238E27FC236}">
                    <a16:creationId xmlns:a16="http://schemas.microsoft.com/office/drawing/2014/main" id="{5B8FDD20-971F-448A-9261-341BB1276222}"/>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15" name="Frame 1">
              <a:extLst>
                <a:ext uri="{FF2B5EF4-FFF2-40B4-BE49-F238E27FC236}">
                  <a16:creationId xmlns:a16="http://schemas.microsoft.com/office/drawing/2014/main" id="{2572D0B9-91BB-46BE-BE73-83A5DE078817}"/>
                </a:ext>
              </a:extLst>
            </p:cNvPr>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
          <p:nvSpPr>
            <p:cNvPr id="16" name="Oval 21">
              <a:extLst>
                <a:ext uri="{FF2B5EF4-FFF2-40B4-BE49-F238E27FC236}">
                  <a16:creationId xmlns:a16="http://schemas.microsoft.com/office/drawing/2014/main" id="{07837B4D-D1A1-4F44-83EB-6DF617E78E27}"/>
                </a:ext>
              </a:extLst>
            </p:cNvPr>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Tree>
    <p:extLst>
      <p:ext uri="{BB962C8B-B14F-4D97-AF65-F5344CB8AC3E}">
        <p14:creationId xmlns:p14="http://schemas.microsoft.com/office/powerpoint/2010/main" val="3120745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5F1384F-D4A1-430C-A050-12EA228BAD7D}" type="slidenum">
              <a:rPr lang="en-US"/>
              <a:pPr>
                <a:defRPr/>
              </a:pPr>
              <a:t>‹#›</a:t>
            </a:fld>
            <a:endParaRPr lang="en-US"/>
          </a:p>
        </p:txBody>
      </p:sp>
    </p:spTree>
    <p:extLst>
      <p:ext uri="{BB962C8B-B14F-4D97-AF65-F5344CB8AC3E}">
        <p14:creationId xmlns:p14="http://schemas.microsoft.com/office/powerpoint/2010/main" val="1747671839"/>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343EED7-A6BA-4934-B661-BD25B8A0DE57}" type="slidenum">
              <a:rPr lang="en-US"/>
              <a:pPr>
                <a:defRPr/>
              </a:pPr>
              <a:t>‹#›</a:t>
            </a:fld>
            <a:endParaRPr lang="en-US"/>
          </a:p>
        </p:txBody>
      </p:sp>
    </p:spTree>
    <p:extLst>
      <p:ext uri="{BB962C8B-B14F-4D97-AF65-F5344CB8AC3E}">
        <p14:creationId xmlns:p14="http://schemas.microsoft.com/office/powerpoint/2010/main" val="3485391846"/>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D2503-864B-466B-BC6A-76ECE5F29C8E}" type="slidenum">
              <a:rPr lang="en-US"/>
              <a:pPr>
                <a:defRPr/>
              </a:pPr>
              <a:t>‹#›</a:t>
            </a:fld>
            <a:endParaRPr 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1271C8-C2D6-4E00-BC03-8D3EE6379BD3}" type="slidenum">
              <a:rPr lang="en-US"/>
              <a:pPr>
                <a:defRPr/>
              </a:pPr>
              <a:t>‹#›</a:t>
            </a:fld>
            <a:endParaRPr 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483DFA-42C0-4674-9E41-83BB9CDAA456}" type="slidenum">
              <a:rPr lang="en-US"/>
              <a:pPr>
                <a:defRPr/>
              </a:pPr>
              <a:t>‹#›</a:t>
            </a:fld>
            <a:endParaRPr 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D0D66F-540B-47BD-B1BF-5E6352A1A551}" type="slidenum">
              <a:rPr lang="en-US"/>
              <a:pPr>
                <a:defRPr/>
              </a:pPr>
              <a:t>‹#›</a:t>
            </a:fld>
            <a:endParaRPr 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25BD61-49EC-4E41-9D86-7FA693BE634F}" type="slidenum">
              <a:rPr lang="en-US"/>
              <a:pPr>
                <a:defRPr/>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829CAF-99AC-467E-838D-67829EF2B060}" type="slidenum">
              <a:rPr lang="en-US"/>
              <a:pPr>
                <a:defRPr/>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488190-5B6D-4EA3-832B-23C544FE5177}" type="slidenum">
              <a:rPr lang="en-US"/>
              <a:pPr>
                <a:defRPr/>
              </a:pPr>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98C5B5-58CC-461C-A3E1-AF054A26F110}" type="slidenum">
              <a:rPr lang="en-US"/>
              <a:pPr>
                <a:defRPr/>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41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341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341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6B7C930-7964-45F4-BE45-EA734BB3A9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hyperlink" Target="https://suckhoedoisong.qltns.mediacdn.vn/324455921873985536/2022/6/20/8-16556958979171791925083.jpe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giadinh.suckhoedoisong.vn/toan-bo-benh-nhi-cua-truong-tieu-hoc-kim-giang-trong-vu-nghi-ngo-doc-thuc-pham-da-duoc-xuat-vien-172230329180716007.htm"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9.png"/></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0" y="1905000"/>
            <a:ext cx="9144000" cy="3352800"/>
          </a:xfrm>
        </p:spPr>
        <p:txBody>
          <a:bodyPr/>
          <a:lstStyle/>
          <a:p>
            <a:pPr eaLnBrk="1" hangingPunct="1"/>
            <a:r>
              <a:rPr lang="en-US" sz="6000" b="1" dirty="0" smtClean="0">
                <a:solidFill>
                  <a:srgbClr val="C00000"/>
                </a:solidFill>
              </a:rPr>
              <a:t>TẬP HUẤN</a:t>
            </a:r>
            <a:r>
              <a:rPr lang="en-US" sz="2400" b="1" dirty="0" smtClean="0">
                <a:solidFill>
                  <a:srgbClr val="0000FF"/>
                </a:solidFill>
              </a:rPr>
              <a:t/>
            </a:r>
            <a:br>
              <a:rPr lang="en-US" sz="2400" b="1" dirty="0" smtClean="0">
                <a:solidFill>
                  <a:srgbClr val="0000FF"/>
                </a:solidFill>
              </a:rPr>
            </a:br>
            <a:r>
              <a:rPr lang="en-US" sz="3400" b="1" dirty="0" smtClean="0">
                <a:solidFill>
                  <a:srgbClr val="0000FF"/>
                </a:solidFill>
              </a:rPr>
              <a:t>TRIỂN KHAI CÔNG TÁC Y TẾ TRƯỜNG HỌC, ĐẢM BẢO AN TOÀN THỰC PHẨM, PHÒNG CHỐNG DỊCH BỆNH </a:t>
            </a:r>
            <a:br>
              <a:rPr lang="en-US" sz="3400" b="1" dirty="0" smtClean="0">
                <a:solidFill>
                  <a:srgbClr val="0000FF"/>
                </a:solidFill>
              </a:rPr>
            </a:br>
            <a:r>
              <a:rPr lang="en-US" sz="3400" b="1" dirty="0" smtClean="0">
                <a:solidFill>
                  <a:srgbClr val="0000FF"/>
                </a:solidFill>
              </a:rPr>
              <a:t>TẠI TRƯỜNG HỌC</a:t>
            </a:r>
            <a:endParaRPr lang="en-US" sz="3400" dirty="0" smtClean="0">
              <a:solidFill>
                <a:srgbClr val="0000FF"/>
              </a:solidFill>
            </a:endParaRPr>
          </a:p>
        </p:txBody>
      </p:sp>
      <p:sp>
        <p:nvSpPr>
          <p:cNvPr id="6147" name="Text Box 4"/>
          <p:cNvSpPr txBox="1">
            <a:spLocks noChangeArrowheads="1"/>
          </p:cNvSpPr>
          <p:nvPr/>
        </p:nvSpPr>
        <p:spPr bwMode="auto">
          <a:xfrm>
            <a:off x="2971800" y="6019800"/>
            <a:ext cx="3200400" cy="369332"/>
          </a:xfrm>
          <a:prstGeom prst="rect">
            <a:avLst/>
          </a:prstGeom>
          <a:noFill/>
          <a:ln w="9525">
            <a:noFill/>
            <a:miter lim="800000"/>
            <a:headEnd/>
            <a:tailEnd/>
          </a:ln>
        </p:spPr>
        <p:txBody>
          <a:bodyPr>
            <a:spAutoFit/>
          </a:bodyPr>
          <a:lstStyle/>
          <a:p>
            <a:pPr>
              <a:spcBef>
                <a:spcPct val="50000"/>
              </a:spcBef>
            </a:pPr>
            <a:endParaRPr lang="en-US"/>
          </a:p>
        </p:txBody>
      </p:sp>
      <p:sp>
        <p:nvSpPr>
          <p:cNvPr id="43" name="Title 1"/>
          <p:cNvSpPr txBox="1">
            <a:spLocks/>
          </p:cNvSpPr>
          <p:nvPr/>
        </p:nvSpPr>
        <p:spPr bwMode="auto">
          <a:xfrm>
            <a:off x="0" y="0"/>
            <a:ext cx="9144000" cy="12954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r>
              <a:rPr lang="en-US" altLang="vi-VN" sz="3200" b="1">
                <a:solidFill>
                  <a:srgbClr val="0000CC"/>
                </a:solidFill>
              </a:rPr>
              <a:t>UBND QUẬN LONG BIÊN</a:t>
            </a:r>
          </a:p>
          <a:p>
            <a:pPr algn="ctr" defTabSz="912813" eaLnBrk="0" hangingPunct="0"/>
            <a:r>
              <a:rPr lang="en-US" altLang="vi-VN" sz="3200" b="1">
                <a:solidFill>
                  <a:srgbClr val="0000CC"/>
                </a:solidFill>
              </a:rPr>
              <a:t>PHÒNG Y TẾ</a:t>
            </a:r>
          </a:p>
        </p:txBody>
      </p:sp>
      <p:sp>
        <p:nvSpPr>
          <p:cNvPr id="6149" name="Subtitle 2"/>
          <p:cNvSpPr>
            <a:spLocks/>
          </p:cNvSpPr>
          <p:nvPr/>
        </p:nvSpPr>
        <p:spPr bwMode="auto">
          <a:xfrm>
            <a:off x="1446215" y="6165849"/>
            <a:ext cx="6251575" cy="527051"/>
          </a:xfrm>
          <a:prstGeom prst="rect">
            <a:avLst/>
          </a:prstGeom>
          <a:noFill/>
          <a:ln w="9525">
            <a:noFill/>
            <a:miter lim="800000"/>
            <a:headEnd/>
            <a:tailEnd/>
          </a:ln>
        </p:spPr>
        <p:txBody>
          <a:bodyPr lIns="91436" tIns="45719" rIns="91436" bIns="45719"/>
          <a:lstStyle/>
          <a:p>
            <a:pPr algn="ctr" defTabSz="912813" eaLnBrk="0" hangingPunct="0">
              <a:lnSpc>
                <a:spcPct val="90000"/>
              </a:lnSpc>
              <a:spcBef>
                <a:spcPts val="1000"/>
              </a:spcBef>
            </a:pPr>
            <a:r>
              <a:rPr lang="en-US" altLang="en-US" sz="2000" b="1" dirty="0" err="1">
                <a:solidFill>
                  <a:srgbClr val="002060"/>
                </a:solidFill>
              </a:rPr>
              <a:t>Năm</a:t>
            </a:r>
            <a:r>
              <a:rPr lang="en-US" altLang="en-US" sz="2000" b="1" dirty="0">
                <a:solidFill>
                  <a:srgbClr val="002060"/>
                </a:solidFill>
              </a:rPr>
              <a:t> </a:t>
            </a:r>
            <a:r>
              <a:rPr lang="en-US" altLang="en-US" sz="2000" b="1" dirty="0" smtClean="0">
                <a:solidFill>
                  <a:srgbClr val="002060"/>
                </a:solidFill>
              </a:rPr>
              <a:t>2023</a:t>
            </a:r>
            <a:endParaRPr lang="en-US" altLang="en-US" sz="2000" b="1" dirty="0">
              <a:solidFill>
                <a:srgbClr val="002060"/>
              </a:solidFill>
            </a:endParaRPr>
          </a:p>
          <a:p>
            <a:pPr algn="ctr" defTabSz="912813" eaLnBrk="0" hangingPunct="0">
              <a:lnSpc>
                <a:spcPct val="90000"/>
              </a:lnSpc>
              <a:spcBef>
                <a:spcPts val="1000"/>
              </a:spcBef>
            </a:pPr>
            <a:endParaRPr lang="en-US" altLang="en-US"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949009205"/>
      </p:ext>
    </p:extLst>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457200" y="990600"/>
            <a:ext cx="8077200" cy="5257800"/>
          </a:xfrm>
        </p:spPr>
        <p:txBody>
          <a:bodyPr/>
          <a:lstStyle/>
          <a:p>
            <a:pPr algn="just"/>
            <a:r>
              <a:rPr lang="en-US" sz="2800" dirty="0" err="1" smtClean="0">
                <a:latin typeface="Times New Roman" pitchFamily="18" charset="0"/>
                <a:cs typeface="Times New Roman" pitchFamily="18" charset="0"/>
              </a:rPr>
              <a:t>Rà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soát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bổ</a:t>
            </a:r>
            <a:r>
              <a:rPr lang="en-US" sz="2800" dirty="0" smtClean="0">
                <a:latin typeface="Times New Roman" pitchFamily="18" charset="0"/>
                <a:cs typeface="Times New Roman" pitchFamily="18" charset="0"/>
              </a:rPr>
              <a:t> sung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hóa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vụ</a:t>
            </a:r>
            <a:r>
              <a:rPr lang="en-US" sz="2800" dirty="0" smtClean="0">
                <a:latin typeface="Times New Roman" pitchFamily="18" charset="0"/>
                <a:cs typeface="Times New Roman" pitchFamily="18" charset="0"/>
              </a:rPr>
              <a:t> PCD; </a:t>
            </a:r>
            <a:r>
              <a:rPr lang="en-US" sz="2800" dirty="0" err="1" smtClean="0">
                <a:latin typeface="Times New Roman" pitchFamily="18" charset="0"/>
                <a:cs typeface="Times New Roman" pitchFamily="18" charset="0"/>
              </a:rPr>
              <a:t>kiện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toàn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BCĐ,...</a:t>
            </a:r>
          </a:p>
          <a:p>
            <a:pPr algn="just"/>
            <a:r>
              <a:rPr lang="en-US" sz="2800" dirty="0" err="1" smtClean="0">
                <a:latin typeface="Times New Roman" pitchFamily="18" charset="0"/>
                <a:cs typeface="Times New Roman" pitchFamily="18" charset="0"/>
              </a:rPr>
              <a:t>Tổ</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tuyên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truyền</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PCD </a:t>
            </a:r>
            <a:r>
              <a:rPr lang="en-US" sz="2800" dirty="0" err="1" smtClean="0">
                <a:latin typeface="Times New Roman" pitchFamily="18" charset="0"/>
                <a:cs typeface="Times New Roman" pitchFamily="18" charset="0"/>
              </a:rPr>
              <a:t>tới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CB, GV, NLĐ,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huynh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PCD </a:t>
            </a:r>
            <a:r>
              <a:rPr lang="en-US" sz="2800" dirty="0" err="1" smtClean="0">
                <a:latin typeface="Times New Roman" pitchFamily="18" charset="0"/>
                <a:cs typeface="Times New Roman" pitchFamily="18" charset="0"/>
              </a:rPr>
              <a:t>theo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tế</a:t>
            </a:r>
            <a:r>
              <a:rPr lang="en-US" sz="2800" dirty="0" smtClean="0">
                <a:latin typeface="Times New Roman" pitchFamily="18" charset="0"/>
                <a:cs typeface="Times New Roman" pitchFamily="18" charset="0"/>
              </a:rPr>
              <a:t>.</a:t>
            </a:r>
          </a:p>
          <a:p>
            <a:pPr algn="just"/>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pháp</a:t>
            </a:r>
            <a:r>
              <a:rPr lang="en-US" sz="2800" dirty="0" smtClean="0">
                <a:latin typeface="Times New Roman" pitchFamily="18" charset="0"/>
                <a:cs typeface="Times New Roman" pitchFamily="18" charset="0"/>
              </a:rPr>
              <a:t> PCD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p>
          <a:p>
            <a:pPr algn="just"/>
            <a:r>
              <a:rPr lang="en-US" sz="2800" dirty="0" smtClean="0">
                <a:latin typeface="Times New Roman" pitchFamily="18" charset="0"/>
                <a:cs typeface="Times New Roman" pitchFamily="18" charset="0"/>
              </a:rPr>
              <a:t>Theo </a:t>
            </a:r>
            <a:r>
              <a:rPr lang="en-US" sz="2800" dirty="0" err="1" smtClean="0">
                <a:latin typeface="Times New Roman" pitchFamily="18" charset="0"/>
                <a:cs typeface="Times New Roman" pitchFamily="18" charset="0"/>
              </a:rPr>
              <a:t>dõi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khỏe</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CB, GV, NLĐ; </a:t>
            </a:r>
            <a:r>
              <a:rPr lang="en-US" sz="2800" dirty="0" err="1" smtClean="0">
                <a:latin typeface="Times New Roman" pitchFamily="18" charset="0"/>
                <a:cs typeface="Times New Roman" pitchFamily="18" charset="0"/>
              </a:rPr>
              <a:t>kịp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TYT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mắc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bệnh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truyền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nhiễm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lý</a:t>
            </a:r>
            <a:r>
              <a:rPr lang="en-US" sz="2800" dirty="0" smtClean="0">
                <a:latin typeface="Times New Roman" pitchFamily="18" charset="0"/>
                <a:cs typeface="Times New Roman" pitchFamily="18" charset="0"/>
              </a:rPr>
              <a:t>.</a:t>
            </a:r>
            <a:endParaRPr lang="en-US" dirty="0" smtClean="0"/>
          </a:p>
        </p:txBody>
      </p:sp>
      <p:sp>
        <p:nvSpPr>
          <p:cNvPr id="5" name="AutoShape 15"/>
          <p:cNvSpPr>
            <a:spLocks noChangeArrowheads="1"/>
          </p:cNvSpPr>
          <p:nvPr/>
        </p:nvSpPr>
        <p:spPr bwMode="gray">
          <a:xfrm>
            <a:off x="0" y="-76200"/>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sz="2800" b="1" dirty="0" smtClean="0">
                <a:solidFill>
                  <a:srgbClr val="FF0000"/>
                </a:solidFill>
                <a:cs typeface="+mn-cs"/>
              </a:rPr>
              <a:t>III. </a:t>
            </a:r>
            <a:r>
              <a:rPr lang="en-US" sz="2800" b="1" dirty="0">
                <a:solidFill>
                  <a:srgbClr val="0000CC"/>
                </a:solidFill>
                <a:cs typeface="+mn-cs"/>
              </a:rPr>
              <a:t>NỘI DUNG NHIỆM VỤ CÔNG TÁC </a:t>
            </a:r>
            <a:r>
              <a:rPr lang="en-US" sz="2800" b="1" dirty="0" smtClean="0">
                <a:solidFill>
                  <a:srgbClr val="0000CC"/>
                </a:solidFill>
                <a:cs typeface="+mn-cs"/>
              </a:rPr>
              <a:t>PCDB</a:t>
            </a:r>
            <a:endParaRPr lang="vi-VN" altLang="en-US" sz="2800" b="1" dirty="0">
              <a:solidFill>
                <a:srgbClr val="0000CC"/>
              </a:solidFill>
              <a:cs typeface="+mn-cs"/>
            </a:endParaRPr>
          </a:p>
        </p:txBody>
      </p:sp>
    </p:spTree>
    <p:extLst>
      <p:ext uri="{BB962C8B-B14F-4D97-AF65-F5344CB8AC3E}">
        <p14:creationId xmlns:p14="http://schemas.microsoft.com/office/powerpoint/2010/main" val="1685422"/>
      </p:ext>
    </p:extLst>
  </p:cSld>
  <p:clrMapOvr>
    <a:masterClrMapping/>
  </p:clrMapOvr>
  <p:transition>
    <p:random/>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13" descr="Kết quả hình ảnh cho diệt bọ gậy"/>
          <p:cNvSpPr>
            <a:spLocks noChangeAspect="1" noChangeArrowheads="1"/>
          </p:cNvSpPr>
          <p:nvPr/>
        </p:nvSpPr>
        <p:spPr bwMode="auto">
          <a:xfrm>
            <a:off x="4424365" y="3281364"/>
            <a:ext cx="300037" cy="295275"/>
          </a:xfrm>
          <a:prstGeom prst="rect">
            <a:avLst/>
          </a:prstGeom>
          <a:noFill/>
          <a:ln w="9525">
            <a:noFill/>
            <a:miter lim="800000"/>
            <a:headEnd/>
            <a:tailEnd/>
          </a:ln>
        </p:spPr>
        <p:txBody>
          <a:bodyPr lIns="91407" tIns="45702" rIns="91407" bIns="45702"/>
          <a:lstStyle/>
          <a:p>
            <a:pPr defTabSz="1306513"/>
            <a:endParaRPr lang="vi-VN" altLang="vi-VN" sz="2000"/>
          </a:p>
        </p:txBody>
      </p:sp>
      <p:sp>
        <p:nvSpPr>
          <p:cNvPr id="14341" name="Text Box 7"/>
          <p:cNvSpPr txBox="1">
            <a:spLocks noChangeArrowheads="1"/>
          </p:cNvSpPr>
          <p:nvPr/>
        </p:nvSpPr>
        <p:spPr bwMode="auto">
          <a:xfrm>
            <a:off x="685800" y="1536700"/>
            <a:ext cx="3048000" cy="3108543"/>
          </a:xfrm>
          <a:prstGeom prst="rect">
            <a:avLst/>
          </a:prstGeom>
          <a:noFill/>
          <a:ln w="9525" algn="ctr">
            <a:noFill/>
            <a:miter lim="800000"/>
            <a:headEnd/>
            <a:tailEnd/>
          </a:ln>
        </p:spPr>
        <p:txBody>
          <a:bodyPr wrap="square">
            <a:spAutoFit/>
          </a:bodyPr>
          <a:lstStyle/>
          <a:p>
            <a:pPr algn="just">
              <a:defRPr/>
            </a:pPr>
            <a:r>
              <a:rPr lang="en-US" sz="2800" b="1" smtClean="0">
                <a:solidFill>
                  <a:srgbClr val="FF0000"/>
                </a:solidFill>
              </a:rPr>
              <a:t>10. </a:t>
            </a:r>
            <a:r>
              <a:rPr lang="en-US" sz="2800" b="1" smtClean="0"/>
              <a:t>Không thực hiện hoặc thực hiện không đúng quy định của pháp luật về </a:t>
            </a:r>
            <a:r>
              <a:rPr lang="en-US" sz="2800" b="1" smtClean="0">
                <a:solidFill>
                  <a:srgbClr val="0000CC"/>
                </a:solidFill>
              </a:rPr>
              <a:t>chế độ kiểm thực 3 bước</a:t>
            </a:r>
            <a:r>
              <a:rPr lang="en-US" sz="2800" b="1" smtClean="0"/>
              <a:t>;</a:t>
            </a:r>
            <a:endParaRPr lang="en-US" sz="2800" b="1">
              <a:solidFill>
                <a:srgbClr val="0000CC"/>
              </a:solidFill>
            </a:endParaRPr>
          </a:p>
        </p:txBody>
      </p:sp>
      <p:sp>
        <p:nvSpPr>
          <p:cNvPr id="6" name="Content Placeholder 2"/>
          <p:cNvSpPr>
            <a:spLocks/>
          </p:cNvSpPr>
          <p:nvPr/>
        </p:nvSpPr>
        <p:spPr bwMode="auto">
          <a:xfrm>
            <a:off x="0" y="0"/>
            <a:ext cx="9144000" cy="1092200"/>
          </a:xfrm>
          <a:prstGeom prst="rect">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F0000"/>
            </a:extrusionClr>
          </a:sp3d>
        </p:spPr>
        <p:txBody>
          <a:bodyPr anchor="ctr">
            <a:flatTx/>
          </a:bodyPr>
          <a:lstStyle/>
          <a:p>
            <a:pPr algn="ctr" eaLnBrk="0" hangingPunct="0"/>
            <a:r>
              <a:rPr lang="en-US" sz="2600" b="1" smtClean="0">
                <a:solidFill>
                  <a:srgbClr val="FFFF00"/>
                </a:solidFill>
                <a:latin typeface="Times New Roman" pitchFamily="18" charset="0"/>
                <a:cs typeface="Times New Roman" pitchFamily="18" charset="0"/>
              </a:rPr>
              <a:t>Các hành vi vi phạm thường gặp bị xử phạt </a:t>
            </a:r>
          </a:p>
          <a:p>
            <a:pPr algn="ctr" eaLnBrk="0" hangingPunct="0"/>
            <a:r>
              <a:rPr lang="en-US" sz="2600" b="1" smtClean="0">
                <a:solidFill>
                  <a:srgbClr val="FFFF00"/>
                </a:solidFill>
                <a:latin typeface="Times New Roman" pitchFamily="18" charset="0"/>
                <a:cs typeface="Times New Roman" pitchFamily="18" charset="0"/>
              </a:rPr>
              <a:t>vi phạm hành chính</a:t>
            </a:r>
            <a:endParaRPr lang="en-US" altLang="en-US" sz="2600" b="1">
              <a:solidFill>
                <a:srgbClr val="FFFF00"/>
              </a:solidFill>
              <a:latin typeface="Times New Roman" pitchFamily="18" charset="0"/>
              <a:cs typeface="Times New Roman" pitchFamily="18" charset="0"/>
            </a:endParaRPr>
          </a:p>
        </p:txBody>
      </p:sp>
      <p:pic>
        <p:nvPicPr>
          <p:cNvPr id="8" name="Picture 4"/>
          <p:cNvPicPr>
            <a:picLocks noChangeAspect="1" noChangeArrowheads="1"/>
          </p:cNvPicPr>
          <p:nvPr/>
        </p:nvPicPr>
        <p:blipFill>
          <a:blip r:embed="rId3"/>
          <a:srcRect/>
          <a:stretch>
            <a:fillRect/>
          </a:stretch>
        </p:blipFill>
        <p:spPr bwMode="auto">
          <a:xfrm>
            <a:off x="4233081" y="1498601"/>
            <a:ext cx="4572001" cy="3860800"/>
          </a:xfrm>
          <a:prstGeom prst="rect">
            <a:avLst/>
          </a:prstGeom>
          <a:noFill/>
          <a:ln w="9525">
            <a:noFill/>
            <a:miter lim="800000"/>
            <a:headEnd/>
            <a:tailEnd/>
          </a:ln>
          <a:effectLst/>
        </p:spPr>
      </p:pic>
    </p:spTree>
    <p:extLst>
      <p:ext uri="{BB962C8B-B14F-4D97-AF65-F5344CB8AC3E}">
        <p14:creationId xmlns:p14="http://schemas.microsoft.com/office/powerpoint/2010/main" val="2915203315"/>
      </p:ext>
    </p:extLst>
  </p:cSld>
  <p:clrMapOvr>
    <a:masterClrMapping/>
  </p:clrMapOvr>
  <p:transition>
    <p:rand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13" descr="Kết quả hình ảnh cho diệt bọ gậy"/>
          <p:cNvSpPr>
            <a:spLocks noChangeAspect="1" noChangeArrowheads="1"/>
          </p:cNvSpPr>
          <p:nvPr/>
        </p:nvSpPr>
        <p:spPr bwMode="auto">
          <a:xfrm>
            <a:off x="4424365" y="3281364"/>
            <a:ext cx="300037" cy="295275"/>
          </a:xfrm>
          <a:prstGeom prst="rect">
            <a:avLst/>
          </a:prstGeom>
          <a:noFill/>
          <a:ln w="9525">
            <a:noFill/>
            <a:miter lim="800000"/>
            <a:headEnd/>
            <a:tailEnd/>
          </a:ln>
        </p:spPr>
        <p:txBody>
          <a:bodyPr lIns="91407" tIns="45702" rIns="91407" bIns="45702"/>
          <a:lstStyle/>
          <a:p>
            <a:pPr defTabSz="1306513"/>
            <a:endParaRPr lang="vi-VN" altLang="vi-VN" sz="2000"/>
          </a:p>
        </p:txBody>
      </p:sp>
      <p:sp>
        <p:nvSpPr>
          <p:cNvPr id="14341" name="Text Box 7"/>
          <p:cNvSpPr txBox="1">
            <a:spLocks noChangeArrowheads="1"/>
          </p:cNvSpPr>
          <p:nvPr/>
        </p:nvSpPr>
        <p:spPr bwMode="auto">
          <a:xfrm>
            <a:off x="1370465" y="1676400"/>
            <a:ext cx="3429000" cy="2677656"/>
          </a:xfrm>
          <a:prstGeom prst="rect">
            <a:avLst/>
          </a:prstGeom>
          <a:noFill/>
          <a:ln w="9525" algn="ctr">
            <a:noFill/>
            <a:miter lim="800000"/>
            <a:headEnd/>
            <a:tailEnd/>
          </a:ln>
        </p:spPr>
        <p:txBody>
          <a:bodyPr wrap="square">
            <a:spAutoFit/>
          </a:bodyPr>
          <a:lstStyle/>
          <a:p>
            <a:pPr algn="just">
              <a:defRPr/>
            </a:pPr>
            <a:r>
              <a:rPr lang="en-US" sz="2800" b="1" smtClean="0">
                <a:solidFill>
                  <a:srgbClr val="FF0000"/>
                </a:solidFill>
              </a:rPr>
              <a:t>11. </a:t>
            </a:r>
            <a:r>
              <a:rPr lang="en-US" sz="2800" b="1" smtClean="0"/>
              <a:t>Không thực hiện hoặc thực hiện không đúng quy định của pháp luật về </a:t>
            </a:r>
            <a:r>
              <a:rPr lang="en-US" sz="2800" b="1" smtClean="0">
                <a:solidFill>
                  <a:srgbClr val="0000CC"/>
                </a:solidFill>
              </a:rPr>
              <a:t>lưu mẫu thức ăn</a:t>
            </a:r>
            <a:r>
              <a:rPr lang="en-US" sz="2800" b="1" smtClean="0"/>
              <a:t>;</a:t>
            </a:r>
            <a:endParaRPr lang="en-US" sz="2800" b="1">
              <a:solidFill>
                <a:srgbClr val="0000CC"/>
              </a:solidFill>
            </a:endParaRPr>
          </a:p>
        </p:txBody>
      </p:sp>
      <p:sp>
        <p:nvSpPr>
          <p:cNvPr id="6" name="Content Placeholder 2"/>
          <p:cNvSpPr>
            <a:spLocks/>
          </p:cNvSpPr>
          <p:nvPr/>
        </p:nvSpPr>
        <p:spPr bwMode="auto">
          <a:xfrm>
            <a:off x="0" y="0"/>
            <a:ext cx="9144000" cy="1092200"/>
          </a:xfrm>
          <a:prstGeom prst="rect">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F0000"/>
            </a:extrusionClr>
          </a:sp3d>
        </p:spPr>
        <p:txBody>
          <a:bodyPr anchor="ctr">
            <a:flatTx/>
          </a:bodyPr>
          <a:lstStyle/>
          <a:p>
            <a:pPr algn="ctr" eaLnBrk="0" hangingPunct="0"/>
            <a:r>
              <a:rPr lang="en-US" sz="2600" b="1" smtClean="0">
                <a:solidFill>
                  <a:srgbClr val="FFFF00"/>
                </a:solidFill>
                <a:latin typeface="Times New Roman" pitchFamily="18" charset="0"/>
                <a:cs typeface="Times New Roman" pitchFamily="18" charset="0"/>
              </a:rPr>
              <a:t>Các hành vi vi phạm thường gặp bị xử phạt </a:t>
            </a:r>
          </a:p>
          <a:p>
            <a:pPr algn="ctr" eaLnBrk="0" hangingPunct="0"/>
            <a:r>
              <a:rPr lang="en-US" sz="2600" b="1" smtClean="0">
                <a:solidFill>
                  <a:srgbClr val="FFFF00"/>
                </a:solidFill>
                <a:latin typeface="Times New Roman" pitchFamily="18" charset="0"/>
                <a:cs typeface="Times New Roman" pitchFamily="18" charset="0"/>
              </a:rPr>
              <a:t>vi phạm hành chính</a:t>
            </a:r>
            <a:endParaRPr lang="en-US" altLang="en-US" sz="2600" b="1">
              <a:solidFill>
                <a:srgbClr val="FFFF00"/>
              </a:solidFill>
              <a:latin typeface="Times New Roman" pitchFamily="18" charset="0"/>
              <a:cs typeface="Times New Roman" pitchFamily="18" charset="0"/>
            </a:endParaRPr>
          </a:p>
        </p:txBody>
      </p:sp>
      <p:pic>
        <p:nvPicPr>
          <p:cNvPr id="7" name="Picture 4" descr="C:\Users\Admin\Downloads\IMG-0767.JPG"/>
          <p:cNvPicPr>
            <a:picLocks noChangeAspect="1" noChangeArrowheads="1"/>
          </p:cNvPicPr>
          <p:nvPr/>
        </p:nvPicPr>
        <p:blipFill>
          <a:blip r:embed="rId3" cstate="print"/>
          <a:srcRect/>
          <a:stretch>
            <a:fillRect/>
          </a:stretch>
        </p:blipFill>
        <p:spPr bwMode="auto">
          <a:xfrm>
            <a:off x="5562600" y="1676400"/>
            <a:ext cx="3200400" cy="4057651"/>
          </a:xfrm>
          <a:prstGeom prst="rect">
            <a:avLst/>
          </a:prstGeom>
          <a:noFill/>
          <a:ln w="9525">
            <a:noFill/>
            <a:miter lim="800000"/>
            <a:headEnd/>
            <a:tailEnd/>
          </a:ln>
        </p:spPr>
      </p:pic>
    </p:spTree>
    <p:extLst>
      <p:ext uri="{BB962C8B-B14F-4D97-AF65-F5344CB8AC3E}">
        <p14:creationId xmlns:p14="http://schemas.microsoft.com/office/powerpoint/2010/main" val="2519029021"/>
      </p:ext>
    </p:extLst>
  </p:cSld>
  <p:clrMapOvr>
    <a:masterClrMapping/>
  </p:clrMapOvr>
  <p:transition>
    <p:random/>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13" descr="Kết quả hình ảnh cho diệt bọ gậy"/>
          <p:cNvSpPr>
            <a:spLocks noChangeAspect="1" noChangeArrowheads="1"/>
          </p:cNvSpPr>
          <p:nvPr/>
        </p:nvSpPr>
        <p:spPr bwMode="auto">
          <a:xfrm>
            <a:off x="4424365" y="3281364"/>
            <a:ext cx="300037" cy="295275"/>
          </a:xfrm>
          <a:prstGeom prst="rect">
            <a:avLst/>
          </a:prstGeom>
          <a:noFill/>
          <a:ln w="9525">
            <a:noFill/>
            <a:miter lim="800000"/>
            <a:headEnd/>
            <a:tailEnd/>
          </a:ln>
        </p:spPr>
        <p:txBody>
          <a:bodyPr lIns="91407" tIns="45702" rIns="91407" bIns="45702"/>
          <a:lstStyle/>
          <a:p>
            <a:pPr defTabSz="1306513"/>
            <a:endParaRPr lang="vi-VN" altLang="vi-VN" sz="2000"/>
          </a:p>
        </p:txBody>
      </p:sp>
      <p:sp>
        <p:nvSpPr>
          <p:cNvPr id="14341" name="Text Box 7"/>
          <p:cNvSpPr txBox="1">
            <a:spLocks noChangeArrowheads="1"/>
          </p:cNvSpPr>
          <p:nvPr/>
        </p:nvSpPr>
        <p:spPr bwMode="auto">
          <a:xfrm>
            <a:off x="609600" y="1600200"/>
            <a:ext cx="3352800" cy="2677656"/>
          </a:xfrm>
          <a:prstGeom prst="rect">
            <a:avLst/>
          </a:prstGeom>
          <a:noFill/>
          <a:ln w="9525" algn="ctr">
            <a:noFill/>
            <a:miter lim="800000"/>
            <a:headEnd/>
            <a:tailEnd/>
          </a:ln>
        </p:spPr>
        <p:txBody>
          <a:bodyPr wrap="square">
            <a:spAutoFit/>
          </a:bodyPr>
          <a:lstStyle/>
          <a:p>
            <a:pPr algn="just">
              <a:defRPr/>
            </a:pPr>
            <a:r>
              <a:rPr lang="en-US" sz="2800" b="1" smtClean="0">
                <a:solidFill>
                  <a:srgbClr val="FF0000"/>
                </a:solidFill>
              </a:rPr>
              <a:t>12. </a:t>
            </a:r>
            <a:r>
              <a:rPr lang="vi-VN" sz="2800" b="1">
                <a:solidFill>
                  <a:srgbClr val="0000CC"/>
                </a:solidFill>
              </a:rPr>
              <a:t>Sử dụng thực phẩm, nguyên liệu thực phẩm </a:t>
            </a:r>
            <a:r>
              <a:rPr lang="en-US" sz="2800" b="1" smtClean="0">
                <a:solidFill>
                  <a:srgbClr val="FF0000"/>
                </a:solidFill>
              </a:rPr>
              <a:t>không</a:t>
            </a:r>
            <a:r>
              <a:rPr lang="vi-VN" sz="2800" b="1" smtClean="0">
                <a:solidFill>
                  <a:srgbClr val="FF0000"/>
                </a:solidFill>
              </a:rPr>
              <a:t> </a:t>
            </a:r>
            <a:r>
              <a:rPr lang="vi-VN" sz="2800" b="1">
                <a:solidFill>
                  <a:srgbClr val="FF0000"/>
                </a:solidFill>
              </a:rPr>
              <a:t>rõ nguồn gốc </a:t>
            </a:r>
            <a:r>
              <a:rPr lang="vi-VN" sz="2800" b="1">
                <a:solidFill>
                  <a:srgbClr val="0000CC"/>
                </a:solidFill>
              </a:rPr>
              <a:t>và </a:t>
            </a:r>
            <a:r>
              <a:rPr lang="en-US" sz="2800" b="1" smtClean="0">
                <a:solidFill>
                  <a:srgbClr val="0000CC"/>
                </a:solidFill>
              </a:rPr>
              <a:t>không </a:t>
            </a:r>
            <a:r>
              <a:rPr lang="vi-VN" sz="2800" b="1" smtClean="0">
                <a:solidFill>
                  <a:srgbClr val="0000CC"/>
                </a:solidFill>
              </a:rPr>
              <a:t>bảo </a:t>
            </a:r>
            <a:r>
              <a:rPr lang="vi-VN" sz="2800" b="1">
                <a:solidFill>
                  <a:srgbClr val="0000CC"/>
                </a:solidFill>
              </a:rPr>
              <a:t>đảm an toàn</a:t>
            </a:r>
            <a:endParaRPr lang="en-US" sz="2800" b="1">
              <a:solidFill>
                <a:srgbClr val="0000CC"/>
              </a:solidFill>
            </a:endParaRPr>
          </a:p>
        </p:txBody>
      </p:sp>
      <p:sp>
        <p:nvSpPr>
          <p:cNvPr id="6" name="Content Placeholder 2"/>
          <p:cNvSpPr>
            <a:spLocks/>
          </p:cNvSpPr>
          <p:nvPr/>
        </p:nvSpPr>
        <p:spPr bwMode="auto">
          <a:xfrm>
            <a:off x="0" y="0"/>
            <a:ext cx="9144000" cy="1092200"/>
          </a:xfrm>
          <a:prstGeom prst="rect">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F0000"/>
            </a:extrusionClr>
          </a:sp3d>
        </p:spPr>
        <p:txBody>
          <a:bodyPr anchor="ctr">
            <a:flatTx/>
          </a:bodyPr>
          <a:lstStyle/>
          <a:p>
            <a:pPr algn="ctr" eaLnBrk="0" hangingPunct="0"/>
            <a:r>
              <a:rPr lang="en-US" sz="2600" b="1" smtClean="0">
                <a:solidFill>
                  <a:srgbClr val="FFFF00"/>
                </a:solidFill>
                <a:latin typeface="Times New Roman" pitchFamily="18" charset="0"/>
                <a:cs typeface="Times New Roman" pitchFamily="18" charset="0"/>
              </a:rPr>
              <a:t>Các hành vi vi phạm thường gặp bị xử phạt </a:t>
            </a:r>
          </a:p>
          <a:p>
            <a:pPr algn="ctr" eaLnBrk="0" hangingPunct="0"/>
            <a:r>
              <a:rPr lang="en-US" sz="2600" b="1" smtClean="0">
                <a:solidFill>
                  <a:srgbClr val="FFFF00"/>
                </a:solidFill>
                <a:latin typeface="Times New Roman" pitchFamily="18" charset="0"/>
                <a:cs typeface="Times New Roman" pitchFamily="18" charset="0"/>
              </a:rPr>
              <a:t>vi phạm hành chính</a:t>
            </a:r>
            <a:endParaRPr lang="en-US" altLang="en-US" sz="2600" b="1">
              <a:solidFill>
                <a:srgbClr val="FFFF00"/>
              </a:solidFill>
              <a:latin typeface="Times New Roman" pitchFamily="18" charset="0"/>
              <a:cs typeface="Times New Roman" pitchFamily="18" charset="0"/>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5031" y="1828800"/>
            <a:ext cx="4492558" cy="2724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628409"/>
      </p:ext>
    </p:extLst>
  </p:cSld>
  <p:clrMapOvr>
    <a:masterClrMapping/>
  </p:clrMapOvr>
  <p:transition>
    <p:random/>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2286000"/>
            <a:ext cx="8382000" cy="1955800"/>
          </a:xfrm>
        </p:spPr>
        <p:txBody>
          <a:bodyPr/>
          <a:lstStyle/>
          <a:p>
            <a:r>
              <a:rPr lang="en-US" sz="5400" b="1" smtClean="0">
                <a:solidFill>
                  <a:srgbClr val="FF0000"/>
                </a:solidFill>
              </a:rPr>
              <a:t>TRÂN TRỌNG CẢM ƠN!</a:t>
            </a:r>
          </a:p>
        </p:txBody>
      </p:sp>
      <p:sp>
        <p:nvSpPr>
          <p:cNvPr id="41987" name="Slide Number Placeholder 3"/>
          <p:cNvSpPr>
            <a:spLocks noGrp="1"/>
          </p:cNvSpPr>
          <p:nvPr>
            <p:ph type="sldNum" sz="quarter" idx="12"/>
          </p:nvPr>
        </p:nvSpPr>
        <p:spPr>
          <a:xfrm>
            <a:off x="3124200" y="6245225"/>
            <a:ext cx="2895600" cy="476251"/>
          </a:xfrm>
          <a:noFill/>
        </p:spPr>
        <p:txBody>
          <a:bodyPr/>
          <a:lstStyle/>
          <a:p>
            <a:pPr algn="ctr"/>
            <a:fld id="{24ACC5B3-2623-4DE6-866B-C6428EB1B702}" type="slidenum">
              <a:rPr lang="en-US" smtClean="0">
                <a:ea typeface="MS PGothic" pitchFamily="34" charset="-128"/>
              </a:rPr>
              <a:pPr algn="ctr"/>
              <a:t>103</a:t>
            </a:fld>
            <a:endParaRPr lang="en-US" smtClean="0">
              <a:ea typeface="MS PGothic" pitchFamily="34" charset="-128"/>
            </a:endParaRPr>
          </a:p>
        </p:txBody>
      </p:sp>
    </p:spTree>
    <p:extLst>
      <p:ext uri="{BB962C8B-B14F-4D97-AF65-F5344CB8AC3E}">
        <p14:creationId xmlns:p14="http://schemas.microsoft.com/office/powerpoint/2010/main" val="2390651259"/>
      </p:ext>
    </p:extLst>
  </p:cSld>
  <p:clrMapOvr>
    <a:masterClrMapping/>
  </p:clrMapOvr>
  <p:transition advClick="0">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571500" y="914400"/>
            <a:ext cx="8001000" cy="5181600"/>
          </a:xfrm>
        </p:spPr>
        <p:txBody>
          <a:bodyPr/>
          <a:lstStyle/>
          <a:p>
            <a:pPr algn="just"/>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BF </a:t>
            </a:r>
            <a:r>
              <a:rPr lang="en-US" sz="2800" dirty="0" err="1" smtClean="0">
                <a:latin typeface="Times New Roman" pitchFamily="18" charset="0"/>
                <a:cs typeface="Times New Roman" pitchFamily="18" charset="0"/>
              </a:rPr>
              <a:t>nâng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a:t>
            </a:r>
          </a:p>
          <a:p>
            <a:pPr algn="just">
              <a:buFontTx/>
              <a:buChar char="-"/>
            </a:pPr>
            <a:r>
              <a:rPr lang="en-US" sz="2800" dirty="0" err="1" smtClean="0">
                <a:latin typeface="Times New Roman" pitchFamily="18" charset="0"/>
                <a:cs typeface="Times New Roman" pitchFamily="18" charset="0"/>
              </a:rPr>
              <a:t>Giáo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6 </a:t>
            </a:r>
            <a:r>
              <a:rPr lang="en-US" sz="2800" dirty="0" err="1" smtClean="0">
                <a:latin typeface="Times New Roman" pitchFamily="18" charset="0"/>
                <a:cs typeface="Times New Roman" pitchFamily="18" charset="0"/>
              </a:rPr>
              <a:t>thói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quen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khỏe</a:t>
            </a:r>
            <a:r>
              <a:rPr lang="en-US" sz="2800" dirty="0" smtClean="0">
                <a:latin typeface="Times New Roman" pitchFamily="18" charset="0"/>
                <a:cs typeface="Times New Roman" pitchFamily="18" charset="0"/>
              </a:rPr>
              <a:t>: (1)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lý</a:t>
            </a:r>
            <a:r>
              <a:rPr lang="en-US" sz="2800" dirty="0" smtClean="0">
                <a:latin typeface="Times New Roman" pitchFamily="18" charset="0"/>
                <a:cs typeface="Times New Roman" pitchFamily="18" charset="0"/>
              </a:rPr>
              <a:t>; (2) </a:t>
            </a:r>
            <a:r>
              <a:rPr lang="en-US" sz="2800" dirty="0" err="1" smtClean="0">
                <a:latin typeface="Times New Roman" pitchFamily="18" charset="0"/>
                <a:cs typeface="Times New Roman" pitchFamily="18" charset="0"/>
              </a:rPr>
              <a:t>Vận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tích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cực</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Giữ</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gìn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vệ</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 (4) </a:t>
            </a:r>
            <a:r>
              <a:rPr lang="en-US" sz="2800" dirty="0" err="1" smtClean="0">
                <a:latin typeface="Times New Roman" pitchFamily="18" charset="0"/>
                <a:cs typeface="Times New Roman" pitchFamily="18" charset="0"/>
              </a:rPr>
              <a:t>Hạn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uống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mạnh</a:t>
            </a:r>
            <a:r>
              <a:rPr lang="en-US" sz="2800" dirty="0" smtClean="0">
                <a:latin typeface="Times New Roman" pitchFamily="18" charset="0"/>
                <a:cs typeface="Times New Roman" pitchFamily="18" charset="0"/>
              </a:rPr>
              <a:t>; (5) </a:t>
            </a:r>
            <a:r>
              <a:rPr lang="en-US" sz="2800" dirty="0" err="1" smtClean="0">
                <a:latin typeface="Times New Roman" pitchFamily="18" charset="0"/>
                <a:cs typeface="Times New Roman" pitchFamily="18" charset="0"/>
              </a:rPr>
              <a:t>Uống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đủ</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 (6) </a:t>
            </a:r>
            <a:r>
              <a:rPr lang="en-US" sz="2800" dirty="0" err="1" smtClean="0">
                <a:latin typeface="Times New Roman" pitchFamily="18" charset="0"/>
                <a:cs typeface="Times New Roman" pitchFamily="18" charset="0"/>
              </a:rPr>
              <a:t>Lập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biểu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lý</a:t>
            </a:r>
            <a:r>
              <a:rPr lang="en-US" sz="2800" dirty="0" smtClean="0">
                <a:latin typeface="Times New Roman" pitchFamily="18" charset="0"/>
                <a:cs typeface="Times New Roman" pitchFamily="18" charset="0"/>
              </a:rPr>
              <a:t>.</a:t>
            </a:r>
          </a:p>
          <a:p>
            <a:pPr algn="just">
              <a:buFontTx/>
              <a:buChar char="-"/>
            </a:pPr>
            <a:r>
              <a:rPr lang="en-US" sz="2800" dirty="0" err="1" smtClean="0">
                <a:latin typeface="Times New Roman" pitchFamily="18" charset="0"/>
                <a:cs typeface="Times New Roman" pitchFamily="18" charset="0"/>
              </a:rPr>
              <a:t>Định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đánh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khám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khỏe</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định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kỳ</a:t>
            </a:r>
            <a:r>
              <a:rPr lang="en-US" sz="2800" dirty="0" smtClean="0">
                <a:latin typeface="Times New Roman" pitchFamily="18" charset="0"/>
                <a:cs typeface="Times New Roman" pitchFamily="18" charset="0"/>
              </a:rPr>
              <a:t> 1 </a:t>
            </a:r>
            <a:r>
              <a:rPr lang="en-US" sz="2800" dirty="0" err="1" smtClean="0">
                <a:latin typeface="Times New Roman" pitchFamily="18" charset="0"/>
                <a:cs typeface="Times New Roman" pitchFamily="18" charset="0"/>
              </a:rPr>
              <a:t>lần</a:t>
            </a:r>
            <a:r>
              <a:rPr lang="en-US" sz="2800" dirty="0" smtClean="0">
                <a:latin typeface="Times New Roman" pitchFamily="18" charset="0"/>
                <a:cs typeface="Times New Roman" pitchFamily="18" charset="0"/>
              </a:rPr>
              <a:t>/</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vấn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PHHS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mắc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bệnh</a:t>
            </a:r>
            <a:r>
              <a:rPr lang="en-US" sz="2800" dirty="0" smtClean="0">
                <a:latin typeface="Times New Roman" pitchFamily="18" charset="0"/>
                <a:cs typeface="Times New Roman" pitchFamily="18" charset="0"/>
              </a:rPr>
              <a:t>.</a:t>
            </a:r>
          </a:p>
          <a:p>
            <a:pPr algn="just">
              <a:buFontTx/>
              <a:buChar char="-"/>
            </a:pPr>
            <a:r>
              <a:rPr lang="en-US" sz="2800" dirty="0" err="1" smtClean="0">
                <a:latin typeface="Times New Roman" pitchFamily="18" charset="0"/>
                <a:cs typeface="Times New Roman" pitchFamily="18" charset="0"/>
              </a:rPr>
              <a:t>Đảm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bảo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bữa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đủ</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cầu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lượng</a:t>
            </a:r>
            <a:r>
              <a:rPr lang="en-US" sz="2800" dirty="0" smtClean="0">
                <a:latin typeface="Times New Roman" pitchFamily="18" charset="0"/>
                <a:cs typeface="Times New Roman" pitchFamily="18" charset="0"/>
              </a:rPr>
              <a:t>. </a:t>
            </a:r>
          </a:p>
          <a:p>
            <a:pPr marL="0" indent="0" algn="just">
              <a:buNone/>
            </a:pPr>
            <a:endParaRPr lang="en-US" sz="2800" dirty="0" smtClean="0">
              <a:latin typeface="Times New Roman" pitchFamily="18" charset="0"/>
              <a:cs typeface="Times New Roman" pitchFamily="18" charset="0"/>
            </a:endParaRPr>
          </a:p>
          <a:p>
            <a:pPr algn="just">
              <a:buFontTx/>
              <a:buChar char="-"/>
            </a:pPr>
            <a:endParaRPr lang="en-US" sz="2800" dirty="0" smtClean="0">
              <a:latin typeface="Times New Roman" pitchFamily="18" charset="0"/>
              <a:cs typeface="Times New Roman" pitchFamily="18" charset="0"/>
            </a:endParaRPr>
          </a:p>
          <a:p>
            <a:pPr algn="just">
              <a:buFontTx/>
              <a:buChar char="-"/>
            </a:pPr>
            <a:endParaRPr lang="en-US" dirty="0" smtClean="0"/>
          </a:p>
        </p:txBody>
      </p:sp>
      <p:sp>
        <p:nvSpPr>
          <p:cNvPr id="5" name="AutoShape 15"/>
          <p:cNvSpPr>
            <a:spLocks noChangeArrowheads="1"/>
          </p:cNvSpPr>
          <p:nvPr/>
        </p:nvSpPr>
        <p:spPr bwMode="gray">
          <a:xfrm>
            <a:off x="0" y="-76200"/>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sz="2800" b="1" dirty="0" smtClean="0">
                <a:solidFill>
                  <a:srgbClr val="FF0000"/>
                </a:solidFill>
                <a:cs typeface="+mn-cs"/>
              </a:rPr>
              <a:t>III. </a:t>
            </a:r>
            <a:r>
              <a:rPr lang="en-US" sz="2800" b="1" dirty="0">
                <a:solidFill>
                  <a:srgbClr val="0000CC"/>
                </a:solidFill>
                <a:cs typeface="+mn-cs"/>
              </a:rPr>
              <a:t>NỘI DUNG NHIỆM VỤ CÔNG TÁC </a:t>
            </a:r>
            <a:r>
              <a:rPr lang="en-US" sz="2800" b="1" dirty="0" smtClean="0">
                <a:solidFill>
                  <a:srgbClr val="0000CC"/>
                </a:solidFill>
                <a:cs typeface="+mn-cs"/>
              </a:rPr>
              <a:t>PCDB</a:t>
            </a:r>
            <a:endParaRPr lang="vi-VN" altLang="en-US" sz="2800" b="1" dirty="0">
              <a:solidFill>
                <a:srgbClr val="0000CC"/>
              </a:solidFill>
              <a:cs typeface="+mn-cs"/>
            </a:endParaRPr>
          </a:p>
        </p:txBody>
      </p:sp>
    </p:spTree>
    <p:extLst>
      <p:ext uri="{BB962C8B-B14F-4D97-AF65-F5344CB8AC3E}">
        <p14:creationId xmlns:p14="http://schemas.microsoft.com/office/powerpoint/2010/main" val="2365947708"/>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914400" y="1143000"/>
            <a:ext cx="7924800" cy="3886200"/>
          </a:xfrm>
        </p:spPr>
        <p:txBody>
          <a:bodyPr/>
          <a:lstStyle/>
          <a:p>
            <a:pPr algn="just"/>
            <a:r>
              <a:rPr lang="en-US" sz="2800" dirty="0" err="1" smtClean="0">
                <a:latin typeface="Times New Roman" pitchFamily="18" charset="0"/>
                <a:cs typeface="Times New Roman" pitchFamily="18" charset="0"/>
              </a:rPr>
              <a:t>Kịp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thông</a:t>
            </a:r>
            <a:r>
              <a:rPr lang="en-US" sz="2800" dirty="0" smtClean="0">
                <a:latin typeface="Times New Roman" pitchFamily="18" charset="0"/>
                <a:cs typeface="Times New Roman" pitchFamily="18" charset="0"/>
              </a:rPr>
              <a:t> tin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lý</a:t>
            </a:r>
            <a:r>
              <a:rPr lang="en-US" sz="2800" dirty="0" smtClean="0">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ngộ</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độc</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thực</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phẩm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mất</a:t>
            </a:r>
            <a:r>
              <a:rPr lang="en-US" sz="2800" dirty="0" smtClean="0">
                <a:latin typeface="Times New Roman" pitchFamily="18" charset="0"/>
                <a:cs typeface="Times New Roman" pitchFamily="18" charset="0"/>
              </a:rPr>
              <a:t> ATTP)</a:t>
            </a:r>
            <a:endParaRPr lang="en-US" dirty="0" smtClean="0"/>
          </a:p>
        </p:txBody>
      </p:sp>
      <p:sp>
        <p:nvSpPr>
          <p:cNvPr id="5" name="AutoShape 15"/>
          <p:cNvSpPr>
            <a:spLocks noChangeArrowheads="1"/>
          </p:cNvSpPr>
          <p:nvPr/>
        </p:nvSpPr>
        <p:spPr bwMode="gray">
          <a:xfrm>
            <a:off x="0" y="-76200"/>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sz="2800" b="1" dirty="0" smtClean="0">
                <a:solidFill>
                  <a:srgbClr val="FF0000"/>
                </a:solidFill>
                <a:cs typeface="+mn-cs"/>
              </a:rPr>
              <a:t>III. </a:t>
            </a:r>
            <a:r>
              <a:rPr lang="en-US" sz="2800" b="1" dirty="0">
                <a:solidFill>
                  <a:srgbClr val="0000CC"/>
                </a:solidFill>
                <a:cs typeface="+mn-cs"/>
              </a:rPr>
              <a:t>NỘI DUNG NHIỆM VỤ CÔNG TÁC </a:t>
            </a:r>
            <a:r>
              <a:rPr lang="en-US" sz="2800" b="1" dirty="0" smtClean="0">
                <a:solidFill>
                  <a:srgbClr val="0000CC"/>
                </a:solidFill>
                <a:cs typeface="+mn-cs"/>
              </a:rPr>
              <a:t>PCDB</a:t>
            </a:r>
            <a:endParaRPr lang="vi-VN" altLang="en-US" sz="2800" b="1" dirty="0">
              <a:solidFill>
                <a:srgbClr val="0000CC"/>
              </a:solidFill>
              <a:cs typeface="+mn-cs"/>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71550"/>
            <a:ext cx="86106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422"/>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838200" y="838200"/>
            <a:ext cx="7848600" cy="5486400"/>
          </a:xfrm>
        </p:spPr>
        <p:txBody>
          <a:bodyPr/>
          <a:lstStyle/>
          <a:p>
            <a:pPr algn="just"/>
            <a:r>
              <a:rPr lang="en-US" sz="2800" b="1" dirty="0" err="1" smtClean="0">
                <a:solidFill>
                  <a:srgbClr val="FF0000"/>
                </a:solidFill>
                <a:latin typeface="Times New Roman" pitchFamily="18" charset="0"/>
                <a:cs typeface="Times New Roman" pitchFamily="18" charset="0"/>
              </a:rPr>
              <a:t>Các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nguyên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nhân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gây</a:t>
            </a:r>
            <a:r>
              <a:rPr lang="en-US" sz="2800" b="1" dirty="0" smtClean="0">
                <a:solidFill>
                  <a:srgbClr val="FF0000"/>
                </a:solidFill>
                <a:latin typeface="Times New Roman" pitchFamily="18" charset="0"/>
                <a:cs typeface="Times New Roman" pitchFamily="18" charset="0"/>
              </a:rPr>
              <a:t> TNTT ở TE</a:t>
            </a:r>
          </a:p>
          <a:p>
            <a:pPr marL="0" indent="0" algn="just">
              <a:buNone/>
            </a:pPr>
            <a:r>
              <a:rPr lang="en-US" sz="2200" dirty="0" smtClean="0"/>
              <a:t>- </a:t>
            </a:r>
            <a:r>
              <a:rPr lang="en-US" sz="2400" dirty="0" err="1" smtClean="0"/>
              <a:t>Đuối</a:t>
            </a:r>
            <a:r>
              <a:rPr lang="en-US" sz="2400" dirty="0" smtClean="0"/>
              <a:t> </a:t>
            </a:r>
            <a:r>
              <a:rPr lang="en-US" sz="2400" dirty="0" err="1"/>
              <a:t>nước</a:t>
            </a:r>
            <a:r>
              <a:rPr lang="en-US" sz="2400" dirty="0"/>
              <a:t>: </a:t>
            </a:r>
            <a:r>
              <a:rPr lang="en-US" sz="2400" dirty="0" err="1"/>
              <a:t>là</a:t>
            </a:r>
            <a:r>
              <a:rPr lang="en-US" sz="2400" dirty="0"/>
              <a:t> </a:t>
            </a:r>
            <a:r>
              <a:rPr lang="en-US" sz="2400" dirty="0" err="1"/>
              <a:t>nguyên</a:t>
            </a:r>
            <a:r>
              <a:rPr lang="en-US" sz="2400" dirty="0"/>
              <a:t> </a:t>
            </a:r>
            <a:r>
              <a:rPr lang="en-US" sz="2400" dirty="0" err="1"/>
              <a:t>nhân</a:t>
            </a:r>
            <a:r>
              <a:rPr lang="en-US" sz="2400" dirty="0"/>
              <a:t> </a:t>
            </a:r>
            <a:r>
              <a:rPr lang="en-US" sz="2400" dirty="0" err="1"/>
              <a:t>hàng</a:t>
            </a:r>
            <a:r>
              <a:rPr lang="en-US" sz="2400" dirty="0"/>
              <a:t> </a:t>
            </a:r>
            <a:r>
              <a:rPr lang="en-US" sz="2400" dirty="0" err="1"/>
              <a:t>đầu</a:t>
            </a:r>
            <a:r>
              <a:rPr lang="en-US" sz="2400" dirty="0"/>
              <a:t> </a:t>
            </a:r>
            <a:r>
              <a:rPr lang="en-US" sz="2400" dirty="0" err="1"/>
              <a:t>gây</a:t>
            </a:r>
            <a:r>
              <a:rPr lang="en-US" sz="2400" dirty="0"/>
              <a:t> </a:t>
            </a:r>
            <a:r>
              <a:rPr lang="en-US" sz="2400" dirty="0" err="1"/>
              <a:t>tử</a:t>
            </a:r>
            <a:r>
              <a:rPr lang="en-US" sz="2400" dirty="0"/>
              <a:t> </a:t>
            </a:r>
            <a:r>
              <a:rPr lang="en-US" sz="2400" dirty="0" err="1"/>
              <a:t>vong</a:t>
            </a:r>
            <a:r>
              <a:rPr lang="en-US" sz="2400" dirty="0"/>
              <a:t>. </a:t>
            </a:r>
            <a:endParaRPr lang="en-US" sz="2400" dirty="0" smtClean="0"/>
          </a:p>
          <a:p>
            <a:pPr marL="0" indent="0" algn="just">
              <a:buNone/>
            </a:pPr>
            <a:r>
              <a:rPr lang="en-US" sz="2400" dirty="0" smtClean="0"/>
              <a:t>- </a:t>
            </a:r>
            <a:r>
              <a:rPr lang="en-US" sz="2400" dirty="0"/>
              <a:t>Tai </a:t>
            </a:r>
            <a:r>
              <a:rPr lang="en-US" sz="2400" dirty="0" err="1"/>
              <a:t>nạn</a:t>
            </a:r>
            <a:r>
              <a:rPr lang="en-US" sz="2400" dirty="0"/>
              <a:t> </a:t>
            </a:r>
            <a:r>
              <a:rPr lang="en-US" sz="2400" dirty="0" err="1"/>
              <a:t>giao</a:t>
            </a:r>
            <a:r>
              <a:rPr lang="en-US" sz="2400" dirty="0"/>
              <a:t> </a:t>
            </a:r>
            <a:r>
              <a:rPr lang="en-US" sz="2400" dirty="0" err="1"/>
              <a:t>thông</a:t>
            </a:r>
            <a:r>
              <a:rPr lang="en-US" sz="2400" dirty="0"/>
              <a:t>: </a:t>
            </a:r>
            <a:r>
              <a:rPr lang="en-US" sz="2400" dirty="0" err="1"/>
              <a:t>là</a:t>
            </a:r>
            <a:r>
              <a:rPr lang="en-US" sz="2400" dirty="0"/>
              <a:t> </a:t>
            </a:r>
            <a:r>
              <a:rPr lang="en-US" sz="2400" dirty="0" err="1"/>
              <a:t>nguyên</a:t>
            </a:r>
            <a:r>
              <a:rPr lang="en-US" sz="2400" dirty="0"/>
              <a:t> </a:t>
            </a:r>
            <a:r>
              <a:rPr lang="en-US" sz="2400" dirty="0" err="1"/>
              <a:t>nhân</a:t>
            </a:r>
            <a:r>
              <a:rPr lang="en-US" sz="2400" dirty="0"/>
              <a:t> </a:t>
            </a:r>
            <a:r>
              <a:rPr lang="en-US" sz="2400" dirty="0" err="1"/>
              <a:t>tử</a:t>
            </a:r>
            <a:r>
              <a:rPr lang="en-US" sz="2400" dirty="0"/>
              <a:t> </a:t>
            </a:r>
            <a:r>
              <a:rPr lang="en-US" sz="2400" dirty="0" err="1"/>
              <a:t>vong</a:t>
            </a:r>
            <a:r>
              <a:rPr lang="en-US" sz="2400" dirty="0"/>
              <a:t> </a:t>
            </a:r>
            <a:r>
              <a:rPr lang="en-US" sz="2400" dirty="0" err="1"/>
              <a:t>thứ</a:t>
            </a:r>
            <a:r>
              <a:rPr lang="en-US" sz="2400" dirty="0"/>
              <a:t> 2 </a:t>
            </a:r>
            <a:r>
              <a:rPr lang="en-US" sz="2400" dirty="0" err="1"/>
              <a:t>sau</a:t>
            </a:r>
            <a:r>
              <a:rPr lang="en-US" sz="2400" dirty="0"/>
              <a:t> </a:t>
            </a:r>
            <a:r>
              <a:rPr lang="en-US" sz="2400" dirty="0" err="1"/>
              <a:t>đuối</a:t>
            </a:r>
            <a:r>
              <a:rPr lang="en-US" sz="2400" dirty="0"/>
              <a:t> </a:t>
            </a:r>
            <a:r>
              <a:rPr lang="en-US" sz="2400" dirty="0" err="1"/>
              <a:t>nước</a:t>
            </a:r>
            <a:r>
              <a:rPr lang="en-US" sz="2400" dirty="0"/>
              <a:t>.</a:t>
            </a:r>
          </a:p>
          <a:p>
            <a:pPr marL="0" indent="0" algn="just">
              <a:buNone/>
            </a:pPr>
            <a:r>
              <a:rPr lang="en-US" sz="2400" dirty="0"/>
              <a:t>- </a:t>
            </a:r>
            <a:r>
              <a:rPr lang="en-US" sz="2400" dirty="0" err="1"/>
              <a:t>Tự</a:t>
            </a:r>
            <a:r>
              <a:rPr lang="en-US" sz="2400" dirty="0"/>
              <a:t> </a:t>
            </a:r>
            <a:r>
              <a:rPr lang="en-US" sz="2400" dirty="0" err="1"/>
              <a:t>tử</a:t>
            </a:r>
            <a:r>
              <a:rPr lang="en-US" sz="2400" dirty="0"/>
              <a:t>: Ở </a:t>
            </a:r>
            <a:r>
              <a:rPr lang="en-US" sz="2400" dirty="0" err="1"/>
              <a:t>trẻ</a:t>
            </a:r>
            <a:r>
              <a:rPr lang="en-US" sz="2400" dirty="0"/>
              <a:t> </a:t>
            </a:r>
            <a:r>
              <a:rPr lang="en-US" sz="2400" dirty="0" err="1"/>
              <a:t>em</a:t>
            </a:r>
            <a:r>
              <a:rPr lang="en-US" sz="2400" dirty="0"/>
              <a:t>, </a:t>
            </a:r>
            <a:r>
              <a:rPr lang="en-US" sz="2400" dirty="0" err="1"/>
              <a:t>nhóm</a:t>
            </a:r>
            <a:r>
              <a:rPr lang="en-US" sz="2400" dirty="0"/>
              <a:t> </a:t>
            </a:r>
            <a:r>
              <a:rPr lang="en-US" sz="2400" dirty="0" err="1"/>
              <a:t>tuổi</a:t>
            </a:r>
            <a:r>
              <a:rPr lang="en-US" sz="2400" dirty="0"/>
              <a:t> 15-19 </a:t>
            </a:r>
            <a:r>
              <a:rPr lang="en-US" sz="2400" dirty="0" err="1"/>
              <a:t>có</a:t>
            </a:r>
            <a:r>
              <a:rPr lang="en-US" sz="2400" dirty="0"/>
              <a:t> </a:t>
            </a:r>
            <a:r>
              <a:rPr lang="en-US" sz="2400" dirty="0" err="1"/>
              <a:t>tỷ</a:t>
            </a:r>
            <a:r>
              <a:rPr lang="en-US" sz="2400" dirty="0"/>
              <a:t> </a:t>
            </a:r>
            <a:r>
              <a:rPr lang="en-US" sz="2400" dirty="0" err="1"/>
              <a:t>suất</a:t>
            </a:r>
            <a:r>
              <a:rPr lang="en-US" sz="2400" dirty="0"/>
              <a:t> </a:t>
            </a:r>
            <a:r>
              <a:rPr lang="en-US" sz="2400" dirty="0" err="1"/>
              <a:t>tử</a:t>
            </a:r>
            <a:r>
              <a:rPr lang="en-US" sz="2400" dirty="0"/>
              <a:t> </a:t>
            </a:r>
            <a:r>
              <a:rPr lang="en-US" sz="2400" dirty="0" err="1"/>
              <a:t>vong</a:t>
            </a:r>
            <a:r>
              <a:rPr lang="en-US" sz="2400" dirty="0"/>
              <a:t> do </a:t>
            </a:r>
            <a:r>
              <a:rPr lang="en-US" sz="2400" dirty="0" err="1"/>
              <a:t>tử</a:t>
            </a:r>
            <a:r>
              <a:rPr lang="en-US" sz="2400" dirty="0"/>
              <a:t> </a:t>
            </a:r>
            <a:r>
              <a:rPr lang="en-US" sz="2400" dirty="0" err="1"/>
              <a:t>tự</a:t>
            </a:r>
            <a:r>
              <a:rPr lang="en-US" sz="2400" dirty="0"/>
              <a:t> </a:t>
            </a:r>
            <a:r>
              <a:rPr lang="en-US" sz="2400" dirty="0" err="1"/>
              <a:t>cao</a:t>
            </a:r>
            <a:r>
              <a:rPr lang="en-US" sz="2400" dirty="0"/>
              <a:t> </a:t>
            </a:r>
            <a:r>
              <a:rPr lang="en-US" sz="2400" dirty="0" err="1"/>
              <a:t>nhất</a:t>
            </a:r>
            <a:r>
              <a:rPr lang="en-US" sz="2400" dirty="0"/>
              <a:t> </a:t>
            </a:r>
            <a:r>
              <a:rPr lang="en-US" sz="2400" dirty="0" err="1"/>
              <a:t>với</a:t>
            </a:r>
            <a:r>
              <a:rPr lang="en-US" sz="2400" dirty="0"/>
              <a:t> </a:t>
            </a:r>
            <a:r>
              <a:rPr lang="en-US" sz="2400" dirty="0" err="1"/>
              <a:t>tỷ</a:t>
            </a:r>
            <a:r>
              <a:rPr lang="en-US" sz="2400" dirty="0"/>
              <a:t> </a:t>
            </a:r>
            <a:r>
              <a:rPr lang="en-US" sz="2400" dirty="0" err="1"/>
              <a:t>suất</a:t>
            </a:r>
            <a:r>
              <a:rPr lang="en-US" sz="2400" dirty="0"/>
              <a:t> 4,4/100.000 </a:t>
            </a:r>
            <a:r>
              <a:rPr lang="en-US" sz="2400" dirty="0" err="1"/>
              <a:t>trẻ</a:t>
            </a:r>
            <a:r>
              <a:rPr lang="en-US" sz="2400" dirty="0"/>
              <a:t>.</a:t>
            </a:r>
          </a:p>
          <a:p>
            <a:pPr marL="0" indent="0" algn="just">
              <a:buNone/>
            </a:pPr>
            <a:r>
              <a:rPr lang="en-US" sz="2400" dirty="0"/>
              <a:t>- </a:t>
            </a:r>
            <a:r>
              <a:rPr lang="en-US" sz="2400" dirty="0" err="1"/>
              <a:t>Ngộ</a:t>
            </a:r>
            <a:r>
              <a:rPr lang="en-US" sz="2400" dirty="0"/>
              <a:t> </a:t>
            </a:r>
            <a:r>
              <a:rPr lang="en-US" sz="2400" dirty="0" err="1"/>
              <a:t>độc</a:t>
            </a:r>
            <a:r>
              <a:rPr lang="en-US" sz="2400" dirty="0"/>
              <a:t>: </a:t>
            </a:r>
            <a:r>
              <a:rPr lang="en-US" sz="2400" dirty="0" err="1"/>
              <a:t>là</a:t>
            </a:r>
            <a:r>
              <a:rPr lang="en-US" sz="2400" dirty="0"/>
              <a:t> </a:t>
            </a:r>
            <a:r>
              <a:rPr lang="en-US" sz="2400" dirty="0" err="1"/>
              <a:t>nguyên</a:t>
            </a:r>
            <a:r>
              <a:rPr lang="en-US" sz="2400" dirty="0"/>
              <a:t> </a:t>
            </a:r>
            <a:r>
              <a:rPr lang="en-US" sz="2400" dirty="0" err="1"/>
              <a:t>nhân</a:t>
            </a:r>
            <a:r>
              <a:rPr lang="en-US" sz="2400" dirty="0"/>
              <a:t> </a:t>
            </a:r>
            <a:r>
              <a:rPr lang="en-US" sz="2400" dirty="0" err="1"/>
              <a:t>đứng</a:t>
            </a:r>
            <a:r>
              <a:rPr lang="en-US" sz="2400" dirty="0"/>
              <a:t> </a:t>
            </a:r>
            <a:r>
              <a:rPr lang="en-US" sz="2400" dirty="0" err="1"/>
              <a:t>thứ</a:t>
            </a:r>
            <a:r>
              <a:rPr lang="en-US" sz="2400" dirty="0"/>
              <a:t> </a:t>
            </a:r>
            <a:r>
              <a:rPr lang="en-US" sz="2400" dirty="0" err="1"/>
              <a:t>tư</a:t>
            </a:r>
            <a:r>
              <a:rPr lang="en-US" sz="2400" dirty="0"/>
              <a:t> </a:t>
            </a:r>
            <a:r>
              <a:rPr lang="en-US" sz="2400" dirty="0" err="1"/>
              <a:t>gây</a:t>
            </a:r>
            <a:r>
              <a:rPr lang="en-US" sz="2400" dirty="0"/>
              <a:t> </a:t>
            </a:r>
            <a:r>
              <a:rPr lang="en-US" sz="2400" dirty="0" err="1"/>
              <a:t>tử</a:t>
            </a:r>
            <a:r>
              <a:rPr lang="en-US" sz="2400" dirty="0"/>
              <a:t> </a:t>
            </a:r>
            <a:r>
              <a:rPr lang="en-US" sz="2400" dirty="0" err="1"/>
              <a:t>vong</a:t>
            </a:r>
            <a:r>
              <a:rPr lang="en-US" sz="2400" dirty="0"/>
              <a:t>.</a:t>
            </a:r>
          </a:p>
          <a:p>
            <a:pPr algn="just">
              <a:buFontTx/>
              <a:buChar char="-"/>
            </a:pPr>
            <a:r>
              <a:rPr lang="en-US" sz="2400" dirty="0" err="1" smtClean="0"/>
              <a:t>Ngã</a:t>
            </a:r>
            <a:r>
              <a:rPr lang="en-US" sz="2400" dirty="0"/>
              <a:t>: </a:t>
            </a:r>
            <a:r>
              <a:rPr lang="en-US" sz="2400" dirty="0" err="1"/>
              <a:t>là</a:t>
            </a:r>
            <a:r>
              <a:rPr lang="en-US" sz="2400" dirty="0"/>
              <a:t> </a:t>
            </a:r>
            <a:r>
              <a:rPr lang="en-US" sz="2400" dirty="0" err="1"/>
              <a:t>loại</a:t>
            </a:r>
            <a:r>
              <a:rPr lang="en-US" sz="2400" dirty="0"/>
              <a:t> </a:t>
            </a:r>
            <a:r>
              <a:rPr lang="en-US" sz="2400" dirty="0" err="1"/>
              <a:t>thương</a:t>
            </a:r>
            <a:r>
              <a:rPr lang="en-US" sz="2400" dirty="0"/>
              <a:t> </a:t>
            </a:r>
            <a:r>
              <a:rPr lang="en-US" sz="2400" dirty="0" err="1"/>
              <a:t>tích</a:t>
            </a:r>
            <a:r>
              <a:rPr lang="en-US" sz="2400" dirty="0"/>
              <a:t> </a:t>
            </a:r>
            <a:r>
              <a:rPr lang="en-US" sz="2400" dirty="0" err="1"/>
              <a:t>thường</a:t>
            </a:r>
            <a:r>
              <a:rPr lang="en-US" sz="2400" dirty="0"/>
              <a:t> </a:t>
            </a:r>
            <a:r>
              <a:rPr lang="en-US" sz="2400" dirty="0" err="1"/>
              <a:t>gặp</a:t>
            </a:r>
            <a:r>
              <a:rPr lang="en-US" sz="2400" dirty="0"/>
              <a:t> </a:t>
            </a:r>
            <a:r>
              <a:rPr lang="en-US" sz="2400" dirty="0" err="1"/>
              <a:t>tại</a:t>
            </a:r>
            <a:r>
              <a:rPr lang="en-US" sz="2400" dirty="0"/>
              <a:t> </a:t>
            </a:r>
            <a:r>
              <a:rPr lang="en-US" sz="2400" dirty="0" err="1"/>
              <a:t>trường</a:t>
            </a:r>
            <a:r>
              <a:rPr lang="en-US" sz="2400" dirty="0"/>
              <a:t> </a:t>
            </a:r>
            <a:r>
              <a:rPr lang="en-US" sz="2400" dirty="0" err="1"/>
              <a:t>học</a:t>
            </a:r>
            <a:r>
              <a:rPr lang="en-US" sz="2400" dirty="0"/>
              <a:t>, </a:t>
            </a:r>
            <a:r>
              <a:rPr lang="en-US" sz="2400" dirty="0" err="1"/>
              <a:t>đặc</a:t>
            </a:r>
            <a:r>
              <a:rPr lang="en-US" sz="2400" dirty="0"/>
              <a:t> </a:t>
            </a:r>
            <a:r>
              <a:rPr lang="en-US" sz="2400" dirty="0" err="1"/>
              <a:t>biệt</a:t>
            </a:r>
            <a:r>
              <a:rPr lang="en-US" sz="2400" dirty="0"/>
              <a:t> </a:t>
            </a:r>
            <a:r>
              <a:rPr lang="en-US" sz="2400" dirty="0" err="1"/>
              <a:t>là</a:t>
            </a:r>
            <a:r>
              <a:rPr lang="en-US" sz="2400" dirty="0"/>
              <a:t> </a:t>
            </a:r>
            <a:r>
              <a:rPr lang="en-US" sz="2400" dirty="0" err="1"/>
              <a:t>trẻ</a:t>
            </a:r>
            <a:r>
              <a:rPr lang="en-US" sz="2400" dirty="0"/>
              <a:t> </a:t>
            </a:r>
            <a:r>
              <a:rPr lang="en-US" sz="2400" dirty="0" err="1"/>
              <a:t>em</a:t>
            </a:r>
            <a:r>
              <a:rPr lang="en-US" sz="2400" dirty="0"/>
              <a:t> </a:t>
            </a:r>
            <a:r>
              <a:rPr lang="en-US" sz="2400" dirty="0" err="1"/>
              <a:t>trong</a:t>
            </a:r>
            <a:r>
              <a:rPr lang="en-US" sz="2400" dirty="0"/>
              <a:t> </a:t>
            </a:r>
            <a:r>
              <a:rPr lang="en-US" sz="2400" dirty="0" err="1"/>
              <a:t>độ</a:t>
            </a:r>
            <a:r>
              <a:rPr lang="en-US" sz="2400" dirty="0"/>
              <a:t> </a:t>
            </a:r>
            <a:r>
              <a:rPr lang="en-US" sz="2400" dirty="0" err="1"/>
              <a:t>tuổi</a:t>
            </a:r>
            <a:r>
              <a:rPr lang="en-US" sz="2400" dirty="0"/>
              <a:t> </a:t>
            </a:r>
            <a:r>
              <a:rPr lang="en-US" sz="2400" dirty="0" err="1"/>
              <a:t>tiểu</a:t>
            </a:r>
            <a:r>
              <a:rPr lang="en-US" sz="2400" dirty="0"/>
              <a:t> </a:t>
            </a:r>
            <a:r>
              <a:rPr lang="en-US" sz="2400" dirty="0" err="1"/>
              <a:t>học</a:t>
            </a:r>
            <a:r>
              <a:rPr lang="en-US" sz="2400" dirty="0"/>
              <a:t>. </a:t>
            </a:r>
            <a:endParaRPr lang="en-US" sz="2400" dirty="0" smtClean="0"/>
          </a:p>
          <a:p>
            <a:pPr algn="just">
              <a:buFontTx/>
              <a:buChar char="-"/>
            </a:pPr>
            <a:r>
              <a:rPr lang="en-US" sz="2400" dirty="0" err="1" smtClean="0"/>
              <a:t>Thiên</a:t>
            </a:r>
            <a:r>
              <a:rPr lang="en-US" sz="2400" dirty="0" smtClean="0"/>
              <a:t> </a:t>
            </a:r>
            <a:r>
              <a:rPr lang="en-US" sz="2400" dirty="0"/>
              <a:t>tai.</a:t>
            </a:r>
          </a:p>
          <a:p>
            <a:pPr marL="0" indent="0" algn="just">
              <a:buNone/>
            </a:pPr>
            <a:r>
              <a:rPr lang="en-US" sz="2400" dirty="0"/>
              <a:t>- </a:t>
            </a:r>
            <a:r>
              <a:rPr lang="en-US" sz="2400" dirty="0" err="1"/>
              <a:t>Bỏng</a:t>
            </a:r>
            <a:r>
              <a:rPr lang="en-US" sz="2400" dirty="0"/>
              <a:t>, </a:t>
            </a:r>
            <a:r>
              <a:rPr lang="en-US" sz="2400" dirty="0" err="1"/>
              <a:t>bị</a:t>
            </a:r>
            <a:r>
              <a:rPr lang="en-US" sz="2400" dirty="0"/>
              <a:t> </a:t>
            </a:r>
            <a:r>
              <a:rPr lang="en-US" sz="2400" dirty="0" err="1"/>
              <a:t>các</a:t>
            </a:r>
            <a:r>
              <a:rPr lang="en-US" sz="2400" dirty="0"/>
              <a:t> </a:t>
            </a:r>
            <a:r>
              <a:rPr lang="en-US" sz="2400" dirty="0" err="1"/>
              <a:t>loại</a:t>
            </a:r>
            <a:r>
              <a:rPr lang="en-US" sz="2400" dirty="0"/>
              <a:t> </a:t>
            </a:r>
            <a:r>
              <a:rPr lang="en-US" sz="2400" dirty="0" err="1"/>
              <a:t>động</a:t>
            </a:r>
            <a:r>
              <a:rPr lang="en-US" sz="2400" dirty="0"/>
              <a:t> </a:t>
            </a:r>
            <a:r>
              <a:rPr lang="en-US" sz="2400" dirty="0" err="1"/>
              <a:t>vật</a:t>
            </a:r>
            <a:r>
              <a:rPr lang="en-US" sz="2400" dirty="0"/>
              <a:t> </a:t>
            </a:r>
            <a:r>
              <a:rPr lang="en-US" sz="2400" dirty="0" err="1"/>
              <a:t>nuôi</a:t>
            </a:r>
            <a:r>
              <a:rPr lang="en-US" sz="2400" dirty="0"/>
              <a:t> </a:t>
            </a:r>
            <a:r>
              <a:rPr lang="en-US" sz="2400" dirty="0" err="1"/>
              <a:t>trong</a:t>
            </a:r>
            <a:r>
              <a:rPr lang="en-US" sz="2400" dirty="0"/>
              <a:t> </a:t>
            </a:r>
            <a:r>
              <a:rPr lang="en-US" sz="2400" dirty="0" err="1"/>
              <a:t>nhà</a:t>
            </a:r>
            <a:r>
              <a:rPr lang="en-US" sz="2400" dirty="0"/>
              <a:t> </a:t>
            </a:r>
            <a:r>
              <a:rPr lang="en-US" sz="2400" dirty="0" err="1"/>
              <a:t>cắn</a:t>
            </a:r>
            <a:r>
              <a:rPr lang="en-US" sz="2400" dirty="0"/>
              <a:t>....</a:t>
            </a:r>
          </a:p>
          <a:p>
            <a:pPr marL="0" indent="0" algn="just">
              <a:buNone/>
            </a:pPr>
            <a:r>
              <a:rPr lang="en-US" sz="2400" dirty="0"/>
              <a:t>- </a:t>
            </a:r>
            <a:r>
              <a:rPr lang="en-US" sz="2400" dirty="0" err="1"/>
              <a:t>Vấn</a:t>
            </a:r>
            <a:r>
              <a:rPr lang="en-US" sz="2400" dirty="0"/>
              <a:t> </a:t>
            </a:r>
            <a:r>
              <a:rPr lang="en-US" sz="2400" dirty="0" err="1"/>
              <a:t>đề</a:t>
            </a:r>
            <a:r>
              <a:rPr lang="en-US" sz="2400" dirty="0"/>
              <a:t> </a:t>
            </a:r>
            <a:r>
              <a:rPr lang="en-US" sz="2400" dirty="0" err="1"/>
              <a:t>bạo</a:t>
            </a:r>
            <a:r>
              <a:rPr lang="en-US" sz="2400" dirty="0"/>
              <a:t> </a:t>
            </a:r>
            <a:r>
              <a:rPr lang="en-US" sz="2400" dirty="0" err="1"/>
              <a:t>lực</a:t>
            </a:r>
            <a:r>
              <a:rPr lang="en-US" sz="2400" dirty="0" smtClean="0"/>
              <a:t>.</a:t>
            </a:r>
            <a:endParaRPr lang="en-US" sz="2400" dirty="0"/>
          </a:p>
        </p:txBody>
      </p:sp>
      <p:sp>
        <p:nvSpPr>
          <p:cNvPr id="5" name="AutoShape 15"/>
          <p:cNvSpPr>
            <a:spLocks noChangeArrowheads="1"/>
          </p:cNvSpPr>
          <p:nvPr/>
        </p:nvSpPr>
        <p:spPr bwMode="gray">
          <a:xfrm>
            <a:off x="0" y="-76200"/>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sz="2800" b="1" dirty="0" smtClean="0">
                <a:solidFill>
                  <a:srgbClr val="FF0000"/>
                </a:solidFill>
                <a:cs typeface="+mn-cs"/>
              </a:rPr>
              <a:t>IV. </a:t>
            </a:r>
            <a:r>
              <a:rPr lang="en-US" sz="2800" b="1" dirty="0">
                <a:solidFill>
                  <a:srgbClr val="0000CC"/>
                </a:solidFill>
                <a:cs typeface="+mn-cs"/>
              </a:rPr>
              <a:t>NỘI DUNG NHIỆM VỤ CÔNG TÁC </a:t>
            </a:r>
            <a:r>
              <a:rPr lang="en-US" sz="2800" b="1" dirty="0" smtClean="0">
                <a:solidFill>
                  <a:srgbClr val="0000CC"/>
                </a:solidFill>
                <a:cs typeface="+mn-cs"/>
              </a:rPr>
              <a:t>PCTNTT</a:t>
            </a:r>
            <a:endParaRPr lang="vi-VN" altLang="en-US" sz="2800" b="1" dirty="0">
              <a:solidFill>
                <a:srgbClr val="0000CC"/>
              </a:solidFill>
              <a:cs typeface="+mn-cs"/>
            </a:endParaRPr>
          </a:p>
        </p:txBody>
      </p:sp>
    </p:spTree>
    <p:extLst>
      <p:ext uri="{BB962C8B-B14F-4D97-AF65-F5344CB8AC3E}">
        <p14:creationId xmlns:p14="http://schemas.microsoft.com/office/powerpoint/2010/main" val="1685422"/>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762000" y="990600"/>
            <a:ext cx="7924800" cy="4114800"/>
          </a:xfrm>
        </p:spPr>
        <p:txBody>
          <a:bodyPr/>
          <a:lstStyle/>
          <a:p>
            <a:pPr algn="just"/>
            <a:r>
              <a:rPr lang="en-US" sz="2800" b="1" dirty="0" err="1" smtClean="0">
                <a:solidFill>
                  <a:srgbClr val="FF0000"/>
                </a:solidFill>
                <a:latin typeface="Times New Roman" pitchFamily="18" charset="0"/>
                <a:cs typeface="Times New Roman" pitchFamily="18" charset="0"/>
              </a:rPr>
              <a:t>Các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biện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pháp</a:t>
            </a:r>
            <a:r>
              <a:rPr lang="en-US" sz="2800" b="1" dirty="0" smtClean="0">
                <a:solidFill>
                  <a:srgbClr val="FF0000"/>
                </a:solidFill>
                <a:latin typeface="Times New Roman" pitchFamily="18" charset="0"/>
                <a:cs typeface="Times New Roman" pitchFamily="18" charset="0"/>
              </a:rPr>
              <a:t> PCTNTT </a:t>
            </a:r>
            <a:r>
              <a:rPr lang="en-US" sz="2800" b="1" dirty="0" err="1" smtClean="0">
                <a:solidFill>
                  <a:srgbClr val="FF0000"/>
                </a:solidFill>
                <a:latin typeface="Times New Roman" pitchFamily="18" charset="0"/>
                <a:cs typeface="Times New Roman" pitchFamily="18" charset="0"/>
              </a:rPr>
              <a:t>trong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trường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học</a:t>
            </a:r>
            <a:endParaRPr lang="en-US" sz="2800" b="1" dirty="0" smtClean="0">
              <a:solidFill>
                <a:srgbClr val="FF0000"/>
              </a:solidFill>
              <a:latin typeface="Times New Roman" pitchFamily="18" charset="0"/>
              <a:cs typeface="Times New Roman" pitchFamily="18" charset="0"/>
            </a:endParaRPr>
          </a:p>
          <a:p>
            <a:pPr marL="0" indent="0" algn="just">
              <a:buNone/>
            </a:pPr>
            <a:r>
              <a:rPr lang="en-US" sz="2200" dirty="0"/>
              <a:t>- </a:t>
            </a:r>
            <a:r>
              <a:rPr lang="en-US" sz="2200" dirty="0" err="1"/>
              <a:t>Truyền</a:t>
            </a:r>
            <a:r>
              <a:rPr lang="en-US" sz="2200" dirty="0"/>
              <a:t> </a:t>
            </a:r>
            <a:r>
              <a:rPr lang="en-US" sz="2200" dirty="0" err="1"/>
              <a:t>thông</a:t>
            </a:r>
            <a:r>
              <a:rPr lang="en-US" sz="2200" dirty="0"/>
              <a:t>, </a:t>
            </a:r>
            <a:r>
              <a:rPr lang="en-US" sz="2200" dirty="0" err="1"/>
              <a:t>nâng</a:t>
            </a:r>
            <a:r>
              <a:rPr lang="en-US" sz="2200" dirty="0"/>
              <a:t> </a:t>
            </a:r>
            <a:r>
              <a:rPr lang="en-US" sz="2200" dirty="0" err="1"/>
              <a:t>cao</a:t>
            </a:r>
            <a:r>
              <a:rPr lang="en-US" sz="2200" dirty="0"/>
              <a:t> </a:t>
            </a:r>
            <a:r>
              <a:rPr lang="en-US" sz="2200" dirty="0" err="1"/>
              <a:t>nhận</a:t>
            </a:r>
            <a:r>
              <a:rPr lang="en-US" sz="2200" dirty="0"/>
              <a:t> </a:t>
            </a:r>
            <a:r>
              <a:rPr lang="en-US" sz="2200" dirty="0" err="1"/>
              <a:t>thức</a:t>
            </a:r>
            <a:r>
              <a:rPr lang="en-US" sz="2200" dirty="0"/>
              <a:t> </a:t>
            </a:r>
            <a:r>
              <a:rPr lang="en-US" sz="2200" dirty="0" err="1"/>
              <a:t>về</a:t>
            </a:r>
            <a:r>
              <a:rPr lang="en-US" sz="2200" dirty="0"/>
              <a:t> TNTT. </a:t>
            </a:r>
          </a:p>
          <a:p>
            <a:pPr marL="0" indent="0" algn="just">
              <a:buNone/>
            </a:pPr>
            <a:r>
              <a:rPr lang="en-US" sz="2200" dirty="0"/>
              <a:t>- </a:t>
            </a:r>
            <a:r>
              <a:rPr lang="en-US" sz="2200" dirty="0" err="1"/>
              <a:t>Cải</a:t>
            </a:r>
            <a:r>
              <a:rPr lang="en-US" sz="2200" dirty="0"/>
              <a:t> </a:t>
            </a:r>
            <a:r>
              <a:rPr lang="en-US" sz="2200" dirty="0" err="1"/>
              <a:t>thiện</a:t>
            </a:r>
            <a:r>
              <a:rPr lang="en-US" sz="2200" dirty="0"/>
              <a:t> </a:t>
            </a:r>
            <a:r>
              <a:rPr lang="en-US" sz="2200" dirty="0" err="1"/>
              <a:t>môi</a:t>
            </a:r>
            <a:r>
              <a:rPr lang="en-US" sz="2200" dirty="0"/>
              <a:t> </a:t>
            </a:r>
            <a:r>
              <a:rPr lang="en-US" sz="2200" dirty="0" err="1"/>
              <a:t>trường</a:t>
            </a:r>
            <a:r>
              <a:rPr lang="en-US" sz="2200" dirty="0"/>
              <a:t> </a:t>
            </a:r>
            <a:r>
              <a:rPr lang="en-US" sz="2200" dirty="0" err="1"/>
              <a:t>như</a:t>
            </a:r>
            <a:r>
              <a:rPr lang="en-US" sz="2200" dirty="0"/>
              <a:t> </a:t>
            </a:r>
            <a:r>
              <a:rPr lang="en-US" sz="2200" dirty="0" err="1"/>
              <a:t>xây</a:t>
            </a:r>
            <a:r>
              <a:rPr lang="en-US" sz="2200" dirty="0"/>
              <a:t> </a:t>
            </a:r>
            <a:r>
              <a:rPr lang="en-US" sz="2200" dirty="0" err="1"/>
              <a:t>dựng</a:t>
            </a:r>
            <a:r>
              <a:rPr lang="en-US" sz="2200" dirty="0"/>
              <a:t> </a:t>
            </a:r>
            <a:r>
              <a:rPr lang="en-US" sz="2200" dirty="0" err="1"/>
              <a:t>hàng</a:t>
            </a:r>
            <a:r>
              <a:rPr lang="en-US" sz="2200" dirty="0"/>
              <a:t> </a:t>
            </a:r>
            <a:r>
              <a:rPr lang="en-US" sz="2200" dirty="0" err="1"/>
              <a:t>rào</a:t>
            </a:r>
            <a:r>
              <a:rPr lang="en-US" sz="2200" dirty="0"/>
              <a:t>, </a:t>
            </a:r>
            <a:r>
              <a:rPr lang="en-US" sz="2200" dirty="0" err="1"/>
              <a:t>có</a:t>
            </a:r>
            <a:r>
              <a:rPr lang="en-US" sz="2200" dirty="0"/>
              <a:t> </a:t>
            </a:r>
            <a:r>
              <a:rPr lang="en-US" sz="2200" dirty="0" err="1"/>
              <a:t>nơi</a:t>
            </a:r>
            <a:r>
              <a:rPr lang="en-US" sz="2200" dirty="0"/>
              <a:t> </a:t>
            </a:r>
            <a:r>
              <a:rPr lang="en-US" sz="2200" dirty="0" err="1"/>
              <a:t>tập</a:t>
            </a:r>
            <a:r>
              <a:rPr lang="en-US" sz="2200" dirty="0"/>
              <a:t> </a:t>
            </a:r>
            <a:r>
              <a:rPr lang="en-US" sz="2200" dirty="0" err="1"/>
              <a:t>luyện</a:t>
            </a:r>
            <a:r>
              <a:rPr lang="en-US" sz="2200" dirty="0"/>
              <a:t> </a:t>
            </a:r>
            <a:r>
              <a:rPr lang="en-US" sz="2200" dirty="0" err="1"/>
              <a:t>thể</a:t>
            </a:r>
            <a:r>
              <a:rPr lang="en-US" sz="2200" dirty="0"/>
              <a:t> </a:t>
            </a:r>
            <a:r>
              <a:rPr lang="en-US" sz="2200" dirty="0" err="1"/>
              <a:t>thao</a:t>
            </a:r>
            <a:r>
              <a:rPr lang="en-US" sz="2200" dirty="0"/>
              <a:t> an </a:t>
            </a:r>
            <a:r>
              <a:rPr lang="en-US" sz="2200" dirty="0" err="1"/>
              <a:t>toàn</a:t>
            </a:r>
            <a:r>
              <a:rPr lang="en-US" sz="2200" dirty="0"/>
              <a:t>, </a:t>
            </a:r>
            <a:r>
              <a:rPr lang="en-US" sz="2200" dirty="0" err="1"/>
              <a:t>xây</a:t>
            </a:r>
            <a:r>
              <a:rPr lang="en-US" sz="2200" dirty="0"/>
              <a:t> </a:t>
            </a:r>
            <a:r>
              <a:rPr lang="en-US" sz="2200" dirty="0" err="1"/>
              <a:t>dựng</a:t>
            </a:r>
            <a:r>
              <a:rPr lang="en-US" sz="2200" dirty="0"/>
              <a:t> </a:t>
            </a:r>
            <a:r>
              <a:rPr lang="en-US" sz="2200" dirty="0" err="1"/>
              <a:t>sân</a:t>
            </a:r>
            <a:r>
              <a:rPr lang="en-US" sz="2200" dirty="0"/>
              <a:t> </a:t>
            </a:r>
            <a:r>
              <a:rPr lang="en-US" sz="2200" dirty="0" err="1"/>
              <a:t>chơi</a:t>
            </a:r>
            <a:r>
              <a:rPr lang="en-US" sz="2200" dirty="0"/>
              <a:t> </a:t>
            </a:r>
            <a:r>
              <a:rPr lang="en-US" sz="2200" dirty="0" err="1"/>
              <a:t>hợp</a:t>
            </a:r>
            <a:r>
              <a:rPr lang="en-US" sz="2200" dirty="0"/>
              <a:t> </a:t>
            </a:r>
            <a:r>
              <a:rPr lang="en-US" sz="2200" dirty="0" err="1"/>
              <a:t>lý</a:t>
            </a:r>
            <a:r>
              <a:rPr lang="en-US" sz="2200" dirty="0"/>
              <a:t> .... </a:t>
            </a:r>
          </a:p>
          <a:p>
            <a:pPr marL="0" indent="0" algn="just">
              <a:buNone/>
            </a:pPr>
            <a:r>
              <a:rPr lang="en-US" sz="2200" dirty="0"/>
              <a:t>- </a:t>
            </a:r>
            <a:r>
              <a:rPr lang="en-US" sz="2200" dirty="0" err="1"/>
              <a:t>Có</a:t>
            </a:r>
            <a:r>
              <a:rPr lang="en-US" sz="2200" dirty="0"/>
              <a:t> </a:t>
            </a:r>
            <a:r>
              <a:rPr lang="en-US" sz="2200" dirty="0" err="1"/>
              <a:t>các</a:t>
            </a:r>
            <a:r>
              <a:rPr lang="en-US" sz="2200" dirty="0"/>
              <a:t> </a:t>
            </a:r>
            <a:r>
              <a:rPr lang="en-US" sz="2200" dirty="0" err="1"/>
              <a:t>phương</a:t>
            </a:r>
            <a:r>
              <a:rPr lang="en-US" sz="2200" dirty="0"/>
              <a:t> </a:t>
            </a:r>
            <a:r>
              <a:rPr lang="en-US" sz="2200" dirty="0" err="1"/>
              <a:t>tiện</a:t>
            </a:r>
            <a:r>
              <a:rPr lang="en-US" sz="2200" dirty="0"/>
              <a:t>, </a:t>
            </a:r>
            <a:r>
              <a:rPr lang="en-US" sz="2200" dirty="0" err="1"/>
              <a:t>thuốc</a:t>
            </a:r>
            <a:r>
              <a:rPr lang="en-US" sz="2200" dirty="0"/>
              <a:t> men </a:t>
            </a:r>
            <a:r>
              <a:rPr lang="en-US" sz="2200" dirty="0" err="1"/>
              <a:t>để</a:t>
            </a:r>
            <a:r>
              <a:rPr lang="en-US" sz="2200" dirty="0"/>
              <a:t> </a:t>
            </a:r>
            <a:r>
              <a:rPr lang="en-US" sz="2200" dirty="0" err="1"/>
              <a:t>cấp</a:t>
            </a:r>
            <a:r>
              <a:rPr lang="en-US" sz="2200" dirty="0"/>
              <a:t> </a:t>
            </a:r>
            <a:r>
              <a:rPr lang="en-US" sz="2200" dirty="0" err="1"/>
              <a:t>cứu</a:t>
            </a:r>
            <a:r>
              <a:rPr lang="en-US" sz="2200" dirty="0"/>
              <a:t> </a:t>
            </a:r>
            <a:r>
              <a:rPr lang="en-US" sz="2200" dirty="0" err="1"/>
              <a:t>kịp</a:t>
            </a:r>
            <a:r>
              <a:rPr lang="en-US" sz="2200" dirty="0"/>
              <a:t> </a:t>
            </a:r>
            <a:r>
              <a:rPr lang="en-US" sz="2200" dirty="0" err="1"/>
              <a:t>thời</a:t>
            </a:r>
            <a:r>
              <a:rPr lang="en-US" sz="2200" dirty="0"/>
              <a:t> </a:t>
            </a:r>
            <a:r>
              <a:rPr lang="en-US" sz="2200" dirty="0" err="1"/>
              <a:t>khi</a:t>
            </a:r>
            <a:r>
              <a:rPr lang="en-US" sz="2200" dirty="0"/>
              <a:t> </a:t>
            </a:r>
            <a:r>
              <a:rPr lang="en-US" sz="2200" dirty="0" err="1"/>
              <a:t>các</a:t>
            </a:r>
            <a:r>
              <a:rPr lang="en-US" sz="2200" dirty="0"/>
              <a:t> </a:t>
            </a:r>
            <a:r>
              <a:rPr lang="en-US" sz="2200" dirty="0" err="1"/>
              <a:t>cháu</a:t>
            </a:r>
            <a:r>
              <a:rPr lang="en-US" sz="2200" dirty="0"/>
              <a:t> </a:t>
            </a:r>
            <a:r>
              <a:rPr lang="en-US" sz="2200" dirty="0" err="1"/>
              <a:t>bị</a:t>
            </a:r>
            <a:r>
              <a:rPr lang="en-US" sz="2200" dirty="0"/>
              <a:t> </a:t>
            </a:r>
            <a:r>
              <a:rPr lang="en-US" sz="2200" dirty="0" err="1"/>
              <a:t>chấn</a:t>
            </a:r>
            <a:r>
              <a:rPr lang="en-US" sz="2200" dirty="0"/>
              <a:t> </a:t>
            </a:r>
            <a:r>
              <a:rPr lang="en-US" sz="2200" dirty="0" err="1"/>
              <a:t>thương</a:t>
            </a:r>
            <a:r>
              <a:rPr lang="en-US" sz="2200" dirty="0"/>
              <a:t>; </a:t>
            </a:r>
          </a:p>
          <a:p>
            <a:pPr marL="0" indent="0" algn="just">
              <a:buNone/>
            </a:pPr>
            <a:r>
              <a:rPr lang="en-US" sz="2200" dirty="0"/>
              <a:t>- </a:t>
            </a:r>
            <a:r>
              <a:rPr lang="en-US" sz="2200" dirty="0" err="1"/>
              <a:t>Không</a:t>
            </a:r>
            <a:r>
              <a:rPr lang="en-US" sz="2200" dirty="0"/>
              <a:t> </a:t>
            </a:r>
            <a:r>
              <a:rPr lang="en-US" sz="2200" dirty="0" err="1"/>
              <a:t>để</a:t>
            </a:r>
            <a:r>
              <a:rPr lang="en-US" sz="2200" dirty="0"/>
              <a:t> </a:t>
            </a:r>
            <a:r>
              <a:rPr lang="en-US" sz="2200" dirty="0" err="1"/>
              <a:t>tình</a:t>
            </a:r>
            <a:r>
              <a:rPr lang="en-US" sz="2200" dirty="0"/>
              <a:t> </a:t>
            </a:r>
            <a:r>
              <a:rPr lang="en-US" sz="2200" dirty="0" err="1"/>
              <a:t>trạng</a:t>
            </a:r>
            <a:r>
              <a:rPr lang="en-US" sz="2200" dirty="0"/>
              <a:t> </a:t>
            </a:r>
            <a:r>
              <a:rPr lang="en-US" sz="2200" dirty="0" err="1"/>
              <a:t>bạo</a:t>
            </a:r>
            <a:r>
              <a:rPr lang="en-US" sz="2200" dirty="0"/>
              <a:t> </a:t>
            </a:r>
            <a:r>
              <a:rPr lang="en-US" sz="2200" dirty="0" err="1"/>
              <a:t>lực</a:t>
            </a:r>
            <a:r>
              <a:rPr lang="en-US" sz="2200" dirty="0"/>
              <a:t> </a:t>
            </a:r>
            <a:r>
              <a:rPr lang="en-US" sz="2200" dirty="0" err="1"/>
              <a:t>trong</a:t>
            </a:r>
            <a:r>
              <a:rPr lang="en-US" sz="2200" dirty="0"/>
              <a:t> </a:t>
            </a:r>
            <a:r>
              <a:rPr lang="en-US" sz="2200" dirty="0" err="1"/>
              <a:t>học</a:t>
            </a:r>
            <a:r>
              <a:rPr lang="en-US" sz="2200" dirty="0"/>
              <a:t> </a:t>
            </a:r>
            <a:r>
              <a:rPr lang="en-US" sz="2200" dirty="0" err="1"/>
              <a:t>đường</a:t>
            </a:r>
            <a:r>
              <a:rPr lang="en-US" sz="2200" dirty="0"/>
              <a:t> </a:t>
            </a:r>
            <a:r>
              <a:rPr lang="en-US" sz="2200" dirty="0" err="1"/>
              <a:t>xảy</a:t>
            </a:r>
            <a:r>
              <a:rPr lang="en-US" sz="2200" dirty="0"/>
              <a:t> </a:t>
            </a:r>
            <a:r>
              <a:rPr lang="en-US" sz="2200" dirty="0" err="1"/>
              <a:t>ra</a:t>
            </a:r>
            <a:r>
              <a:rPr lang="en-US" sz="2200" dirty="0"/>
              <a:t> </a:t>
            </a:r>
            <a:r>
              <a:rPr lang="en-US" sz="2200" dirty="0" err="1"/>
              <a:t>và</a:t>
            </a:r>
            <a:r>
              <a:rPr lang="en-US" sz="2200" dirty="0"/>
              <a:t> </a:t>
            </a:r>
            <a:r>
              <a:rPr lang="en-US" sz="2200" dirty="0" err="1"/>
              <a:t>không</a:t>
            </a:r>
            <a:r>
              <a:rPr lang="en-US" sz="2200" dirty="0"/>
              <a:t> </a:t>
            </a:r>
            <a:r>
              <a:rPr lang="en-US" sz="2200" dirty="0" err="1"/>
              <a:t>có</a:t>
            </a:r>
            <a:r>
              <a:rPr lang="en-US" sz="2200" dirty="0"/>
              <a:t> tai </a:t>
            </a:r>
            <a:r>
              <a:rPr lang="en-US" sz="2200" dirty="0" err="1"/>
              <a:t>nạn</a:t>
            </a:r>
            <a:r>
              <a:rPr lang="en-US" sz="2200" dirty="0"/>
              <a:t> </a:t>
            </a:r>
            <a:r>
              <a:rPr lang="en-US" sz="2200" dirty="0" err="1"/>
              <a:t>xảy</a:t>
            </a:r>
            <a:r>
              <a:rPr lang="en-US" sz="2200" dirty="0"/>
              <a:t> </a:t>
            </a:r>
            <a:r>
              <a:rPr lang="en-US" sz="2200" dirty="0" err="1"/>
              <a:t>ra</a:t>
            </a:r>
            <a:r>
              <a:rPr lang="en-US" sz="2200" dirty="0"/>
              <a:t> </a:t>
            </a:r>
            <a:r>
              <a:rPr lang="en-US" sz="2200" dirty="0" err="1"/>
              <a:t>trong</a:t>
            </a:r>
            <a:r>
              <a:rPr lang="en-US" sz="2200" dirty="0"/>
              <a:t> </a:t>
            </a:r>
            <a:r>
              <a:rPr lang="en-US" sz="2200" dirty="0" err="1"/>
              <a:t>trường</a:t>
            </a:r>
            <a:r>
              <a:rPr lang="en-US" sz="2200" dirty="0"/>
              <a:t> </a:t>
            </a:r>
            <a:r>
              <a:rPr lang="en-US" sz="2200" dirty="0" err="1"/>
              <a:t>gây</a:t>
            </a:r>
            <a:r>
              <a:rPr lang="en-US" sz="2200" dirty="0"/>
              <a:t> </a:t>
            </a:r>
            <a:r>
              <a:rPr lang="en-US" sz="2200" dirty="0" err="1"/>
              <a:t>chết</a:t>
            </a:r>
            <a:r>
              <a:rPr lang="en-US" sz="2200" dirty="0"/>
              <a:t> </a:t>
            </a:r>
            <a:r>
              <a:rPr lang="en-US" sz="2200" dirty="0" err="1"/>
              <a:t>người</a:t>
            </a:r>
            <a:r>
              <a:rPr lang="en-US" sz="2200" dirty="0"/>
              <a:t> </a:t>
            </a:r>
            <a:r>
              <a:rPr lang="en-US" sz="2200" dirty="0" err="1"/>
              <a:t>hoặc</a:t>
            </a:r>
            <a:r>
              <a:rPr lang="en-US" sz="2200" dirty="0"/>
              <a:t> </a:t>
            </a:r>
            <a:r>
              <a:rPr lang="en-US" sz="2200" dirty="0" err="1"/>
              <a:t>bị</a:t>
            </a:r>
            <a:r>
              <a:rPr lang="en-US" sz="2200" dirty="0"/>
              <a:t> </a:t>
            </a:r>
            <a:r>
              <a:rPr lang="en-US" sz="2200" dirty="0" err="1"/>
              <a:t>thương</a:t>
            </a:r>
            <a:r>
              <a:rPr lang="en-US" sz="2200" dirty="0"/>
              <a:t> </a:t>
            </a:r>
            <a:r>
              <a:rPr lang="en-US" sz="2200" dirty="0" err="1"/>
              <a:t>nặng</a:t>
            </a:r>
            <a:r>
              <a:rPr lang="en-US" sz="2200" dirty="0"/>
              <a:t> </a:t>
            </a:r>
            <a:r>
              <a:rPr lang="en-US" sz="2200" dirty="0" err="1"/>
              <a:t>phải</a:t>
            </a:r>
            <a:r>
              <a:rPr lang="en-US" sz="2200" dirty="0"/>
              <a:t> </a:t>
            </a:r>
            <a:r>
              <a:rPr lang="en-US" sz="2200" dirty="0" err="1"/>
              <a:t>nằm</a:t>
            </a:r>
            <a:r>
              <a:rPr lang="en-US" sz="2200" dirty="0"/>
              <a:t> </a:t>
            </a:r>
            <a:r>
              <a:rPr lang="en-US" sz="2200" dirty="0" err="1"/>
              <a:t>bệnh</a:t>
            </a:r>
            <a:r>
              <a:rPr lang="en-US" sz="2200" dirty="0"/>
              <a:t> </a:t>
            </a:r>
            <a:r>
              <a:rPr lang="en-US" sz="2200" dirty="0" err="1"/>
              <a:t>viện</a:t>
            </a:r>
            <a:r>
              <a:rPr lang="en-US" sz="2200" dirty="0"/>
              <a:t>.</a:t>
            </a:r>
          </a:p>
          <a:p>
            <a:pPr marL="0" indent="0" algn="just">
              <a:buNone/>
            </a:pPr>
            <a:r>
              <a:rPr lang="en-US" sz="2200" dirty="0"/>
              <a:t>- </a:t>
            </a:r>
            <a:r>
              <a:rPr lang="en-US" sz="2200" dirty="0" err="1"/>
              <a:t>Đối</a:t>
            </a:r>
            <a:r>
              <a:rPr lang="en-US" sz="2200" dirty="0"/>
              <a:t> </a:t>
            </a:r>
            <a:r>
              <a:rPr lang="en-US" sz="2200" dirty="0" err="1"/>
              <a:t>với</a:t>
            </a:r>
            <a:r>
              <a:rPr lang="en-US" sz="2200" dirty="0"/>
              <a:t> y </a:t>
            </a:r>
            <a:r>
              <a:rPr lang="en-US" sz="2200" dirty="0" err="1"/>
              <a:t>tế</a:t>
            </a:r>
            <a:r>
              <a:rPr lang="en-US" sz="2200" dirty="0"/>
              <a:t>, </a:t>
            </a:r>
            <a:r>
              <a:rPr lang="en-US" sz="2200" dirty="0" err="1"/>
              <a:t>cần</a:t>
            </a:r>
            <a:r>
              <a:rPr lang="en-US" sz="2200" dirty="0"/>
              <a:t> </a:t>
            </a:r>
            <a:r>
              <a:rPr lang="en-US" sz="2200" dirty="0" err="1"/>
              <a:t>nâng</a:t>
            </a:r>
            <a:r>
              <a:rPr lang="en-US" sz="2200" dirty="0"/>
              <a:t> </a:t>
            </a:r>
            <a:r>
              <a:rPr lang="en-US" sz="2200" dirty="0" err="1"/>
              <a:t>cao</a:t>
            </a:r>
            <a:r>
              <a:rPr lang="en-US" sz="2200" dirty="0"/>
              <a:t> </a:t>
            </a:r>
            <a:r>
              <a:rPr lang="en-US" sz="2200" dirty="0" err="1"/>
              <a:t>chất</a:t>
            </a:r>
            <a:r>
              <a:rPr lang="en-US" sz="2200" dirty="0"/>
              <a:t> </a:t>
            </a:r>
            <a:r>
              <a:rPr lang="en-US" sz="2200" dirty="0" err="1"/>
              <a:t>lượng</a:t>
            </a:r>
            <a:r>
              <a:rPr lang="en-US" sz="2200" dirty="0"/>
              <a:t> </a:t>
            </a:r>
            <a:r>
              <a:rPr lang="en-US" sz="2200" dirty="0" err="1"/>
              <a:t>công</a:t>
            </a:r>
            <a:r>
              <a:rPr lang="en-US" sz="2200" dirty="0"/>
              <a:t> </a:t>
            </a:r>
            <a:r>
              <a:rPr lang="en-US" sz="2200" dirty="0" err="1"/>
              <a:t>tác</a:t>
            </a:r>
            <a:r>
              <a:rPr lang="en-US" sz="2200" dirty="0"/>
              <a:t> </a:t>
            </a:r>
            <a:r>
              <a:rPr lang="en-US" sz="2200" dirty="0" err="1"/>
              <a:t>chăm</a:t>
            </a:r>
            <a:r>
              <a:rPr lang="en-US" sz="2200" dirty="0"/>
              <a:t> </a:t>
            </a:r>
            <a:r>
              <a:rPr lang="en-US" sz="2200" dirty="0" err="1"/>
              <a:t>sóc</a:t>
            </a:r>
            <a:r>
              <a:rPr lang="en-US" sz="2200" dirty="0"/>
              <a:t> </a:t>
            </a:r>
            <a:r>
              <a:rPr lang="en-US" sz="2200" dirty="0" err="1"/>
              <a:t>chấn</a:t>
            </a:r>
            <a:r>
              <a:rPr lang="en-US" sz="2200" dirty="0"/>
              <a:t> </a:t>
            </a:r>
            <a:r>
              <a:rPr lang="en-US" sz="2200" dirty="0" err="1"/>
              <a:t>thương</a:t>
            </a:r>
            <a:r>
              <a:rPr lang="en-US" sz="2200" dirty="0"/>
              <a:t> </a:t>
            </a:r>
            <a:r>
              <a:rPr lang="en-US" sz="2200" dirty="0" err="1"/>
              <a:t>trước</a:t>
            </a:r>
            <a:r>
              <a:rPr lang="en-US" sz="2200" dirty="0"/>
              <a:t> </a:t>
            </a:r>
            <a:r>
              <a:rPr lang="en-US" sz="2200" dirty="0" err="1"/>
              <a:t>viện</a:t>
            </a:r>
            <a:r>
              <a:rPr lang="en-US" sz="2200" dirty="0"/>
              <a:t> </a:t>
            </a:r>
            <a:r>
              <a:rPr lang="en-US" sz="2200" dirty="0" err="1"/>
              <a:t>và</a:t>
            </a:r>
            <a:r>
              <a:rPr lang="en-US" sz="2200" dirty="0"/>
              <a:t> </a:t>
            </a:r>
            <a:r>
              <a:rPr lang="en-US" sz="2200" dirty="0" err="1"/>
              <a:t>tại</a:t>
            </a:r>
            <a:r>
              <a:rPr lang="en-US" sz="2200" dirty="0"/>
              <a:t> </a:t>
            </a:r>
            <a:r>
              <a:rPr lang="en-US" sz="2200" dirty="0" err="1"/>
              <a:t>viện</a:t>
            </a:r>
            <a:r>
              <a:rPr lang="en-US" sz="2200" dirty="0"/>
              <a:t> </a:t>
            </a:r>
            <a:r>
              <a:rPr lang="en-US" sz="2200" dirty="0" err="1"/>
              <a:t>nhằm</a:t>
            </a:r>
            <a:r>
              <a:rPr lang="en-US" sz="2200" dirty="0"/>
              <a:t> </a:t>
            </a:r>
            <a:r>
              <a:rPr lang="en-US" sz="2200" dirty="0" err="1"/>
              <a:t>giảm</a:t>
            </a:r>
            <a:r>
              <a:rPr lang="en-US" sz="2200" dirty="0"/>
              <a:t> </a:t>
            </a:r>
            <a:r>
              <a:rPr lang="en-US" sz="2200" dirty="0" err="1"/>
              <a:t>bớt</a:t>
            </a:r>
            <a:r>
              <a:rPr lang="en-US" sz="2200" dirty="0"/>
              <a:t> </a:t>
            </a:r>
            <a:r>
              <a:rPr lang="en-US" sz="2200" dirty="0" err="1"/>
              <a:t>tử</a:t>
            </a:r>
            <a:r>
              <a:rPr lang="en-US" sz="2200" dirty="0"/>
              <a:t> </a:t>
            </a:r>
            <a:r>
              <a:rPr lang="en-US" sz="2200" dirty="0" err="1"/>
              <a:t>vong</a:t>
            </a:r>
            <a:r>
              <a:rPr lang="en-US" sz="2200" dirty="0"/>
              <a:t> </a:t>
            </a:r>
            <a:r>
              <a:rPr lang="en-US" sz="2200" dirty="0" err="1"/>
              <a:t>và</a:t>
            </a:r>
            <a:r>
              <a:rPr lang="en-US" sz="2200" dirty="0"/>
              <a:t> </a:t>
            </a:r>
            <a:r>
              <a:rPr lang="en-US" sz="2200" dirty="0" err="1"/>
              <a:t>tàn</a:t>
            </a:r>
            <a:r>
              <a:rPr lang="en-US" sz="2200" dirty="0"/>
              <a:t> </a:t>
            </a:r>
            <a:r>
              <a:rPr lang="en-US" sz="2200" dirty="0" err="1"/>
              <a:t>tật</a:t>
            </a:r>
            <a:r>
              <a:rPr lang="en-US" sz="2200" dirty="0"/>
              <a:t> do tai </a:t>
            </a:r>
            <a:r>
              <a:rPr lang="en-US" sz="2200" dirty="0" err="1"/>
              <a:t>nạn</a:t>
            </a:r>
            <a:r>
              <a:rPr lang="en-US" sz="2200" dirty="0"/>
              <a:t> </a:t>
            </a:r>
            <a:r>
              <a:rPr lang="en-US" sz="2200" dirty="0" err="1"/>
              <a:t>thương</a:t>
            </a:r>
            <a:r>
              <a:rPr lang="en-US" sz="2200" dirty="0"/>
              <a:t> </a:t>
            </a:r>
            <a:r>
              <a:rPr lang="en-US" sz="2200" dirty="0" err="1"/>
              <a:t>tích</a:t>
            </a:r>
            <a:r>
              <a:rPr lang="en-US" sz="2200" dirty="0"/>
              <a:t> ở </a:t>
            </a:r>
            <a:r>
              <a:rPr lang="en-US" sz="2200" dirty="0" err="1"/>
              <a:t>trẻ</a:t>
            </a:r>
            <a:r>
              <a:rPr lang="en-US" sz="2200" dirty="0"/>
              <a:t> </a:t>
            </a:r>
            <a:r>
              <a:rPr lang="en-US" sz="2200" dirty="0" err="1"/>
              <a:t>em</a:t>
            </a:r>
            <a:r>
              <a:rPr lang="en-US" sz="2200" dirty="0"/>
              <a:t>; </a:t>
            </a:r>
            <a:r>
              <a:rPr lang="en-US" sz="2200" dirty="0" err="1"/>
              <a:t>ghi</a:t>
            </a:r>
            <a:r>
              <a:rPr lang="en-US" sz="2200" dirty="0"/>
              <a:t> </a:t>
            </a:r>
            <a:r>
              <a:rPr lang="en-US" sz="2200" dirty="0" err="1"/>
              <a:t>chép</a:t>
            </a:r>
            <a:r>
              <a:rPr lang="en-US" sz="2200" dirty="0"/>
              <a:t> </a:t>
            </a:r>
            <a:r>
              <a:rPr lang="en-US" sz="2200" dirty="0" err="1"/>
              <a:t>giám</a:t>
            </a:r>
            <a:r>
              <a:rPr lang="en-US" sz="2200" dirty="0"/>
              <a:t> </a:t>
            </a:r>
            <a:r>
              <a:rPr lang="en-US" sz="2200" dirty="0" err="1"/>
              <a:t>sát</a:t>
            </a:r>
            <a:r>
              <a:rPr lang="en-US" sz="2200" dirty="0"/>
              <a:t> tai </a:t>
            </a:r>
            <a:r>
              <a:rPr lang="en-US" sz="2200" dirty="0" err="1"/>
              <a:t>nạn</a:t>
            </a:r>
            <a:r>
              <a:rPr lang="en-US" sz="2200" dirty="0"/>
              <a:t> </a:t>
            </a:r>
            <a:r>
              <a:rPr lang="en-US" sz="2200" dirty="0" err="1"/>
              <a:t>thương</a:t>
            </a:r>
            <a:r>
              <a:rPr lang="en-US" sz="2200" dirty="0"/>
              <a:t> </a:t>
            </a:r>
            <a:r>
              <a:rPr lang="en-US" sz="2200" dirty="0" err="1"/>
              <a:t>tích</a:t>
            </a:r>
            <a:r>
              <a:rPr lang="en-US" sz="2200" dirty="0"/>
              <a:t> </a:t>
            </a:r>
            <a:r>
              <a:rPr lang="en-US" sz="2200" dirty="0" err="1"/>
              <a:t>và</a:t>
            </a:r>
            <a:r>
              <a:rPr lang="en-US" sz="2200" dirty="0"/>
              <a:t> </a:t>
            </a:r>
            <a:r>
              <a:rPr lang="en-US" sz="2200" dirty="0" err="1"/>
              <a:t>tăng</a:t>
            </a:r>
            <a:r>
              <a:rPr lang="en-US" sz="2200" dirty="0"/>
              <a:t> </a:t>
            </a:r>
            <a:r>
              <a:rPr lang="en-US" sz="2200" dirty="0" err="1"/>
              <a:t>cường</a:t>
            </a:r>
            <a:r>
              <a:rPr lang="en-US" sz="2200" dirty="0"/>
              <a:t> </a:t>
            </a:r>
            <a:r>
              <a:rPr lang="en-US" sz="2200" dirty="0" err="1"/>
              <a:t>công</a:t>
            </a:r>
            <a:r>
              <a:rPr lang="en-US" sz="2200" dirty="0"/>
              <a:t> </a:t>
            </a:r>
            <a:r>
              <a:rPr lang="en-US" sz="2200" dirty="0" err="1"/>
              <a:t>tác</a:t>
            </a:r>
            <a:r>
              <a:rPr lang="en-US" sz="2200" dirty="0"/>
              <a:t> </a:t>
            </a:r>
            <a:r>
              <a:rPr lang="en-US" sz="2200" dirty="0" err="1"/>
              <a:t>truyền</a:t>
            </a:r>
            <a:r>
              <a:rPr lang="en-US" sz="2200" dirty="0"/>
              <a:t> </a:t>
            </a:r>
            <a:r>
              <a:rPr lang="en-US" sz="2200" dirty="0" err="1"/>
              <a:t>thông</a:t>
            </a:r>
            <a:r>
              <a:rPr lang="en-US" sz="2200" dirty="0"/>
              <a:t> </a:t>
            </a:r>
            <a:r>
              <a:rPr lang="en-US" sz="2200" dirty="0" err="1"/>
              <a:t>nâng</a:t>
            </a:r>
            <a:r>
              <a:rPr lang="en-US" sz="2200" dirty="0"/>
              <a:t> </a:t>
            </a:r>
            <a:r>
              <a:rPr lang="en-US" sz="2200" dirty="0" err="1"/>
              <a:t>cao</a:t>
            </a:r>
            <a:r>
              <a:rPr lang="en-US" sz="2200" dirty="0"/>
              <a:t> </a:t>
            </a:r>
            <a:r>
              <a:rPr lang="en-US" sz="2200" dirty="0" err="1"/>
              <a:t>nhận</a:t>
            </a:r>
            <a:r>
              <a:rPr lang="en-US" sz="2200" dirty="0"/>
              <a:t> </a:t>
            </a:r>
            <a:r>
              <a:rPr lang="en-US" sz="2200" dirty="0" err="1"/>
              <a:t>thức</a:t>
            </a:r>
            <a:r>
              <a:rPr lang="en-US" sz="2200" dirty="0"/>
              <a:t> </a:t>
            </a:r>
          </a:p>
          <a:p>
            <a:pPr algn="just"/>
            <a:endParaRPr lang="en-US" sz="2200" dirty="0" smtClean="0"/>
          </a:p>
        </p:txBody>
      </p:sp>
      <p:sp>
        <p:nvSpPr>
          <p:cNvPr id="5" name="AutoShape 15"/>
          <p:cNvSpPr>
            <a:spLocks noChangeArrowheads="1"/>
          </p:cNvSpPr>
          <p:nvPr/>
        </p:nvSpPr>
        <p:spPr bwMode="gray">
          <a:xfrm>
            <a:off x="0" y="-76200"/>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sz="2800" b="1" dirty="0" smtClean="0">
                <a:solidFill>
                  <a:srgbClr val="FF0000"/>
                </a:solidFill>
                <a:cs typeface="+mn-cs"/>
              </a:rPr>
              <a:t>IV. </a:t>
            </a:r>
            <a:r>
              <a:rPr lang="en-US" sz="2800" b="1" dirty="0">
                <a:solidFill>
                  <a:srgbClr val="0000CC"/>
                </a:solidFill>
                <a:cs typeface="+mn-cs"/>
              </a:rPr>
              <a:t>NỘI DUNG NHIỆM VỤ CÔNG TÁC </a:t>
            </a:r>
            <a:r>
              <a:rPr lang="en-US" sz="2800" b="1" dirty="0" smtClean="0">
                <a:solidFill>
                  <a:srgbClr val="0000CC"/>
                </a:solidFill>
                <a:cs typeface="+mn-cs"/>
              </a:rPr>
              <a:t>PCTNTT</a:t>
            </a:r>
            <a:endParaRPr lang="vi-VN" altLang="en-US" sz="2800" b="1" dirty="0">
              <a:solidFill>
                <a:srgbClr val="0000CC"/>
              </a:solidFill>
              <a:cs typeface="+mn-cs"/>
            </a:endParaRPr>
          </a:p>
        </p:txBody>
      </p:sp>
    </p:spTree>
    <p:extLst>
      <p:ext uri="{BB962C8B-B14F-4D97-AF65-F5344CB8AC3E}">
        <p14:creationId xmlns:p14="http://schemas.microsoft.com/office/powerpoint/2010/main" val="3773115579"/>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609600" y="838200"/>
            <a:ext cx="8229600" cy="5867400"/>
          </a:xfrm>
        </p:spPr>
        <p:txBody>
          <a:bodyPr/>
          <a:lstStyle/>
          <a:p>
            <a:pPr algn="just"/>
            <a:r>
              <a:rPr lang="en-US" sz="2800" b="1" dirty="0" err="1" smtClean="0">
                <a:solidFill>
                  <a:srgbClr val="FF0000"/>
                </a:solidFill>
                <a:latin typeface="Times New Roman" pitchFamily="18" charset="0"/>
                <a:cs typeface="Times New Roman" pitchFamily="18" charset="0"/>
              </a:rPr>
              <a:t>Biện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pháp</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cụ</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thể</a:t>
            </a:r>
            <a:r>
              <a:rPr lang="en-US" sz="2800" b="1" dirty="0" smtClean="0">
                <a:solidFill>
                  <a:srgbClr val="FF0000"/>
                </a:solidFill>
                <a:latin typeface="Times New Roman" pitchFamily="18" charset="0"/>
                <a:cs typeface="Times New Roman" pitchFamily="18" charset="0"/>
              </a:rPr>
              <a:t>:</a:t>
            </a:r>
          </a:p>
          <a:p>
            <a:pPr marL="0" indent="0" algn="just">
              <a:buNone/>
            </a:pPr>
            <a:r>
              <a:rPr lang="en-US" sz="2200" dirty="0" err="1" smtClean="0"/>
              <a:t>Thầy</a:t>
            </a:r>
            <a:r>
              <a:rPr lang="en-US" sz="2200" dirty="0" smtClean="0"/>
              <a:t> </a:t>
            </a:r>
            <a:r>
              <a:rPr lang="en-US" sz="2200" dirty="0" err="1"/>
              <a:t>cô</a:t>
            </a:r>
            <a:r>
              <a:rPr lang="en-US" sz="2200" dirty="0"/>
              <a:t> </a:t>
            </a:r>
            <a:r>
              <a:rPr lang="en-US" sz="2200" dirty="0" err="1"/>
              <a:t>giáo</a:t>
            </a:r>
            <a:r>
              <a:rPr lang="en-US" sz="2200" dirty="0"/>
              <a:t>, </a:t>
            </a:r>
            <a:r>
              <a:rPr lang="en-US" sz="2200" dirty="0" err="1"/>
              <a:t>nhà</a:t>
            </a:r>
            <a:r>
              <a:rPr lang="en-US" sz="2200" dirty="0"/>
              <a:t> </a:t>
            </a:r>
            <a:r>
              <a:rPr lang="en-US" sz="2200" dirty="0" err="1"/>
              <a:t>trường</a:t>
            </a:r>
            <a:r>
              <a:rPr lang="en-US" sz="2200" dirty="0"/>
              <a:t>, cha </a:t>
            </a:r>
            <a:r>
              <a:rPr lang="en-US" sz="2200" dirty="0" err="1"/>
              <a:t>mẹ</a:t>
            </a:r>
            <a:r>
              <a:rPr lang="en-US" sz="2200" dirty="0"/>
              <a:t> </a:t>
            </a:r>
            <a:r>
              <a:rPr lang="en-US" sz="2200" dirty="0" err="1"/>
              <a:t>và</a:t>
            </a:r>
            <a:r>
              <a:rPr lang="en-US" sz="2200" dirty="0"/>
              <a:t> </a:t>
            </a:r>
            <a:r>
              <a:rPr lang="en-US" sz="2200" dirty="0" err="1"/>
              <a:t>các</a:t>
            </a:r>
            <a:r>
              <a:rPr lang="en-US" sz="2200" dirty="0"/>
              <a:t> </a:t>
            </a:r>
            <a:r>
              <a:rPr lang="en-US" sz="2200" dirty="0" err="1"/>
              <a:t>em</a:t>
            </a:r>
            <a:r>
              <a:rPr lang="en-US" sz="2200" dirty="0"/>
              <a:t> </a:t>
            </a:r>
            <a:r>
              <a:rPr lang="en-US" sz="2200" dirty="0" err="1"/>
              <a:t>có</a:t>
            </a:r>
            <a:r>
              <a:rPr lang="en-US" sz="2200" dirty="0"/>
              <a:t> ý </a:t>
            </a:r>
            <a:r>
              <a:rPr lang="en-US" sz="2200" dirty="0" err="1"/>
              <a:t>thức</a:t>
            </a:r>
            <a:r>
              <a:rPr lang="en-US" sz="2200" dirty="0"/>
              <a:t> </a:t>
            </a:r>
            <a:r>
              <a:rPr lang="en-US" sz="2200" dirty="0" err="1"/>
              <a:t>thực</a:t>
            </a:r>
            <a:r>
              <a:rPr lang="en-US" sz="2200" dirty="0"/>
              <a:t> </a:t>
            </a:r>
            <a:r>
              <a:rPr lang="en-US" sz="2200" dirty="0" err="1"/>
              <a:t>hiện</a:t>
            </a:r>
            <a:r>
              <a:rPr lang="en-US" sz="2200" dirty="0"/>
              <a:t> </a:t>
            </a:r>
            <a:r>
              <a:rPr lang="en-US" sz="2200" dirty="0" err="1"/>
              <a:t>nghiêm</a:t>
            </a:r>
            <a:r>
              <a:rPr lang="en-US" sz="2200" dirty="0"/>
              <a:t> </a:t>
            </a:r>
            <a:r>
              <a:rPr lang="en-US" sz="2200" dirty="0" err="1"/>
              <a:t>túc</a:t>
            </a:r>
            <a:r>
              <a:rPr lang="en-US" sz="2200" dirty="0"/>
              <a:t>, </a:t>
            </a:r>
            <a:r>
              <a:rPr lang="en-US" sz="2200" dirty="0" err="1"/>
              <a:t>đầy</a:t>
            </a:r>
            <a:r>
              <a:rPr lang="en-US" sz="2200" dirty="0"/>
              <a:t> </a:t>
            </a:r>
            <a:r>
              <a:rPr lang="en-US" sz="2200" dirty="0" err="1"/>
              <a:t>đủ</a:t>
            </a:r>
            <a:r>
              <a:rPr lang="en-US" sz="2200" dirty="0"/>
              <a:t> </a:t>
            </a:r>
            <a:r>
              <a:rPr lang="en-US" sz="2200" dirty="0" err="1"/>
              <a:t>các</a:t>
            </a:r>
            <a:r>
              <a:rPr lang="en-US" sz="2200" dirty="0"/>
              <a:t> </a:t>
            </a:r>
            <a:r>
              <a:rPr lang="en-US" sz="2200" dirty="0" err="1"/>
              <a:t>biện</a:t>
            </a:r>
            <a:r>
              <a:rPr lang="en-US" sz="2200" dirty="0"/>
              <a:t> </a:t>
            </a:r>
            <a:r>
              <a:rPr lang="en-US" sz="2200" dirty="0" err="1"/>
              <a:t>pháp</a:t>
            </a:r>
            <a:r>
              <a:rPr lang="en-US" sz="2200" dirty="0"/>
              <a:t> </a:t>
            </a:r>
            <a:r>
              <a:rPr lang="en-US" sz="2200" dirty="0" err="1"/>
              <a:t>cần</a:t>
            </a:r>
            <a:r>
              <a:rPr lang="en-US" sz="2200" dirty="0"/>
              <a:t> </a:t>
            </a:r>
            <a:r>
              <a:rPr lang="en-US" sz="2200" dirty="0" err="1"/>
              <a:t>thiết</a:t>
            </a:r>
            <a:r>
              <a:rPr lang="en-US" sz="2200" dirty="0"/>
              <a:t> </a:t>
            </a:r>
            <a:r>
              <a:rPr lang="en-US" sz="2200" dirty="0" err="1"/>
              <a:t>như</a:t>
            </a:r>
            <a:r>
              <a:rPr lang="en-US" sz="2200" dirty="0"/>
              <a:t> </a:t>
            </a:r>
            <a:r>
              <a:rPr lang="en-US" sz="2200" dirty="0" err="1"/>
              <a:t>phòng</a:t>
            </a:r>
            <a:r>
              <a:rPr lang="en-US" sz="2200" dirty="0"/>
              <a:t> </a:t>
            </a:r>
            <a:r>
              <a:rPr lang="en-US" sz="2200" dirty="0" err="1"/>
              <a:t>ngừa</a:t>
            </a:r>
            <a:r>
              <a:rPr lang="en-US" sz="2200" dirty="0"/>
              <a:t> </a:t>
            </a:r>
            <a:r>
              <a:rPr lang="en-US" sz="2200" dirty="0" err="1"/>
              <a:t>té</a:t>
            </a:r>
            <a:r>
              <a:rPr lang="en-US" sz="2200" dirty="0"/>
              <a:t> </a:t>
            </a:r>
            <a:r>
              <a:rPr lang="en-US" sz="2200" dirty="0" err="1"/>
              <a:t>ngã</a:t>
            </a:r>
            <a:r>
              <a:rPr lang="en-US" sz="2200" dirty="0"/>
              <a:t>, </a:t>
            </a:r>
            <a:r>
              <a:rPr lang="en-US" sz="2200" dirty="0" err="1"/>
              <a:t>bạo</a:t>
            </a:r>
            <a:r>
              <a:rPr lang="en-US" sz="2200" dirty="0"/>
              <a:t> </a:t>
            </a:r>
            <a:r>
              <a:rPr lang="en-US" sz="2200" dirty="0" err="1"/>
              <a:t>lực</a:t>
            </a:r>
            <a:r>
              <a:rPr lang="en-US" sz="2200" dirty="0"/>
              <a:t> </a:t>
            </a:r>
            <a:r>
              <a:rPr lang="en-US" sz="2200" dirty="0" err="1"/>
              <a:t>đánh</a:t>
            </a:r>
            <a:r>
              <a:rPr lang="en-US" sz="2200" dirty="0"/>
              <a:t> </a:t>
            </a:r>
            <a:r>
              <a:rPr lang="en-US" sz="2200" dirty="0" err="1"/>
              <a:t>nhau</a:t>
            </a:r>
            <a:r>
              <a:rPr lang="en-US" sz="2200" dirty="0"/>
              <a:t>, tai </a:t>
            </a:r>
            <a:r>
              <a:rPr lang="en-US" sz="2200" dirty="0" err="1"/>
              <a:t>nạn</a:t>
            </a:r>
            <a:r>
              <a:rPr lang="en-US" sz="2200" dirty="0"/>
              <a:t> </a:t>
            </a:r>
            <a:r>
              <a:rPr lang="en-US" sz="2200" dirty="0" err="1"/>
              <a:t>giao</a:t>
            </a:r>
            <a:r>
              <a:rPr lang="en-US" sz="2200" dirty="0"/>
              <a:t> </a:t>
            </a:r>
            <a:r>
              <a:rPr lang="en-US" sz="2200" dirty="0" err="1"/>
              <a:t>thông</a:t>
            </a:r>
            <a:r>
              <a:rPr lang="en-US" sz="2200" dirty="0"/>
              <a:t> </a:t>
            </a:r>
            <a:r>
              <a:rPr lang="en-US" sz="2200" dirty="0" err="1"/>
              <a:t>khi</a:t>
            </a:r>
            <a:r>
              <a:rPr lang="en-US" sz="2200" dirty="0"/>
              <a:t> </a:t>
            </a:r>
            <a:r>
              <a:rPr lang="en-US" sz="2200" dirty="0" err="1"/>
              <a:t>đến</a:t>
            </a:r>
            <a:r>
              <a:rPr lang="en-US" sz="2200" dirty="0"/>
              <a:t> </a:t>
            </a:r>
            <a:r>
              <a:rPr lang="en-US" sz="2200" dirty="0" err="1"/>
              <a:t>trường</a:t>
            </a:r>
            <a:r>
              <a:rPr lang="en-US" sz="2200" dirty="0"/>
              <a:t> </a:t>
            </a:r>
            <a:r>
              <a:rPr lang="en-US" sz="2200" dirty="0" err="1"/>
              <a:t>và</a:t>
            </a:r>
            <a:r>
              <a:rPr lang="en-US" sz="2200" dirty="0"/>
              <a:t> </a:t>
            </a:r>
            <a:r>
              <a:rPr lang="en-US" sz="2200" dirty="0" err="1"/>
              <a:t>về</a:t>
            </a:r>
            <a:r>
              <a:rPr lang="en-US" sz="2200" dirty="0"/>
              <a:t> </a:t>
            </a:r>
            <a:r>
              <a:rPr lang="en-US" sz="2200" dirty="0" err="1"/>
              <a:t>nhà</a:t>
            </a:r>
            <a:r>
              <a:rPr lang="en-US" sz="2200" dirty="0"/>
              <a:t>, </a:t>
            </a:r>
            <a:r>
              <a:rPr lang="en-US" sz="2200" dirty="0" err="1"/>
              <a:t>bỏng</a:t>
            </a:r>
            <a:r>
              <a:rPr lang="en-US" sz="2200" dirty="0"/>
              <a:t> </a:t>
            </a:r>
            <a:r>
              <a:rPr lang="en-US" sz="2200" dirty="0" err="1"/>
              <a:t>và</a:t>
            </a:r>
            <a:r>
              <a:rPr lang="en-US" sz="2200" dirty="0"/>
              <a:t> </a:t>
            </a:r>
            <a:r>
              <a:rPr lang="en-US" sz="2200" dirty="0" err="1"/>
              <a:t>nhiễm</a:t>
            </a:r>
            <a:r>
              <a:rPr lang="en-US" sz="2200" dirty="0"/>
              <a:t> </a:t>
            </a:r>
            <a:r>
              <a:rPr lang="en-US" sz="2200" dirty="0" err="1"/>
              <a:t>độc</a:t>
            </a:r>
            <a:r>
              <a:rPr lang="en-US" sz="2200" dirty="0"/>
              <a:t>, </a:t>
            </a:r>
            <a:r>
              <a:rPr lang="en-US" sz="2200" dirty="0" err="1"/>
              <a:t>đuối</a:t>
            </a:r>
            <a:r>
              <a:rPr lang="en-US" sz="2200" dirty="0"/>
              <a:t> </a:t>
            </a:r>
            <a:r>
              <a:rPr lang="en-US" sz="2200" dirty="0" err="1"/>
              <a:t>nước</a:t>
            </a:r>
            <a:r>
              <a:rPr lang="en-US" sz="2200" dirty="0"/>
              <a:t>, </a:t>
            </a:r>
            <a:r>
              <a:rPr lang="en-US" sz="2200" dirty="0" err="1"/>
              <a:t>điện</a:t>
            </a:r>
            <a:r>
              <a:rPr lang="en-US" sz="2200" dirty="0"/>
              <a:t> </a:t>
            </a:r>
            <a:r>
              <a:rPr lang="en-US" sz="2200" dirty="0" err="1"/>
              <a:t>giật</a:t>
            </a:r>
            <a:r>
              <a:rPr lang="en-US" sz="2200" dirty="0"/>
              <a:t>, </a:t>
            </a:r>
            <a:r>
              <a:rPr lang="en-US" sz="2200" dirty="0" err="1"/>
              <a:t>ngộ</a:t>
            </a:r>
            <a:r>
              <a:rPr lang="en-US" sz="2200" dirty="0"/>
              <a:t> </a:t>
            </a:r>
            <a:r>
              <a:rPr lang="en-US" sz="2200" dirty="0" err="1"/>
              <a:t>độc</a:t>
            </a:r>
            <a:r>
              <a:rPr lang="en-US" sz="2200" dirty="0"/>
              <a:t> </a:t>
            </a:r>
            <a:r>
              <a:rPr lang="en-US" sz="2200" dirty="0" err="1"/>
              <a:t>thức</a:t>
            </a:r>
            <a:r>
              <a:rPr lang="en-US" sz="2200" dirty="0"/>
              <a:t> </a:t>
            </a:r>
            <a:r>
              <a:rPr lang="en-US" sz="2200" dirty="0" err="1"/>
              <a:t>ăn</a:t>
            </a:r>
            <a:r>
              <a:rPr lang="en-US" sz="2200" dirty="0" smtClean="0"/>
              <a:t>...</a:t>
            </a:r>
            <a:endParaRPr lang="en-US" sz="2200" dirty="0"/>
          </a:p>
          <a:p>
            <a:pPr marL="0" indent="0" algn="just">
              <a:buNone/>
            </a:pPr>
            <a:r>
              <a:rPr lang="en-US" sz="2200" dirty="0"/>
              <a:t>- </a:t>
            </a:r>
            <a:r>
              <a:rPr lang="en-US" sz="2200" dirty="0" err="1"/>
              <a:t>Phòng</a:t>
            </a:r>
            <a:r>
              <a:rPr lang="en-US" sz="2200" dirty="0"/>
              <a:t> </a:t>
            </a:r>
            <a:r>
              <a:rPr lang="en-US" sz="2200" dirty="0" err="1"/>
              <a:t>ngừa</a:t>
            </a:r>
            <a:r>
              <a:rPr lang="en-US" sz="2200" dirty="0"/>
              <a:t> </a:t>
            </a:r>
            <a:r>
              <a:rPr lang="en-US" sz="2200" dirty="0" err="1"/>
              <a:t>té</a:t>
            </a:r>
            <a:r>
              <a:rPr lang="en-US" sz="2200" dirty="0"/>
              <a:t> </a:t>
            </a:r>
            <a:r>
              <a:rPr lang="en-US" sz="2200" dirty="0" err="1"/>
              <a:t>ngã</a:t>
            </a:r>
            <a:r>
              <a:rPr lang="en-US" sz="2200" dirty="0"/>
              <a:t>: </a:t>
            </a:r>
            <a:r>
              <a:rPr lang="en-US" sz="2200" dirty="0" err="1"/>
              <a:t>củng</a:t>
            </a:r>
            <a:r>
              <a:rPr lang="en-US" sz="2200" dirty="0"/>
              <a:t> </a:t>
            </a:r>
            <a:r>
              <a:rPr lang="en-US" sz="2200" dirty="0" err="1"/>
              <a:t>cố</a:t>
            </a:r>
            <a:r>
              <a:rPr lang="en-US" sz="2200" dirty="0"/>
              <a:t> </a:t>
            </a:r>
            <a:r>
              <a:rPr lang="en-US" sz="2200" dirty="0" err="1"/>
              <a:t>cơ</a:t>
            </a:r>
            <a:r>
              <a:rPr lang="en-US" sz="2200" dirty="0"/>
              <a:t> </a:t>
            </a:r>
            <a:r>
              <a:rPr lang="en-US" sz="2200" dirty="0" err="1"/>
              <a:t>sở</a:t>
            </a:r>
            <a:r>
              <a:rPr lang="en-US" sz="2200" dirty="0"/>
              <a:t> </a:t>
            </a:r>
            <a:r>
              <a:rPr lang="en-US" sz="2200" dirty="0" err="1"/>
              <a:t>vật</a:t>
            </a:r>
            <a:r>
              <a:rPr lang="en-US" sz="2200" dirty="0"/>
              <a:t> </a:t>
            </a:r>
            <a:r>
              <a:rPr lang="en-US" sz="2200" dirty="0" err="1"/>
              <a:t>chất</a:t>
            </a:r>
            <a:r>
              <a:rPr lang="en-US" sz="2200" dirty="0"/>
              <a:t> </a:t>
            </a:r>
            <a:r>
              <a:rPr lang="en-US" sz="2200" dirty="0" err="1"/>
              <a:t>của</a:t>
            </a:r>
            <a:r>
              <a:rPr lang="en-US" sz="2200" dirty="0"/>
              <a:t> </a:t>
            </a:r>
            <a:r>
              <a:rPr lang="en-US" sz="2200" dirty="0" err="1"/>
              <a:t>trường</a:t>
            </a:r>
            <a:r>
              <a:rPr lang="en-US" sz="2200" dirty="0"/>
              <a:t> </a:t>
            </a:r>
            <a:r>
              <a:rPr lang="en-US" sz="2200" dirty="0" err="1"/>
              <a:t>học</a:t>
            </a:r>
            <a:r>
              <a:rPr lang="en-US" sz="2200" dirty="0"/>
              <a:t> </a:t>
            </a:r>
            <a:r>
              <a:rPr lang="en-US" sz="2200" dirty="0" err="1"/>
              <a:t>như</a:t>
            </a:r>
            <a:r>
              <a:rPr lang="en-US" sz="2200" dirty="0"/>
              <a:t> </a:t>
            </a:r>
            <a:r>
              <a:rPr lang="en-US" sz="2200" dirty="0" err="1"/>
              <a:t>sân</a:t>
            </a:r>
            <a:r>
              <a:rPr lang="en-US" sz="2200" dirty="0"/>
              <a:t> </a:t>
            </a:r>
            <a:r>
              <a:rPr lang="en-US" sz="2200" dirty="0" err="1"/>
              <a:t>trường</a:t>
            </a:r>
            <a:r>
              <a:rPr lang="en-US" sz="2200" dirty="0"/>
              <a:t> </a:t>
            </a:r>
            <a:r>
              <a:rPr lang="en-US" sz="2200" dirty="0" err="1"/>
              <a:t>phải</a:t>
            </a:r>
            <a:r>
              <a:rPr lang="en-US" sz="2200" dirty="0"/>
              <a:t> </a:t>
            </a:r>
            <a:r>
              <a:rPr lang="en-US" sz="2200" dirty="0" err="1"/>
              <a:t>bằng</a:t>
            </a:r>
            <a:r>
              <a:rPr lang="en-US" sz="2200" dirty="0"/>
              <a:t> </a:t>
            </a:r>
            <a:r>
              <a:rPr lang="en-US" sz="2200" dirty="0" err="1"/>
              <a:t>phẳng</a:t>
            </a:r>
            <a:r>
              <a:rPr lang="en-US" sz="2200" dirty="0"/>
              <a:t> </a:t>
            </a:r>
            <a:r>
              <a:rPr lang="en-US" sz="2200" dirty="0" err="1"/>
              <a:t>và</a:t>
            </a:r>
            <a:r>
              <a:rPr lang="en-US" sz="2200" dirty="0"/>
              <a:t> </a:t>
            </a:r>
            <a:r>
              <a:rPr lang="en-US" sz="2200" dirty="0" err="1"/>
              <a:t>không</a:t>
            </a:r>
            <a:r>
              <a:rPr lang="en-US" sz="2200" dirty="0"/>
              <a:t> </a:t>
            </a:r>
            <a:r>
              <a:rPr lang="en-US" sz="2200" dirty="0" err="1"/>
              <a:t>bị</a:t>
            </a:r>
            <a:r>
              <a:rPr lang="en-US" sz="2200" dirty="0"/>
              <a:t> </a:t>
            </a:r>
            <a:r>
              <a:rPr lang="en-US" sz="2200" dirty="0" err="1"/>
              <a:t>trơn</a:t>
            </a:r>
            <a:r>
              <a:rPr lang="en-US" sz="2200" dirty="0"/>
              <a:t> </a:t>
            </a:r>
            <a:r>
              <a:rPr lang="en-US" sz="2200" dirty="0" err="1"/>
              <a:t>trượt</a:t>
            </a:r>
            <a:r>
              <a:rPr lang="en-US" sz="2200" dirty="0"/>
              <a:t>; </a:t>
            </a:r>
            <a:r>
              <a:rPr lang="en-US" sz="2200" dirty="0" err="1"/>
              <a:t>cửa</a:t>
            </a:r>
            <a:r>
              <a:rPr lang="en-US" sz="2200" dirty="0"/>
              <a:t> </a:t>
            </a:r>
            <a:r>
              <a:rPr lang="en-US" sz="2200" dirty="0" err="1"/>
              <a:t>sổ</a:t>
            </a:r>
            <a:r>
              <a:rPr lang="en-US" sz="2200" dirty="0"/>
              <a:t>, </a:t>
            </a:r>
            <a:r>
              <a:rPr lang="en-US" sz="2200" dirty="0" err="1"/>
              <a:t>hành</a:t>
            </a:r>
            <a:r>
              <a:rPr lang="en-US" sz="2200" dirty="0"/>
              <a:t> </a:t>
            </a:r>
            <a:r>
              <a:rPr lang="en-US" sz="2200" dirty="0" err="1"/>
              <a:t>lang</a:t>
            </a:r>
            <a:r>
              <a:rPr lang="en-US" sz="2200" dirty="0"/>
              <a:t>, </a:t>
            </a:r>
            <a:r>
              <a:rPr lang="en-US" sz="2200" dirty="0" err="1"/>
              <a:t>cầu</a:t>
            </a:r>
            <a:r>
              <a:rPr lang="en-US" sz="2200" dirty="0"/>
              <a:t> </a:t>
            </a:r>
            <a:r>
              <a:rPr lang="en-US" sz="2200" dirty="0" err="1"/>
              <a:t>thang</a:t>
            </a:r>
            <a:r>
              <a:rPr lang="en-US" sz="2200" dirty="0"/>
              <a:t> </a:t>
            </a:r>
            <a:r>
              <a:rPr lang="en-US" sz="2200" dirty="0" err="1"/>
              <a:t>phải</a:t>
            </a:r>
            <a:r>
              <a:rPr lang="en-US" sz="2200" dirty="0"/>
              <a:t> </a:t>
            </a:r>
            <a:r>
              <a:rPr lang="en-US" sz="2200" dirty="0" err="1"/>
              <a:t>có</a:t>
            </a:r>
            <a:r>
              <a:rPr lang="en-US" sz="2200" dirty="0"/>
              <a:t> </a:t>
            </a:r>
            <a:r>
              <a:rPr lang="en-US" sz="2200" dirty="0" err="1"/>
              <a:t>tay</a:t>
            </a:r>
            <a:r>
              <a:rPr lang="en-US" sz="2200" dirty="0"/>
              <a:t> </a:t>
            </a:r>
            <a:r>
              <a:rPr lang="en-US" sz="2200" dirty="0" err="1"/>
              <a:t>vịn</a:t>
            </a:r>
            <a:r>
              <a:rPr lang="en-US" sz="2200" dirty="0"/>
              <a:t> </a:t>
            </a:r>
            <a:r>
              <a:rPr lang="en-US" sz="2200" dirty="0" err="1"/>
              <a:t>và</a:t>
            </a:r>
            <a:r>
              <a:rPr lang="en-US" sz="2200" dirty="0"/>
              <a:t> </a:t>
            </a:r>
            <a:r>
              <a:rPr lang="en-US" sz="2200" dirty="0" err="1"/>
              <a:t>lan</a:t>
            </a:r>
            <a:r>
              <a:rPr lang="en-US" sz="2200" dirty="0"/>
              <a:t> can </a:t>
            </a:r>
            <a:r>
              <a:rPr lang="en-US" sz="2200" dirty="0" err="1"/>
              <a:t>bảo</a:t>
            </a:r>
            <a:r>
              <a:rPr lang="en-US" sz="2200" dirty="0"/>
              <a:t> </a:t>
            </a:r>
            <a:r>
              <a:rPr lang="en-US" sz="2200" dirty="0" err="1"/>
              <a:t>vệ</a:t>
            </a:r>
            <a:r>
              <a:rPr lang="en-US" sz="2200" dirty="0"/>
              <a:t>; </a:t>
            </a:r>
            <a:r>
              <a:rPr lang="en-US" sz="2200" dirty="0" err="1"/>
              <a:t>các</a:t>
            </a:r>
            <a:r>
              <a:rPr lang="en-US" sz="2200" dirty="0"/>
              <a:t> </a:t>
            </a:r>
            <a:r>
              <a:rPr lang="en-US" sz="2200" dirty="0" err="1"/>
              <a:t>bàn</a:t>
            </a:r>
            <a:r>
              <a:rPr lang="en-US" sz="2200" dirty="0"/>
              <a:t> </a:t>
            </a:r>
            <a:r>
              <a:rPr lang="en-US" sz="2200" dirty="0" err="1"/>
              <a:t>ghế</a:t>
            </a:r>
            <a:r>
              <a:rPr lang="en-US" sz="2200" dirty="0"/>
              <a:t> </a:t>
            </a:r>
            <a:r>
              <a:rPr lang="en-US" sz="2200" dirty="0" err="1"/>
              <a:t>hỏng</a:t>
            </a:r>
            <a:r>
              <a:rPr lang="en-US" sz="2200" dirty="0"/>
              <a:t>, </a:t>
            </a:r>
            <a:r>
              <a:rPr lang="en-US" sz="2200" dirty="0" err="1"/>
              <a:t>xiêu</a:t>
            </a:r>
            <a:r>
              <a:rPr lang="en-US" sz="2200" dirty="0"/>
              <a:t> </a:t>
            </a:r>
            <a:r>
              <a:rPr lang="en-US" sz="2200" dirty="0" err="1"/>
              <a:t>vẹo</a:t>
            </a:r>
            <a:r>
              <a:rPr lang="en-US" sz="2200" dirty="0"/>
              <a:t>, </a:t>
            </a:r>
            <a:r>
              <a:rPr lang="en-US" sz="2200" dirty="0" err="1"/>
              <a:t>không</a:t>
            </a:r>
            <a:r>
              <a:rPr lang="en-US" sz="2200" dirty="0"/>
              <a:t> </a:t>
            </a:r>
            <a:r>
              <a:rPr lang="en-US" sz="2200" dirty="0" err="1"/>
              <a:t>chắc</a:t>
            </a:r>
            <a:r>
              <a:rPr lang="en-US" sz="2200" dirty="0"/>
              <a:t> </a:t>
            </a:r>
            <a:r>
              <a:rPr lang="en-US" sz="2200" dirty="0" err="1"/>
              <a:t>chắn</a:t>
            </a:r>
            <a:r>
              <a:rPr lang="en-US" sz="2200" dirty="0"/>
              <a:t> </a:t>
            </a:r>
            <a:r>
              <a:rPr lang="en-US" sz="2200" dirty="0" err="1"/>
              <a:t>cần</a:t>
            </a:r>
            <a:r>
              <a:rPr lang="en-US" sz="2200" dirty="0"/>
              <a:t> </a:t>
            </a:r>
            <a:r>
              <a:rPr lang="en-US" sz="2200" dirty="0" err="1"/>
              <a:t>phải</a:t>
            </a:r>
            <a:r>
              <a:rPr lang="en-US" sz="2200" dirty="0"/>
              <a:t> </a:t>
            </a:r>
            <a:r>
              <a:rPr lang="en-US" sz="2200" dirty="0" err="1"/>
              <a:t>được</a:t>
            </a:r>
            <a:r>
              <a:rPr lang="en-US" sz="2200" dirty="0"/>
              <a:t> </a:t>
            </a:r>
            <a:r>
              <a:rPr lang="en-US" sz="2200" dirty="0" err="1"/>
              <a:t>sửa</a:t>
            </a:r>
            <a:r>
              <a:rPr lang="en-US" sz="2200" dirty="0"/>
              <a:t> </a:t>
            </a:r>
            <a:r>
              <a:rPr lang="en-US" sz="2200" dirty="0" err="1"/>
              <a:t>chữa</a:t>
            </a:r>
            <a:r>
              <a:rPr lang="en-US" sz="2200" dirty="0"/>
              <a:t> </a:t>
            </a:r>
            <a:r>
              <a:rPr lang="en-US" sz="2200" dirty="0" err="1"/>
              <a:t>hoặc</a:t>
            </a:r>
            <a:r>
              <a:rPr lang="en-US" sz="2200" dirty="0"/>
              <a:t> </a:t>
            </a:r>
            <a:r>
              <a:rPr lang="en-US" sz="2200" dirty="0" err="1"/>
              <a:t>thay</a:t>
            </a:r>
            <a:r>
              <a:rPr lang="en-US" sz="2200" dirty="0"/>
              <a:t> </a:t>
            </a:r>
            <a:r>
              <a:rPr lang="en-US" sz="2200" dirty="0" err="1"/>
              <a:t>thế</a:t>
            </a:r>
            <a:r>
              <a:rPr lang="en-US" sz="2200" dirty="0"/>
              <a:t> </a:t>
            </a:r>
            <a:r>
              <a:rPr lang="en-US" sz="2200" dirty="0" err="1"/>
              <a:t>ngay</a:t>
            </a:r>
            <a:r>
              <a:rPr lang="en-US" sz="2200" dirty="0"/>
              <a:t>; </a:t>
            </a:r>
            <a:r>
              <a:rPr lang="en-US" sz="2200" dirty="0" err="1"/>
              <a:t>dụng</a:t>
            </a:r>
            <a:r>
              <a:rPr lang="en-US" sz="2200" dirty="0"/>
              <a:t> </a:t>
            </a:r>
            <a:r>
              <a:rPr lang="en-US" sz="2200" dirty="0" err="1"/>
              <a:t>cụ</a:t>
            </a:r>
            <a:r>
              <a:rPr lang="en-US" sz="2200" dirty="0"/>
              <a:t> </a:t>
            </a:r>
            <a:r>
              <a:rPr lang="en-US" sz="2200" dirty="0" err="1"/>
              <a:t>luyện</a:t>
            </a:r>
            <a:r>
              <a:rPr lang="en-US" sz="2200" dirty="0"/>
              <a:t> </a:t>
            </a:r>
            <a:r>
              <a:rPr lang="en-US" sz="2200" dirty="0" err="1"/>
              <a:t>tập</a:t>
            </a:r>
            <a:r>
              <a:rPr lang="en-US" sz="2200" dirty="0"/>
              <a:t> </a:t>
            </a:r>
            <a:r>
              <a:rPr lang="en-US" sz="2200" dirty="0" err="1"/>
              <a:t>thể</a:t>
            </a:r>
            <a:r>
              <a:rPr lang="en-US" sz="2200" dirty="0"/>
              <a:t> </a:t>
            </a:r>
            <a:r>
              <a:rPr lang="en-US" sz="2200" dirty="0" err="1"/>
              <a:t>dục</a:t>
            </a:r>
            <a:r>
              <a:rPr lang="en-US" sz="2200" dirty="0"/>
              <a:t> </a:t>
            </a:r>
            <a:r>
              <a:rPr lang="en-US" sz="2200" dirty="0" err="1"/>
              <a:t>thể</a:t>
            </a:r>
            <a:r>
              <a:rPr lang="en-US" sz="2200" dirty="0"/>
              <a:t> </a:t>
            </a:r>
            <a:r>
              <a:rPr lang="en-US" sz="2200" dirty="0" err="1"/>
              <a:t>thao</a:t>
            </a:r>
            <a:r>
              <a:rPr lang="en-US" sz="2200" dirty="0"/>
              <a:t> </a:t>
            </a:r>
            <a:r>
              <a:rPr lang="en-US" sz="2200" dirty="0" err="1"/>
              <a:t>phải</a:t>
            </a:r>
            <a:r>
              <a:rPr lang="en-US" sz="2200" dirty="0"/>
              <a:t> </a:t>
            </a:r>
            <a:r>
              <a:rPr lang="en-US" sz="2200" dirty="0" err="1"/>
              <a:t>chắc</a:t>
            </a:r>
            <a:r>
              <a:rPr lang="en-US" sz="2200" dirty="0"/>
              <a:t> </a:t>
            </a:r>
            <a:r>
              <a:rPr lang="en-US" sz="2200" dirty="0" err="1"/>
              <a:t>chắn</a:t>
            </a:r>
            <a:r>
              <a:rPr lang="en-US" sz="2200" dirty="0"/>
              <a:t>, </a:t>
            </a:r>
            <a:r>
              <a:rPr lang="en-US" sz="2200" dirty="0" err="1"/>
              <a:t>bảo</a:t>
            </a:r>
            <a:r>
              <a:rPr lang="en-US" sz="2200" dirty="0"/>
              <a:t> </a:t>
            </a:r>
            <a:r>
              <a:rPr lang="en-US" sz="2200" dirty="0" err="1"/>
              <a:t>đảm</a:t>
            </a:r>
            <a:r>
              <a:rPr lang="en-US" sz="2200" dirty="0"/>
              <a:t> an </a:t>
            </a:r>
            <a:r>
              <a:rPr lang="en-US" sz="2200" dirty="0" err="1"/>
              <a:t>toàn</a:t>
            </a:r>
            <a:r>
              <a:rPr lang="en-US" sz="2200" dirty="0"/>
              <a:t>. </a:t>
            </a:r>
          </a:p>
          <a:p>
            <a:pPr marL="0" indent="0" algn="just">
              <a:buNone/>
            </a:pPr>
            <a:r>
              <a:rPr lang="en-US" sz="2200" dirty="0"/>
              <a:t> </a:t>
            </a:r>
            <a:r>
              <a:rPr lang="en-US" sz="2200" dirty="0" smtClean="0"/>
              <a:t>     </a:t>
            </a:r>
            <a:r>
              <a:rPr lang="en-US" sz="2200" dirty="0" err="1" smtClean="0"/>
              <a:t>Những</a:t>
            </a:r>
            <a:r>
              <a:rPr lang="en-US" sz="2200" dirty="0" smtClean="0"/>
              <a:t> </a:t>
            </a:r>
            <a:r>
              <a:rPr lang="en-US" sz="2200" dirty="0" err="1"/>
              <a:t>cây</a:t>
            </a:r>
            <a:r>
              <a:rPr lang="en-US" sz="2200" dirty="0"/>
              <a:t> ở </a:t>
            </a:r>
            <a:r>
              <a:rPr lang="en-US" sz="2200" dirty="0" err="1"/>
              <a:t>sân</a:t>
            </a:r>
            <a:r>
              <a:rPr lang="en-US" sz="2200" dirty="0"/>
              <a:t> </a:t>
            </a:r>
            <a:r>
              <a:rPr lang="en-US" sz="2200" dirty="0" err="1"/>
              <a:t>trường</a:t>
            </a:r>
            <a:r>
              <a:rPr lang="en-US" sz="2200" dirty="0"/>
              <a:t> </a:t>
            </a:r>
            <a:r>
              <a:rPr lang="en-US" sz="2200" dirty="0" err="1"/>
              <a:t>cần</a:t>
            </a:r>
            <a:r>
              <a:rPr lang="en-US" sz="2200" dirty="0"/>
              <a:t> </a:t>
            </a:r>
            <a:r>
              <a:rPr lang="en-US" sz="2200" dirty="0" err="1"/>
              <a:t>có</a:t>
            </a:r>
            <a:r>
              <a:rPr lang="en-US" sz="2200" dirty="0"/>
              <a:t> </a:t>
            </a:r>
            <a:r>
              <a:rPr lang="en-US" sz="2200" dirty="0" err="1"/>
              <a:t>bồn</a:t>
            </a:r>
            <a:r>
              <a:rPr lang="en-US" sz="2200" dirty="0"/>
              <a:t> </a:t>
            </a:r>
            <a:r>
              <a:rPr lang="en-US" sz="2200" dirty="0" err="1"/>
              <a:t>rào</a:t>
            </a:r>
            <a:r>
              <a:rPr lang="en-US" sz="2200" dirty="0"/>
              <a:t> </a:t>
            </a:r>
            <a:r>
              <a:rPr lang="en-US" sz="2200" dirty="0" err="1"/>
              <a:t>để</a:t>
            </a:r>
            <a:r>
              <a:rPr lang="en-US" sz="2200" dirty="0"/>
              <a:t> </a:t>
            </a:r>
            <a:r>
              <a:rPr lang="en-US" sz="2200" dirty="0" err="1"/>
              <a:t>ngăn</a:t>
            </a:r>
            <a:r>
              <a:rPr lang="en-US" sz="2200" dirty="0"/>
              <a:t> </a:t>
            </a:r>
            <a:r>
              <a:rPr lang="en-US" sz="2200" dirty="0" err="1"/>
              <a:t>chặn</a:t>
            </a:r>
            <a:r>
              <a:rPr lang="en-US" sz="2200" dirty="0"/>
              <a:t> </a:t>
            </a:r>
            <a:r>
              <a:rPr lang="en-US" sz="2200" dirty="0" err="1"/>
              <a:t>học</a:t>
            </a:r>
            <a:r>
              <a:rPr lang="en-US" sz="2200" dirty="0"/>
              <a:t> </a:t>
            </a:r>
            <a:r>
              <a:rPr lang="en-US" sz="2200" dirty="0" err="1"/>
              <a:t>sinh</a:t>
            </a:r>
            <a:r>
              <a:rPr lang="en-US" sz="2200" dirty="0"/>
              <a:t> </a:t>
            </a:r>
            <a:r>
              <a:rPr lang="en-US" sz="2200" dirty="0" err="1"/>
              <a:t>leo</a:t>
            </a:r>
            <a:r>
              <a:rPr lang="en-US" sz="2200" dirty="0"/>
              <a:t> </a:t>
            </a:r>
            <a:r>
              <a:rPr lang="en-US" sz="2200" dirty="0" err="1"/>
              <a:t>trèo</a:t>
            </a:r>
            <a:r>
              <a:rPr lang="en-US" sz="2200" dirty="0"/>
              <a:t> </a:t>
            </a:r>
            <a:r>
              <a:rPr lang="en-US" sz="2200" dirty="0" err="1"/>
              <a:t>gây</a:t>
            </a:r>
            <a:r>
              <a:rPr lang="en-US" sz="2200" dirty="0"/>
              <a:t> </a:t>
            </a:r>
            <a:r>
              <a:rPr lang="en-US" sz="2200" dirty="0" err="1"/>
              <a:t>té</a:t>
            </a:r>
            <a:r>
              <a:rPr lang="en-US" sz="2200" dirty="0"/>
              <a:t> </a:t>
            </a:r>
            <a:r>
              <a:rPr lang="en-US" sz="2200" dirty="0" err="1"/>
              <a:t>ngã</a:t>
            </a:r>
            <a:r>
              <a:rPr lang="en-US" sz="2200" dirty="0"/>
              <a:t> </a:t>
            </a:r>
            <a:r>
              <a:rPr lang="en-US" sz="2200" dirty="0" err="1"/>
              <a:t>nguy</a:t>
            </a:r>
            <a:r>
              <a:rPr lang="en-US" sz="2200" dirty="0"/>
              <a:t> </a:t>
            </a:r>
            <a:r>
              <a:rPr lang="en-US" sz="2200" dirty="0" err="1"/>
              <a:t>hiểm</a:t>
            </a:r>
            <a:r>
              <a:rPr lang="en-US" sz="2200" dirty="0"/>
              <a:t>. </a:t>
            </a:r>
            <a:r>
              <a:rPr lang="en-US" sz="2200" dirty="0" err="1"/>
              <a:t>Vào</a:t>
            </a:r>
            <a:r>
              <a:rPr lang="en-US" sz="2200" dirty="0"/>
              <a:t> </a:t>
            </a:r>
            <a:r>
              <a:rPr lang="en-US" sz="2200" dirty="0" err="1"/>
              <a:t>giờ</a:t>
            </a:r>
            <a:r>
              <a:rPr lang="en-US" sz="2200" dirty="0"/>
              <a:t> </a:t>
            </a:r>
            <a:r>
              <a:rPr lang="en-US" sz="2200" dirty="0" err="1"/>
              <a:t>chơi</a:t>
            </a:r>
            <a:r>
              <a:rPr lang="en-US" sz="2200" dirty="0"/>
              <a:t> hay </a:t>
            </a:r>
            <a:r>
              <a:rPr lang="en-US" sz="2200" dirty="0" err="1"/>
              <a:t>đi</a:t>
            </a:r>
            <a:r>
              <a:rPr lang="en-US" sz="2200" dirty="0"/>
              <a:t> </a:t>
            </a:r>
            <a:r>
              <a:rPr lang="en-US" sz="2200" dirty="0" err="1"/>
              <a:t>dã</a:t>
            </a:r>
            <a:r>
              <a:rPr lang="en-US" sz="2200" dirty="0"/>
              <a:t> </a:t>
            </a:r>
            <a:r>
              <a:rPr lang="en-US" sz="2200" dirty="0" err="1"/>
              <a:t>ngoại</a:t>
            </a:r>
            <a:r>
              <a:rPr lang="en-US" sz="2200" dirty="0"/>
              <a:t> </a:t>
            </a:r>
            <a:r>
              <a:rPr lang="en-US" sz="2200" dirty="0" err="1"/>
              <a:t>phải</a:t>
            </a:r>
            <a:r>
              <a:rPr lang="en-US" sz="2200" dirty="0"/>
              <a:t> </a:t>
            </a:r>
            <a:r>
              <a:rPr lang="en-US" sz="2200" dirty="0" err="1"/>
              <a:t>hướng</a:t>
            </a:r>
            <a:r>
              <a:rPr lang="en-US" sz="2200" dirty="0"/>
              <a:t> </a:t>
            </a:r>
            <a:r>
              <a:rPr lang="en-US" sz="2200" dirty="0" err="1"/>
              <a:t>dẫn</a:t>
            </a:r>
            <a:r>
              <a:rPr lang="en-US" sz="2200" dirty="0"/>
              <a:t> </a:t>
            </a:r>
            <a:r>
              <a:rPr lang="en-US" sz="2200" dirty="0" err="1"/>
              <a:t>cho</a:t>
            </a:r>
            <a:r>
              <a:rPr lang="en-US" sz="2200" dirty="0"/>
              <a:t> </a:t>
            </a:r>
            <a:r>
              <a:rPr lang="en-US" sz="2200" dirty="0" err="1"/>
              <a:t>học</a:t>
            </a:r>
            <a:r>
              <a:rPr lang="en-US" sz="2200" dirty="0"/>
              <a:t> </a:t>
            </a:r>
            <a:r>
              <a:rPr lang="en-US" sz="2200" dirty="0" err="1"/>
              <a:t>sinh</a:t>
            </a:r>
            <a:r>
              <a:rPr lang="en-US" sz="2200" dirty="0"/>
              <a:t> </a:t>
            </a:r>
            <a:r>
              <a:rPr lang="en-US" sz="2200" dirty="0" err="1"/>
              <a:t>chơi</a:t>
            </a:r>
            <a:r>
              <a:rPr lang="en-US" sz="2200" dirty="0"/>
              <a:t> </a:t>
            </a:r>
            <a:r>
              <a:rPr lang="en-US" sz="2200" dirty="0" err="1"/>
              <a:t>đúng</a:t>
            </a:r>
            <a:r>
              <a:rPr lang="en-US" sz="2200" dirty="0"/>
              <a:t> </a:t>
            </a:r>
            <a:r>
              <a:rPr lang="en-US" sz="2200" dirty="0" err="1"/>
              <a:t>nơi</a:t>
            </a:r>
            <a:r>
              <a:rPr lang="en-US" sz="2200" dirty="0"/>
              <a:t> </a:t>
            </a:r>
            <a:r>
              <a:rPr lang="en-US" sz="2200" dirty="0" err="1"/>
              <a:t>quy</a:t>
            </a:r>
            <a:r>
              <a:rPr lang="en-US" sz="2200" dirty="0"/>
              <a:t> </a:t>
            </a:r>
            <a:r>
              <a:rPr lang="en-US" sz="2200" dirty="0" err="1"/>
              <a:t>định</a:t>
            </a:r>
            <a:r>
              <a:rPr lang="en-US" sz="2200" dirty="0"/>
              <a:t> hay ở </a:t>
            </a:r>
            <a:r>
              <a:rPr lang="en-US" sz="2200" dirty="0" err="1"/>
              <a:t>trong</a:t>
            </a:r>
            <a:r>
              <a:rPr lang="en-US" sz="2200" dirty="0"/>
              <a:t> </a:t>
            </a:r>
            <a:r>
              <a:rPr lang="en-US" sz="2200" dirty="0" err="1"/>
              <a:t>khu</a:t>
            </a:r>
            <a:r>
              <a:rPr lang="en-US" sz="2200" dirty="0"/>
              <a:t> </a:t>
            </a:r>
            <a:r>
              <a:rPr lang="en-US" sz="2200" dirty="0" err="1"/>
              <a:t>vực</a:t>
            </a:r>
            <a:r>
              <a:rPr lang="en-US" sz="2200" dirty="0"/>
              <a:t> </a:t>
            </a:r>
            <a:r>
              <a:rPr lang="en-US" sz="2200" dirty="0" err="1"/>
              <a:t>bảo</a:t>
            </a:r>
            <a:r>
              <a:rPr lang="en-US" sz="2200" dirty="0"/>
              <a:t> </a:t>
            </a:r>
            <a:r>
              <a:rPr lang="en-US" sz="2200" dirty="0" err="1"/>
              <a:t>đảm</a:t>
            </a:r>
            <a:r>
              <a:rPr lang="en-US" sz="2200" dirty="0"/>
              <a:t> an </a:t>
            </a:r>
            <a:r>
              <a:rPr lang="en-US" sz="2200" dirty="0" err="1"/>
              <a:t>toàn</a:t>
            </a:r>
            <a:r>
              <a:rPr lang="en-US" sz="2200" dirty="0"/>
              <a:t>.</a:t>
            </a:r>
          </a:p>
          <a:p>
            <a:pPr algn="just"/>
            <a:endParaRPr lang="en-US" b="1" dirty="0" smtClean="0">
              <a:solidFill>
                <a:srgbClr val="FF0000"/>
              </a:solidFill>
            </a:endParaRPr>
          </a:p>
        </p:txBody>
      </p:sp>
      <p:sp>
        <p:nvSpPr>
          <p:cNvPr id="5" name="AutoShape 15"/>
          <p:cNvSpPr>
            <a:spLocks noChangeArrowheads="1"/>
          </p:cNvSpPr>
          <p:nvPr/>
        </p:nvSpPr>
        <p:spPr bwMode="gray">
          <a:xfrm>
            <a:off x="0" y="-76200"/>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sz="2800" b="1" dirty="0" smtClean="0">
                <a:solidFill>
                  <a:srgbClr val="FF0000"/>
                </a:solidFill>
                <a:cs typeface="+mn-cs"/>
              </a:rPr>
              <a:t>IV. </a:t>
            </a:r>
            <a:r>
              <a:rPr lang="en-US" sz="2800" b="1" dirty="0">
                <a:solidFill>
                  <a:srgbClr val="0000CC"/>
                </a:solidFill>
                <a:cs typeface="+mn-cs"/>
              </a:rPr>
              <a:t>NỘI DUNG NHIỆM VỤ CÔNG TÁC </a:t>
            </a:r>
            <a:r>
              <a:rPr lang="en-US" sz="2800" b="1" dirty="0" smtClean="0">
                <a:solidFill>
                  <a:srgbClr val="0000CC"/>
                </a:solidFill>
                <a:cs typeface="+mn-cs"/>
              </a:rPr>
              <a:t>PCTNTT</a:t>
            </a:r>
            <a:endParaRPr lang="vi-VN" altLang="en-US" sz="2800" b="1" dirty="0">
              <a:solidFill>
                <a:srgbClr val="0000CC"/>
              </a:solidFill>
              <a:cs typeface="+mn-cs"/>
            </a:endParaRPr>
          </a:p>
        </p:txBody>
      </p:sp>
    </p:spTree>
    <p:extLst>
      <p:ext uri="{BB962C8B-B14F-4D97-AF65-F5344CB8AC3E}">
        <p14:creationId xmlns:p14="http://schemas.microsoft.com/office/powerpoint/2010/main" val="3773115579"/>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685800" y="1143000"/>
            <a:ext cx="7924800" cy="4724400"/>
          </a:xfrm>
        </p:spPr>
        <p:txBody>
          <a:bodyPr/>
          <a:lstStyle/>
          <a:p>
            <a:pPr marL="0" indent="0" algn="just">
              <a:buNone/>
            </a:pPr>
            <a:r>
              <a:rPr lang="en-US" sz="2400" dirty="0" smtClean="0"/>
              <a:t>- </a:t>
            </a:r>
            <a:r>
              <a:rPr lang="en-US" sz="2400" dirty="0" err="1" smtClean="0"/>
              <a:t>Không</a:t>
            </a:r>
            <a:r>
              <a:rPr lang="en-US" sz="2400" dirty="0" smtClean="0"/>
              <a:t> </a:t>
            </a:r>
            <a:r>
              <a:rPr lang="en-US" sz="2400" dirty="0" err="1"/>
              <a:t>cho</a:t>
            </a:r>
            <a:r>
              <a:rPr lang="en-US" sz="2400" dirty="0"/>
              <a:t> </a:t>
            </a:r>
            <a:r>
              <a:rPr lang="en-US" sz="2400" dirty="0" err="1"/>
              <a:t>học</a:t>
            </a:r>
            <a:r>
              <a:rPr lang="en-US" sz="2400" dirty="0"/>
              <a:t> </a:t>
            </a:r>
            <a:r>
              <a:rPr lang="en-US" sz="2400" dirty="0" err="1"/>
              <a:t>sinh</a:t>
            </a:r>
            <a:r>
              <a:rPr lang="en-US" sz="2400" dirty="0"/>
              <a:t> </a:t>
            </a:r>
            <a:r>
              <a:rPr lang="en-US" sz="2400" dirty="0" err="1"/>
              <a:t>học</a:t>
            </a:r>
            <a:r>
              <a:rPr lang="en-US" sz="2400" dirty="0"/>
              <a:t> </a:t>
            </a:r>
            <a:r>
              <a:rPr lang="en-US" sz="2400" dirty="0" err="1"/>
              <a:t>và</a:t>
            </a:r>
            <a:r>
              <a:rPr lang="en-US" sz="2400" dirty="0"/>
              <a:t> </a:t>
            </a:r>
            <a:r>
              <a:rPr lang="en-US" sz="2400" dirty="0" err="1"/>
              <a:t>chơi</a:t>
            </a:r>
            <a:r>
              <a:rPr lang="en-US" sz="2400" dirty="0"/>
              <a:t> ở </a:t>
            </a:r>
            <a:r>
              <a:rPr lang="en-US" sz="2400" dirty="0" err="1"/>
              <a:t>gần</a:t>
            </a:r>
            <a:r>
              <a:rPr lang="en-US" sz="2400" dirty="0"/>
              <a:t> </a:t>
            </a:r>
            <a:r>
              <a:rPr lang="en-US" sz="2400" dirty="0" err="1"/>
              <a:t>những</a:t>
            </a:r>
            <a:r>
              <a:rPr lang="en-US" sz="2400" dirty="0"/>
              <a:t> </a:t>
            </a:r>
            <a:r>
              <a:rPr lang="en-US" sz="2400" dirty="0" err="1"/>
              <a:t>lớp</a:t>
            </a:r>
            <a:r>
              <a:rPr lang="en-US" sz="2400" dirty="0"/>
              <a:t> </a:t>
            </a:r>
            <a:r>
              <a:rPr lang="en-US" sz="2400" dirty="0" err="1"/>
              <a:t>học</a:t>
            </a:r>
            <a:r>
              <a:rPr lang="en-US" sz="2400" dirty="0"/>
              <a:t> </a:t>
            </a:r>
            <a:r>
              <a:rPr lang="en-US" sz="2400" dirty="0" err="1"/>
              <a:t>không</a:t>
            </a:r>
            <a:r>
              <a:rPr lang="en-US" sz="2400" dirty="0"/>
              <a:t> an </a:t>
            </a:r>
            <a:r>
              <a:rPr lang="en-US" sz="2400" dirty="0" err="1"/>
              <a:t>toàn</a:t>
            </a:r>
            <a:r>
              <a:rPr lang="en-US" sz="2400" dirty="0"/>
              <a:t> </a:t>
            </a:r>
            <a:r>
              <a:rPr lang="en-US" sz="2400" dirty="0" err="1"/>
              <a:t>như</a:t>
            </a:r>
            <a:r>
              <a:rPr lang="en-US" sz="2400" dirty="0"/>
              <a:t> </a:t>
            </a:r>
            <a:r>
              <a:rPr lang="en-US" sz="2400" dirty="0" err="1"/>
              <a:t>tường</a:t>
            </a:r>
            <a:r>
              <a:rPr lang="en-US" sz="2400" dirty="0"/>
              <a:t> </a:t>
            </a:r>
            <a:r>
              <a:rPr lang="en-US" sz="2400" dirty="0" err="1"/>
              <a:t>vách</a:t>
            </a:r>
            <a:r>
              <a:rPr lang="en-US" sz="2400" dirty="0"/>
              <a:t>, </a:t>
            </a:r>
            <a:r>
              <a:rPr lang="en-US" sz="2400" dirty="0" err="1"/>
              <a:t>mái</a:t>
            </a:r>
            <a:r>
              <a:rPr lang="en-US" sz="2400" dirty="0"/>
              <a:t> </a:t>
            </a:r>
            <a:r>
              <a:rPr lang="en-US" sz="2400" dirty="0" err="1"/>
              <a:t>nhà</a:t>
            </a:r>
            <a:r>
              <a:rPr lang="en-US" sz="2400" dirty="0"/>
              <a:t> </a:t>
            </a:r>
            <a:r>
              <a:rPr lang="en-US" sz="2400" dirty="0" err="1"/>
              <a:t>có</a:t>
            </a:r>
            <a:r>
              <a:rPr lang="en-US" sz="2400" dirty="0"/>
              <a:t> </a:t>
            </a:r>
            <a:r>
              <a:rPr lang="en-US" sz="2400" dirty="0" err="1"/>
              <a:t>nguy</a:t>
            </a:r>
            <a:r>
              <a:rPr lang="en-US" sz="2400" dirty="0"/>
              <a:t> </a:t>
            </a:r>
            <a:r>
              <a:rPr lang="en-US" sz="2400" dirty="0" err="1"/>
              <a:t>cơ</a:t>
            </a:r>
            <a:r>
              <a:rPr lang="en-US" sz="2400" dirty="0"/>
              <a:t> </a:t>
            </a:r>
            <a:r>
              <a:rPr lang="en-US" sz="2400" dirty="0" err="1"/>
              <a:t>sập</a:t>
            </a:r>
            <a:r>
              <a:rPr lang="en-US" sz="2400" dirty="0"/>
              <a:t> </a:t>
            </a:r>
            <a:r>
              <a:rPr lang="en-US" sz="2400" dirty="0" err="1"/>
              <a:t>đổ</a:t>
            </a:r>
            <a:r>
              <a:rPr lang="en-US" sz="2400" dirty="0"/>
              <a:t>; </a:t>
            </a:r>
            <a:r>
              <a:rPr lang="en-US" sz="2400" dirty="0" err="1"/>
              <a:t>đồng</a:t>
            </a:r>
            <a:r>
              <a:rPr lang="en-US" sz="2400" dirty="0"/>
              <a:t> </a:t>
            </a:r>
            <a:r>
              <a:rPr lang="en-US" sz="2400" dirty="0" err="1"/>
              <a:t>thời</a:t>
            </a:r>
            <a:r>
              <a:rPr lang="en-US" sz="2400" dirty="0"/>
              <a:t> </a:t>
            </a:r>
            <a:r>
              <a:rPr lang="en-US" sz="2400" dirty="0" err="1"/>
              <a:t>phải</a:t>
            </a:r>
            <a:r>
              <a:rPr lang="en-US" sz="2400" dirty="0"/>
              <a:t> </a:t>
            </a:r>
            <a:r>
              <a:rPr lang="en-US" sz="2400" dirty="0" err="1"/>
              <a:t>cho</a:t>
            </a:r>
            <a:r>
              <a:rPr lang="en-US" sz="2400" dirty="0"/>
              <a:t> </a:t>
            </a:r>
            <a:r>
              <a:rPr lang="en-US" sz="2400" dirty="0" err="1"/>
              <a:t>sửa</a:t>
            </a:r>
            <a:r>
              <a:rPr lang="en-US" sz="2400" dirty="0"/>
              <a:t> </a:t>
            </a:r>
            <a:r>
              <a:rPr lang="en-US" sz="2400" dirty="0" err="1"/>
              <a:t>chữa</a:t>
            </a:r>
            <a:r>
              <a:rPr lang="en-US" sz="2400" dirty="0"/>
              <a:t>, </a:t>
            </a:r>
            <a:r>
              <a:rPr lang="en-US" sz="2400" dirty="0" err="1"/>
              <a:t>xây</a:t>
            </a:r>
            <a:r>
              <a:rPr lang="en-US" sz="2400" dirty="0"/>
              <a:t> </a:t>
            </a:r>
            <a:r>
              <a:rPr lang="en-US" sz="2400" dirty="0" err="1"/>
              <a:t>dựng</a:t>
            </a:r>
            <a:r>
              <a:rPr lang="en-US" sz="2400" dirty="0"/>
              <a:t> </a:t>
            </a:r>
            <a:r>
              <a:rPr lang="en-US" sz="2400" dirty="0" err="1"/>
              <a:t>lại</a:t>
            </a:r>
            <a:r>
              <a:rPr lang="en-US" sz="2400" dirty="0"/>
              <a:t> </a:t>
            </a:r>
            <a:r>
              <a:rPr lang="en-US" sz="2400" dirty="0" err="1"/>
              <a:t>ngay</a:t>
            </a:r>
            <a:r>
              <a:rPr lang="en-US" sz="2400" dirty="0"/>
              <a:t>. </a:t>
            </a:r>
            <a:endParaRPr lang="en-US" sz="2400" dirty="0" smtClean="0"/>
          </a:p>
          <a:p>
            <a:pPr marL="0" indent="0" algn="just">
              <a:buNone/>
            </a:pPr>
            <a:endParaRPr lang="en-US" sz="1050" dirty="0"/>
          </a:p>
          <a:p>
            <a:pPr marL="0" indent="0" algn="just">
              <a:buNone/>
            </a:pPr>
            <a:r>
              <a:rPr lang="en-US" sz="2400" dirty="0"/>
              <a:t>- </a:t>
            </a:r>
            <a:r>
              <a:rPr lang="en-US" sz="2400" dirty="0" err="1"/>
              <a:t>Phòng</a:t>
            </a:r>
            <a:r>
              <a:rPr lang="en-US" sz="2400" dirty="0"/>
              <a:t> </a:t>
            </a:r>
            <a:r>
              <a:rPr lang="en-US" sz="2400" dirty="0" err="1"/>
              <a:t>ngừa</a:t>
            </a:r>
            <a:r>
              <a:rPr lang="en-US" sz="2400" dirty="0"/>
              <a:t> </a:t>
            </a:r>
            <a:r>
              <a:rPr lang="en-US" sz="2400" dirty="0" err="1"/>
              <a:t>bạo</a:t>
            </a:r>
            <a:r>
              <a:rPr lang="en-US" sz="2400" dirty="0"/>
              <a:t> </a:t>
            </a:r>
            <a:r>
              <a:rPr lang="en-US" sz="2400" dirty="0" err="1"/>
              <a:t>lực</a:t>
            </a:r>
            <a:r>
              <a:rPr lang="en-US" sz="2400" dirty="0"/>
              <a:t> </a:t>
            </a:r>
            <a:r>
              <a:rPr lang="en-US" sz="2400" dirty="0" err="1"/>
              <a:t>đánh</a:t>
            </a:r>
            <a:r>
              <a:rPr lang="en-US" sz="2400" dirty="0"/>
              <a:t> </a:t>
            </a:r>
            <a:r>
              <a:rPr lang="en-US" sz="2400" dirty="0" err="1"/>
              <a:t>nhau</a:t>
            </a:r>
            <a:r>
              <a:rPr lang="en-US" sz="2400" dirty="0"/>
              <a:t>: </a:t>
            </a:r>
            <a:r>
              <a:rPr lang="en-US" sz="2400" dirty="0" err="1"/>
              <a:t>Thầy</a:t>
            </a:r>
            <a:r>
              <a:rPr lang="en-US" sz="2400" dirty="0"/>
              <a:t> </a:t>
            </a:r>
            <a:r>
              <a:rPr lang="en-US" sz="2400" dirty="0" err="1"/>
              <a:t>cô</a:t>
            </a:r>
            <a:r>
              <a:rPr lang="en-US" sz="2400" dirty="0"/>
              <a:t> </a:t>
            </a:r>
            <a:r>
              <a:rPr lang="en-US" sz="2400" dirty="0" err="1"/>
              <a:t>giáo</a:t>
            </a:r>
            <a:r>
              <a:rPr lang="en-US" sz="2400" dirty="0"/>
              <a:t> </a:t>
            </a:r>
            <a:r>
              <a:rPr lang="en-US" sz="2400" dirty="0" err="1"/>
              <a:t>và</a:t>
            </a:r>
            <a:r>
              <a:rPr lang="en-US" sz="2400" dirty="0"/>
              <a:t> </a:t>
            </a:r>
            <a:r>
              <a:rPr lang="en-US" sz="2400" dirty="0" err="1"/>
              <a:t>nhà</a:t>
            </a:r>
            <a:r>
              <a:rPr lang="en-US" sz="2400" dirty="0"/>
              <a:t> </a:t>
            </a:r>
            <a:r>
              <a:rPr lang="en-US" sz="2400" dirty="0" err="1"/>
              <a:t>trường</a:t>
            </a:r>
            <a:r>
              <a:rPr lang="en-US" sz="2400" dirty="0"/>
              <a:t> </a:t>
            </a:r>
            <a:r>
              <a:rPr lang="en-US" sz="2400" dirty="0" err="1"/>
              <a:t>phải</a:t>
            </a:r>
            <a:r>
              <a:rPr lang="en-US" sz="2400" dirty="0"/>
              <a:t> </a:t>
            </a:r>
            <a:r>
              <a:rPr lang="en-US" sz="2400" dirty="0" err="1"/>
              <a:t>giáo</a:t>
            </a:r>
            <a:r>
              <a:rPr lang="en-US" sz="2400" dirty="0"/>
              <a:t> </a:t>
            </a:r>
            <a:r>
              <a:rPr lang="en-US" sz="2400" dirty="0" err="1"/>
              <a:t>dục</a:t>
            </a:r>
            <a:r>
              <a:rPr lang="en-US" sz="2400" dirty="0"/>
              <a:t> ý </a:t>
            </a:r>
            <a:r>
              <a:rPr lang="en-US" sz="2400" dirty="0" err="1"/>
              <a:t>thức</a:t>
            </a:r>
            <a:r>
              <a:rPr lang="en-US" sz="2400" dirty="0"/>
              <a:t> </a:t>
            </a:r>
            <a:r>
              <a:rPr lang="en-US" sz="2400" dirty="0" err="1"/>
              <a:t>đầy</a:t>
            </a:r>
            <a:r>
              <a:rPr lang="en-US" sz="2400" dirty="0"/>
              <a:t> </a:t>
            </a:r>
            <a:r>
              <a:rPr lang="en-US" sz="2400" dirty="0" err="1"/>
              <a:t>đủ</a:t>
            </a:r>
            <a:r>
              <a:rPr lang="en-US" sz="2400" dirty="0"/>
              <a:t> </a:t>
            </a:r>
            <a:r>
              <a:rPr lang="en-US" sz="2400" dirty="0" err="1"/>
              <a:t>cho</a:t>
            </a:r>
            <a:r>
              <a:rPr lang="en-US" sz="2400" dirty="0"/>
              <a:t> </a:t>
            </a:r>
            <a:r>
              <a:rPr lang="en-US" sz="2400" dirty="0" err="1"/>
              <a:t>các</a:t>
            </a:r>
            <a:r>
              <a:rPr lang="en-US" sz="2400" dirty="0"/>
              <a:t> </a:t>
            </a:r>
            <a:r>
              <a:rPr lang="en-US" sz="2400" dirty="0" err="1"/>
              <a:t>em</a:t>
            </a:r>
            <a:r>
              <a:rPr lang="en-US" sz="2400" dirty="0"/>
              <a:t> </a:t>
            </a:r>
            <a:r>
              <a:rPr lang="en-US" sz="2400" dirty="0" err="1"/>
              <a:t>học</a:t>
            </a:r>
            <a:r>
              <a:rPr lang="en-US" sz="2400" dirty="0"/>
              <a:t> </a:t>
            </a:r>
            <a:r>
              <a:rPr lang="en-US" sz="2400" dirty="0" err="1"/>
              <a:t>sinh</a:t>
            </a:r>
            <a:r>
              <a:rPr lang="en-US" sz="2400" dirty="0"/>
              <a:t> </a:t>
            </a:r>
            <a:r>
              <a:rPr lang="en-US" sz="2400" dirty="0" err="1"/>
              <a:t>không</a:t>
            </a:r>
            <a:r>
              <a:rPr lang="en-US" sz="2400" dirty="0"/>
              <a:t> </a:t>
            </a:r>
            <a:r>
              <a:rPr lang="en-US" sz="2400" dirty="0" err="1"/>
              <a:t>được</a:t>
            </a:r>
            <a:r>
              <a:rPr lang="en-US" sz="2400" dirty="0"/>
              <a:t> </a:t>
            </a:r>
            <a:r>
              <a:rPr lang="en-US" sz="2400" dirty="0" err="1"/>
              <a:t>xô</a:t>
            </a:r>
            <a:r>
              <a:rPr lang="en-US" sz="2400" dirty="0"/>
              <a:t> </a:t>
            </a:r>
            <a:r>
              <a:rPr lang="en-US" sz="2400" dirty="0" err="1"/>
              <a:t>đẩy</a:t>
            </a:r>
            <a:r>
              <a:rPr lang="en-US" sz="2400" dirty="0"/>
              <a:t>, </a:t>
            </a:r>
            <a:r>
              <a:rPr lang="en-US" sz="2400" dirty="0" err="1"/>
              <a:t>gây</a:t>
            </a:r>
            <a:r>
              <a:rPr lang="en-US" sz="2400" dirty="0"/>
              <a:t> </a:t>
            </a:r>
            <a:r>
              <a:rPr lang="en-US" sz="2400" dirty="0" err="1"/>
              <a:t>gổ</a:t>
            </a:r>
            <a:r>
              <a:rPr lang="en-US" sz="2400" dirty="0"/>
              <a:t>, </a:t>
            </a:r>
            <a:r>
              <a:rPr lang="en-US" sz="2400" dirty="0" err="1"/>
              <a:t>có</a:t>
            </a:r>
            <a:r>
              <a:rPr lang="en-US" sz="2400" dirty="0"/>
              <a:t> </a:t>
            </a:r>
            <a:r>
              <a:rPr lang="en-US" sz="2400" dirty="0" err="1"/>
              <a:t>hành</a:t>
            </a:r>
            <a:r>
              <a:rPr lang="en-US" sz="2400" dirty="0"/>
              <a:t> </a:t>
            </a:r>
            <a:r>
              <a:rPr lang="en-US" sz="2400" dirty="0" err="1"/>
              <a:t>động</a:t>
            </a:r>
            <a:r>
              <a:rPr lang="en-US" sz="2400" dirty="0"/>
              <a:t> </a:t>
            </a:r>
            <a:r>
              <a:rPr lang="en-US" sz="2400" dirty="0" err="1"/>
              <a:t>bạo</a:t>
            </a:r>
            <a:r>
              <a:rPr lang="en-US" sz="2400" dirty="0"/>
              <a:t> </a:t>
            </a:r>
            <a:r>
              <a:rPr lang="en-US" sz="2400" dirty="0" err="1"/>
              <a:t>lực</a:t>
            </a:r>
            <a:r>
              <a:rPr lang="en-US" sz="2400" dirty="0"/>
              <a:t>, </a:t>
            </a:r>
            <a:r>
              <a:rPr lang="en-US" sz="2400" dirty="0" err="1"/>
              <a:t>đánh</a:t>
            </a:r>
            <a:r>
              <a:rPr lang="en-US" sz="2400" dirty="0"/>
              <a:t> </a:t>
            </a:r>
            <a:r>
              <a:rPr lang="en-US" sz="2400" dirty="0" err="1"/>
              <a:t>nhau</a:t>
            </a:r>
            <a:r>
              <a:rPr lang="en-US" sz="2400" dirty="0"/>
              <a:t> </a:t>
            </a:r>
            <a:r>
              <a:rPr lang="en-US" sz="2400" dirty="0" err="1"/>
              <a:t>trong</a:t>
            </a:r>
            <a:r>
              <a:rPr lang="en-US" sz="2400" dirty="0"/>
              <a:t> </a:t>
            </a:r>
            <a:r>
              <a:rPr lang="en-US" sz="2400" dirty="0" err="1"/>
              <a:t>trường</a:t>
            </a:r>
            <a:r>
              <a:rPr lang="en-US" sz="2400" dirty="0"/>
              <a:t>... </a:t>
            </a:r>
            <a:r>
              <a:rPr lang="en-US" sz="2400" dirty="0" err="1"/>
              <a:t>Nghiêm</a:t>
            </a:r>
            <a:r>
              <a:rPr lang="en-US" sz="2400" dirty="0"/>
              <a:t> </a:t>
            </a:r>
            <a:r>
              <a:rPr lang="en-US" sz="2400" dirty="0" err="1"/>
              <a:t>cấm</a:t>
            </a:r>
            <a:r>
              <a:rPr lang="en-US" sz="2400" dirty="0"/>
              <a:t> </a:t>
            </a:r>
            <a:r>
              <a:rPr lang="en-US" sz="2400" dirty="0" err="1"/>
              <a:t>học</a:t>
            </a:r>
            <a:r>
              <a:rPr lang="en-US" sz="2400" dirty="0"/>
              <a:t> </a:t>
            </a:r>
            <a:r>
              <a:rPr lang="en-US" sz="2400" dirty="0" err="1"/>
              <a:t>sinh</a:t>
            </a:r>
            <a:r>
              <a:rPr lang="en-US" sz="2400" dirty="0"/>
              <a:t> </a:t>
            </a:r>
            <a:r>
              <a:rPr lang="en-US" sz="2400" dirty="0" err="1"/>
              <a:t>mang</a:t>
            </a:r>
            <a:r>
              <a:rPr lang="en-US" sz="2400" dirty="0"/>
              <a:t> </a:t>
            </a:r>
            <a:r>
              <a:rPr lang="en-US" sz="2400" dirty="0" err="1"/>
              <a:t>đến</a:t>
            </a:r>
            <a:r>
              <a:rPr lang="en-US" sz="2400" dirty="0"/>
              <a:t> </a:t>
            </a:r>
            <a:r>
              <a:rPr lang="en-US" sz="2400" dirty="0" err="1"/>
              <a:t>trường</a:t>
            </a:r>
            <a:r>
              <a:rPr lang="en-US" sz="2400" dirty="0"/>
              <a:t> </a:t>
            </a:r>
            <a:r>
              <a:rPr lang="en-US" sz="2400" dirty="0" err="1"/>
              <a:t>những</a:t>
            </a:r>
            <a:r>
              <a:rPr lang="en-US" sz="2400" dirty="0"/>
              <a:t> </a:t>
            </a:r>
            <a:r>
              <a:rPr lang="en-US" sz="2400" dirty="0" err="1"/>
              <a:t>vật</a:t>
            </a:r>
            <a:r>
              <a:rPr lang="en-US" sz="2400" dirty="0"/>
              <a:t> </a:t>
            </a:r>
            <a:r>
              <a:rPr lang="en-US" sz="2400" dirty="0" err="1"/>
              <a:t>liệu</a:t>
            </a:r>
            <a:r>
              <a:rPr lang="en-US" sz="2400" dirty="0"/>
              <a:t> </a:t>
            </a:r>
            <a:r>
              <a:rPr lang="en-US" sz="2400" dirty="0" err="1"/>
              <a:t>sắc</a:t>
            </a:r>
            <a:r>
              <a:rPr lang="en-US" sz="2400" dirty="0"/>
              <a:t> </a:t>
            </a:r>
            <a:r>
              <a:rPr lang="en-US" sz="2400" dirty="0" err="1"/>
              <a:t>nhọn</a:t>
            </a:r>
            <a:r>
              <a:rPr lang="en-US" sz="2400" dirty="0"/>
              <a:t> </a:t>
            </a:r>
            <a:r>
              <a:rPr lang="en-US" sz="2400" dirty="0" err="1"/>
              <a:t>có</a:t>
            </a:r>
            <a:r>
              <a:rPr lang="en-US" sz="2400" dirty="0"/>
              <a:t> </a:t>
            </a:r>
            <a:r>
              <a:rPr lang="en-US" sz="2400" dirty="0" err="1"/>
              <a:t>thể</a:t>
            </a:r>
            <a:r>
              <a:rPr lang="en-US" sz="2400" dirty="0"/>
              <a:t> </a:t>
            </a:r>
            <a:r>
              <a:rPr lang="en-US" sz="2400" dirty="0" err="1"/>
              <a:t>gây</a:t>
            </a:r>
            <a:r>
              <a:rPr lang="en-US" sz="2400" dirty="0"/>
              <a:t> </a:t>
            </a:r>
            <a:r>
              <a:rPr lang="en-US" sz="2400" dirty="0" err="1"/>
              <a:t>nguy</a:t>
            </a:r>
            <a:r>
              <a:rPr lang="en-US" sz="2400" dirty="0"/>
              <a:t> </a:t>
            </a:r>
            <a:r>
              <a:rPr lang="en-US" sz="2400" dirty="0" err="1"/>
              <a:t>hiểm</a:t>
            </a:r>
            <a:r>
              <a:rPr lang="en-US" sz="2400" dirty="0"/>
              <a:t> </a:t>
            </a:r>
            <a:r>
              <a:rPr lang="en-US" sz="2400" dirty="0" err="1"/>
              <a:t>như</a:t>
            </a:r>
            <a:r>
              <a:rPr lang="en-US" sz="2400" dirty="0"/>
              <a:t> </a:t>
            </a:r>
            <a:r>
              <a:rPr lang="en-US" sz="2400" dirty="0" err="1"/>
              <a:t>dao</a:t>
            </a:r>
            <a:r>
              <a:rPr lang="en-US" sz="2400" dirty="0"/>
              <a:t> </a:t>
            </a:r>
            <a:r>
              <a:rPr lang="en-US" sz="2400" dirty="0" err="1"/>
              <a:t>kiếm</a:t>
            </a:r>
            <a:r>
              <a:rPr lang="en-US" sz="2400" dirty="0"/>
              <a:t>, </a:t>
            </a:r>
            <a:r>
              <a:rPr lang="en-US" sz="2400" dirty="0" err="1"/>
              <a:t>súng</a:t>
            </a:r>
            <a:r>
              <a:rPr lang="en-US" sz="2400" dirty="0"/>
              <a:t> </a:t>
            </a:r>
            <a:r>
              <a:rPr lang="en-US" sz="2400" dirty="0" err="1"/>
              <a:t>bắn</a:t>
            </a:r>
            <a:r>
              <a:rPr lang="en-US" sz="2400" dirty="0"/>
              <a:t> </a:t>
            </a:r>
            <a:r>
              <a:rPr lang="en-US" sz="2400" dirty="0" err="1"/>
              <a:t>đạn</a:t>
            </a:r>
            <a:r>
              <a:rPr lang="en-US" sz="2400" dirty="0"/>
              <a:t> </a:t>
            </a:r>
            <a:r>
              <a:rPr lang="en-US" sz="2400" dirty="0" err="1"/>
              <a:t>cao</a:t>
            </a:r>
            <a:r>
              <a:rPr lang="en-US" sz="2400" dirty="0"/>
              <a:t> </a:t>
            </a:r>
            <a:r>
              <a:rPr lang="en-US" sz="2400" dirty="0" err="1"/>
              <a:t>su</a:t>
            </a:r>
            <a:r>
              <a:rPr lang="en-US" sz="2400" dirty="0"/>
              <a:t> </a:t>
            </a:r>
            <a:r>
              <a:rPr lang="en-US" sz="2400" dirty="0" err="1"/>
              <a:t>và</a:t>
            </a:r>
            <a:r>
              <a:rPr lang="en-US" sz="2400" dirty="0"/>
              <a:t> </a:t>
            </a:r>
            <a:r>
              <a:rPr lang="en-US" sz="2400" dirty="0" err="1"/>
              <a:t>các</a:t>
            </a:r>
            <a:r>
              <a:rPr lang="en-US" sz="2400" dirty="0"/>
              <a:t> hung </a:t>
            </a:r>
            <a:r>
              <a:rPr lang="en-US" sz="2400" dirty="0" err="1"/>
              <a:t>khí</a:t>
            </a:r>
            <a:r>
              <a:rPr lang="en-US" sz="2400" dirty="0"/>
              <a:t> </a:t>
            </a:r>
            <a:r>
              <a:rPr lang="en-US" sz="2400" dirty="0" err="1"/>
              <a:t>gây</a:t>
            </a:r>
            <a:r>
              <a:rPr lang="en-US" sz="2400" dirty="0"/>
              <a:t> </a:t>
            </a:r>
            <a:r>
              <a:rPr lang="en-US" sz="2400" dirty="0" err="1"/>
              <a:t>sát</a:t>
            </a:r>
            <a:r>
              <a:rPr lang="en-US" sz="2400" dirty="0"/>
              <a:t> </a:t>
            </a:r>
            <a:r>
              <a:rPr lang="en-US" sz="2400" dirty="0" err="1"/>
              <a:t>thương</a:t>
            </a:r>
            <a:r>
              <a:rPr lang="en-US" sz="2400" dirty="0"/>
              <a:t> </a:t>
            </a:r>
            <a:r>
              <a:rPr lang="en-US" sz="2400" dirty="0" err="1"/>
              <a:t>khác</a:t>
            </a:r>
            <a:r>
              <a:rPr lang="en-US" sz="2400" dirty="0"/>
              <a:t>... </a:t>
            </a:r>
            <a:r>
              <a:rPr lang="en-US" sz="2400" dirty="0" err="1"/>
              <a:t>Cần</a:t>
            </a:r>
            <a:r>
              <a:rPr lang="en-US" sz="2400" dirty="0"/>
              <a:t> </a:t>
            </a:r>
            <a:r>
              <a:rPr lang="en-US" sz="2400" dirty="0" err="1"/>
              <a:t>thường</a:t>
            </a:r>
            <a:r>
              <a:rPr lang="en-US" sz="2400" dirty="0"/>
              <a:t> </a:t>
            </a:r>
            <a:r>
              <a:rPr lang="en-US" sz="2400" dirty="0" err="1"/>
              <a:t>xuyên</a:t>
            </a:r>
            <a:r>
              <a:rPr lang="en-US" sz="2400" dirty="0"/>
              <a:t> </a:t>
            </a:r>
            <a:r>
              <a:rPr lang="en-US" sz="2400" dirty="0" err="1"/>
              <a:t>quản</a:t>
            </a:r>
            <a:r>
              <a:rPr lang="en-US" sz="2400" dirty="0"/>
              <a:t> </a:t>
            </a:r>
            <a:r>
              <a:rPr lang="en-US" sz="2400" dirty="0" err="1"/>
              <a:t>lý</a:t>
            </a:r>
            <a:r>
              <a:rPr lang="en-US" sz="2400" dirty="0"/>
              <a:t>, </a:t>
            </a:r>
            <a:r>
              <a:rPr lang="en-US" sz="2400" dirty="0" err="1"/>
              <a:t>giám</a:t>
            </a:r>
            <a:r>
              <a:rPr lang="en-US" sz="2400" dirty="0"/>
              <a:t> </a:t>
            </a:r>
            <a:r>
              <a:rPr lang="en-US" sz="2400" dirty="0" err="1"/>
              <a:t>sát</a:t>
            </a:r>
            <a:r>
              <a:rPr lang="en-US" sz="2400" dirty="0"/>
              <a:t> </a:t>
            </a:r>
            <a:r>
              <a:rPr lang="en-US" sz="2400" dirty="0" err="1"/>
              <a:t>học</a:t>
            </a:r>
            <a:r>
              <a:rPr lang="en-US" sz="2400" dirty="0"/>
              <a:t> </a:t>
            </a:r>
            <a:r>
              <a:rPr lang="en-US" sz="2400" dirty="0" err="1"/>
              <a:t>sinh</a:t>
            </a:r>
            <a:r>
              <a:rPr lang="en-US" sz="2400" dirty="0"/>
              <a:t> </a:t>
            </a:r>
            <a:r>
              <a:rPr lang="en-US" sz="2400" dirty="0" err="1"/>
              <a:t>mọi</a:t>
            </a:r>
            <a:r>
              <a:rPr lang="en-US" sz="2400" dirty="0"/>
              <a:t> </a:t>
            </a:r>
            <a:r>
              <a:rPr lang="en-US" sz="2400" dirty="0" err="1"/>
              <a:t>lúc</a:t>
            </a:r>
            <a:r>
              <a:rPr lang="en-US" sz="2400" dirty="0"/>
              <a:t>, </a:t>
            </a:r>
            <a:r>
              <a:rPr lang="en-US" sz="2400" dirty="0" err="1"/>
              <a:t>mọi</a:t>
            </a:r>
            <a:r>
              <a:rPr lang="en-US" sz="2400" dirty="0"/>
              <a:t> </a:t>
            </a:r>
            <a:r>
              <a:rPr lang="en-US" sz="2400" dirty="0" err="1"/>
              <a:t>nơi</a:t>
            </a:r>
            <a:r>
              <a:rPr lang="en-US" sz="2400" dirty="0"/>
              <a:t>; </a:t>
            </a:r>
            <a:r>
              <a:rPr lang="en-US" sz="2400" dirty="0" err="1"/>
              <a:t>tổ</a:t>
            </a:r>
            <a:r>
              <a:rPr lang="en-US" sz="2400" dirty="0"/>
              <a:t> </a:t>
            </a:r>
            <a:r>
              <a:rPr lang="en-US" sz="2400" dirty="0" err="1"/>
              <a:t>chức</a:t>
            </a:r>
            <a:r>
              <a:rPr lang="en-US" sz="2400" dirty="0"/>
              <a:t> </a:t>
            </a:r>
            <a:r>
              <a:rPr lang="en-US" sz="2400" dirty="0" err="1"/>
              <a:t>xây</a:t>
            </a:r>
            <a:r>
              <a:rPr lang="en-US" sz="2400" dirty="0"/>
              <a:t> </a:t>
            </a:r>
            <a:r>
              <a:rPr lang="en-US" sz="2400" dirty="0" err="1"/>
              <a:t>dựng</a:t>
            </a:r>
            <a:r>
              <a:rPr lang="en-US" sz="2400" dirty="0"/>
              <a:t> </a:t>
            </a:r>
            <a:r>
              <a:rPr lang="en-US" sz="2400" dirty="0" err="1"/>
              <a:t>lớp</a:t>
            </a:r>
            <a:r>
              <a:rPr lang="en-US" sz="2400" dirty="0"/>
              <a:t> </a:t>
            </a:r>
            <a:r>
              <a:rPr lang="en-US" sz="2400" dirty="0" err="1"/>
              <a:t>học</a:t>
            </a:r>
            <a:r>
              <a:rPr lang="en-US" sz="2400" dirty="0"/>
              <a:t> </a:t>
            </a:r>
            <a:r>
              <a:rPr lang="en-US" sz="2400" dirty="0" err="1"/>
              <a:t>tự</a:t>
            </a:r>
            <a:r>
              <a:rPr lang="en-US" sz="2400" dirty="0"/>
              <a:t> </a:t>
            </a:r>
            <a:r>
              <a:rPr lang="en-US" sz="2400" dirty="0" err="1"/>
              <a:t>quản</a:t>
            </a:r>
            <a:r>
              <a:rPr lang="en-US" sz="2400" dirty="0"/>
              <a:t>, </a:t>
            </a:r>
            <a:r>
              <a:rPr lang="en-US" sz="2400" dirty="0" err="1"/>
              <a:t>đoàn</a:t>
            </a:r>
            <a:r>
              <a:rPr lang="en-US" sz="2400" dirty="0"/>
              <a:t> </a:t>
            </a:r>
            <a:r>
              <a:rPr lang="en-US" sz="2400" dirty="0" err="1"/>
              <a:t>kết</a:t>
            </a:r>
            <a:r>
              <a:rPr lang="en-US" sz="2400" dirty="0"/>
              <a:t>, </a:t>
            </a:r>
            <a:r>
              <a:rPr lang="en-US" sz="2400" dirty="0" err="1"/>
              <a:t>thân</a:t>
            </a:r>
            <a:r>
              <a:rPr lang="en-US" sz="2400" dirty="0"/>
              <a:t> </a:t>
            </a:r>
            <a:r>
              <a:rPr lang="en-US" sz="2400" dirty="0" err="1"/>
              <a:t>thiện</a:t>
            </a:r>
            <a:r>
              <a:rPr lang="en-US" sz="2400" dirty="0"/>
              <a:t>...</a:t>
            </a:r>
          </a:p>
        </p:txBody>
      </p:sp>
      <p:sp>
        <p:nvSpPr>
          <p:cNvPr id="5" name="AutoShape 15"/>
          <p:cNvSpPr>
            <a:spLocks noChangeArrowheads="1"/>
          </p:cNvSpPr>
          <p:nvPr/>
        </p:nvSpPr>
        <p:spPr bwMode="gray">
          <a:xfrm>
            <a:off x="0" y="-76200"/>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sz="2800" b="1" dirty="0" smtClean="0">
                <a:solidFill>
                  <a:srgbClr val="FF0000"/>
                </a:solidFill>
                <a:cs typeface="+mn-cs"/>
              </a:rPr>
              <a:t>IV. </a:t>
            </a:r>
            <a:r>
              <a:rPr lang="en-US" sz="2800" b="1" dirty="0">
                <a:solidFill>
                  <a:srgbClr val="0000CC"/>
                </a:solidFill>
                <a:cs typeface="+mn-cs"/>
              </a:rPr>
              <a:t>NỘI DUNG NHIỆM VỤ CÔNG TÁC </a:t>
            </a:r>
            <a:r>
              <a:rPr lang="en-US" sz="2800" b="1" dirty="0" smtClean="0">
                <a:solidFill>
                  <a:srgbClr val="0000CC"/>
                </a:solidFill>
                <a:cs typeface="+mn-cs"/>
              </a:rPr>
              <a:t>PCTNTT</a:t>
            </a:r>
            <a:endParaRPr lang="vi-VN" altLang="en-US" sz="2800" b="1" dirty="0">
              <a:solidFill>
                <a:srgbClr val="0000CC"/>
              </a:solidFill>
              <a:cs typeface="+mn-cs"/>
            </a:endParaRPr>
          </a:p>
        </p:txBody>
      </p:sp>
    </p:spTree>
    <p:extLst>
      <p:ext uri="{BB962C8B-B14F-4D97-AF65-F5344CB8AC3E}">
        <p14:creationId xmlns:p14="http://schemas.microsoft.com/office/powerpoint/2010/main" val="3205408077"/>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609600" y="990600"/>
            <a:ext cx="8077200" cy="4114800"/>
          </a:xfrm>
        </p:spPr>
        <p:txBody>
          <a:bodyPr/>
          <a:lstStyle/>
          <a:p>
            <a:pPr marL="0" indent="0" algn="just">
              <a:buNone/>
            </a:pPr>
            <a:r>
              <a:rPr lang="en-US" sz="2400" dirty="0"/>
              <a:t>- </a:t>
            </a:r>
            <a:r>
              <a:rPr lang="en-US" sz="2400" dirty="0" err="1"/>
              <a:t>Phòng</a:t>
            </a:r>
            <a:r>
              <a:rPr lang="en-US" sz="2400" dirty="0"/>
              <a:t> </a:t>
            </a:r>
            <a:r>
              <a:rPr lang="en-US" sz="2400" dirty="0" err="1"/>
              <a:t>ngừa</a:t>
            </a:r>
            <a:r>
              <a:rPr lang="en-US" sz="2400" dirty="0"/>
              <a:t> tai </a:t>
            </a:r>
            <a:r>
              <a:rPr lang="en-US" sz="2400" dirty="0" err="1"/>
              <a:t>nạn</a:t>
            </a:r>
            <a:r>
              <a:rPr lang="en-US" sz="2400" dirty="0"/>
              <a:t> </a:t>
            </a:r>
            <a:r>
              <a:rPr lang="en-US" sz="2400" dirty="0" err="1"/>
              <a:t>giao</a:t>
            </a:r>
            <a:r>
              <a:rPr lang="en-US" sz="2400" dirty="0"/>
              <a:t> </a:t>
            </a:r>
            <a:r>
              <a:rPr lang="en-US" sz="2400" dirty="0" err="1"/>
              <a:t>thông</a:t>
            </a:r>
            <a:r>
              <a:rPr lang="en-US" sz="2400" dirty="0"/>
              <a:t>: </a:t>
            </a:r>
            <a:r>
              <a:rPr lang="en-US" sz="2400" dirty="0" err="1"/>
              <a:t>Cần</a:t>
            </a:r>
            <a:r>
              <a:rPr lang="en-US" sz="2400" dirty="0"/>
              <a:t> </a:t>
            </a:r>
            <a:r>
              <a:rPr lang="en-US" sz="2400" dirty="0" err="1"/>
              <a:t>phải</a:t>
            </a:r>
            <a:r>
              <a:rPr lang="en-US" sz="2400" dirty="0"/>
              <a:t> </a:t>
            </a:r>
            <a:r>
              <a:rPr lang="en-US" sz="2400" dirty="0" err="1"/>
              <a:t>giáo</a:t>
            </a:r>
            <a:r>
              <a:rPr lang="en-US" sz="2400" dirty="0"/>
              <a:t> </a:t>
            </a:r>
            <a:r>
              <a:rPr lang="en-US" sz="2400" dirty="0" err="1"/>
              <a:t>dục</a:t>
            </a:r>
            <a:r>
              <a:rPr lang="en-US" sz="2400" dirty="0"/>
              <a:t> ý </a:t>
            </a:r>
            <a:r>
              <a:rPr lang="en-US" sz="2400" dirty="0" err="1"/>
              <a:t>thức</a:t>
            </a:r>
            <a:r>
              <a:rPr lang="en-US" sz="2400" dirty="0"/>
              <a:t> </a:t>
            </a:r>
            <a:r>
              <a:rPr lang="en-US" sz="2400" dirty="0" err="1"/>
              <a:t>bảo</a:t>
            </a:r>
            <a:r>
              <a:rPr lang="en-US" sz="2400" dirty="0"/>
              <a:t> </a:t>
            </a:r>
            <a:r>
              <a:rPr lang="en-US" sz="2400" dirty="0" err="1"/>
              <a:t>đảm</a:t>
            </a:r>
            <a:r>
              <a:rPr lang="en-US" sz="2400" dirty="0"/>
              <a:t> an </a:t>
            </a:r>
            <a:r>
              <a:rPr lang="en-US" sz="2400" dirty="0" err="1"/>
              <a:t>toàn</a:t>
            </a:r>
            <a:r>
              <a:rPr lang="en-US" sz="2400" dirty="0"/>
              <a:t> </a:t>
            </a:r>
            <a:r>
              <a:rPr lang="en-US" sz="2400" dirty="0" err="1"/>
              <a:t>cho</a:t>
            </a:r>
            <a:r>
              <a:rPr lang="en-US" sz="2400" dirty="0"/>
              <a:t> </a:t>
            </a:r>
            <a:r>
              <a:rPr lang="en-US" sz="2400" dirty="0" err="1"/>
              <a:t>học</a:t>
            </a:r>
            <a:r>
              <a:rPr lang="en-US" sz="2400" dirty="0"/>
              <a:t> </a:t>
            </a:r>
            <a:r>
              <a:rPr lang="en-US" sz="2400" dirty="0" err="1"/>
              <a:t>sinh</a:t>
            </a:r>
            <a:r>
              <a:rPr lang="en-US" sz="2400" dirty="0"/>
              <a:t> </a:t>
            </a:r>
            <a:r>
              <a:rPr lang="en-US" sz="2400" dirty="0" err="1"/>
              <a:t>khi</a:t>
            </a:r>
            <a:r>
              <a:rPr lang="en-US" sz="2400" dirty="0"/>
              <a:t> </a:t>
            </a:r>
            <a:r>
              <a:rPr lang="en-US" sz="2400" dirty="0" err="1"/>
              <a:t>từ</a:t>
            </a:r>
            <a:r>
              <a:rPr lang="en-US" sz="2400" dirty="0"/>
              <a:t> </a:t>
            </a:r>
            <a:r>
              <a:rPr lang="en-US" sz="2400" dirty="0" err="1"/>
              <a:t>nhà</a:t>
            </a:r>
            <a:r>
              <a:rPr lang="en-US" sz="2400" dirty="0"/>
              <a:t> </a:t>
            </a:r>
            <a:r>
              <a:rPr lang="en-US" sz="2400" dirty="0" err="1"/>
              <a:t>đến</a:t>
            </a:r>
            <a:r>
              <a:rPr lang="en-US" sz="2400" dirty="0"/>
              <a:t> </a:t>
            </a:r>
            <a:r>
              <a:rPr lang="en-US" sz="2400" dirty="0" err="1"/>
              <a:t>trường</a:t>
            </a:r>
            <a:r>
              <a:rPr lang="en-US" sz="2400" dirty="0"/>
              <a:t> </a:t>
            </a:r>
            <a:r>
              <a:rPr lang="en-US" sz="2400" dirty="0" err="1"/>
              <a:t>và</a:t>
            </a:r>
            <a:r>
              <a:rPr lang="en-US" sz="2400" dirty="0"/>
              <a:t> </a:t>
            </a:r>
            <a:r>
              <a:rPr lang="en-US" sz="2400" dirty="0" err="1"/>
              <a:t>trở</a:t>
            </a:r>
            <a:r>
              <a:rPr lang="en-US" sz="2400" dirty="0"/>
              <a:t> </a:t>
            </a:r>
            <a:r>
              <a:rPr lang="en-US" sz="2400" dirty="0" err="1"/>
              <a:t>về</a:t>
            </a:r>
            <a:r>
              <a:rPr lang="en-US" sz="2400" dirty="0"/>
              <a:t> </a:t>
            </a:r>
            <a:r>
              <a:rPr lang="en-US" sz="2400" dirty="0" err="1"/>
              <a:t>nhà</a:t>
            </a:r>
            <a:r>
              <a:rPr lang="en-US" sz="2400" dirty="0"/>
              <a:t> </a:t>
            </a:r>
            <a:r>
              <a:rPr lang="en-US" sz="2400" dirty="0" err="1"/>
              <a:t>trong</a:t>
            </a:r>
            <a:r>
              <a:rPr lang="en-US" sz="2400" dirty="0"/>
              <a:t> </a:t>
            </a:r>
            <a:r>
              <a:rPr lang="en-US" sz="2400" dirty="0" err="1"/>
              <a:t>quá</a:t>
            </a:r>
            <a:r>
              <a:rPr lang="en-US" sz="2400" dirty="0"/>
              <a:t> </a:t>
            </a:r>
            <a:r>
              <a:rPr lang="en-US" sz="2400" dirty="0" err="1"/>
              <a:t>trình</a:t>
            </a:r>
            <a:r>
              <a:rPr lang="en-US" sz="2400" dirty="0"/>
              <a:t> </a:t>
            </a:r>
            <a:r>
              <a:rPr lang="en-US" sz="2400" dirty="0" err="1"/>
              <a:t>đi</a:t>
            </a:r>
            <a:r>
              <a:rPr lang="en-US" sz="2400" dirty="0"/>
              <a:t> </a:t>
            </a:r>
            <a:r>
              <a:rPr lang="en-US" sz="2400" dirty="0" err="1"/>
              <a:t>học</a:t>
            </a:r>
            <a:r>
              <a:rPr lang="en-US" sz="2400" dirty="0"/>
              <a:t> </a:t>
            </a:r>
            <a:r>
              <a:rPr lang="en-US" sz="2400" dirty="0" err="1"/>
              <a:t>để</a:t>
            </a:r>
            <a:r>
              <a:rPr lang="en-US" sz="2400" dirty="0"/>
              <a:t> </a:t>
            </a:r>
            <a:r>
              <a:rPr lang="en-US" sz="2400" dirty="0" err="1"/>
              <a:t>phòng</a:t>
            </a:r>
            <a:r>
              <a:rPr lang="en-US" sz="2400" dirty="0"/>
              <a:t> </a:t>
            </a:r>
            <a:r>
              <a:rPr lang="en-US" sz="2400" dirty="0" err="1"/>
              <a:t>ngừa</a:t>
            </a:r>
            <a:r>
              <a:rPr lang="en-US" sz="2400" dirty="0"/>
              <a:t> tai </a:t>
            </a:r>
            <a:r>
              <a:rPr lang="en-US" sz="2400" dirty="0" err="1"/>
              <a:t>nạn</a:t>
            </a:r>
            <a:r>
              <a:rPr lang="en-US" sz="2400" dirty="0"/>
              <a:t> </a:t>
            </a:r>
            <a:r>
              <a:rPr lang="en-US" sz="2400" dirty="0" err="1"/>
              <a:t>giao</a:t>
            </a:r>
            <a:r>
              <a:rPr lang="en-US" sz="2400" dirty="0"/>
              <a:t> </a:t>
            </a:r>
            <a:r>
              <a:rPr lang="en-US" sz="2400" dirty="0" err="1"/>
              <a:t>thông</a:t>
            </a:r>
            <a:r>
              <a:rPr lang="en-US" sz="2400" dirty="0"/>
              <a:t>. </a:t>
            </a:r>
            <a:r>
              <a:rPr lang="en-US" sz="2400" dirty="0" err="1"/>
              <a:t>Trường</a:t>
            </a:r>
            <a:r>
              <a:rPr lang="en-US" sz="2400" dirty="0"/>
              <a:t> </a:t>
            </a:r>
            <a:r>
              <a:rPr lang="en-US" sz="2400" dirty="0" err="1"/>
              <a:t>học</a:t>
            </a:r>
            <a:r>
              <a:rPr lang="en-US" sz="2400" dirty="0"/>
              <a:t> </a:t>
            </a:r>
            <a:r>
              <a:rPr lang="en-US" sz="2400" dirty="0" err="1"/>
              <a:t>phải</a:t>
            </a:r>
            <a:r>
              <a:rPr lang="en-US" sz="2400" dirty="0"/>
              <a:t> </a:t>
            </a:r>
            <a:r>
              <a:rPr lang="en-US" sz="2400" dirty="0" err="1"/>
              <a:t>có</a:t>
            </a:r>
            <a:r>
              <a:rPr lang="en-US" sz="2400" dirty="0"/>
              <a:t> </a:t>
            </a:r>
            <a:r>
              <a:rPr lang="en-US" sz="2400" dirty="0" err="1"/>
              <a:t>cổng</a:t>
            </a:r>
            <a:r>
              <a:rPr lang="en-US" sz="2400" dirty="0"/>
              <a:t> </a:t>
            </a:r>
            <a:r>
              <a:rPr lang="en-US" sz="2400" dirty="0" err="1"/>
              <a:t>trường</a:t>
            </a:r>
            <a:r>
              <a:rPr lang="en-US" sz="2400" dirty="0"/>
              <a:t> </a:t>
            </a:r>
            <a:r>
              <a:rPr lang="en-US" sz="2400" dirty="0" err="1"/>
              <a:t>và</a:t>
            </a:r>
            <a:r>
              <a:rPr lang="en-US" sz="2400" dirty="0"/>
              <a:t> </a:t>
            </a:r>
            <a:r>
              <a:rPr lang="en-US" sz="2400" dirty="0" err="1"/>
              <a:t>hệ</a:t>
            </a:r>
            <a:r>
              <a:rPr lang="en-US" sz="2400" dirty="0"/>
              <a:t> </a:t>
            </a:r>
            <a:r>
              <a:rPr lang="en-US" sz="2400" dirty="0" err="1"/>
              <a:t>thống</a:t>
            </a:r>
            <a:r>
              <a:rPr lang="en-US" sz="2400" dirty="0"/>
              <a:t> </a:t>
            </a:r>
            <a:r>
              <a:rPr lang="en-US" sz="2400" dirty="0" err="1"/>
              <a:t>hàng</a:t>
            </a:r>
            <a:r>
              <a:rPr lang="en-US" sz="2400" dirty="0"/>
              <a:t> </a:t>
            </a:r>
            <a:r>
              <a:rPr lang="en-US" sz="2400" dirty="0" err="1"/>
              <a:t>rào</a:t>
            </a:r>
            <a:r>
              <a:rPr lang="en-US" sz="2400" dirty="0"/>
              <a:t> </a:t>
            </a:r>
            <a:r>
              <a:rPr lang="en-US" sz="2400" dirty="0" err="1"/>
              <a:t>bảo</a:t>
            </a:r>
            <a:r>
              <a:rPr lang="en-US" sz="2400" dirty="0"/>
              <a:t> </a:t>
            </a:r>
            <a:r>
              <a:rPr lang="en-US" sz="2400" dirty="0" err="1"/>
              <a:t>vệ</a:t>
            </a:r>
            <a:r>
              <a:rPr lang="en-US" sz="2400" dirty="0"/>
              <a:t>, </a:t>
            </a:r>
            <a:r>
              <a:rPr lang="en-US" sz="2400" dirty="0" err="1"/>
              <a:t>trong</a:t>
            </a:r>
            <a:r>
              <a:rPr lang="en-US" sz="2400" dirty="0"/>
              <a:t> </a:t>
            </a:r>
            <a:r>
              <a:rPr lang="en-US" sz="2400" dirty="0" err="1"/>
              <a:t>giờ</a:t>
            </a:r>
            <a:r>
              <a:rPr lang="en-US" sz="2400" dirty="0"/>
              <a:t> </a:t>
            </a:r>
            <a:r>
              <a:rPr lang="en-US" sz="2400" dirty="0" err="1"/>
              <a:t>ra</a:t>
            </a:r>
            <a:r>
              <a:rPr lang="en-US" sz="2400" dirty="0"/>
              <a:t> </a:t>
            </a:r>
            <a:r>
              <a:rPr lang="en-US" sz="2400" dirty="0" err="1"/>
              <a:t>chơi</a:t>
            </a:r>
            <a:r>
              <a:rPr lang="en-US" sz="2400" dirty="0"/>
              <a:t> </a:t>
            </a:r>
            <a:r>
              <a:rPr lang="en-US" sz="2400" dirty="0" err="1"/>
              <a:t>phải</a:t>
            </a:r>
            <a:r>
              <a:rPr lang="en-US" sz="2400" dirty="0"/>
              <a:t> </a:t>
            </a:r>
            <a:r>
              <a:rPr lang="en-US" sz="2400" dirty="0" err="1"/>
              <a:t>đóng</a:t>
            </a:r>
            <a:r>
              <a:rPr lang="en-US" sz="2400" dirty="0"/>
              <a:t> </a:t>
            </a:r>
            <a:r>
              <a:rPr lang="en-US" sz="2400" dirty="0" err="1"/>
              <a:t>cổng</a:t>
            </a:r>
            <a:r>
              <a:rPr lang="en-US" sz="2400" dirty="0"/>
              <a:t> </a:t>
            </a:r>
            <a:r>
              <a:rPr lang="en-US" sz="2400" dirty="0" err="1"/>
              <a:t>trường</a:t>
            </a:r>
            <a:r>
              <a:rPr lang="en-US" sz="2400" dirty="0"/>
              <a:t>, </a:t>
            </a:r>
            <a:r>
              <a:rPr lang="en-US" sz="2400" dirty="0" err="1"/>
              <a:t>không</a:t>
            </a:r>
            <a:r>
              <a:rPr lang="en-US" sz="2400" dirty="0"/>
              <a:t> </a:t>
            </a:r>
            <a:r>
              <a:rPr lang="en-US" sz="2400" dirty="0" err="1"/>
              <a:t>cho</a:t>
            </a:r>
            <a:r>
              <a:rPr lang="en-US" sz="2400" dirty="0"/>
              <a:t> </a:t>
            </a:r>
            <a:r>
              <a:rPr lang="en-US" sz="2400" dirty="0" err="1"/>
              <a:t>học</a:t>
            </a:r>
            <a:r>
              <a:rPr lang="en-US" sz="2400" dirty="0"/>
              <a:t> </a:t>
            </a:r>
            <a:r>
              <a:rPr lang="en-US" sz="2400" dirty="0" err="1"/>
              <a:t>sinh</a:t>
            </a:r>
            <a:r>
              <a:rPr lang="en-US" sz="2400" dirty="0"/>
              <a:t> </a:t>
            </a:r>
            <a:r>
              <a:rPr lang="en-US" sz="2400" dirty="0" err="1"/>
              <a:t>chạy</a:t>
            </a:r>
            <a:r>
              <a:rPr lang="en-US" sz="2400" dirty="0"/>
              <a:t> </a:t>
            </a:r>
            <a:r>
              <a:rPr lang="en-US" sz="2400" dirty="0" err="1"/>
              <a:t>ra</a:t>
            </a:r>
            <a:r>
              <a:rPr lang="en-US" sz="2400" dirty="0"/>
              <a:t> </a:t>
            </a:r>
            <a:r>
              <a:rPr lang="en-US" sz="2400" dirty="0" err="1"/>
              <a:t>ngoài</a:t>
            </a:r>
            <a:r>
              <a:rPr lang="en-US" sz="2400" dirty="0"/>
              <a:t> </a:t>
            </a:r>
            <a:r>
              <a:rPr lang="en-US" sz="2400" dirty="0" err="1"/>
              <a:t>đường</a:t>
            </a:r>
            <a:r>
              <a:rPr lang="en-US" sz="2400" dirty="0"/>
              <a:t> </a:t>
            </a:r>
            <a:r>
              <a:rPr lang="en-US" sz="2400" dirty="0" err="1"/>
              <a:t>chơi</a:t>
            </a:r>
            <a:r>
              <a:rPr lang="en-US" sz="2400" dirty="0"/>
              <a:t> </a:t>
            </a:r>
            <a:r>
              <a:rPr lang="en-US" sz="2400" dirty="0" err="1"/>
              <a:t>khi</a:t>
            </a:r>
            <a:r>
              <a:rPr lang="en-US" sz="2400" dirty="0"/>
              <a:t> </a:t>
            </a:r>
            <a:r>
              <a:rPr lang="en-US" sz="2400" dirty="0" err="1"/>
              <a:t>trường</a:t>
            </a:r>
            <a:r>
              <a:rPr lang="en-US" sz="2400" dirty="0"/>
              <a:t> ở </a:t>
            </a:r>
            <a:r>
              <a:rPr lang="en-US" sz="2400" dirty="0" err="1"/>
              <a:t>sát</a:t>
            </a:r>
            <a:r>
              <a:rPr lang="en-US" sz="2400" dirty="0"/>
              <a:t> </a:t>
            </a:r>
            <a:r>
              <a:rPr lang="en-US" sz="2400" dirty="0" err="1"/>
              <a:t>gần</a:t>
            </a:r>
            <a:r>
              <a:rPr lang="en-US" sz="2400" dirty="0"/>
              <a:t> </a:t>
            </a:r>
            <a:r>
              <a:rPr lang="en-US" sz="2400" dirty="0" err="1"/>
              <a:t>đường</a:t>
            </a:r>
            <a:r>
              <a:rPr lang="en-US" sz="2400" dirty="0"/>
              <a:t> </a:t>
            </a:r>
            <a:r>
              <a:rPr lang="en-US" sz="2400" dirty="0" err="1"/>
              <a:t>giao</a:t>
            </a:r>
            <a:r>
              <a:rPr lang="en-US" sz="2400" dirty="0"/>
              <a:t> </a:t>
            </a:r>
            <a:r>
              <a:rPr lang="en-US" sz="2400" dirty="0" err="1"/>
              <a:t>thông</a:t>
            </a:r>
            <a:r>
              <a:rPr lang="en-US" sz="2400" dirty="0"/>
              <a:t>. </a:t>
            </a:r>
            <a:r>
              <a:rPr lang="en-US" sz="2400" dirty="0" err="1"/>
              <a:t>Phải</a:t>
            </a:r>
            <a:r>
              <a:rPr lang="en-US" sz="2400" dirty="0"/>
              <a:t> </a:t>
            </a:r>
            <a:r>
              <a:rPr lang="en-US" sz="2400" dirty="0" err="1"/>
              <a:t>có</a:t>
            </a:r>
            <a:r>
              <a:rPr lang="en-US" sz="2400" dirty="0"/>
              <a:t> </a:t>
            </a:r>
            <a:r>
              <a:rPr lang="en-US" sz="2400" dirty="0" err="1"/>
              <a:t>các</a:t>
            </a:r>
            <a:r>
              <a:rPr lang="en-US" sz="2400" dirty="0"/>
              <a:t> </a:t>
            </a:r>
            <a:r>
              <a:rPr lang="en-US" sz="2400" dirty="0" err="1"/>
              <a:t>biển</a:t>
            </a:r>
            <a:r>
              <a:rPr lang="en-US" sz="2400" dirty="0"/>
              <a:t> </a:t>
            </a:r>
            <a:r>
              <a:rPr lang="en-US" sz="2400" dirty="0" err="1"/>
              <a:t>báo</a:t>
            </a:r>
            <a:r>
              <a:rPr lang="en-US" sz="2400" dirty="0"/>
              <a:t> </a:t>
            </a:r>
            <a:r>
              <a:rPr lang="en-US" sz="2400" dirty="0" err="1"/>
              <a:t>trường</a:t>
            </a:r>
            <a:r>
              <a:rPr lang="en-US" sz="2400" dirty="0"/>
              <a:t> </a:t>
            </a:r>
            <a:r>
              <a:rPr lang="en-US" sz="2400" dirty="0" err="1"/>
              <a:t>học</a:t>
            </a:r>
            <a:r>
              <a:rPr lang="en-US" sz="2400" dirty="0"/>
              <a:t> </a:t>
            </a:r>
            <a:r>
              <a:rPr lang="en-US" sz="2400" dirty="0" err="1"/>
              <a:t>đặt</a:t>
            </a:r>
            <a:r>
              <a:rPr lang="en-US" sz="2400" dirty="0"/>
              <a:t> ở </a:t>
            </a:r>
            <a:r>
              <a:rPr lang="en-US" sz="2400" dirty="0" err="1"/>
              <a:t>vị</a:t>
            </a:r>
            <a:r>
              <a:rPr lang="en-US" sz="2400" dirty="0"/>
              <a:t> </a:t>
            </a:r>
            <a:r>
              <a:rPr lang="en-US" sz="2400" dirty="0" err="1"/>
              <a:t>trí</a:t>
            </a:r>
            <a:r>
              <a:rPr lang="en-US" sz="2400" dirty="0"/>
              <a:t> </a:t>
            </a:r>
            <a:r>
              <a:rPr lang="en-US" sz="2400" dirty="0" err="1"/>
              <a:t>ngoài</a:t>
            </a:r>
            <a:r>
              <a:rPr lang="en-US" sz="2400" dirty="0"/>
              <a:t> </a:t>
            </a:r>
            <a:r>
              <a:rPr lang="en-US" sz="2400" dirty="0" err="1"/>
              <a:t>đường</a:t>
            </a:r>
            <a:r>
              <a:rPr lang="en-US" sz="2400" dirty="0"/>
              <a:t> </a:t>
            </a:r>
            <a:r>
              <a:rPr lang="en-US" sz="2400" dirty="0" err="1"/>
              <a:t>để</a:t>
            </a:r>
            <a:r>
              <a:rPr lang="en-US" sz="2400" dirty="0"/>
              <a:t> </a:t>
            </a:r>
            <a:r>
              <a:rPr lang="en-US" sz="2400" dirty="0" err="1"/>
              <a:t>cảnh</a:t>
            </a:r>
            <a:r>
              <a:rPr lang="en-US" sz="2400" dirty="0"/>
              <a:t> </a:t>
            </a:r>
            <a:r>
              <a:rPr lang="en-US" sz="2400" dirty="0" err="1"/>
              <a:t>báo</a:t>
            </a:r>
            <a:r>
              <a:rPr lang="en-US" sz="2400" dirty="0"/>
              <a:t> </a:t>
            </a:r>
            <a:r>
              <a:rPr lang="en-US" sz="2400" dirty="0" err="1"/>
              <a:t>các</a:t>
            </a:r>
            <a:r>
              <a:rPr lang="en-US" sz="2400" dirty="0"/>
              <a:t> </a:t>
            </a:r>
            <a:r>
              <a:rPr lang="en-US" sz="2400" dirty="0" err="1"/>
              <a:t>phương</a:t>
            </a:r>
            <a:r>
              <a:rPr lang="en-US" sz="2400" dirty="0"/>
              <a:t> </a:t>
            </a:r>
            <a:r>
              <a:rPr lang="en-US" sz="2400" dirty="0" err="1"/>
              <a:t>tiện</a:t>
            </a:r>
            <a:r>
              <a:rPr lang="en-US" sz="2400" dirty="0"/>
              <a:t> </a:t>
            </a:r>
            <a:r>
              <a:rPr lang="en-US" sz="2400" dirty="0" err="1"/>
              <a:t>cơ</a:t>
            </a:r>
            <a:r>
              <a:rPr lang="en-US" sz="2400" dirty="0"/>
              <a:t> </a:t>
            </a:r>
            <a:r>
              <a:rPr lang="en-US" sz="2400" dirty="0" err="1"/>
              <a:t>giới</a:t>
            </a:r>
            <a:r>
              <a:rPr lang="en-US" sz="2400" dirty="0"/>
              <a:t> </a:t>
            </a:r>
            <a:r>
              <a:rPr lang="en-US" sz="2400" dirty="0" err="1"/>
              <a:t>giao</a:t>
            </a:r>
            <a:r>
              <a:rPr lang="en-US" sz="2400" dirty="0"/>
              <a:t> </a:t>
            </a:r>
            <a:r>
              <a:rPr lang="en-US" sz="2400" dirty="0" err="1"/>
              <a:t>thông</a:t>
            </a:r>
            <a:r>
              <a:rPr lang="en-US" sz="2400" dirty="0"/>
              <a:t> </a:t>
            </a:r>
            <a:r>
              <a:rPr lang="en-US" sz="2400" dirty="0" err="1"/>
              <a:t>thận</a:t>
            </a:r>
            <a:r>
              <a:rPr lang="en-US" sz="2400" dirty="0"/>
              <a:t> </a:t>
            </a:r>
            <a:r>
              <a:rPr lang="en-US" sz="2400" dirty="0" err="1"/>
              <a:t>trọng</a:t>
            </a:r>
            <a:r>
              <a:rPr lang="en-US" sz="2400" dirty="0"/>
              <a:t> </a:t>
            </a:r>
            <a:r>
              <a:rPr lang="en-US" sz="2400" dirty="0" err="1"/>
              <a:t>khi</a:t>
            </a:r>
            <a:r>
              <a:rPr lang="en-US" sz="2400" dirty="0"/>
              <a:t> </a:t>
            </a:r>
            <a:r>
              <a:rPr lang="en-US" sz="2400" dirty="0" err="1"/>
              <a:t>đi</a:t>
            </a:r>
            <a:r>
              <a:rPr lang="en-US" sz="2400" dirty="0"/>
              <a:t> qua </a:t>
            </a:r>
            <a:r>
              <a:rPr lang="en-US" sz="2400" dirty="0" err="1"/>
              <a:t>khu</a:t>
            </a:r>
            <a:r>
              <a:rPr lang="en-US" sz="2400" dirty="0"/>
              <a:t> </a:t>
            </a:r>
            <a:r>
              <a:rPr lang="en-US" sz="2400" dirty="0" err="1"/>
              <a:t>vực</a:t>
            </a:r>
            <a:r>
              <a:rPr lang="en-US" sz="2400" dirty="0"/>
              <a:t> </a:t>
            </a:r>
            <a:r>
              <a:rPr lang="en-US" sz="2400" dirty="0" err="1"/>
              <a:t>gần</a:t>
            </a:r>
            <a:r>
              <a:rPr lang="en-US" sz="2400" dirty="0"/>
              <a:t> </a:t>
            </a:r>
            <a:r>
              <a:rPr lang="en-US" sz="2400" dirty="0" err="1"/>
              <a:t>trường</a:t>
            </a:r>
            <a:r>
              <a:rPr lang="en-US" sz="2400" dirty="0"/>
              <a:t> </a:t>
            </a:r>
            <a:r>
              <a:rPr lang="en-US" sz="2400" dirty="0" err="1"/>
              <a:t>học</a:t>
            </a:r>
            <a:r>
              <a:rPr lang="en-US" sz="2400" dirty="0"/>
              <a:t>. </a:t>
            </a:r>
            <a:r>
              <a:rPr lang="en-US" sz="2400" dirty="0" err="1"/>
              <a:t>Khuyến</a:t>
            </a:r>
            <a:r>
              <a:rPr lang="en-US" sz="2400" dirty="0"/>
              <a:t> </a:t>
            </a:r>
            <a:r>
              <a:rPr lang="en-US" sz="2400" dirty="0" err="1"/>
              <a:t>cáo</a:t>
            </a:r>
            <a:r>
              <a:rPr lang="en-US" sz="2400" dirty="0"/>
              <a:t> </a:t>
            </a:r>
            <a:r>
              <a:rPr lang="en-US" sz="2400" dirty="0" err="1"/>
              <a:t>phụ</a:t>
            </a:r>
            <a:r>
              <a:rPr lang="en-US" sz="2400" dirty="0"/>
              <a:t> </a:t>
            </a:r>
            <a:r>
              <a:rPr lang="en-US" sz="2400" dirty="0" err="1"/>
              <a:t>huynh</a:t>
            </a:r>
            <a:r>
              <a:rPr lang="en-US" sz="2400" dirty="0"/>
              <a:t> </a:t>
            </a:r>
            <a:r>
              <a:rPr lang="en-US" sz="2400" dirty="0" err="1"/>
              <a:t>học</a:t>
            </a:r>
            <a:r>
              <a:rPr lang="en-US" sz="2400" dirty="0"/>
              <a:t> </a:t>
            </a:r>
            <a:r>
              <a:rPr lang="en-US" sz="2400" dirty="0" err="1"/>
              <a:t>sinh</a:t>
            </a:r>
            <a:r>
              <a:rPr lang="en-US" sz="2400" dirty="0"/>
              <a:t> </a:t>
            </a:r>
            <a:r>
              <a:rPr lang="en-US" sz="2400" dirty="0" err="1"/>
              <a:t>và</a:t>
            </a:r>
            <a:r>
              <a:rPr lang="en-US" sz="2400" dirty="0"/>
              <a:t> </a:t>
            </a:r>
            <a:r>
              <a:rPr lang="en-US" sz="2400" dirty="0" err="1"/>
              <a:t>giáo</a:t>
            </a:r>
            <a:r>
              <a:rPr lang="en-US" sz="2400" dirty="0"/>
              <a:t> </a:t>
            </a:r>
            <a:r>
              <a:rPr lang="en-US" sz="2400" dirty="0" err="1"/>
              <a:t>viên</a:t>
            </a:r>
            <a:r>
              <a:rPr lang="en-US" sz="2400" dirty="0"/>
              <a:t> </a:t>
            </a:r>
            <a:r>
              <a:rPr lang="en-US" sz="2400" dirty="0" err="1"/>
              <a:t>không</a:t>
            </a:r>
            <a:r>
              <a:rPr lang="en-US" sz="2400" dirty="0"/>
              <a:t> </a:t>
            </a:r>
            <a:r>
              <a:rPr lang="en-US" sz="2400" dirty="0" err="1"/>
              <a:t>được</a:t>
            </a:r>
            <a:r>
              <a:rPr lang="en-US" sz="2400" dirty="0"/>
              <a:t> </a:t>
            </a:r>
            <a:r>
              <a:rPr lang="en-US" sz="2400" dirty="0" err="1"/>
              <a:t>đi</a:t>
            </a:r>
            <a:r>
              <a:rPr lang="en-US" sz="2400" dirty="0"/>
              <a:t> </a:t>
            </a:r>
            <a:r>
              <a:rPr lang="en-US" sz="2400" dirty="0" err="1"/>
              <a:t>xe</a:t>
            </a:r>
            <a:r>
              <a:rPr lang="en-US" sz="2400" dirty="0"/>
              <a:t> </a:t>
            </a:r>
            <a:r>
              <a:rPr lang="en-US" sz="2400" dirty="0" err="1"/>
              <a:t>máy</a:t>
            </a:r>
            <a:r>
              <a:rPr lang="en-US" sz="2400" dirty="0"/>
              <a:t> </a:t>
            </a:r>
            <a:r>
              <a:rPr lang="en-US" sz="2400" dirty="0" err="1"/>
              <a:t>trong</a:t>
            </a:r>
            <a:r>
              <a:rPr lang="en-US" sz="2400" dirty="0"/>
              <a:t> </a:t>
            </a:r>
            <a:r>
              <a:rPr lang="en-US" sz="2400" dirty="0" err="1"/>
              <a:t>sân</a:t>
            </a:r>
            <a:r>
              <a:rPr lang="en-US" sz="2400" dirty="0"/>
              <a:t> </a:t>
            </a:r>
            <a:r>
              <a:rPr lang="en-US" sz="2400" dirty="0" err="1"/>
              <a:t>trường</a:t>
            </a:r>
            <a:r>
              <a:rPr lang="en-US" sz="2400" dirty="0"/>
              <a:t>. </a:t>
            </a:r>
            <a:r>
              <a:rPr lang="en-US" sz="2400" dirty="0" err="1"/>
              <a:t>Tổ</a:t>
            </a:r>
            <a:r>
              <a:rPr lang="en-US" sz="2400" dirty="0"/>
              <a:t> </a:t>
            </a:r>
            <a:r>
              <a:rPr lang="en-US" sz="2400" dirty="0" err="1"/>
              <a:t>chức</a:t>
            </a:r>
            <a:r>
              <a:rPr lang="en-US" sz="2400" dirty="0"/>
              <a:t> </a:t>
            </a:r>
            <a:r>
              <a:rPr lang="en-US" sz="2400" dirty="0" err="1"/>
              <a:t>các</a:t>
            </a:r>
            <a:r>
              <a:rPr lang="en-US" sz="2400" dirty="0"/>
              <a:t> </a:t>
            </a:r>
            <a:r>
              <a:rPr lang="en-US" sz="2400" dirty="0" err="1"/>
              <a:t>buổi</a:t>
            </a:r>
            <a:r>
              <a:rPr lang="en-US" sz="2400" dirty="0"/>
              <a:t> </a:t>
            </a:r>
            <a:r>
              <a:rPr lang="en-US" sz="2400" dirty="0" err="1"/>
              <a:t>tập</a:t>
            </a:r>
            <a:r>
              <a:rPr lang="en-US" sz="2400" dirty="0"/>
              <a:t> </a:t>
            </a:r>
            <a:r>
              <a:rPr lang="en-US" sz="2400" dirty="0" err="1"/>
              <a:t>huấn</a:t>
            </a:r>
            <a:r>
              <a:rPr lang="en-US" sz="2400" dirty="0"/>
              <a:t> </a:t>
            </a:r>
            <a:r>
              <a:rPr lang="en-US" sz="2400" dirty="0" err="1"/>
              <a:t>ngoại</a:t>
            </a:r>
            <a:r>
              <a:rPr lang="en-US" sz="2400" dirty="0"/>
              <a:t> </a:t>
            </a:r>
            <a:r>
              <a:rPr lang="en-US" sz="2400" dirty="0" err="1"/>
              <a:t>khóa</a:t>
            </a:r>
            <a:r>
              <a:rPr lang="en-US" sz="2400" dirty="0"/>
              <a:t>, </a:t>
            </a:r>
            <a:r>
              <a:rPr lang="en-US" sz="2400" dirty="0" err="1"/>
              <a:t>hướng</a:t>
            </a:r>
            <a:r>
              <a:rPr lang="en-US" sz="2400" dirty="0"/>
              <a:t> </a:t>
            </a:r>
            <a:r>
              <a:rPr lang="en-US" sz="2400" dirty="0" err="1"/>
              <a:t>dẫn</a:t>
            </a:r>
            <a:r>
              <a:rPr lang="en-US" sz="2400" dirty="0"/>
              <a:t> </a:t>
            </a:r>
            <a:r>
              <a:rPr lang="en-US" sz="2400" dirty="0" err="1"/>
              <a:t>cho</a:t>
            </a:r>
            <a:r>
              <a:rPr lang="en-US" sz="2400" dirty="0"/>
              <a:t> </a:t>
            </a:r>
            <a:r>
              <a:rPr lang="en-US" sz="2400" dirty="0" err="1"/>
              <a:t>học</a:t>
            </a:r>
            <a:r>
              <a:rPr lang="en-US" sz="2400" dirty="0"/>
              <a:t> </a:t>
            </a:r>
            <a:r>
              <a:rPr lang="en-US" sz="2400" dirty="0" err="1"/>
              <a:t>sinh</a:t>
            </a:r>
            <a:r>
              <a:rPr lang="en-US" sz="2400" dirty="0"/>
              <a:t> </a:t>
            </a:r>
            <a:r>
              <a:rPr lang="en-US" sz="2400" dirty="0" err="1"/>
              <a:t>hiểu</a:t>
            </a:r>
            <a:r>
              <a:rPr lang="en-US" sz="2400" dirty="0"/>
              <a:t> </a:t>
            </a:r>
            <a:r>
              <a:rPr lang="en-US" sz="2400" dirty="0" err="1"/>
              <a:t>biết</a:t>
            </a:r>
            <a:r>
              <a:rPr lang="en-US" sz="2400" dirty="0"/>
              <a:t> </a:t>
            </a:r>
            <a:r>
              <a:rPr lang="en-US" sz="2400" dirty="0" err="1"/>
              <a:t>và</a:t>
            </a:r>
            <a:r>
              <a:rPr lang="en-US" sz="2400" dirty="0"/>
              <a:t> </a:t>
            </a:r>
            <a:r>
              <a:rPr lang="en-US" sz="2400" dirty="0" err="1"/>
              <a:t>thực</a:t>
            </a:r>
            <a:r>
              <a:rPr lang="en-US" sz="2400" dirty="0"/>
              <a:t> </a:t>
            </a:r>
            <a:r>
              <a:rPr lang="en-US" sz="2400" dirty="0" err="1"/>
              <a:t>hiện</a:t>
            </a:r>
            <a:r>
              <a:rPr lang="en-US" sz="2400" dirty="0"/>
              <a:t> </a:t>
            </a:r>
            <a:r>
              <a:rPr lang="en-US" sz="2400" dirty="0" err="1"/>
              <a:t>luật</a:t>
            </a:r>
            <a:r>
              <a:rPr lang="en-US" sz="2400" dirty="0"/>
              <a:t> an </a:t>
            </a:r>
            <a:r>
              <a:rPr lang="en-US" sz="2400" dirty="0" err="1"/>
              <a:t>toàn</a:t>
            </a:r>
            <a:r>
              <a:rPr lang="en-US" sz="2400" dirty="0"/>
              <a:t> </a:t>
            </a:r>
            <a:r>
              <a:rPr lang="en-US" sz="2400" dirty="0" err="1"/>
              <a:t>giao</a:t>
            </a:r>
            <a:r>
              <a:rPr lang="en-US" sz="2400" dirty="0"/>
              <a:t> </a:t>
            </a:r>
            <a:r>
              <a:rPr lang="en-US" sz="2400" dirty="0" err="1"/>
              <a:t>thông</a:t>
            </a:r>
            <a:r>
              <a:rPr lang="en-US" sz="2400" dirty="0"/>
              <a:t>, </a:t>
            </a:r>
            <a:r>
              <a:rPr lang="en-US" sz="2400" dirty="0" err="1"/>
              <a:t>nhận</a:t>
            </a:r>
            <a:r>
              <a:rPr lang="en-US" sz="2400" dirty="0"/>
              <a:t> </a:t>
            </a:r>
            <a:r>
              <a:rPr lang="en-US" sz="2400" dirty="0" err="1"/>
              <a:t>biết</a:t>
            </a:r>
            <a:r>
              <a:rPr lang="en-US" sz="2400" dirty="0"/>
              <a:t> </a:t>
            </a:r>
            <a:r>
              <a:rPr lang="en-US" sz="2400" dirty="0" err="1"/>
              <a:t>các</a:t>
            </a:r>
            <a:r>
              <a:rPr lang="en-US" sz="2400" dirty="0"/>
              <a:t> </a:t>
            </a:r>
            <a:r>
              <a:rPr lang="en-US" sz="2400" dirty="0" err="1"/>
              <a:t>loại</a:t>
            </a:r>
            <a:r>
              <a:rPr lang="en-US" sz="2400" dirty="0"/>
              <a:t> </a:t>
            </a:r>
            <a:r>
              <a:rPr lang="en-US" sz="2400" dirty="0" err="1"/>
              <a:t>biển</a:t>
            </a:r>
            <a:r>
              <a:rPr lang="en-US" sz="2400" dirty="0"/>
              <a:t> </a:t>
            </a:r>
            <a:r>
              <a:rPr lang="en-US" sz="2400" dirty="0" err="1"/>
              <a:t>báo</a:t>
            </a:r>
            <a:r>
              <a:rPr lang="en-US" sz="2400" dirty="0"/>
              <a:t> </a:t>
            </a:r>
            <a:r>
              <a:rPr lang="en-US" sz="2400" dirty="0" err="1"/>
              <a:t>giao</a:t>
            </a:r>
            <a:r>
              <a:rPr lang="en-US" sz="2400" dirty="0"/>
              <a:t> </a:t>
            </a:r>
            <a:r>
              <a:rPr lang="en-US" sz="2400" dirty="0" err="1"/>
              <a:t>thông</a:t>
            </a:r>
            <a:r>
              <a:rPr lang="en-US" sz="2400" dirty="0"/>
              <a:t> </a:t>
            </a:r>
            <a:r>
              <a:rPr lang="en-US" sz="2400" dirty="0" err="1"/>
              <a:t>quy</a:t>
            </a:r>
            <a:r>
              <a:rPr lang="en-US" sz="2400" dirty="0"/>
              <a:t> </a:t>
            </a:r>
            <a:r>
              <a:rPr lang="en-US" sz="2400" dirty="0" err="1"/>
              <a:t>định</a:t>
            </a:r>
            <a:r>
              <a:rPr lang="en-US" sz="2400" dirty="0"/>
              <a:t> </a:t>
            </a:r>
            <a:r>
              <a:rPr lang="en-US" sz="2400" dirty="0" err="1"/>
              <a:t>trên</a:t>
            </a:r>
            <a:r>
              <a:rPr lang="en-US" sz="2400" dirty="0"/>
              <a:t> </a:t>
            </a:r>
            <a:r>
              <a:rPr lang="en-US" sz="2400" dirty="0" err="1"/>
              <a:t>đường</a:t>
            </a:r>
            <a:r>
              <a:rPr lang="en-US" sz="2400" dirty="0"/>
              <a:t> </a:t>
            </a:r>
            <a:r>
              <a:rPr lang="en-US" sz="2400" dirty="0" err="1"/>
              <a:t>đi</a:t>
            </a:r>
            <a:r>
              <a:rPr lang="en-US" sz="2400" dirty="0"/>
              <a:t> </a:t>
            </a:r>
            <a:r>
              <a:rPr lang="en-US" sz="2400" dirty="0" err="1"/>
              <a:t>học</a:t>
            </a:r>
            <a:r>
              <a:rPr lang="en-US" sz="2400" dirty="0"/>
              <a:t> </a:t>
            </a:r>
            <a:r>
              <a:rPr lang="en-US" sz="2400" dirty="0" err="1"/>
              <a:t>và</a:t>
            </a:r>
            <a:r>
              <a:rPr lang="en-US" sz="2400" dirty="0"/>
              <a:t> </a:t>
            </a:r>
            <a:r>
              <a:rPr lang="en-US" sz="2400" dirty="0" err="1"/>
              <a:t>về</a:t>
            </a:r>
            <a:r>
              <a:rPr lang="en-US" sz="2400" dirty="0"/>
              <a:t> </a:t>
            </a:r>
            <a:r>
              <a:rPr lang="en-US" sz="2400" dirty="0" err="1"/>
              <a:t>nhà</a:t>
            </a:r>
            <a:r>
              <a:rPr lang="en-US" sz="2400" dirty="0"/>
              <a:t>.</a:t>
            </a:r>
          </a:p>
          <a:p>
            <a:pPr marL="0" indent="0" algn="just">
              <a:buNone/>
            </a:pPr>
            <a:endParaRPr lang="en-US" dirty="0" smtClean="0"/>
          </a:p>
        </p:txBody>
      </p:sp>
      <p:sp>
        <p:nvSpPr>
          <p:cNvPr id="5" name="AutoShape 15"/>
          <p:cNvSpPr>
            <a:spLocks noChangeArrowheads="1"/>
          </p:cNvSpPr>
          <p:nvPr/>
        </p:nvSpPr>
        <p:spPr bwMode="gray">
          <a:xfrm>
            <a:off x="0" y="-76200"/>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sz="2800" b="1" dirty="0" smtClean="0">
                <a:solidFill>
                  <a:srgbClr val="FF0000"/>
                </a:solidFill>
                <a:cs typeface="+mn-cs"/>
              </a:rPr>
              <a:t>IV. </a:t>
            </a:r>
            <a:r>
              <a:rPr lang="en-US" sz="2800" b="1" dirty="0">
                <a:solidFill>
                  <a:srgbClr val="0000CC"/>
                </a:solidFill>
                <a:cs typeface="+mn-cs"/>
              </a:rPr>
              <a:t>NỘI DUNG NHIỆM VỤ CÔNG TÁC </a:t>
            </a:r>
            <a:r>
              <a:rPr lang="en-US" sz="2800" b="1" dirty="0" smtClean="0">
                <a:solidFill>
                  <a:srgbClr val="0000CC"/>
                </a:solidFill>
                <a:cs typeface="+mn-cs"/>
              </a:rPr>
              <a:t>PCTNTT</a:t>
            </a:r>
            <a:endParaRPr lang="vi-VN" altLang="en-US" sz="2800" b="1" dirty="0">
              <a:solidFill>
                <a:srgbClr val="0000CC"/>
              </a:solidFill>
              <a:cs typeface="+mn-cs"/>
            </a:endParaRPr>
          </a:p>
        </p:txBody>
      </p:sp>
    </p:spTree>
    <p:extLst>
      <p:ext uri="{BB962C8B-B14F-4D97-AF65-F5344CB8AC3E}">
        <p14:creationId xmlns:p14="http://schemas.microsoft.com/office/powerpoint/2010/main" val="3205408077"/>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685800" y="1143000"/>
            <a:ext cx="7924800" cy="4114800"/>
          </a:xfrm>
        </p:spPr>
        <p:txBody>
          <a:bodyPr/>
          <a:lstStyle/>
          <a:p>
            <a:pPr marL="0" indent="0" algn="just">
              <a:buNone/>
            </a:pPr>
            <a:r>
              <a:rPr lang="en-US" sz="2400" dirty="0"/>
              <a:t>- </a:t>
            </a:r>
            <a:r>
              <a:rPr lang="en-US" sz="2400" dirty="0" err="1"/>
              <a:t>Phòng</a:t>
            </a:r>
            <a:r>
              <a:rPr lang="en-US" sz="2400" dirty="0"/>
              <a:t> </a:t>
            </a:r>
            <a:r>
              <a:rPr lang="en-US" sz="2400" dirty="0" err="1"/>
              <a:t>ngừa</a:t>
            </a:r>
            <a:r>
              <a:rPr lang="en-US" sz="2400" dirty="0"/>
              <a:t> </a:t>
            </a:r>
            <a:r>
              <a:rPr lang="en-US" sz="2400" dirty="0" err="1"/>
              <a:t>bỏng</a:t>
            </a:r>
            <a:r>
              <a:rPr lang="en-US" sz="2400" dirty="0"/>
              <a:t> </a:t>
            </a:r>
            <a:r>
              <a:rPr lang="en-US" sz="2400" dirty="0" err="1"/>
              <a:t>và</a:t>
            </a:r>
            <a:r>
              <a:rPr lang="en-US" sz="2400" dirty="0"/>
              <a:t> </a:t>
            </a:r>
            <a:r>
              <a:rPr lang="en-US" sz="2400" dirty="0" err="1"/>
              <a:t>nhiễm</a:t>
            </a:r>
            <a:r>
              <a:rPr lang="en-US" sz="2400" dirty="0"/>
              <a:t> </a:t>
            </a:r>
            <a:r>
              <a:rPr lang="en-US" sz="2400" dirty="0" err="1"/>
              <a:t>độc</a:t>
            </a:r>
            <a:r>
              <a:rPr lang="en-US" sz="2400" dirty="0"/>
              <a:t>: Ở </a:t>
            </a:r>
            <a:r>
              <a:rPr lang="en-US" sz="2400" dirty="0" err="1"/>
              <a:t>các</a:t>
            </a:r>
            <a:r>
              <a:rPr lang="en-US" sz="2400" dirty="0"/>
              <a:t> </a:t>
            </a:r>
            <a:r>
              <a:rPr lang="en-US" sz="2400" dirty="0" err="1"/>
              <a:t>phòng</a:t>
            </a:r>
            <a:r>
              <a:rPr lang="en-US" sz="2400" dirty="0"/>
              <a:t> </a:t>
            </a:r>
            <a:r>
              <a:rPr lang="en-US" sz="2400" dirty="0" err="1"/>
              <a:t>học</a:t>
            </a:r>
            <a:r>
              <a:rPr lang="en-US" sz="2400" dirty="0"/>
              <a:t>, </a:t>
            </a:r>
            <a:r>
              <a:rPr lang="en-US" sz="2400" dirty="0" err="1"/>
              <a:t>phòng</a:t>
            </a:r>
            <a:r>
              <a:rPr lang="en-US" sz="2400" dirty="0"/>
              <a:t> </a:t>
            </a:r>
            <a:r>
              <a:rPr lang="en-US" sz="2400" dirty="0" err="1"/>
              <a:t>thí</a:t>
            </a:r>
            <a:r>
              <a:rPr lang="en-US" sz="2400" dirty="0"/>
              <a:t> </a:t>
            </a:r>
            <a:r>
              <a:rPr lang="en-US" sz="2400" dirty="0" err="1"/>
              <a:t>nghiệm</a:t>
            </a:r>
            <a:r>
              <a:rPr lang="en-US" sz="2400" dirty="0"/>
              <a:t> </a:t>
            </a:r>
            <a:r>
              <a:rPr lang="en-US" sz="2400" dirty="0" err="1"/>
              <a:t>và</a:t>
            </a:r>
            <a:r>
              <a:rPr lang="en-US" sz="2400" dirty="0"/>
              <a:t> </a:t>
            </a:r>
            <a:r>
              <a:rPr lang="en-US" sz="2400" dirty="0" err="1"/>
              <a:t>các</a:t>
            </a:r>
            <a:r>
              <a:rPr lang="en-US" sz="2400" dirty="0"/>
              <a:t> </a:t>
            </a:r>
            <a:r>
              <a:rPr lang="en-US" sz="2400" dirty="0" err="1"/>
              <a:t>phòng</a:t>
            </a:r>
            <a:r>
              <a:rPr lang="en-US" sz="2400" dirty="0"/>
              <a:t> </a:t>
            </a:r>
            <a:r>
              <a:rPr lang="en-US" sz="2400" dirty="0" err="1"/>
              <a:t>chức</a:t>
            </a:r>
            <a:r>
              <a:rPr lang="en-US" sz="2400" dirty="0"/>
              <a:t> </a:t>
            </a:r>
            <a:r>
              <a:rPr lang="en-US" sz="2400" dirty="0" err="1"/>
              <a:t>năng</a:t>
            </a:r>
            <a:r>
              <a:rPr lang="en-US" sz="2400" dirty="0"/>
              <a:t> </a:t>
            </a:r>
            <a:r>
              <a:rPr lang="en-US" sz="2400" dirty="0" err="1"/>
              <a:t>khác</a:t>
            </a:r>
            <a:r>
              <a:rPr lang="en-US" sz="2400" dirty="0"/>
              <a:t> </a:t>
            </a:r>
            <a:r>
              <a:rPr lang="en-US" sz="2400" dirty="0" err="1"/>
              <a:t>phải</a:t>
            </a:r>
            <a:r>
              <a:rPr lang="en-US" sz="2400" dirty="0"/>
              <a:t> </a:t>
            </a:r>
            <a:r>
              <a:rPr lang="en-US" sz="2400" dirty="0" err="1"/>
              <a:t>có</a:t>
            </a:r>
            <a:r>
              <a:rPr lang="en-US" sz="2400" dirty="0"/>
              <a:t> </a:t>
            </a:r>
            <a:r>
              <a:rPr lang="en-US" sz="2400" dirty="0" err="1"/>
              <a:t>bảng</a:t>
            </a:r>
            <a:r>
              <a:rPr lang="en-US" sz="2400" dirty="0"/>
              <a:t> </a:t>
            </a:r>
            <a:r>
              <a:rPr lang="en-US" sz="2400" dirty="0" err="1"/>
              <a:t>nội</a:t>
            </a:r>
            <a:r>
              <a:rPr lang="en-US" sz="2400" dirty="0"/>
              <a:t> </a:t>
            </a:r>
            <a:r>
              <a:rPr lang="en-US" sz="2400" dirty="0" err="1"/>
              <a:t>quy</a:t>
            </a:r>
            <a:r>
              <a:rPr lang="en-US" sz="2400" dirty="0"/>
              <a:t> </a:t>
            </a:r>
            <a:r>
              <a:rPr lang="en-US" sz="2400" dirty="0" err="1"/>
              <a:t>hướng</a:t>
            </a:r>
            <a:r>
              <a:rPr lang="en-US" sz="2400" dirty="0"/>
              <a:t> </a:t>
            </a:r>
            <a:r>
              <a:rPr lang="en-US" sz="2400" dirty="0" err="1"/>
              <a:t>dẫn</a:t>
            </a:r>
            <a:r>
              <a:rPr lang="en-US" sz="2400" dirty="0"/>
              <a:t> </a:t>
            </a:r>
            <a:r>
              <a:rPr lang="en-US" sz="2400" dirty="0" err="1"/>
              <a:t>sử</a:t>
            </a:r>
            <a:r>
              <a:rPr lang="en-US" sz="2400" dirty="0"/>
              <a:t> </a:t>
            </a:r>
            <a:r>
              <a:rPr lang="en-US" sz="2400" dirty="0" err="1"/>
              <a:t>dụng</a:t>
            </a:r>
            <a:r>
              <a:rPr lang="en-US" sz="2400" dirty="0"/>
              <a:t> </a:t>
            </a:r>
            <a:r>
              <a:rPr lang="en-US" sz="2400" dirty="0" err="1"/>
              <a:t>những</a:t>
            </a:r>
            <a:r>
              <a:rPr lang="en-US" sz="2400" dirty="0"/>
              <a:t> </a:t>
            </a:r>
            <a:r>
              <a:rPr lang="en-US" sz="2400" dirty="0" err="1"/>
              <a:t>dụng</a:t>
            </a:r>
            <a:r>
              <a:rPr lang="en-US" sz="2400" dirty="0"/>
              <a:t> </a:t>
            </a:r>
            <a:r>
              <a:rPr lang="en-US" sz="2400" dirty="0" err="1"/>
              <a:t>cụ</a:t>
            </a:r>
            <a:r>
              <a:rPr lang="en-US" sz="2400" dirty="0"/>
              <a:t>, </a:t>
            </a:r>
            <a:r>
              <a:rPr lang="en-US" sz="2400" dirty="0" err="1"/>
              <a:t>thiết</a:t>
            </a:r>
            <a:r>
              <a:rPr lang="en-US" sz="2400" dirty="0"/>
              <a:t> </a:t>
            </a:r>
            <a:r>
              <a:rPr lang="en-US" sz="2400" dirty="0" err="1"/>
              <a:t>bị</a:t>
            </a:r>
            <a:r>
              <a:rPr lang="en-US" sz="2400" dirty="0"/>
              <a:t> </a:t>
            </a:r>
            <a:r>
              <a:rPr lang="en-US" sz="2400" dirty="0" err="1"/>
              <a:t>để</a:t>
            </a:r>
            <a:r>
              <a:rPr lang="en-US" sz="2400" dirty="0"/>
              <a:t> </a:t>
            </a:r>
            <a:r>
              <a:rPr lang="en-US" sz="2400" dirty="0" err="1"/>
              <a:t>bảo</a:t>
            </a:r>
            <a:r>
              <a:rPr lang="en-US" sz="2400" dirty="0"/>
              <a:t> </a:t>
            </a:r>
            <a:r>
              <a:rPr lang="en-US" sz="2400" dirty="0" err="1"/>
              <a:t>đảm</a:t>
            </a:r>
            <a:r>
              <a:rPr lang="en-US" sz="2400" dirty="0"/>
              <a:t> an </a:t>
            </a:r>
            <a:r>
              <a:rPr lang="en-US" sz="2400" dirty="0" err="1"/>
              <a:t>toàn</a:t>
            </a:r>
            <a:r>
              <a:rPr lang="en-US" sz="2400" dirty="0"/>
              <a:t> </a:t>
            </a:r>
            <a:r>
              <a:rPr lang="en-US" sz="2400" dirty="0" err="1"/>
              <a:t>hóa</a:t>
            </a:r>
            <a:r>
              <a:rPr lang="en-US" sz="2400" dirty="0"/>
              <a:t> </a:t>
            </a:r>
            <a:r>
              <a:rPr lang="en-US" sz="2400" dirty="0" err="1"/>
              <a:t>chất</a:t>
            </a:r>
            <a:r>
              <a:rPr lang="en-US" sz="2400" dirty="0"/>
              <a:t>, an </a:t>
            </a:r>
            <a:r>
              <a:rPr lang="en-US" sz="2400" dirty="0" err="1"/>
              <a:t>toàn</a:t>
            </a:r>
            <a:r>
              <a:rPr lang="en-US" sz="2400" dirty="0"/>
              <a:t> </a:t>
            </a:r>
            <a:r>
              <a:rPr lang="en-US" sz="2400" dirty="0" err="1"/>
              <a:t>điện</a:t>
            </a:r>
            <a:r>
              <a:rPr lang="en-US" sz="2400" dirty="0"/>
              <a:t>... </a:t>
            </a:r>
            <a:r>
              <a:rPr lang="en-US" sz="2400" dirty="0" err="1"/>
              <a:t>Bảng</a:t>
            </a:r>
            <a:r>
              <a:rPr lang="en-US" sz="2400" dirty="0"/>
              <a:t> </a:t>
            </a:r>
            <a:r>
              <a:rPr lang="en-US" sz="2400" dirty="0" err="1"/>
              <a:t>điện</a:t>
            </a:r>
            <a:r>
              <a:rPr lang="en-US" sz="2400" dirty="0"/>
              <a:t> </a:t>
            </a:r>
            <a:r>
              <a:rPr lang="en-US" sz="2400" dirty="0" err="1"/>
              <a:t>phải</a:t>
            </a:r>
            <a:r>
              <a:rPr lang="en-US" sz="2400" dirty="0"/>
              <a:t> </a:t>
            </a:r>
            <a:r>
              <a:rPr lang="en-US" sz="2400" dirty="0" err="1"/>
              <a:t>lắp</a:t>
            </a:r>
            <a:r>
              <a:rPr lang="en-US" sz="2400" dirty="0"/>
              <a:t> </a:t>
            </a:r>
            <a:r>
              <a:rPr lang="en-US" sz="2400" dirty="0" err="1"/>
              <a:t>đặt</a:t>
            </a:r>
            <a:r>
              <a:rPr lang="en-US" sz="2400" dirty="0"/>
              <a:t> ở </a:t>
            </a:r>
            <a:r>
              <a:rPr lang="en-US" sz="2400" dirty="0" err="1"/>
              <a:t>vị</a:t>
            </a:r>
            <a:r>
              <a:rPr lang="en-US" sz="2400" dirty="0"/>
              <a:t> </a:t>
            </a:r>
            <a:r>
              <a:rPr lang="en-US" sz="2400" dirty="0" err="1"/>
              <a:t>trí</a:t>
            </a:r>
            <a:r>
              <a:rPr lang="en-US" sz="2400" dirty="0"/>
              <a:t> </a:t>
            </a:r>
            <a:r>
              <a:rPr lang="en-US" sz="2400" dirty="0" err="1"/>
              <a:t>cao</a:t>
            </a:r>
            <a:r>
              <a:rPr lang="en-US" sz="2400" dirty="0"/>
              <a:t> </a:t>
            </a:r>
            <a:r>
              <a:rPr lang="en-US" sz="2400" dirty="0" err="1"/>
              <a:t>ngoài</a:t>
            </a:r>
            <a:r>
              <a:rPr lang="en-US" sz="2400" dirty="0"/>
              <a:t> </a:t>
            </a:r>
            <a:r>
              <a:rPr lang="en-US" sz="2400" dirty="0" err="1"/>
              <a:t>tầm</a:t>
            </a:r>
            <a:r>
              <a:rPr lang="en-US" sz="2400" dirty="0"/>
              <a:t> </a:t>
            </a:r>
            <a:r>
              <a:rPr lang="en-US" sz="2400" dirty="0" err="1"/>
              <a:t>tay</a:t>
            </a:r>
            <a:r>
              <a:rPr lang="en-US" sz="2400" dirty="0"/>
              <a:t> </a:t>
            </a:r>
            <a:r>
              <a:rPr lang="en-US" sz="2400" dirty="0" err="1"/>
              <a:t>với</a:t>
            </a:r>
            <a:r>
              <a:rPr lang="en-US" sz="2400" dirty="0"/>
              <a:t> </a:t>
            </a:r>
            <a:r>
              <a:rPr lang="en-US" sz="2400" dirty="0" err="1"/>
              <a:t>của</a:t>
            </a:r>
            <a:r>
              <a:rPr lang="en-US" sz="2400" dirty="0"/>
              <a:t> </a:t>
            </a:r>
            <a:r>
              <a:rPr lang="en-US" sz="2400" dirty="0" err="1"/>
              <a:t>học</a:t>
            </a:r>
            <a:r>
              <a:rPr lang="en-US" sz="2400" dirty="0"/>
              <a:t> </a:t>
            </a:r>
            <a:r>
              <a:rPr lang="en-US" sz="2400" dirty="0" err="1"/>
              <a:t>sinh</a:t>
            </a:r>
            <a:r>
              <a:rPr lang="en-US" sz="2400" dirty="0"/>
              <a:t> </a:t>
            </a:r>
            <a:r>
              <a:rPr lang="en-US" sz="2400" dirty="0" err="1"/>
              <a:t>còn</a:t>
            </a:r>
            <a:r>
              <a:rPr lang="en-US" sz="2400" dirty="0"/>
              <a:t> </a:t>
            </a:r>
            <a:r>
              <a:rPr lang="en-US" sz="2400" dirty="0" err="1"/>
              <a:t>nhỏ</a:t>
            </a:r>
            <a:r>
              <a:rPr lang="en-US" sz="2400" dirty="0"/>
              <a:t>. </a:t>
            </a:r>
            <a:r>
              <a:rPr lang="en-US" sz="2400" dirty="0" err="1"/>
              <a:t>Tuyệt</a:t>
            </a:r>
            <a:r>
              <a:rPr lang="en-US" sz="2400" dirty="0"/>
              <a:t> </a:t>
            </a:r>
            <a:r>
              <a:rPr lang="en-US" sz="2400" dirty="0" err="1"/>
              <a:t>đối</a:t>
            </a:r>
            <a:r>
              <a:rPr lang="en-US" sz="2400" dirty="0"/>
              <a:t> </a:t>
            </a:r>
            <a:r>
              <a:rPr lang="en-US" sz="2400" dirty="0" err="1"/>
              <a:t>không</a:t>
            </a:r>
            <a:r>
              <a:rPr lang="en-US" sz="2400" dirty="0"/>
              <a:t> </a:t>
            </a:r>
            <a:r>
              <a:rPr lang="en-US" sz="2400" dirty="0" err="1"/>
              <a:t>để</a:t>
            </a:r>
            <a:r>
              <a:rPr lang="en-US" sz="2400" dirty="0"/>
              <a:t> </a:t>
            </a:r>
            <a:r>
              <a:rPr lang="en-US" sz="2400" dirty="0" err="1"/>
              <a:t>bàn</a:t>
            </a:r>
            <a:r>
              <a:rPr lang="en-US" sz="2400" dirty="0"/>
              <a:t> </a:t>
            </a:r>
            <a:r>
              <a:rPr lang="en-US" sz="2400" dirty="0" err="1"/>
              <a:t>là</a:t>
            </a:r>
            <a:r>
              <a:rPr lang="en-US" sz="2400" dirty="0"/>
              <a:t>, </a:t>
            </a:r>
            <a:r>
              <a:rPr lang="en-US" sz="2400" dirty="0" err="1"/>
              <a:t>đồ</a:t>
            </a:r>
            <a:r>
              <a:rPr lang="en-US" sz="2400" dirty="0"/>
              <a:t> </a:t>
            </a:r>
            <a:r>
              <a:rPr lang="en-US" sz="2400" dirty="0" err="1"/>
              <a:t>đun</a:t>
            </a:r>
            <a:r>
              <a:rPr lang="en-US" sz="2400" dirty="0"/>
              <a:t> </a:t>
            </a:r>
            <a:r>
              <a:rPr lang="en-US" sz="2400" dirty="0" err="1"/>
              <a:t>nấu</a:t>
            </a:r>
            <a:r>
              <a:rPr lang="en-US" sz="2400" dirty="0"/>
              <a:t> </a:t>
            </a:r>
            <a:r>
              <a:rPr lang="en-US" sz="2400" dirty="0" err="1"/>
              <a:t>trong</a:t>
            </a:r>
            <a:r>
              <a:rPr lang="en-US" sz="2400" dirty="0"/>
              <a:t> </a:t>
            </a:r>
            <a:r>
              <a:rPr lang="en-US" sz="2400" dirty="0" err="1"/>
              <a:t>phòng</a:t>
            </a:r>
            <a:r>
              <a:rPr lang="en-US" sz="2400" dirty="0"/>
              <a:t> </a:t>
            </a:r>
            <a:r>
              <a:rPr lang="en-US" sz="2400" dirty="0" err="1"/>
              <a:t>học</a:t>
            </a:r>
            <a:r>
              <a:rPr lang="en-US" sz="2400" dirty="0"/>
              <a:t>. </a:t>
            </a:r>
            <a:r>
              <a:rPr lang="en-US" sz="2400" dirty="0" err="1"/>
              <a:t>Không</a:t>
            </a:r>
            <a:r>
              <a:rPr lang="en-US" sz="2400" dirty="0"/>
              <a:t> </a:t>
            </a:r>
            <a:r>
              <a:rPr lang="en-US" sz="2400" dirty="0" err="1"/>
              <a:t>cho</a:t>
            </a:r>
            <a:r>
              <a:rPr lang="en-US" sz="2400" dirty="0"/>
              <a:t> </a:t>
            </a:r>
            <a:r>
              <a:rPr lang="en-US" sz="2400" dirty="0" err="1"/>
              <a:t>học</a:t>
            </a:r>
            <a:r>
              <a:rPr lang="en-US" sz="2400" dirty="0"/>
              <a:t> </a:t>
            </a:r>
            <a:r>
              <a:rPr lang="en-US" sz="2400" dirty="0" err="1"/>
              <a:t>sinh</a:t>
            </a:r>
            <a:r>
              <a:rPr lang="en-US" sz="2400" dirty="0"/>
              <a:t> </a:t>
            </a:r>
            <a:r>
              <a:rPr lang="en-US" sz="2400" dirty="0" err="1"/>
              <a:t>đến</a:t>
            </a:r>
            <a:r>
              <a:rPr lang="en-US" sz="2400" dirty="0"/>
              <a:t> </a:t>
            </a:r>
            <a:r>
              <a:rPr lang="en-US" sz="2400" dirty="0" err="1"/>
              <a:t>khu</a:t>
            </a:r>
            <a:r>
              <a:rPr lang="en-US" sz="2400" dirty="0"/>
              <a:t> </a:t>
            </a:r>
            <a:r>
              <a:rPr lang="en-US" sz="2400" dirty="0" err="1"/>
              <a:t>vực</a:t>
            </a:r>
            <a:r>
              <a:rPr lang="en-US" sz="2400" dirty="0"/>
              <a:t> </a:t>
            </a:r>
            <a:r>
              <a:rPr lang="en-US" sz="2400" dirty="0" err="1"/>
              <a:t>nhà</a:t>
            </a:r>
            <a:r>
              <a:rPr lang="en-US" sz="2400" dirty="0"/>
              <a:t> </a:t>
            </a:r>
            <a:r>
              <a:rPr lang="en-US" sz="2400" dirty="0" err="1"/>
              <a:t>bếp</a:t>
            </a:r>
            <a:r>
              <a:rPr lang="en-US" sz="2400" dirty="0"/>
              <a:t> </a:t>
            </a:r>
            <a:r>
              <a:rPr lang="en-US" sz="2400" dirty="0" err="1"/>
              <a:t>và</a:t>
            </a:r>
            <a:r>
              <a:rPr lang="en-US" sz="2400" dirty="0"/>
              <a:t> chia </a:t>
            </a:r>
            <a:r>
              <a:rPr lang="en-US" sz="2400" dirty="0" err="1"/>
              <a:t>suất</a:t>
            </a:r>
            <a:r>
              <a:rPr lang="en-US" sz="2400" dirty="0"/>
              <a:t> </a:t>
            </a:r>
            <a:r>
              <a:rPr lang="en-US" sz="2400" dirty="0" err="1"/>
              <a:t>ăn</a:t>
            </a:r>
            <a:r>
              <a:rPr lang="en-US" sz="2400" dirty="0"/>
              <a:t> </a:t>
            </a:r>
            <a:r>
              <a:rPr lang="en-US" sz="2400" dirty="0" err="1"/>
              <a:t>cho</a:t>
            </a:r>
            <a:r>
              <a:rPr lang="en-US" sz="2400" dirty="0"/>
              <a:t> </a:t>
            </a:r>
            <a:r>
              <a:rPr lang="en-US" sz="2400" dirty="0" err="1"/>
              <a:t>học</a:t>
            </a:r>
            <a:r>
              <a:rPr lang="en-US" sz="2400" dirty="0"/>
              <a:t> </a:t>
            </a:r>
            <a:r>
              <a:rPr lang="en-US" sz="2400" dirty="0" err="1"/>
              <a:t>sinh</a:t>
            </a:r>
            <a:r>
              <a:rPr lang="en-US" sz="2400" dirty="0"/>
              <a:t> ở </a:t>
            </a:r>
            <a:r>
              <a:rPr lang="en-US" sz="2400" dirty="0" err="1"/>
              <a:t>nhà</a:t>
            </a:r>
            <a:r>
              <a:rPr lang="en-US" sz="2400" dirty="0"/>
              <a:t> </a:t>
            </a:r>
            <a:r>
              <a:rPr lang="en-US" sz="2400" dirty="0" err="1"/>
              <a:t>ăn</a:t>
            </a:r>
            <a:r>
              <a:rPr lang="en-US" sz="2400" dirty="0"/>
              <a:t>. </a:t>
            </a:r>
            <a:r>
              <a:rPr lang="en-US" sz="2400" dirty="0" err="1"/>
              <a:t>Chú</a:t>
            </a:r>
            <a:r>
              <a:rPr lang="en-US" sz="2400" dirty="0"/>
              <a:t> ý </a:t>
            </a:r>
            <a:r>
              <a:rPr lang="en-US" sz="2400" dirty="0" err="1"/>
              <a:t>quan</a:t>
            </a:r>
            <a:r>
              <a:rPr lang="en-US" sz="2400" dirty="0"/>
              <a:t> </a:t>
            </a:r>
            <a:r>
              <a:rPr lang="en-US" sz="2400" dirty="0" err="1"/>
              <a:t>tâm</a:t>
            </a:r>
            <a:r>
              <a:rPr lang="en-US" sz="2400" dirty="0"/>
              <a:t> </a:t>
            </a:r>
            <a:r>
              <a:rPr lang="en-US" sz="2400" dirty="0" err="1"/>
              <a:t>đến</a:t>
            </a:r>
            <a:r>
              <a:rPr lang="en-US" sz="2400" dirty="0"/>
              <a:t> </a:t>
            </a:r>
            <a:r>
              <a:rPr lang="en-US" sz="2400" dirty="0" err="1"/>
              <a:t>việc</a:t>
            </a:r>
            <a:r>
              <a:rPr lang="en-US" sz="2400" dirty="0"/>
              <a:t> </a:t>
            </a:r>
            <a:r>
              <a:rPr lang="en-US" sz="2400" dirty="0" err="1"/>
              <a:t>chăm</a:t>
            </a:r>
            <a:r>
              <a:rPr lang="en-US" sz="2400" dirty="0"/>
              <a:t> </a:t>
            </a:r>
            <a:r>
              <a:rPr lang="en-US" sz="2400" dirty="0" err="1"/>
              <a:t>sóc</a:t>
            </a:r>
            <a:r>
              <a:rPr lang="en-US" sz="2400" dirty="0"/>
              <a:t> </a:t>
            </a:r>
            <a:r>
              <a:rPr lang="en-US" sz="2400" dirty="0" err="1"/>
              <a:t>học</a:t>
            </a:r>
            <a:r>
              <a:rPr lang="en-US" sz="2400" dirty="0"/>
              <a:t> </a:t>
            </a:r>
            <a:r>
              <a:rPr lang="en-US" sz="2400" dirty="0" err="1"/>
              <a:t>sinh</a:t>
            </a:r>
            <a:r>
              <a:rPr lang="en-US" sz="2400" dirty="0"/>
              <a:t> </a:t>
            </a:r>
            <a:r>
              <a:rPr lang="en-US" sz="2400" dirty="0" err="1"/>
              <a:t>còn</a:t>
            </a:r>
            <a:r>
              <a:rPr lang="en-US" sz="2400" dirty="0"/>
              <a:t> </a:t>
            </a:r>
            <a:r>
              <a:rPr lang="en-US" sz="2400" dirty="0" err="1"/>
              <a:t>nhỏ</a:t>
            </a:r>
            <a:r>
              <a:rPr lang="en-US" sz="2400" dirty="0"/>
              <a:t>, </a:t>
            </a:r>
            <a:r>
              <a:rPr lang="en-US" sz="2400" dirty="0" err="1"/>
              <a:t>không</a:t>
            </a:r>
            <a:r>
              <a:rPr lang="en-US" sz="2400" dirty="0"/>
              <a:t> </a:t>
            </a:r>
            <a:r>
              <a:rPr lang="en-US" sz="2400" dirty="0" err="1"/>
              <a:t>để</a:t>
            </a:r>
            <a:r>
              <a:rPr lang="en-US" sz="2400" dirty="0"/>
              <a:t> </a:t>
            </a:r>
            <a:r>
              <a:rPr lang="en-US" sz="2400" dirty="0" err="1"/>
              <a:t>trẻ</a:t>
            </a:r>
            <a:r>
              <a:rPr lang="en-US" sz="2400" dirty="0"/>
              <a:t> </a:t>
            </a:r>
            <a:r>
              <a:rPr lang="en-US" sz="2400" dirty="0" err="1"/>
              <a:t>tự</a:t>
            </a:r>
            <a:r>
              <a:rPr lang="en-US" sz="2400" dirty="0"/>
              <a:t> </a:t>
            </a:r>
            <a:r>
              <a:rPr lang="en-US" sz="2400" dirty="0" err="1"/>
              <a:t>chơi</a:t>
            </a:r>
            <a:r>
              <a:rPr lang="en-US" sz="2400" dirty="0"/>
              <a:t> </a:t>
            </a:r>
            <a:r>
              <a:rPr lang="en-US" sz="2400" dirty="0" err="1"/>
              <a:t>một</a:t>
            </a:r>
            <a:r>
              <a:rPr lang="en-US" sz="2400" dirty="0"/>
              <a:t> </a:t>
            </a:r>
            <a:r>
              <a:rPr lang="en-US" sz="2400" dirty="0" err="1"/>
              <a:t>mình</a:t>
            </a:r>
            <a:r>
              <a:rPr lang="en-US" sz="2400" dirty="0"/>
              <a:t> ở </a:t>
            </a:r>
            <a:r>
              <a:rPr lang="en-US" sz="2400" dirty="0" err="1"/>
              <a:t>những</a:t>
            </a:r>
            <a:r>
              <a:rPr lang="en-US" sz="2400" dirty="0"/>
              <a:t> </a:t>
            </a:r>
            <a:r>
              <a:rPr lang="en-US" sz="2400" dirty="0" err="1"/>
              <a:t>nơi</a:t>
            </a:r>
            <a:r>
              <a:rPr lang="en-US" sz="2400" dirty="0"/>
              <a:t> </a:t>
            </a:r>
            <a:r>
              <a:rPr lang="en-US" sz="2400" dirty="0" err="1"/>
              <a:t>có</a:t>
            </a:r>
            <a:r>
              <a:rPr lang="en-US" sz="2400" dirty="0"/>
              <a:t> </a:t>
            </a:r>
            <a:r>
              <a:rPr lang="en-US" sz="2400" dirty="0" err="1"/>
              <a:t>thể</a:t>
            </a:r>
            <a:r>
              <a:rPr lang="en-US" sz="2400" dirty="0"/>
              <a:t> </a:t>
            </a:r>
            <a:r>
              <a:rPr lang="en-US" sz="2400" dirty="0" err="1"/>
              <a:t>xảy</a:t>
            </a:r>
            <a:r>
              <a:rPr lang="en-US" sz="2400" dirty="0"/>
              <a:t> </a:t>
            </a:r>
            <a:r>
              <a:rPr lang="en-US" sz="2400" dirty="0" err="1"/>
              <a:t>ra</a:t>
            </a:r>
            <a:r>
              <a:rPr lang="en-US" sz="2400" dirty="0"/>
              <a:t> TNTT </a:t>
            </a:r>
            <a:r>
              <a:rPr lang="en-US" sz="2400" dirty="0" err="1"/>
              <a:t>gây</a:t>
            </a:r>
            <a:r>
              <a:rPr lang="en-US" sz="2400" dirty="0"/>
              <a:t> </a:t>
            </a:r>
            <a:r>
              <a:rPr lang="en-US" sz="2400" dirty="0" err="1"/>
              <a:t>cháy</a:t>
            </a:r>
            <a:r>
              <a:rPr lang="en-US" sz="2400" dirty="0"/>
              <a:t> </a:t>
            </a:r>
            <a:r>
              <a:rPr lang="en-US" sz="2400" dirty="0" err="1"/>
              <a:t>bỏng</a:t>
            </a:r>
            <a:r>
              <a:rPr lang="en-US" sz="2400" dirty="0"/>
              <a:t> </a:t>
            </a:r>
            <a:r>
              <a:rPr lang="en-US" sz="2400" dirty="0" err="1"/>
              <a:t>và</a:t>
            </a:r>
            <a:r>
              <a:rPr lang="en-US" sz="2400" dirty="0"/>
              <a:t> </a:t>
            </a:r>
            <a:r>
              <a:rPr lang="en-US" sz="2400" dirty="0" err="1"/>
              <a:t>nhiễm</a:t>
            </a:r>
            <a:r>
              <a:rPr lang="en-US" sz="2400" dirty="0"/>
              <a:t> </a:t>
            </a:r>
            <a:r>
              <a:rPr lang="en-US" sz="2400" dirty="0" err="1"/>
              <a:t>độc</a:t>
            </a:r>
            <a:r>
              <a:rPr lang="en-US" sz="2400" dirty="0"/>
              <a:t> </a:t>
            </a:r>
            <a:r>
              <a:rPr lang="en-US" sz="2400" dirty="0" err="1"/>
              <a:t>hóa</a:t>
            </a:r>
            <a:r>
              <a:rPr lang="en-US" sz="2400" dirty="0"/>
              <a:t> </a:t>
            </a:r>
            <a:r>
              <a:rPr lang="en-US" sz="2400" dirty="0" err="1"/>
              <a:t>chất</a:t>
            </a:r>
            <a:r>
              <a:rPr lang="en-US" sz="2400" dirty="0"/>
              <a:t>. </a:t>
            </a:r>
            <a:r>
              <a:rPr lang="en-US" sz="2400" dirty="0" err="1"/>
              <a:t>Phải</a:t>
            </a:r>
            <a:r>
              <a:rPr lang="en-US" sz="2400" dirty="0"/>
              <a:t> </a:t>
            </a:r>
            <a:r>
              <a:rPr lang="en-US" sz="2400" dirty="0" err="1"/>
              <a:t>để</a:t>
            </a:r>
            <a:r>
              <a:rPr lang="en-US" sz="2400" dirty="0"/>
              <a:t> </a:t>
            </a:r>
            <a:r>
              <a:rPr lang="en-US" sz="2400" dirty="0" err="1"/>
              <a:t>thuốc</a:t>
            </a:r>
            <a:r>
              <a:rPr lang="en-US" sz="2400" dirty="0"/>
              <a:t> </a:t>
            </a:r>
            <a:r>
              <a:rPr lang="en-US" sz="2400" dirty="0" err="1"/>
              <a:t>và</a:t>
            </a:r>
            <a:r>
              <a:rPr lang="en-US" sz="2400" dirty="0"/>
              <a:t> </a:t>
            </a:r>
            <a:r>
              <a:rPr lang="en-US" sz="2400" dirty="0" err="1"/>
              <a:t>hóa</a:t>
            </a:r>
            <a:r>
              <a:rPr lang="en-US" sz="2400" dirty="0"/>
              <a:t> </a:t>
            </a:r>
            <a:r>
              <a:rPr lang="en-US" sz="2400" dirty="0" err="1"/>
              <a:t>chất</a:t>
            </a:r>
            <a:r>
              <a:rPr lang="en-US" sz="2400" dirty="0"/>
              <a:t> </a:t>
            </a:r>
            <a:r>
              <a:rPr lang="en-US" sz="2400" dirty="0" err="1"/>
              <a:t>ngoài</a:t>
            </a:r>
            <a:r>
              <a:rPr lang="en-US" sz="2400" dirty="0"/>
              <a:t> </a:t>
            </a:r>
            <a:r>
              <a:rPr lang="en-US" sz="2400" dirty="0" err="1"/>
              <a:t>tầm</a:t>
            </a:r>
            <a:r>
              <a:rPr lang="en-US" sz="2400" dirty="0"/>
              <a:t> </a:t>
            </a:r>
            <a:r>
              <a:rPr lang="en-US" sz="2400" dirty="0" err="1"/>
              <a:t>với</a:t>
            </a:r>
            <a:r>
              <a:rPr lang="en-US" sz="2400" dirty="0"/>
              <a:t> </a:t>
            </a:r>
            <a:r>
              <a:rPr lang="en-US" sz="2400" dirty="0" err="1"/>
              <a:t>của</a:t>
            </a:r>
            <a:r>
              <a:rPr lang="en-US" sz="2400" dirty="0"/>
              <a:t> </a:t>
            </a:r>
            <a:r>
              <a:rPr lang="en-US" sz="2400" dirty="0" err="1"/>
              <a:t>học</a:t>
            </a:r>
            <a:r>
              <a:rPr lang="en-US" sz="2400" dirty="0"/>
              <a:t> </a:t>
            </a:r>
            <a:r>
              <a:rPr lang="en-US" sz="2400" dirty="0" err="1"/>
              <a:t>sinh</a:t>
            </a:r>
            <a:r>
              <a:rPr lang="en-US" sz="2400" dirty="0"/>
              <a:t> </a:t>
            </a:r>
            <a:r>
              <a:rPr lang="en-US" sz="2400" dirty="0" err="1"/>
              <a:t>nhỏ</a:t>
            </a:r>
            <a:r>
              <a:rPr lang="en-US" sz="2400" dirty="0"/>
              <a:t> </a:t>
            </a:r>
            <a:r>
              <a:rPr lang="en-US" sz="2400" dirty="0" err="1"/>
              <a:t>và</a:t>
            </a:r>
            <a:r>
              <a:rPr lang="en-US" sz="2400" dirty="0"/>
              <a:t> </a:t>
            </a:r>
            <a:r>
              <a:rPr lang="en-US" sz="2400" dirty="0" err="1"/>
              <a:t>không</a:t>
            </a:r>
            <a:r>
              <a:rPr lang="en-US" sz="2400" dirty="0"/>
              <a:t> </a:t>
            </a:r>
            <a:r>
              <a:rPr lang="en-US" sz="2400" dirty="0" err="1"/>
              <a:t>nên</a:t>
            </a:r>
            <a:r>
              <a:rPr lang="en-US" sz="2400" dirty="0"/>
              <a:t> </a:t>
            </a:r>
            <a:r>
              <a:rPr lang="en-US" sz="2400" dirty="0" err="1"/>
              <a:t>cho</a:t>
            </a:r>
            <a:r>
              <a:rPr lang="en-US" sz="2400" dirty="0"/>
              <a:t> </a:t>
            </a:r>
            <a:r>
              <a:rPr lang="en-US" sz="2400" dirty="0" err="1"/>
              <a:t>học</a:t>
            </a:r>
            <a:r>
              <a:rPr lang="en-US" sz="2400" dirty="0"/>
              <a:t> </a:t>
            </a:r>
            <a:r>
              <a:rPr lang="en-US" sz="2400" dirty="0" err="1"/>
              <a:t>sinh</a:t>
            </a:r>
            <a:r>
              <a:rPr lang="en-US" sz="2400" dirty="0"/>
              <a:t> </a:t>
            </a:r>
            <a:r>
              <a:rPr lang="en-US" sz="2400" dirty="0" err="1"/>
              <a:t>nhỏ</a:t>
            </a:r>
            <a:r>
              <a:rPr lang="en-US" sz="2400" dirty="0"/>
              <a:t> </a:t>
            </a:r>
            <a:r>
              <a:rPr lang="en-US" sz="2400" dirty="0" err="1"/>
              <a:t>tự</a:t>
            </a:r>
            <a:r>
              <a:rPr lang="en-US" sz="2400" dirty="0"/>
              <a:t> </a:t>
            </a:r>
            <a:r>
              <a:rPr lang="en-US" sz="2400" dirty="0" err="1"/>
              <a:t>uống</a:t>
            </a:r>
            <a:r>
              <a:rPr lang="en-US" sz="2400" dirty="0"/>
              <a:t> </a:t>
            </a:r>
            <a:r>
              <a:rPr lang="en-US" sz="2400" dirty="0" err="1"/>
              <a:t>thuốc</a:t>
            </a:r>
            <a:r>
              <a:rPr lang="en-US" sz="2400" dirty="0"/>
              <a:t>.</a:t>
            </a:r>
          </a:p>
          <a:p>
            <a:pPr algn="just"/>
            <a:endParaRPr lang="en-US" sz="2400" dirty="0" smtClean="0"/>
          </a:p>
        </p:txBody>
      </p:sp>
      <p:sp>
        <p:nvSpPr>
          <p:cNvPr id="5" name="AutoShape 15"/>
          <p:cNvSpPr>
            <a:spLocks noChangeArrowheads="1"/>
          </p:cNvSpPr>
          <p:nvPr/>
        </p:nvSpPr>
        <p:spPr bwMode="gray">
          <a:xfrm>
            <a:off x="0" y="-76200"/>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sz="2800" b="1" dirty="0" smtClean="0">
                <a:solidFill>
                  <a:srgbClr val="FF0000"/>
                </a:solidFill>
                <a:cs typeface="+mn-cs"/>
              </a:rPr>
              <a:t>IV. </a:t>
            </a:r>
            <a:r>
              <a:rPr lang="en-US" sz="2800" b="1" dirty="0">
                <a:solidFill>
                  <a:srgbClr val="0000CC"/>
                </a:solidFill>
                <a:cs typeface="+mn-cs"/>
              </a:rPr>
              <a:t>NỘI DUNG NHIỆM VỤ CÔNG TÁC </a:t>
            </a:r>
            <a:r>
              <a:rPr lang="en-US" sz="2800" b="1" dirty="0" smtClean="0">
                <a:solidFill>
                  <a:srgbClr val="0000CC"/>
                </a:solidFill>
                <a:cs typeface="+mn-cs"/>
              </a:rPr>
              <a:t>PCTNTT</a:t>
            </a:r>
            <a:endParaRPr lang="vi-VN" altLang="en-US" sz="2800" b="1" dirty="0">
              <a:solidFill>
                <a:srgbClr val="0000CC"/>
              </a:solidFill>
              <a:cs typeface="+mn-cs"/>
            </a:endParaRPr>
          </a:p>
        </p:txBody>
      </p:sp>
    </p:spTree>
    <p:extLst>
      <p:ext uri="{BB962C8B-B14F-4D97-AF65-F5344CB8AC3E}">
        <p14:creationId xmlns:p14="http://schemas.microsoft.com/office/powerpoint/2010/main" val="3137472489"/>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685800" y="1143000"/>
            <a:ext cx="7924800" cy="4114800"/>
          </a:xfrm>
        </p:spPr>
        <p:txBody>
          <a:bodyPr/>
          <a:lstStyle/>
          <a:p>
            <a:pPr marL="0" indent="0" algn="just">
              <a:buNone/>
            </a:pPr>
            <a:r>
              <a:rPr lang="en-US" sz="2400" dirty="0" smtClean="0"/>
              <a:t>- </a:t>
            </a:r>
            <a:r>
              <a:rPr lang="en-US" sz="2400" dirty="0" err="1" smtClean="0"/>
              <a:t>Phòng</a:t>
            </a:r>
            <a:r>
              <a:rPr lang="en-US" sz="2400" dirty="0" smtClean="0"/>
              <a:t> </a:t>
            </a:r>
            <a:r>
              <a:rPr lang="en-US" sz="2400" dirty="0" err="1"/>
              <a:t>ngừa</a:t>
            </a:r>
            <a:r>
              <a:rPr lang="en-US" sz="2400" dirty="0"/>
              <a:t> </a:t>
            </a:r>
            <a:r>
              <a:rPr lang="en-US" sz="2400" dirty="0" err="1"/>
              <a:t>đuối</a:t>
            </a:r>
            <a:r>
              <a:rPr lang="en-US" sz="2400" dirty="0"/>
              <a:t> </a:t>
            </a:r>
            <a:r>
              <a:rPr lang="en-US" sz="2400" dirty="0" err="1"/>
              <a:t>nước</a:t>
            </a:r>
            <a:r>
              <a:rPr lang="en-US" sz="2400" dirty="0"/>
              <a:t>: </a:t>
            </a:r>
            <a:r>
              <a:rPr lang="en-US" sz="2400" dirty="0" err="1"/>
              <a:t>Lưu</a:t>
            </a:r>
            <a:r>
              <a:rPr lang="en-US" sz="2400" dirty="0"/>
              <a:t> ý </a:t>
            </a:r>
            <a:r>
              <a:rPr lang="en-US" sz="2400" dirty="0" err="1"/>
              <a:t>nếu</a:t>
            </a:r>
            <a:r>
              <a:rPr lang="en-US" sz="2400" dirty="0"/>
              <a:t> </a:t>
            </a:r>
            <a:r>
              <a:rPr lang="en-US" sz="2400" dirty="0" err="1"/>
              <a:t>trường</a:t>
            </a:r>
            <a:r>
              <a:rPr lang="en-US" sz="2400" dirty="0"/>
              <a:t> </a:t>
            </a:r>
            <a:r>
              <a:rPr lang="en-US" sz="2400" dirty="0" err="1"/>
              <a:t>học</a:t>
            </a:r>
            <a:r>
              <a:rPr lang="en-US" sz="2400" dirty="0"/>
              <a:t> ở </a:t>
            </a:r>
            <a:r>
              <a:rPr lang="en-US" sz="2400" dirty="0" err="1"/>
              <a:t>gần</a:t>
            </a:r>
            <a:r>
              <a:rPr lang="en-US" sz="2400" dirty="0"/>
              <a:t> </a:t>
            </a:r>
            <a:r>
              <a:rPr lang="en-US" sz="2400" dirty="0" err="1"/>
              <a:t>ao</a:t>
            </a:r>
            <a:r>
              <a:rPr lang="en-US" sz="2400" dirty="0"/>
              <a:t>, </a:t>
            </a:r>
            <a:r>
              <a:rPr lang="en-US" sz="2400" dirty="0" err="1"/>
              <a:t>hồ</a:t>
            </a:r>
            <a:r>
              <a:rPr lang="en-US" sz="2400" dirty="0"/>
              <a:t> </a:t>
            </a:r>
            <a:r>
              <a:rPr lang="en-US" sz="2400" dirty="0" err="1"/>
              <a:t>quanh</a:t>
            </a:r>
            <a:r>
              <a:rPr lang="en-US" sz="2400" dirty="0"/>
              <a:t> </a:t>
            </a:r>
            <a:r>
              <a:rPr lang="en-US" sz="2400" dirty="0" err="1"/>
              <a:t>trường</a:t>
            </a:r>
            <a:r>
              <a:rPr lang="en-US" sz="2400" dirty="0"/>
              <a:t>... </a:t>
            </a:r>
            <a:r>
              <a:rPr lang="en-US" sz="2400" dirty="0" err="1"/>
              <a:t>phải</a:t>
            </a:r>
            <a:r>
              <a:rPr lang="en-US" sz="2400" dirty="0"/>
              <a:t> </a:t>
            </a:r>
            <a:r>
              <a:rPr lang="en-US" sz="2400" dirty="0" err="1"/>
              <a:t>có</a:t>
            </a:r>
            <a:r>
              <a:rPr lang="en-US" sz="2400" dirty="0"/>
              <a:t> </a:t>
            </a:r>
            <a:r>
              <a:rPr lang="en-US" sz="2400" dirty="0" err="1"/>
              <a:t>hàng</a:t>
            </a:r>
            <a:r>
              <a:rPr lang="en-US" sz="2400" dirty="0"/>
              <a:t> </a:t>
            </a:r>
            <a:r>
              <a:rPr lang="en-US" sz="2400" dirty="0" err="1"/>
              <a:t>rào</a:t>
            </a:r>
            <a:r>
              <a:rPr lang="en-US" sz="2400" dirty="0"/>
              <a:t> </a:t>
            </a:r>
            <a:r>
              <a:rPr lang="en-US" sz="2400" dirty="0" err="1"/>
              <a:t>ngăn</a:t>
            </a:r>
            <a:r>
              <a:rPr lang="en-US" sz="2400" dirty="0"/>
              <a:t> </a:t>
            </a:r>
            <a:r>
              <a:rPr lang="en-US" sz="2400" dirty="0" err="1"/>
              <a:t>cách</a:t>
            </a:r>
            <a:r>
              <a:rPr lang="en-US" sz="2400" dirty="0"/>
              <a:t> </a:t>
            </a:r>
            <a:r>
              <a:rPr lang="en-US" sz="2400" dirty="0" err="1"/>
              <a:t>để</a:t>
            </a:r>
            <a:r>
              <a:rPr lang="en-US" sz="2400" dirty="0"/>
              <a:t> </a:t>
            </a:r>
            <a:r>
              <a:rPr lang="en-US" sz="2400" dirty="0" err="1"/>
              <a:t>bảo</a:t>
            </a:r>
            <a:r>
              <a:rPr lang="en-US" sz="2400" dirty="0"/>
              <a:t> </a:t>
            </a:r>
            <a:r>
              <a:rPr lang="en-US" sz="2400" dirty="0" err="1"/>
              <a:t>đảm</a:t>
            </a:r>
            <a:r>
              <a:rPr lang="en-US" sz="2400" dirty="0"/>
              <a:t> an </a:t>
            </a:r>
            <a:r>
              <a:rPr lang="en-US" sz="2400" dirty="0" err="1"/>
              <a:t>toàn</a:t>
            </a:r>
            <a:r>
              <a:rPr lang="en-US" sz="2400" dirty="0"/>
              <a:t>; </a:t>
            </a:r>
            <a:r>
              <a:rPr lang="en-US" sz="2400" dirty="0" err="1"/>
              <a:t>phải</a:t>
            </a:r>
            <a:r>
              <a:rPr lang="en-US" sz="2400" dirty="0"/>
              <a:t> </a:t>
            </a:r>
            <a:r>
              <a:rPr lang="en-US" sz="2400" dirty="0" err="1"/>
              <a:t>dặn</a:t>
            </a:r>
            <a:r>
              <a:rPr lang="en-US" sz="2400" dirty="0"/>
              <a:t> </a:t>
            </a:r>
            <a:r>
              <a:rPr lang="en-US" sz="2400" dirty="0" err="1"/>
              <a:t>dò</a:t>
            </a:r>
            <a:r>
              <a:rPr lang="en-US" sz="2400" dirty="0"/>
              <a:t> </a:t>
            </a:r>
            <a:r>
              <a:rPr lang="en-US" sz="2400" dirty="0" err="1"/>
              <a:t>học</a:t>
            </a:r>
            <a:r>
              <a:rPr lang="en-US" sz="2400" dirty="0"/>
              <a:t> </a:t>
            </a:r>
            <a:r>
              <a:rPr lang="en-US" sz="2400" dirty="0" err="1"/>
              <a:t>sinh</a:t>
            </a:r>
            <a:r>
              <a:rPr lang="en-US" sz="2400" dirty="0"/>
              <a:t> </a:t>
            </a:r>
            <a:r>
              <a:rPr lang="en-US" sz="2400" dirty="0" err="1"/>
              <a:t>thận</a:t>
            </a:r>
            <a:r>
              <a:rPr lang="en-US" sz="2400" dirty="0"/>
              <a:t> </a:t>
            </a:r>
            <a:r>
              <a:rPr lang="en-US" sz="2400" dirty="0" err="1"/>
              <a:t>trọng</a:t>
            </a:r>
            <a:r>
              <a:rPr lang="en-US" sz="2400" dirty="0"/>
              <a:t> </a:t>
            </a:r>
            <a:r>
              <a:rPr lang="en-US" sz="2400" dirty="0" err="1"/>
              <a:t>không</a:t>
            </a:r>
            <a:r>
              <a:rPr lang="en-US" sz="2400" dirty="0"/>
              <a:t> </a:t>
            </a:r>
            <a:r>
              <a:rPr lang="en-US" sz="2400" dirty="0" err="1"/>
              <a:t>được</a:t>
            </a:r>
            <a:r>
              <a:rPr lang="en-US" sz="2400" dirty="0"/>
              <a:t> </a:t>
            </a:r>
            <a:r>
              <a:rPr lang="en-US" sz="2400" dirty="0" err="1"/>
              <a:t>đến</a:t>
            </a:r>
            <a:r>
              <a:rPr lang="en-US" sz="2400" dirty="0"/>
              <a:t> </a:t>
            </a:r>
            <a:r>
              <a:rPr lang="en-US" sz="2400" dirty="0" err="1"/>
              <a:t>gần</a:t>
            </a:r>
            <a:r>
              <a:rPr lang="en-US" sz="2400" dirty="0"/>
              <a:t> </a:t>
            </a:r>
            <a:r>
              <a:rPr lang="en-US" sz="2400" dirty="0" err="1"/>
              <a:t>các</a:t>
            </a:r>
            <a:r>
              <a:rPr lang="en-US" sz="2400" dirty="0"/>
              <a:t> </a:t>
            </a:r>
            <a:r>
              <a:rPr lang="en-US" sz="2400" dirty="0" err="1"/>
              <a:t>khu</a:t>
            </a:r>
            <a:r>
              <a:rPr lang="en-US" sz="2400" dirty="0"/>
              <a:t> </a:t>
            </a:r>
            <a:r>
              <a:rPr lang="en-US" sz="2400" dirty="0" err="1"/>
              <a:t>vực</a:t>
            </a:r>
            <a:r>
              <a:rPr lang="en-US" sz="2400" dirty="0"/>
              <a:t> </a:t>
            </a:r>
            <a:r>
              <a:rPr lang="en-US" sz="2400" dirty="0" err="1"/>
              <a:t>có</a:t>
            </a:r>
            <a:r>
              <a:rPr lang="en-US" sz="2400" dirty="0"/>
              <a:t> </a:t>
            </a:r>
            <a:r>
              <a:rPr lang="en-US" sz="2400" dirty="0" err="1"/>
              <a:t>hàng</a:t>
            </a:r>
            <a:r>
              <a:rPr lang="en-US" sz="2400" dirty="0"/>
              <a:t> </a:t>
            </a:r>
            <a:r>
              <a:rPr lang="en-US" sz="2400" dirty="0" err="1"/>
              <a:t>rào</a:t>
            </a:r>
            <a:r>
              <a:rPr lang="en-US" sz="2400" dirty="0"/>
              <a:t> </a:t>
            </a:r>
            <a:r>
              <a:rPr lang="en-US" sz="2400" dirty="0" err="1"/>
              <a:t>cấm</a:t>
            </a:r>
            <a:r>
              <a:rPr lang="en-US" sz="2400" dirty="0"/>
              <a:t>. </a:t>
            </a:r>
            <a:r>
              <a:rPr lang="en-US" sz="2400" dirty="0" err="1"/>
              <a:t>Bể</a:t>
            </a:r>
            <a:r>
              <a:rPr lang="en-US" sz="2400" dirty="0"/>
              <a:t> </a:t>
            </a:r>
            <a:r>
              <a:rPr lang="en-US" sz="2400" dirty="0" err="1"/>
              <a:t>nước</a:t>
            </a:r>
            <a:r>
              <a:rPr lang="en-US" sz="2400" dirty="0"/>
              <a:t>, </a:t>
            </a:r>
            <a:r>
              <a:rPr lang="en-US" sz="2400" dirty="0" err="1"/>
              <a:t>ao</a:t>
            </a:r>
            <a:r>
              <a:rPr lang="en-US" sz="2400" dirty="0"/>
              <a:t> </a:t>
            </a:r>
            <a:r>
              <a:rPr lang="en-US" sz="2400" dirty="0" err="1"/>
              <a:t>nước</a:t>
            </a:r>
            <a:r>
              <a:rPr lang="en-US" sz="2400" dirty="0"/>
              <a:t> </a:t>
            </a:r>
            <a:r>
              <a:rPr lang="en-US" sz="2400" dirty="0" err="1"/>
              <a:t>hoặc</a:t>
            </a:r>
            <a:r>
              <a:rPr lang="en-US" sz="2400" dirty="0"/>
              <a:t> </a:t>
            </a:r>
            <a:r>
              <a:rPr lang="en-US" sz="2400" dirty="0" err="1"/>
              <a:t>hố</a:t>
            </a:r>
            <a:r>
              <a:rPr lang="en-US" sz="2400" dirty="0"/>
              <a:t> </a:t>
            </a:r>
            <a:r>
              <a:rPr lang="en-US" sz="2400" dirty="0" err="1"/>
              <a:t>nước</a:t>
            </a:r>
            <a:r>
              <a:rPr lang="en-US" sz="2400" dirty="0"/>
              <a:t> </a:t>
            </a:r>
            <a:r>
              <a:rPr lang="en-US" sz="2400" dirty="0" err="1"/>
              <a:t>nhỏ</a:t>
            </a:r>
            <a:r>
              <a:rPr lang="en-US" sz="2400" dirty="0"/>
              <a:t> ở </a:t>
            </a:r>
            <a:r>
              <a:rPr lang="en-US" sz="2400" dirty="0" err="1"/>
              <a:t>trong</a:t>
            </a:r>
            <a:r>
              <a:rPr lang="en-US" sz="2400" dirty="0"/>
              <a:t> </a:t>
            </a:r>
            <a:r>
              <a:rPr lang="en-US" sz="2400" dirty="0" err="1"/>
              <a:t>sân</a:t>
            </a:r>
            <a:r>
              <a:rPr lang="en-US" sz="2400" dirty="0"/>
              <a:t> </a:t>
            </a:r>
            <a:r>
              <a:rPr lang="en-US" sz="2400" dirty="0" err="1"/>
              <a:t>trường</a:t>
            </a:r>
            <a:r>
              <a:rPr lang="en-US" sz="2400" dirty="0"/>
              <a:t> </a:t>
            </a:r>
            <a:r>
              <a:rPr lang="en-US" sz="2400" dirty="0" err="1"/>
              <a:t>phải</a:t>
            </a:r>
            <a:r>
              <a:rPr lang="en-US" sz="2400" dirty="0"/>
              <a:t> </a:t>
            </a:r>
            <a:r>
              <a:rPr lang="en-US" sz="2400" dirty="0" err="1"/>
              <a:t>có</a:t>
            </a:r>
            <a:r>
              <a:rPr lang="en-US" sz="2400" dirty="0"/>
              <a:t> </a:t>
            </a:r>
            <a:r>
              <a:rPr lang="en-US" sz="2400" dirty="0" err="1"/>
              <a:t>nắp</a:t>
            </a:r>
            <a:r>
              <a:rPr lang="en-US" sz="2400" dirty="0"/>
              <a:t> </a:t>
            </a:r>
            <a:r>
              <a:rPr lang="en-US" sz="2400" dirty="0" err="1"/>
              <a:t>đậy</a:t>
            </a:r>
            <a:r>
              <a:rPr lang="en-US" sz="2400" dirty="0"/>
              <a:t> an </a:t>
            </a:r>
            <a:r>
              <a:rPr lang="en-US" sz="2400" dirty="0" err="1"/>
              <a:t>toàn</a:t>
            </a:r>
            <a:r>
              <a:rPr lang="en-US" sz="2400" dirty="0"/>
              <a:t>; </a:t>
            </a:r>
            <a:r>
              <a:rPr lang="en-US" sz="2400" dirty="0" err="1"/>
              <a:t>căn</a:t>
            </a:r>
            <a:r>
              <a:rPr lang="en-US" sz="2400" dirty="0"/>
              <a:t> </a:t>
            </a:r>
            <a:r>
              <a:rPr lang="en-US" sz="2400" dirty="0" err="1"/>
              <a:t>dặn</a:t>
            </a:r>
            <a:r>
              <a:rPr lang="en-US" sz="2400" dirty="0"/>
              <a:t> </a:t>
            </a:r>
            <a:r>
              <a:rPr lang="en-US" sz="2400" dirty="0" err="1"/>
              <a:t>học</a:t>
            </a:r>
            <a:r>
              <a:rPr lang="en-US" sz="2400" dirty="0"/>
              <a:t> </a:t>
            </a:r>
            <a:r>
              <a:rPr lang="en-US" sz="2400" dirty="0" err="1"/>
              <a:t>sinh</a:t>
            </a:r>
            <a:r>
              <a:rPr lang="en-US" sz="2400" dirty="0"/>
              <a:t> </a:t>
            </a:r>
            <a:r>
              <a:rPr lang="en-US" sz="2400" dirty="0" err="1"/>
              <a:t>không</a:t>
            </a:r>
            <a:r>
              <a:rPr lang="en-US" sz="2400" dirty="0"/>
              <a:t> </a:t>
            </a:r>
            <a:r>
              <a:rPr lang="en-US" sz="2400" dirty="0" err="1"/>
              <a:t>được</a:t>
            </a:r>
            <a:r>
              <a:rPr lang="en-US" sz="2400" dirty="0"/>
              <a:t> </a:t>
            </a:r>
            <a:r>
              <a:rPr lang="en-US" sz="2400" dirty="0" err="1"/>
              <a:t>đến</a:t>
            </a:r>
            <a:r>
              <a:rPr lang="en-US" sz="2400" dirty="0"/>
              <a:t> </a:t>
            </a:r>
            <a:r>
              <a:rPr lang="en-US" sz="2400" dirty="0" err="1"/>
              <a:t>các</a:t>
            </a:r>
            <a:r>
              <a:rPr lang="en-US" sz="2400" dirty="0"/>
              <a:t> </a:t>
            </a:r>
            <a:r>
              <a:rPr lang="en-US" sz="2400" dirty="0" err="1"/>
              <a:t>vị</a:t>
            </a:r>
            <a:r>
              <a:rPr lang="en-US" sz="2400" dirty="0"/>
              <a:t> </a:t>
            </a:r>
            <a:r>
              <a:rPr lang="en-US" sz="2400" dirty="0" err="1"/>
              <a:t>trí</a:t>
            </a:r>
            <a:r>
              <a:rPr lang="en-US" sz="2400" dirty="0"/>
              <a:t> </a:t>
            </a:r>
            <a:r>
              <a:rPr lang="en-US" sz="2400" dirty="0" err="1"/>
              <a:t>này</a:t>
            </a:r>
            <a:r>
              <a:rPr lang="en-US" sz="2400" dirty="0"/>
              <a:t> </a:t>
            </a:r>
            <a:r>
              <a:rPr lang="en-US" sz="2400" dirty="0" err="1"/>
              <a:t>để</a:t>
            </a:r>
            <a:r>
              <a:rPr lang="en-US" sz="2400" dirty="0"/>
              <a:t> </a:t>
            </a:r>
            <a:r>
              <a:rPr lang="en-US" sz="2400" dirty="0" err="1"/>
              <a:t>chơi</a:t>
            </a:r>
            <a:r>
              <a:rPr lang="en-US" sz="2400" dirty="0"/>
              <a:t> </a:t>
            </a:r>
            <a:r>
              <a:rPr lang="en-US" sz="2400" dirty="0" err="1"/>
              <a:t>đùa</a:t>
            </a:r>
            <a:r>
              <a:rPr lang="en-US" sz="2400" dirty="0"/>
              <a:t>. </a:t>
            </a:r>
            <a:r>
              <a:rPr lang="en-US" sz="2400" dirty="0" err="1"/>
              <a:t>Không</a:t>
            </a:r>
            <a:r>
              <a:rPr lang="en-US" sz="2400" dirty="0"/>
              <a:t> </a:t>
            </a:r>
            <a:r>
              <a:rPr lang="en-US" sz="2400" dirty="0" err="1"/>
              <a:t>được</a:t>
            </a:r>
            <a:r>
              <a:rPr lang="en-US" sz="2400" dirty="0"/>
              <a:t> </a:t>
            </a:r>
            <a:r>
              <a:rPr lang="en-US" sz="2400" dirty="0" err="1"/>
              <a:t>để</a:t>
            </a:r>
            <a:r>
              <a:rPr lang="en-US" sz="2400" dirty="0"/>
              <a:t> </a:t>
            </a:r>
            <a:r>
              <a:rPr lang="en-US" sz="2400" dirty="0" err="1"/>
              <a:t>thùng</a:t>
            </a:r>
            <a:r>
              <a:rPr lang="en-US" sz="2400" dirty="0"/>
              <a:t>, </a:t>
            </a:r>
            <a:r>
              <a:rPr lang="en-US" sz="2400" dirty="0" err="1"/>
              <a:t>chậu</a:t>
            </a:r>
            <a:r>
              <a:rPr lang="en-US" sz="2400" dirty="0"/>
              <a:t> </a:t>
            </a:r>
            <a:r>
              <a:rPr lang="en-US" sz="2400" dirty="0" err="1"/>
              <a:t>chứa</a:t>
            </a:r>
            <a:r>
              <a:rPr lang="en-US" sz="2400" dirty="0"/>
              <a:t> </a:t>
            </a:r>
            <a:r>
              <a:rPr lang="en-US" sz="2400" dirty="0" err="1"/>
              <a:t>nước</a:t>
            </a:r>
            <a:r>
              <a:rPr lang="en-US" sz="2400" dirty="0"/>
              <a:t> </a:t>
            </a:r>
            <a:r>
              <a:rPr lang="en-US" sz="2400" dirty="0" err="1"/>
              <a:t>trong</a:t>
            </a:r>
            <a:r>
              <a:rPr lang="en-US" sz="2400" dirty="0"/>
              <a:t> </a:t>
            </a:r>
            <a:r>
              <a:rPr lang="en-US" sz="2400" dirty="0" err="1"/>
              <a:t>phòng</a:t>
            </a:r>
            <a:r>
              <a:rPr lang="en-US" sz="2400" dirty="0"/>
              <a:t> </a:t>
            </a:r>
            <a:r>
              <a:rPr lang="en-US" sz="2400" dirty="0" err="1"/>
              <a:t>học</a:t>
            </a:r>
            <a:r>
              <a:rPr lang="en-US" sz="2400" dirty="0"/>
              <a:t> </a:t>
            </a:r>
            <a:r>
              <a:rPr lang="en-US" sz="2400" dirty="0" err="1"/>
              <a:t>của</a:t>
            </a:r>
            <a:r>
              <a:rPr lang="en-US" sz="2400" dirty="0"/>
              <a:t> </a:t>
            </a:r>
            <a:r>
              <a:rPr lang="en-US" sz="2400" dirty="0" err="1"/>
              <a:t>học</a:t>
            </a:r>
            <a:r>
              <a:rPr lang="en-US" sz="2400" dirty="0"/>
              <a:t> </a:t>
            </a:r>
            <a:r>
              <a:rPr lang="en-US" sz="2400" dirty="0" err="1"/>
              <a:t>sinh</a:t>
            </a:r>
            <a:r>
              <a:rPr lang="en-US" sz="2400" dirty="0"/>
              <a:t> </a:t>
            </a:r>
            <a:r>
              <a:rPr lang="en-US" sz="2400" dirty="0" err="1"/>
              <a:t>nhỏ</a:t>
            </a:r>
            <a:r>
              <a:rPr lang="en-US" sz="2400" dirty="0"/>
              <a:t>. </a:t>
            </a:r>
            <a:endParaRPr lang="en-US" sz="2400" dirty="0" smtClean="0"/>
          </a:p>
          <a:p>
            <a:pPr marL="0" indent="0" algn="just">
              <a:buNone/>
            </a:pPr>
            <a:r>
              <a:rPr lang="en-US" sz="2400" dirty="0" smtClean="0"/>
              <a:t>      </a:t>
            </a:r>
            <a:r>
              <a:rPr lang="en-US" sz="2400" dirty="0" err="1" smtClean="0"/>
              <a:t>Nên</a:t>
            </a:r>
            <a:r>
              <a:rPr lang="en-US" sz="2400" dirty="0" smtClean="0"/>
              <a:t> </a:t>
            </a:r>
            <a:r>
              <a:rPr lang="en-US" sz="2400" dirty="0" err="1"/>
              <a:t>rèn</a:t>
            </a:r>
            <a:r>
              <a:rPr lang="en-US" sz="2400" dirty="0"/>
              <a:t> </a:t>
            </a:r>
            <a:r>
              <a:rPr lang="en-US" sz="2400" dirty="0" err="1"/>
              <a:t>luyện</a:t>
            </a:r>
            <a:r>
              <a:rPr lang="en-US" sz="2400" dirty="0"/>
              <a:t>, </a:t>
            </a:r>
            <a:r>
              <a:rPr lang="en-US" sz="2400" dirty="0" err="1"/>
              <a:t>tập</a:t>
            </a:r>
            <a:r>
              <a:rPr lang="en-US" sz="2400" dirty="0"/>
              <a:t> </a:t>
            </a:r>
            <a:r>
              <a:rPr lang="en-US" sz="2400" dirty="0" err="1"/>
              <a:t>cho</a:t>
            </a:r>
            <a:r>
              <a:rPr lang="en-US" sz="2400" dirty="0"/>
              <a:t> </a:t>
            </a:r>
            <a:r>
              <a:rPr lang="en-US" sz="2400" dirty="0" err="1"/>
              <a:t>học</a:t>
            </a:r>
            <a:r>
              <a:rPr lang="en-US" sz="2400" dirty="0"/>
              <a:t> </a:t>
            </a:r>
            <a:r>
              <a:rPr lang="en-US" sz="2400" dirty="0" err="1"/>
              <a:t>sinh</a:t>
            </a:r>
            <a:r>
              <a:rPr lang="en-US" sz="2400" dirty="0"/>
              <a:t> </a:t>
            </a:r>
            <a:r>
              <a:rPr lang="en-US" sz="2400" dirty="0" err="1"/>
              <a:t>kỹ</a:t>
            </a:r>
            <a:r>
              <a:rPr lang="en-US" sz="2400" dirty="0"/>
              <a:t> </a:t>
            </a:r>
            <a:r>
              <a:rPr lang="en-US" sz="2400" dirty="0" err="1"/>
              <a:t>năng</a:t>
            </a:r>
            <a:r>
              <a:rPr lang="en-US" sz="2400" dirty="0"/>
              <a:t> </a:t>
            </a:r>
            <a:r>
              <a:rPr lang="en-US" sz="2400" dirty="0" err="1"/>
              <a:t>bơi</a:t>
            </a:r>
            <a:r>
              <a:rPr lang="en-US" sz="2400" dirty="0"/>
              <a:t> </a:t>
            </a:r>
            <a:r>
              <a:rPr lang="en-US" sz="2400" dirty="0" err="1"/>
              <a:t>lội</a:t>
            </a:r>
            <a:r>
              <a:rPr lang="en-US" sz="2400" dirty="0"/>
              <a:t>; </a:t>
            </a:r>
            <a:r>
              <a:rPr lang="en-US" sz="2400" dirty="0" err="1"/>
              <a:t>khi</a:t>
            </a:r>
            <a:r>
              <a:rPr lang="en-US" sz="2400" dirty="0"/>
              <a:t> </a:t>
            </a:r>
            <a:r>
              <a:rPr lang="en-US" sz="2400" dirty="0" err="1"/>
              <a:t>đi</a:t>
            </a:r>
            <a:r>
              <a:rPr lang="en-US" sz="2400" dirty="0"/>
              <a:t> </a:t>
            </a:r>
            <a:r>
              <a:rPr lang="en-US" sz="2400" dirty="0" err="1"/>
              <a:t>bơi</a:t>
            </a:r>
            <a:r>
              <a:rPr lang="en-US" sz="2400" dirty="0"/>
              <a:t> </a:t>
            </a:r>
            <a:r>
              <a:rPr lang="en-US" sz="2400" dirty="0" err="1"/>
              <a:t>phải</a:t>
            </a:r>
            <a:r>
              <a:rPr lang="en-US" sz="2400" dirty="0"/>
              <a:t> </a:t>
            </a:r>
            <a:r>
              <a:rPr lang="en-US" sz="2400" dirty="0" err="1"/>
              <a:t>tuân</a:t>
            </a:r>
            <a:r>
              <a:rPr lang="en-US" sz="2400" dirty="0"/>
              <a:t> </a:t>
            </a:r>
            <a:r>
              <a:rPr lang="en-US" sz="2400" dirty="0" err="1"/>
              <a:t>thủ</a:t>
            </a:r>
            <a:r>
              <a:rPr lang="en-US" sz="2400" dirty="0"/>
              <a:t> </a:t>
            </a:r>
            <a:r>
              <a:rPr lang="en-US" sz="2400" dirty="0" err="1"/>
              <a:t>quy</a:t>
            </a:r>
            <a:r>
              <a:rPr lang="en-US" sz="2400" dirty="0"/>
              <a:t> </a:t>
            </a:r>
            <a:r>
              <a:rPr lang="en-US" sz="2400" dirty="0" err="1"/>
              <a:t>tắc</a:t>
            </a:r>
            <a:r>
              <a:rPr lang="en-US" sz="2400" dirty="0"/>
              <a:t> an </a:t>
            </a:r>
            <a:r>
              <a:rPr lang="en-US" sz="2400" dirty="0" err="1"/>
              <a:t>toàn</a:t>
            </a:r>
            <a:r>
              <a:rPr lang="en-US" sz="2400" dirty="0"/>
              <a:t> </a:t>
            </a:r>
            <a:r>
              <a:rPr lang="en-US" sz="2400" dirty="0" err="1"/>
              <a:t>và</a:t>
            </a:r>
            <a:r>
              <a:rPr lang="en-US" sz="2400" dirty="0"/>
              <a:t> </a:t>
            </a:r>
            <a:r>
              <a:rPr lang="en-US" sz="2400" dirty="0" err="1"/>
              <a:t>sự</a:t>
            </a:r>
            <a:r>
              <a:rPr lang="en-US" sz="2400" dirty="0"/>
              <a:t> </a:t>
            </a:r>
            <a:r>
              <a:rPr lang="en-US" sz="2400" dirty="0" err="1"/>
              <a:t>giám</a:t>
            </a:r>
            <a:r>
              <a:rPr lang="en-US" sz="2400" dirty="0"/>
              <a:t> </a:t>
            </a:r>
            <a:r>
              <a:rPr lang="en-US" sz="2400" dirty="0" err="1"/>
              <a:t>sát</a:t>
            </a:r>
            <a:r>
              <a:rPr lang="en-US" sz="2400" dirty="0"/>
              <a:t> </a:t>
            </a:r>
            <a:r>
              <a:rPr lang="en-US" sz="2400" dirty="0" err="1"/>
              <a:t>của</a:t>
            </a:r>
            <a:r>
              <a:rPr lang="en-US" sz="2400" dirty="0"/>
              <a:t> </a:t>
            </a:r>
            <a:r>
              <a:rPr lang="en-US" sz="2400" dirty="0" err="1"/>
              <a:t>người</a:t>
            </a:r>
            <a:r>
              <a:rPr lang="en-US" sz="2400" dirty="0"/>
              <a:t> </a:t>
            </a:r>
            <a:r>
              <a:rPr lang="en-US" sz="2400" dirty="0" err="1"/>
              <a:t>lớn</a:t>
            </a:r>
            <a:r>
              <a:rPr lang="en-US" sz="2400" dirty="0"/>
              <a:t>. </a:t>
            </a:r>
          </a:p>
          <a:p>
            <a:pPr marL="0" indent="0" algn="just">
              <a:buNone/>
            </a:pPr>
            <a:endParaRPr lang="en-US" sz="2400" dirty="0"/>
          </a:p>
        </p:txBody>
      </p:sp>
      <p:sp>
        <p:nvSpPr>
          <p:cNvPr id="5" name="AutoShape 15"/>
          <p:cNvSpPr>
            <a:spLocks noChangeArrowheads="1"/>
          </p:cNvSpPr>
          <p:nvPr/>
        </p:nvSpPr>
        <p:spPr bwMode="gray">
          <a:xfrm>
            <a:off x="0" y="-76200"/>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sz="2800" b="1" dirty="0" smtClean="0">
                <a:solidFill>
                  <a:srgbClr val="FF0000"/>
                </a:solidFill>
                <a:cs typeface="+mn-cs"/>
              </a:rPr>
              <a:t>IV. </a:t>
            </a:r>
            <a:r>
              <a:rPr lang="en-US" sz="2800" b="1" dirty="0">
                <a:solidFill>
                  <a:srgbClr val="0000CC"/>
                </a:solidFill>
                <a:cs typeface="+mn-cs"/>
              </a:rPr>
              <a:t>NỘI DUNG NHIỆM VỤ CÔNG TÁC </a:t>
            </a:r>
            <a:r>
              <a:rPr lang="en-US" sz="2800" b="1" dirty="0" smtClean="0">
                <a:solidFill>
                  <a:srgbClr val="0000CC"/>
                </a:solidFill>
                <a:cs typeface="+mn-cs"/>
              </a:rPr>
              <a:t>PCTNTT</a:t>
            </a:r>
            <a:endParaRPr lang="vi-VN" altLang="en-US" sz="2800" b="1" dirty="0">
              <a:solidFill>
                <a:srgbClr val="0000CC"/>
              </a:solidFill>
              <a:cs typeface="+mn-cs"/>
            </a:endParaRPr>
          </a:p>
        </p:txBody>
      </p:sp>
    </p:spTree>
    <p:extLst>
      <p:ext uri="{BB962C8B-B14F-4D97-AF65-F5344CB8AC3E}">
        <p14:creationId xmlns:p14="http://schemas.microsoft.com/office/powerpoint/2010/main" val="3137472489"/>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5"/>
          <p:cNvSpPr>
            <a:spLocks noChangeArrowheads="1"/>
          </p:cNvSpPr>
          <p:nvPr/>
        </p:nvSpPr>
        <p:spPr bwMode="gray">
          <a:xfrm>
            <a:off x="0" y="0"/>
            <a:ext cx="9144000" cy="7620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defRPr/>
            </a:pPr>
            <a:r>
              <a:rPr lang="pt-BR" altLang="en-US" sz="3200" b="1" dirty="0" smtClean="0">
                <a:solidFill>
                  <a:srgbClr val="0000CC"/>
                </a:solidFill>
                <a:cs typeface="+mn-cs"/>
              </a:rPr>
              <a:t>NỘI DUNG TẬP HUẤN</a:t>
            </a:r>
            <a:endParaRPr lang="vi-VN" altLang="en-US" sz="3200" b="1" dirty="0">
              <a:solidFill>
                <a:srgbClr val="0000CC"/>
              </a:solidFill>
              <a:cs typeface="+mn-cs"/>
            </a:endParaRPr>
          </a:p>
        </p:txBody>
      </p:sp>
      <p:sp>
        <p:nvSpPr>
          <p:cNvPr id="15368" name="Rounded Rectangle 24"/>
          <p:cNvSpPr>
            <a:spLocks noChangeArrowheads="1"/>
          </p:cNvSpPr>
          <p:nvPr/>
        </p:nvSpPr>
        <p:spPr bwMode="auto">
          <a:xfrm>
            <a:off x="609600" y="2819400"/>
            <a:ext cx="8077200" cy="1066800"/>
          </a:xfrm>
          <a:prstGeom prst="roundRect">
            <a:avLst>
              <a:gd name="adj" fmla="val 16667"/>
            </a:avLst>
          </a:prstGeom>
          <a:solidFill>
            <a:schemeClr val="bg1"/>
          </a:solidFill>
          <a:ln w="9525" algn="ctr">
            <a:solidFill>
              <a:srgbClr val="7030A0"/>
            </a:solidFill>
            <a:round/>
            <a:headEnd/>
            <a:tailEnd/>
          </a:ln>
        </p:spPr>
        <p:txBody>
          <a:bodyPr anchor="ctr" anchorCtr="0"/>
          <a:lstStyle/>
          <a:p>
            <a:pPr algn="just">
              <a:buClr>
                <a:srgbClr val="C00000"/>
              </a:buClr>
            </a:pPr>
            <a:r>
              <a:rPr lang="en-US" sz="2400" b="1" dirty="0" err="1" smtClean="0">
                <a:solidFill>
                  <a:srgbClr val="FF0000"/>
                </a:solidFill>
              </a:rPr>
              <a:t>Phần</a:t>
            </a:r>
            <a:r>
              <a:rPr lang="en-US" sz="2400" b="1" dirty="0" smtClean="0">
                <a:solidFill>
                  <a:srgbClr val="FF0000"/>
                </a:solidFill>
              </a:rPr>
              <a:t> 2. </a:t>
            </a:r>
            <a:r>
              <a:rPr lang="en-US" sz="2400" b="1" dirty="0" err="1" smtClean="0">
                <a:solidFill>
                  <a:srgbClr val="0000FF"/>
                </a:solidFill>
              </a:rPr>
              <a:t>Công</a:t>
            </a:r>
            <a:r>
              <a:rPr lang="en-US" sz="2400" b="1" dirty="0" smtClean="0">
                <a:solidFill>
                  <a:srgbClr val="0000FF"/>
                </a:solidFill>
              </a:rPr>
              <a:t> </a:t>
            </a:r>
            <a:r>
              <a:rPr lang="en-US" sz="2400" b="1" dirty="0" err="1" smtClean="0">
                <a:solidFill>
                  <a:srgbClr val="0000FF"/>
                </a:solidFill>
              </a:rPr>
              <a:t>tác</a:t>
            </a:r>
            <a:r>
              <a:rPr lang="en-US" sz="2400" b="1" dirty="0" smtClean="0">
                <a:solidFill>
                  <a:srgbClr val="0000FF"/>
                </a:solidFill>
              </a:rPr>
              <a:t> </a:t>
            </a:r>
            <a:r>
              <a:rPr lang="en-US" sz="2400" b="1" dirty="0" err="1" smtClean="0">
                <a:solidFill>
                  <a:srgbClr val="0000FF"/>
                </a:solidFill>
              </a:rPr>
              <a:t>phòng</a:t>
            </a:r>
            <a:r>
              <a:rPr lang="en-US" sz="2400" b="1" dirty="0" smtClean="0">
                <a:solidFill>
                  <a:srgbClr val="0000FF"/>
                </a:solidFill>
              </a:rPr>
              <a:t> </a:t>
            </a:r>
            <a:r>
              <a:rPr lang="en-US" sz="2400" b="1" dirty="0" err="1" smtClean="0">
                <a:solidFill>
                  <a:srgbClr val="0000FF"/>
                </a:solidFill>
              </a:rPr>
              <a:t>chống</a:t>
            </a:r>
            <a:r>
              <a:rPr lang="en-US" sz="2400" b="1" dirty="0" smtClean="0">
                <a:solidFill>
                  <a:srgbClr val="0000FF"/>
                </a:solidFill>
              </a:rPr>
              <a:t> </a:t>
            </a:r>
            <a:r>
              <a:rPr lang="en-US" sz="2400" b="1" dirty="0" err="1" smtClean="0">
                <a:solidFill>
                  <a:srgbClr val="0000FF"/>
                </a:solidFill>
              </a:rPr>
              <a:t>dịch</a:t>
            </a:r>
            <a:r>
              <a:rPr lang="en-US" sz="2400" b="1" dirty="0" smtClean="0">
                <a:solidFill>
                  <a:srgbClr val="0000FF"/>
                </a:solidFill>
              </a:rPr>
              <a:t>, </a:t>
            </a:r>
            <a:r>
              <a:rPr lang="en-US" sz="2400" b="1" dirty="0" err="1" smtClean="0">
                <a:solidFill>
                  <a:srgbClr val="0000FF"/>
                </a:solidFill>
              </a:rPr>
              <a:t>bệnh</a:t>
            </a:r>
            <a:endParaRPr lang="en-US" sz="2400" b="1" dirty="0">
              <a:solidFill>
                <a:srgbClr val="0000FF"/>
              </a:solidFill>
            </a:endParaRPr>
          </a:p>
        </p:txBody>
      </p:sp>
      <p:sp>
        <p:nvSpPr>
          <p:cNvPr id="14" name="Rounded Rectangle 24"/>
          <p:cNvSpPr>
            <a:spLocks noChangeArrowheads="1"/>
          </p:cNvSpPr>
          <p:nvPr/>
        </p:nvSpPr>
        <p:spPr bwMode="auto">
          <a:xfrm>
            <a:off x="609600" y="4191000"/>
            <a:ext cx="8077200" cy="1143000"/>
          </a:xfrm>
          <a:prstGeom prst="roundRect">
            <a:avLst>
              <a:gd name="adj" fmla="val 16667"/>
            </a:avLst>
          </a:prstGeom>
          <a:solidFill>
            <a:schemeClr val="bg1"/>
          </a:solidFill>
          <a:ln w="9525" algn="ctr">
            <a:solidFill>
              <a:srgbClr val="7030A0"/>
            </a:solidFill>
            <a:round/>
            <a:headEnd/>
            <a:tailEnd/>
          </a:ln>
        </p:spPr>
        <p:txBody>
          <a:bodyPr anchor="ctr" anchorCtr="0"/>
          <a:lstStyle/>
          <a:p>
            <a:pPr algn="just">
              <a:buClr>
                <a:srgbClr val="C00000"/>
              </a:buClr>
            </a:pPr>
            <a:r>
              <a:rPr lang="en-US" sz="2400" b="1" dirty="0" err="1" smtClean="0">
                <a:solidFill>
                  <a:srgbClr val="FF0000"/>
                </a:solidFill>
              </a:rPr>
              <a:t>Phần</a:t>
            </a:r>
            <a:r>
              <a:rPr lang="en-US" sz="2400" b="1" dirty="0" smtClean="0">
                <a:solidFill>
                  <a:srgbClr val="FF0000"/>
                </a:solidFill>
              </a:rPr>
              <a:t> 3. </a:t>
            </a:r>
            <a:r>
              <a:rPr lang="en-US" sz="2400" b="1" dirty="0" err="1" smtClean="0">
                <a:solidFill>
                  <a:srgbClr val="0000FF"/>
                </a:solidFill>
              </a:rPr>
              <a:t>Công</a:t>
            </a:r>
            <a:r>
              <a:rPr lang="en-US" sz="2400" b="1" dirty="0" smtClean="0">
                <a:solidFill>
                  <a:srgbClr val="0000FF"/>
                </a:solidFill>
              </a:rPr>
              <a:t> </a:t>
            </a:r>
            <a:r>
              <a:rPr lang="en-US" sz="2400" b="1" dirty="0" err="1" smtClean="0">
                <a:solidFill>
                  <a:srgbClr val="0000FF"/>
                </a:solidFill>
              </a:rPr>
              <a:t>tác</a:t>
            </a:r>
            <a:r>
              <a:rPr lang="en-US" sz="2400" b="1" dirty="0" smtClean="0">
                <a:solidFill>
                  <a:srgbClr val="0000FF"/>
                </a:solidFill>
              </a:rPr>
              <a:t> </a:t>
            </a:r>
            <a:r>
              <a:rPr lang="en-US" sz="2400" b="1" dirty="0" err="1" smtClean="0">
                <a:solidFill>
                  <a:srgbClr val="0000FF"/>
                </a:solidFill>
              </a:rPr>
              <a:t>đảm</a:t>
            </a:r>
            <a:r>
              <a:rPr lang="en-US" sz="2400" b="1" dirty="0" smtClean="0">
                <a:solidFill>
                  <a:srgbClr val="0000FF"/>
                </a:solidFill>
              </a:rPr>
              <a:t> </a:t>
            </a:r>
            <a:r>
              <a:rPr lang="en-US" sz="2400" b="1" dirty="0" err="1" smtClean="0">
                <a:solidFill>
                  <a:srgbClr val="0000FF"/>
                </a:solidFill>
              </a:rPr>
              <a:t>bảo</a:t>
            </a:r>
            <a:r>
              <a:rPr lang="en-US" sz="2400" b="1" dirty="0" smtClean="0">
                <a:solidFill>
                  <a:srgbClr val="0000FF"/>
                </a:solidFill>
              </a:rPr>
              <a:t> ATTP </a:t>
            </a:r>
            <a:r>
              <a:rPr lang="en-US" sz="2400" b="1" dirty="0" err="1" smtClean="0">
                <a:solidFill>
                  <a:srgbClr val="0000FF"/>
                </a:solidFill>
              </a:rPr>
              <a:t>tại</a:t>
            </a:r>
            <a:r>
              <a:rPr lang="en-US" sz="2400" b="1" dirty="0" smtClean="0">
                <a:solidFill>
                  <a:srgbClr val="0000FF"/>
                </a:solidFill>
              </a:rPr>
              <a:t> BATT </a:t>
            </a:r>
            <a:r>
              <a:rPr lang="en-US" sz="2400" b="1" dirty="0" err="1" smtClean="0">
                <a:solidFill>
                  <a:srgbClr val="0000FF"/>
                </a:solidFill>
              </a:rPr>
              <a:t>trường</a:t>
            </a:r>
            <a:r>
              <a:rPr lang="en-US" sz="2400" b="1" dirty="0" smtClean="0">
                <a:solidFill>
                  <a:srgbClr val="0000FF"/>
                </a:solidFill>
              </a:rPr>
              <a:t> </a:t>
            </a:r>
            <a:r>
              <a:rPr lang="en-US" sz="2400" b="1" dirty="0" err="1" smtClean="0">
                <a:solidFill>
                  <a:srgbClr val="0000FF"/>
                </a:solidFill>
              </a:rPr>
              <a:t>học</a:t>
            </a:r>
            <a:endParaRPr lang="en-US" sz="2400" b="1" dirty="0">
              <a:solidFill>
                <a:srgbClr val="0000FF"/>
              </a:solidFill>
            </a:endParaRPr>
          </a:p>
        </p:txBody>
      </p:sp>
      <p:sp>
        <p:nvSpPr>
          <p:cNvPr id="6" name="Rounded Rectangle 24"/>
          <p:cNvSpPr>
            <a:spLocks noChangeArrowheads="1"/>
          </p:cNvSpPr>
          <p:nvPr/>
        </p:nvSpPr>
        <p:spPr bwMode="auto">
          <a:xfrm>
            <a:off x="609600" y="1371600"/>
            <a:ext cx="8077200" cy="1066800"/>
          </a:xfrm>
          <a:prstGeom prst="roundRect">
            <a:avLst>
              <a:gd name="adj" fmla="val 16667"/>
            </a:avLst>
          </a:prstGeom>
          <a:solidFill>
            <a:schemeClr val="bg1"/>
          </a:solidFill>
          <a:ln w="9525" algn="ctr">
            <a:solidFill>
              <a:srgbClr val="7030A0"/>
            </a:solidFill>
            <a:round/>
            <a:headEnd/>
            <a:tailEnd/>
          </a:ln>
        </p:spPr>
        <p:txBody>
          <a:bodyPr anchor="ctr" anchorCtr="0"/>
          <a:lstStyle/>
          <a:p>
            <a:pPr algn="just">
              <a:buClr>
                <a:srgbClr val="C00000"/>
              </a:buClr>
            </a:pPr>
            <a:r>
              <a:rPr lang="en-US" sz="2400" b="1" dirty="0" err="1" smtClean="0">
                <a:solidFill>
                  <a:srgbClr val="FF0000"/>
                </a:solidFill>
              </a:rPr>
              <a:t>Phần</a:t>
            </a:r>
            <a:r>
              <a:rPr lang="en-US" sz="2400" b="1" dirty="0" smtClean="0">
                <a:solidFill>
                  <a:srgbClr val="FF0000"/>
                </a:solidFill>
              </a:rPr>
              <a:t> 1. </a:t>
            </a:r>
            <a:r>
              <a:rPr lang="en-US" sz="2400" b="1" dirty="0" err="1" smtClean="0">
                <a:solidFill>
                  <a:srgbClr val="0000FF"/>
                </a:solidFill>
              </a:rPr>
              <a:t>Các</a:t>
            </a:r>
            <a:r>
              <a:rPr lang="en-US" sz="2400" b="1" dirty="0" smtClean="0">
                <a:solidFill>
                  <a:srgbClr val="0000FF"/>
                </a:solidFill>
              </a:rPr>
              <a:t> </a:t>
            </a:r>
            <a:r>
              <a:rPr lang="en-US" sz="2400" b="1" dirty="0" err="1" smtClean="0">
                <a:solidFill>
                  <a:srgbClr val="0000FF"/>
                </a:solidFill>
              </a:rPr>
              <a:t>nội</a:t>
            </a:r>
            <a:r>
              <a:rPr lang="en-US" sz="2400" b="1" dirty="0" smtClean="0">
                <a:solidFill>
                  <a:srgbClr val="0000FF"/>
                </a:solidFill>
              </a:rPr>
              <a:t> dung </a:t>
            </a:r>
            <a:r>
              <a:rPr lang="en-US" sz="2400" b="1" dirty="0" err="1" smtClean="0">
                <a:solidFill>
                  <a:srgbClr val="0000FF"/>
                </a:solidFill>
              </a:rPr>
              <a:t>liên</a:t>
            </a:r>
            <a:r>
              <a:rPr lang="en-US" sz="2400" b="1" dirty="0" smtClean="0">
                <a:solidFill>
                  <a:srgbClr val="0000FF"/>
                </a:solidFill>
              </a:rPr>
              <a:t> </a:t>
            </a:r>
            <a:r>
              <a:rPr lang="en-US" sz="2400" b="1" dirty="0" err="1" smtClean="0">
                <a:solidFill>
                  <a:srgbClr val="0000FF"/>
                </a:solidFill>
              </a:rPr>
              <a:t>quan</a:t>
            </a:r>
            <a:r>
              <a:rPr lang="en-US" sz="2400" b="1" dirty="0" smtClean="0">
                <a:solidFill>
                  <a:srgbClr val="0000FF"/>
                </a:solidFill>
              </a:rPr>
              <a:t> </a:t>
            </a:r>
            <a:r>
              <a:rPr lang="en-US" sz="2400" b="1" dirty="0" err="1" smtClean="0">
                <a:solidFill>
                  <a:srgbClr val="0000FF"/>
                </a:solidFill>
              </a:rPr>
              <a:t>đến</a:t>
            </a:r>
            <a:r>
              <a:rPr lang="en-US" sz="2400" b="1" dirty="0" smtClean="0">
                <a:solidFill>
                  <a:srgbClr val="0000FF"/>
                </a:solidFill>
              </a:rPr>
              <a:t> </a:t>
            </a:r>
            <a:r>
              <a:rPr lang="en-US" sz="2400" b="1" dirty="0" err="1" smtClean="0">
                <a:solidFill>
                  <a:srgbClr val="0000FF"/>
                </a:solidFill>
              </a:rPr>
              <a:t>công</a:t>
            </a:r>
            <a:r>
              <a:rPr lang="en-US" sz="2400" b="1" dirty="0" smtClean="0">
                <a:solidFill>
                  <a:srgbClr val="0000FF"/>
                </a:solidFill>
              </a:rPr>
              <a:t> </a:t>
            </a:r>
            <a:r>
              <a:rPr lang="en-US" sz="2400" b="1" dirty="0" err="1" smtClean="0">
                <a:solidFill>
                  <a:srgbClr val="0000FF"/>
                </a:solidFill>
              </a:rPr>
              <a:t>tác</a:t>
            </a:r>
            <a:r>
              <a:rPr lang="en-US" sz="2400" b="1" dirty="0" smtClean="0">
                <a:solidFill>
                  <a:srgbClr val="0000FF"/>
                </a:solidFill>
              </a:rPr>
              <a:t> Y </a:t>
            </a:r>
            <a:r>
              <a:rPr lang="en-US" sz="2400" b="1" dirty="0" err="1" smtClean="0">
                <a:solidFill>
                  <a:srgbClr val="0000FF"/>
                </a:solidFill>
              </a:rPr>
              <a:t>tế</a:t>
            </a:r>
            <a:r>
              <a:rPr lang="en-US" sz="2400" b="1" dirty="0" smtClean="0">
                <a:solidFill>
                  <a:srgbClr val="0000FF"/>
                </a:solidFill>
              </a:rPr>
              <a:t> </a:t>
            </a:r>
            <a:r>
              <a:rPr lang="en-US" sz="2400" b="1" dirty="0" err="1" smtClean="0">
                <a:solidFill>
                  <a:srgbClr val="0000FF"/>
                </a:solidFill>
              </a:rPr>
              <a:t>trường</a:t>
            </a:r>
            <a:r>
              <a:rPr lang="en-US" sz="2400" b="1" dirty="0" smtClean="0">
                <a:solidFill>
                  <a:srgbClr val="0000FF"/>
                </a:solidFill>
              </a:rPr>
              <a:t> </a:t>
            </a:r>
            <a:r>
              <a:rPr lang="en-US" sz="2400" b="1" dirty="0" err="1" smtClean="0">
                <a:solidFill>
                  <a:srgbClr val="0000FF"/>
                </a:solidFill>
              </a:rPr>
              <a:t>học</a:t>
            </a:r>
            <a:endParaRPr lang="en-US" sz="2400" b="1" dirty="0">
              <a:solidFill>
                <a:srgbClr val="0000FF"/>
              </a:solidFill>
            </a:endParaRPr>
          </a:p>
        </p:txBody>
      </p:sp>
    </p:spTree>
    <p:extLst>
      <p:ext uri="{BB962C8B-B14F-4D97-AF65-F5344CB8AC3E}">
        <p14:creationId xmlns:p14="http://schemas.microsoft.com/office/powerpoint/2010/main" val="2455431732"/>
      </p:ext>
    </p:extLst>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609600" y="914400"/>
            <a:ext cx="8229600" cy="4114800"/>
          </a:xfrm>
        </p:spPr>
        <p:txBody>
          <a:bodyPr/>
          <a:lstStyle/>
          <a:p>
            <a:pPr marL="0" indent="0" algn="just">
              <a:buNone/>
            </a:pPr>
            <a:r>
              <a:rPr lang="en-US" sz="2400" dirty="0" smtClean="0"/>
              <a:t>- </a:t>
            </a:r>
            <a:r>
              <a:rPr lang="en-US" sz="2400" dirty="0" err="1" smtClean="0"/>
              <a:t>Phòng</a:t>
            </a:r>
            <a:r>
              <a:rPr lang="en-US" sz="2400" dirty="0" smtClean="0"/>
              <a:t> </a:t>
            </a:r>
            <a:r>
              <a:rPr lang="en-US" sz="2400" dirty="0" err="1"/>
              <a:t>ngừa</a:t>
            </a:r>
            <a:r>
              <a:rPr lang="en-US" sz="2400" dirty="0"/>
              <a:t> </a:t>
            </a:r>
            <a:r>
              <a:rPr lang="en-US" sz="2400" dirty="0" err="1"/>
              <a:t>điện</a:t>
            </a:r>
            <a:r>
              <a:rPr lang="en-US" sz="2400" dirty="0"/>
              <a:t> </a:t>
            </a:r>
            <a:r>
              <a:rPr lang="en-US" sz="2400" dirty="0" err="1"/>
              <a:t>giật</a:t>
            </a:r>
            <a:r>
              <a:rPr lang="en-US" sz="2400" dirty="0"/>
              <a:t>: </a:t>
            </a:r>
            <a:r>
              <a:rPr lang="en-US" sz="2400" dirty="0" err="1"/>
              <a:t>Hệ</a:t>
            </a:r>
            <a:r>
              <a:rPr lang="en-US" sz="2400" dirty="0"/>
              <a:t> </a:t>
            </a:r>
            <a:r>
              <a:rPr lang="en-US" sz="2400" dirty="0" err="1"/>
              <a:t>thống</a:t>
            </a:r>
            <a:r>
              <a:rPr lang="en-US" sz="2400" dirty="0"/>
              <a:t> </a:t>
            </a:r>
            <a:r>
              <a:rPr lang="en-US" sz="2400" dirty="0" err="1"/>
              <a:t>điện</a:t>
            </a:r>
            <a:r>
              <a:rPr lang="en-US" sz="2400" dirty="0"/>
              <a:t> </a:t>
            </a:r>
            <a:r>
              <a:rPr lang="en-US" sz="2400" dirty="0" err="1"/>
              <a:t>trong</a:t>
            </a:r>
            <a:r>
              <a:rPr lang="en-US" sz="2400" dirty="0"/>
              <a:t> </a:t>
            </a:r>
            <a:r>
              <a:rPr lang="en-US" sz="2400" dirty="0" err="1"/>
              <a:t>lớp</a:t>
            </a:r>
            <a:r>
              <a:rPr lang="en-US" sz="2400" dirty="0"/>
              <a:t> </a:t>
            </a:r>
            <a:r>
              <a:rPr lang="en-US" sz="2400" dirty="0" err="1"/>
              <a:t>học</a:t>
            </a:r>
            <a:r>
              <a:rPr lang="en-US" sz="2400" dirty="0"/>
              <a:t> </a:t>
            </a:r>
            <a:r>
              <a:rPr lang="en-US" sz="2400" dirty="0" err="1"/>
              <a:t>phải</a:t>
            </a:r>
            <a:r>
              <a:rPr lang="en-US" sz="2400" dirty="0"/>
              <a:t> </a:t>
            </a:r>
            <a:r>
              <a:rPr lang="en-US" sz="2400" dirty="0" err="1"/>
              <a:t>được</a:t>
            </a:r>
            <a:r>
              <a:rPr lang="en-US" sz="2400" dirty="0"/>
              <a:t> </a:t>
            </a:r>
            <a:r>
              <a:rPr lang="en-US" sz="2400" dirty="0" err="1"/>
              <a:t>thiết</a:t>
            </a:r>
            <a:r>
              <a:rPr lang="en-US" sz="2400" dirty="0"/>
              <a:t> </a:t>
            </a:r>
            <a:r>
              <a:rPr lang="en-US" sz="2400" dirty="0" err="1"/>
              <a:t>kế</a:t>
            </a:r>
            <a:r>
              <a:rPr lang="en-US" sz="2400" dirty="0"/>
              <a:t> </a:t>
            </a:r>
            <a:r>
              <a:rPr lang="en-US" sz="2400" dirty="0" err="1"/>
              <a:t>và</a:t>
            </a:r>
            <a:r>
              <a:rPr lang="en-US" sz="2400" dirty="0"/>
              <a:t> </a:t>
            </a:r>
            <a:r>
              <a:rPr lang="en-US" sz="2400" dirty="0" err="1"/>
              <a:t>lắp</a:t>
            </a:r>
            <a:r>
              <a:rPr lang="en-US" sz="2400" dirty="0"/>
              <a:t> </a:t>
            </a:r>
            <a:r>
              <a:rPr lang="en-US" sz="2400" dirty="0" err="1"/>
              <a:t>đặt</a:t>
            </a:r>
            <a:r>
              <a:rPr lang="en-US" sz="2400" dirty="0"/>
              <a:t> an </a:t>
            </a:r>
            <a:r>
              <a:rPr lang="en-US" sz="2400" dirty="0" err="1"/>
              <a:t>toàn</a:t>
            </a:r>
            <a:r>
              <a:rPr lang="en-US" sz="2400" dirty="0"/>
              <a:t>, </a:t>
            </a:r>
            <a:r>
              <a:rPr lang="en-US" sz="2400" dirty="0" err="1"/>
              <a:t>không</a:t>
            </a:r>
            <a:r>
              <a:rPr lang="en-US" sz="2400" dirty="0"/>
              <a:t> </a:t>
            </a:r>
            <a:r>
              <a:rPr lang="en-US" sz="2400" dirty="0" err="1"/>
              <a:t>được</a:t>
            </a:r>
            <a:r>
              <a:rPr lang="en-US" sz="2400" dirty="0"/>
              <a:t> </a:t>
            </a:r>
            <a:r>
              <a:rPr lang="en-US" sz="2400" dirty="0" err="1"/>
              <a:t>để</a:t>
            </a:r>
            <a:r>
              <a:rPr lang="en-US" sz="2400" dirty="0"/>
              <a:t> </a:t>
            </a:r>
            <a:r>
              <a:rPr lang="en-US" sz="2400" dirty="0" err="1"/>
              <a:t>dây</a:t>
            </a:r>
            <a:r>
              <a:rPr lang="en-US" sz="2400" dirty="0"/>
              <a:t> </a:t>
            </a:r>
            <a:r>
              <a:rPr lang="en-US" sz="2400" dirty="0" err="1"/>
              <a:t>điện</a:t>
            </a:r>
            <a:r>
              <a:rPr lang="en-US" sz="2400" dirty="0"/>
              <a:t> </a:t>
            </a:r>
            <a:r>
              <a:rPr lang="en-US" sz="2400" dirty="0" err="1"/>
              <a:t>trần</a:t>
            </a:r>
            <a:r>
              <a:rPr lang="en-US" sz="2400" dirty="0"/>
              <a:t> </a:t>
            </a:r>
            <a:r>
              <a:rPr lang="en-US" sz="2400" dirty="0" err="1"/>
              <a:t>hoặc</a:t>
            </a:r>
            <a:r>
              <a:rPr lang="en-US" sz="2400" dirty="0"/>
              <a:t> </a:t>
            </a:r>
            <a:r>
              <a:rPr lang="en-US" sz="2400" dirty="0" err="1"/>
              <a:t>dây</a:t>
            </a:r>
            <a:r>
              <a:rPr lang="en-US" sz="2400" dirty="0"/>
              <a:t> </a:t>
            </a:r>
            <a:r>
              <a:rPr lang="en-US" sz="2400" dirty="0" err="1"/>
              <a:t>điện</a:t>
            </a:r>
            <a:r>
              <a:rPr lang="en-US" sz="2400" dirty="0"/>
              <a:t> </a:t>
            </a:r>
            <a:r>
              <a:rPr lang="en-US" sz="2400" dirty="0" err="1"/>
              <a:t>bị</a:t>
            </a:r>
            <a:r>
              <a:rPr lang="en-US" sz="2400" dirty="0"/>
              <a:t> </a:t>
            </a:r>
            <a:r>
              <a:rPr lang="en-US" sz="2400" dirty="0" err="1"/>
              <a:t>hở</a:t>
            </a:r>
            <a:r>
              <a:rPr lang="en-US" sz="2400" dirty="0"/>
              <a:t>; </a:t>
            </a:r>
            <a:r>
              <a:rPr lang="en-US" sz="2400" dirty="0" err="1"/>
              <a:t>bảng</a:t>
            </a:r>
            <a:r>
              <a:rPr lang="en-US" sz="2400" dirty="0"/>
              <a:t> </a:t>
            </a:r>
            <a:r>
              <a:rPr lang="en-US" sz="2400" dirty="0" err="1"/>
              <a:t>điện</a:t>
            </a:r>
            <a:r>
              <a:rPr lang="en-US" sz="2400" dirty="0"/>
              <a:t> </a:t>
            </a:r>
            <a:r>
              <a:rPr lang="en-US" sz="2400" dirty="0" err="1"/>
              <a:t>phải</a:t>
            </a:r>
            <a:r>
              <a:rPr lang="en-US" sz="2400" dirty="0"/>
              <a:t> </a:t>
            </a:r>
            <a:r>
              <a:rPr lang="en-US" sz="2400" dirty="0" err="1"/>
              <a:t>để</a:t>
            </a:r>
            <a:r>
              <a:rPr lang="en-US" sz="2400" dirty="0"/>
              <a:t> ở </a:t>
            </a:r>
            <a:r>
              <a:rPr lang="en-US" sz="2400" dirty="0" err="1"/>
              <a:t>vị</a:t>
            </a:r>
            <a:r>
              <a:rPr lang="en-US" sz="2400" dirty="0"/>
              <a:t> </a:t>
            </a:r>
            <a:r>
              <a:rPr lang="en-US" sz="2400" dirty="0" err="1"/>
              <a:t>trí</a:t>
            </a:r>
            <a:r>
              <a:rPr lang="en-US" sz="2400" dirty="0"/>
              <a:t> </a:t>
            </a:r>
            <a:r>
              <a:rPr lang="en-US" sz="2400" dirty="0" err="1"/>
              <a:t>cao</a:t>
            </a:r>
            <a:r>
              <a:rPr lang="en-US" sz="2400" dirty="0"/>
              <a:t> </a:t>
            </a:r>
            <a:r>
              <a:rPr lang="en-US" sz="2400" dirty="0" err="1"/>
              <a:t>ngoài</a:t>
            </a:r>
            <a:r>
              <a:rPr lang="en-US" sz="2400" dirty="0"/>
              <a:t> </a:t>
            </a:r>
            <a:r>
              <a:rPr lang="en-US" sz="2400" dirty="0" err="1"/>
              <a:t>tầm</a:t>
            </a:r>
            <a:r>
              <a:rPr lang="en-US" sz="2400" dirty="0"/>
              <a:t> </a:t>
            </a:r>
            <a:r>
              <a:rPr lang="en-US" sz="2400" dirty="0" err="1"/>
              <a:t>với</a:t>
            </a:r>
            <a:r>
              <a:rPr lang="en-US" sz="2400" dirty="0"/>
              <a:t> </a:t>
            </a:r>
            <a:r>
              <a:rPr lang="en-US" sz="2400" dirty="0" err="1"/>
              <a:t>của</a:t>
            </a:r>
            <a:r>
              <a:rPr lang="en-US" sz="2400" dirty="0"/>
              <a:t> </a:t>
            </a:r>
            <a:r>
              <a:rPr lang="en-US" sz="2400" dirty="0" err="1"/>
              <a:t>học</a:t>
            </a:r>
            <a:r>
              <a:rPr lang="en-US" sz="2400" dirty="0"/>
              <a:t> </a:t>
            </a:r>
            <a:r>
              <a:rPr lang="en-US" sz="2400" dirty="0" err="1"/>
              <a:t>sinh</a:t>
            </a:r>
            <a:r>
              <a:rPr lang="en-US" sz="2400" dirty="0"/>
              <a:t> </a:t>
            </a:r>
            <a:r>
              <a:rPr lang="en-US" sz="2400" dirty="0" err="1"/>
              <a:t>mầm</a:t>
            </a:r>
            <a:r>
              <a:rPr lang="en-US" sz="2400" dirty="0"/>
              <a:t> non, </a:t>
            </a:r>
            <a:r>
              <a:rPr lang="en-US" sz="2400" dirty="0" err="1"/>
              <a:t>mẫu</a:t>
            </a:r>
            <a:r>
              <a:rPr lang="en-US" sz="2400" dirty="0"/>
              <a:t> </a:t>
            </a:r>
            <a:r>
              <a:rPr lang="en-US" sz="2400" dirty="0" err="1"/>
              <a:t>giáo</a:t>
            </a:r>
            <a:r>
              <a:rPr lang="en-US" sz="2400" dirty="0"/>
              <a:t> </a:t>
            </a:r>
            <a:r>
              <a:rPr lang="en-US" sz="2400" dirty="0" err="1"/>
              <a:t>và</a:t>
            </a:r>
            <a:r>
              <a:rPr lang="en-US" sz="2400" dirty="0"/>
              <a:t> </a:t>
            </a:r>
            <a:r>
              <a:rPr lang="en-US" sz="2400" dirty="0" err="1"/>
              <a:t>tiểu</a:t>
            </a:r>
            <a:r>
              <a:rPr lang="en-US" sz="2400" dirty="0"/>
              <a:t> </a:t>
            </a:r>
            <a:r>
              <a:rPr lang="en-US" sz="2400" dirty="0" err="1"/>
              <a:t>học</a:t>
            </a:r>
            <a:r>
              <a:rPr lang="en-US" sz="2400" dirty="0"/>
              <a:t>. </a:t>
            </a:r>
            <a:r>
              <a:rPr lang="en-US" sz="2400" dirty="0" err="1"/>
              <a:t>Luôn</a:t>
            </a:r>
            <a:r>
              <a:rPr lang="en-US" sz="2400" dirty="0"/>
              <a:t> </a:t>
            </a:r>
            <a:r>
              <a:rPr lang="en-US" sz="2400" dirty="0" err="1"/>
              <a:t>luôn</a:t>
            </a:r>
            <a:r>
              <a:rPr lang="en-US" sz="2400" dirty="0"/>
              <a:t> </a:t>
            </a:r>
            <a:r>
              <a:rPr lang="en-US" sz="2400" dirty="0" err="1"/>
              <a:t>kiểm</a:t>
            </a:r>
            <a:r>
              <a:rPr lang="en-US" sz="2400" dirty="0"/>
              <a:t> </a:t>
            </a:r>
            <a:r>
              <a:rPr lang="en-US" sz="2400" dirty="0" err="1"/>
              <a:t>tra</a:t>
            </a:r>
            <a:r>
              <a:rPr lang="en-US" sz="2400" dirty="0"/>
              <a:t> </a:t>
            </a:r>
            <a:r>
              <a:rPr lang="en-US" sz="2400" dirty="0" err="1"/>
              <a:t>các</a:t>
            </a:r>
            <a:r>
              <a:rPr lang="en-US" sz="2400" dirty="0"/>
              <a:t> </a:t>
            </a:r>
            <a:r>
              <a:rPr lang="en-US" sz="2400" dirty="0" err="1"/>
              <a:t>đồ</a:t>
            </a:r>
            <a:r>
              <a:rPr lang="en-US" sz="2400" dirty="0"/>
              <a:t> </a:t>
            </a:r>
            <a:r>
              <a:rPr lang="en-US" sz="2400" dirty="0" err="1"/>
              <a:t>dùng</a:t>
            </a:r>
            <a:r>
              <a:rPr lang="en-US" sz="2400" dirty="0"/>
              <a:t> </a:t>
            </a:r>
            <a:r>
              <a:rPr lang="en-US" sz="2400" dirty="0" err="1"/>
              <a:t>bằng</a:t>
            </a:r>
            <a:r>
              <a:rPr lang="en-US" sz="2400" dirty="0"/>
              <a:t> </a:t>
            </a:r>
            <a:r>
              <a:rPr lang="en-US" sz="2400" dirty="0" err="1"/>
              <a:t>điện</a:t>
            </a:r>
            <a:r>
              <a:rPr lang="en-US" sz="2400" dirty="0"/>
              <a:t>, </a:t>
            </a:r>
            <a:r>
              <a:rPr lang="en-US" sz="2400" dirty="0" err="1"/>
              <a:t>che</a:t>
            </a:r>
            <a:r>
              <a:rPr lang="en-US" sz="2400" dirty="0"/>
              <a:t> </a:t>
            </a:r>
            <a:r>
              <a:rPr lang="en-US" sz="2400" dirty="0" err="1"/>
              <a:t>kín</a:t>
            </a:r>
            <a:r>
              <a:rPr lang="en-US" sz="2400" dirty="0"/>
              <a:t> </a:t>
            </a:r>
            <a:r>
              <a:rPr lang="en-US" sz="2400" dirty="0" err="1"/>
              <a:t>các</a:t>
            </a:r>
            <a:r>
              <a:rPr lang="en-US" sz="2400" dirty="0"/>
              <a:t> ổ </a:t>
            </a:r>
            <a:r>
              <a:rPr lang="en-US" sz="2400" dirty="0" err="1"/>
              <a:t>điện</a:t>
            </a:r>
            <a:r>
              <a:rPr lang="en-US" sz="2400" dirty="0"/>
              <a:t> </a:t>
            </a:r>
            <a:r>
              <a:rPr lang="en-US" sz="2400" dirty="0" err="1"/>
              <a:t>để</a:t>
            </a:r>
            <a:r>
              <a:rPr lang="en-US" sz="2400" dirty="0"/>
              <a:t> </a:t>
            </a:r>
            <a:r>
              <a:rPr lang="en-US" sz="2400" dirty="0" err="1"/>
              <a:t>thấp</a:t>
            </a:r>
            <a:r>
              <a:rPr lang="en-US" sz="2400" dirty="0"/>
              <a:t> </a:t>
            </a:r>
            <a:r>
              <a:rPr lang="en-US" sz="2400" dirty="0" err="1"/>
              <a:t>để</a:t>
            </a:r>
            <a:r>
              <a:rPr lang="en-US" sz="2400" dirty="0"/>
              <a:t> </a:t>
            </a:r>
            <a:r>
              <a:rPr lang="en-US" sz="2400" dirty="0" err="1"/>
              <a:t>không</a:t>
            </a:r>
            <a:r>
              <a:rPr lang="en-US" sz="2400" dirty="0"/>
              <a:t> </a:t>
            </a:r>
            <a:r>
              <a:rPr lang="en-US" sz="2400" dirty="0" err="1"/>
              <a:t>cho</a:t>
            </a:r>
            <a:r>
              <a:rPr lang="en-US" sz="2400" dirty="0"/>
              <a:t> </a:t>
            </a:r>
            <a:r>
              <a:rPr lang="en-US" sz="2400" dirty="0" err="1"/>
              <a:t>học</a:t>
            </a:r>
            <a:r>
              <a:rPr lang="en-US" sz="2400" dirty="0"/>
              <a:t> </a:t>
            </a:r>
            <a:r>
              <a:rPr lang="en-US" sz="2400" dirty="0" err="1"/>
              <a:t>sinh</a:t>
            </a:r>
            <a:r>
              <a:rPr lang="en-US" sz="2400" dirty="0"/>
              <a:t> </a:t>
            </a:r>
            <a:r>
              <a:rPr lang="en-US" sz="2400" dirty="0" err="1"/>
              <a:t>nghịch</a:t>
            </a:r>
            <a:r>
              <a:rPr lang="en-US" sz="2400" dirty="0"/>
              <a:t>. </a:t>
            </a:r>
            <a:r>
              <a:rPr lang="en-US" sz="2400" dirty="0" err="1"/>
              <a:t>Dụng</a:t>
            </a:r>
            <a:r>
              <a:rPr lang="en-US" sz="2400" dirty="0"/>
              <a:t> </a:t>
            </a:r>
            <a:r>
              <a:rPr lang="en-US" sz="2400" dirty="0" err="1"/>
              <a:t>cụ</a:t>
            </a:r>
            <a:r>
              <a:rPr lang="en-US" sz="2400" dirty="0"/>
              <a:t> </a:t>
            </a:r>
            <a:r>
              <a:rPr lang="en-US" sz="2400" dirty="0" err="1"/>
              <a:t>điện</a:t>
            </a:r>
            <a:r>
              <a:rPr lang="en-US" sz="2400" dirty="0"/>
              <a:t> ở </a:t>
            </a:r>
            <a:r>
              <a:rPr lang="en-US" sz="2400" dirty="0" err="1"/>
              <a:t>phòng</a:t>
            </a:r>
            <a:r>
              <a:rPr lang="en-US" sz="2400" dirty="0"/>
              <a:t> </a:t>
            </a:r>
            <a:r>
              <a:rPr lang="en-US" sz="2400" dirty="0" err="1"/>
              <a:t>thí</a:t>
            </a:r>
            <a:r>
              <a:rPr lang="en-US" sz="2400" dirty="0"/>
              <a:t> </a:t>
            </a:r>
            <a:r>
              <a:rPr lang="en-US" sz="2400" dirty="0" err="1"/>
              <a:t>nghiệm</a:t>
            </a:r>
            <a:r>
              <a:rPr lang="en-US" sz="2400" dirty="0"/>
              <a:t> </a:t>
            </a:r>
            <a:r>
              <a:rPr lang="en-US" sz="2400" dirty="0" err="1"/>
              <a:t>phải</a:t>
            </a:r>
            <a:r>
              <a:rPr lang="en-US" sz="2400" dirty="0"/>
              <a:t> </a:t>
            </a:r>
            <a:r>
              <a:rPr lang="en-US" sz="2400" dirty="0" err="1"/>
              <a:t>kiểm</a:t>
            </a:r>
            <a:r>
              <a:rPr lang="en-US" sz="2400" dirty="0"/>
              <a:t> </a:t>
            </a:r>
            <a:r>
              <a:rPr lang="en-US" sz="2400" dirty="0" err="1"/>
              <a:t>tra</a:t>
            </a:r>
            <a:r>
              <a:rPr lang="en-US" sz="2400" dirty="0"/>
              <a:t> </a:t>
            </a:r>
            <a:r>
              <a:rPr lang="en-US" sz="2400" dirty="0" err="1"/>
              <a:t>bảo</a:t>
            </a:r>
            <a:r>
              <a:rPr lang="en-US" sz="2400" dirty="0"/>
              <a:t> </a:t>
            </a:r>
            <a:r>
              <a:rPr lang="en-US" sz="2400" dirty="0" err="1"/>
              <a:t>đảm</a:t>
            </a:r>
            <a:r>
              <a:rPr lang="en-US" sz="2400" dirty="0"/>
              <a:t> an </a:t>
            </a:r>
            <a:r>
              <a:rPr lang="en-US" sz="2400" dirty="0" err="1"/>
              <a:t>toàn</a:t>
            </a:r>
            <a:r>
              <a:rPr lang="en-US" sz="2400" dirty="0"/>
              <a:t> </a:t>
            </a:r>
            <a:r>
              <a:rPr lang="en-US" sz="2400" dirty="0" err="1"/>
              <a:t>trước</a:t>
            </a:r>
            <a:r>
              <a:rPr lang="en-US" sz="2400" dirty="0"/>
              <a:t> </a:t>
            </a:r>
            <a:r>
              <a:rPr lang="en-US" sz="2400" dirty="0" err="1"/>
              <a:t>khi</a:t>
            </a:r>
            <a:r>
              <a:rPr lang="en-US" sz="2400" dirty="0"/>
              <a:t> </a:t>
            </a:r>
            <a:r>
              <a:rPr lang="en-US" sz="2400" dirty="0" err="1"/>
              <a:t>cho</a:t>
            </a:r>
            <a:r>
              <a:rPr lang="en-US" sz="2400" dirty="0"/>
              <a:t> </a:t>
            </a:r>
            <a:r>
              <a:rPr lang="en-US" sz="2400" dirty="0" err="1"/>
              <a:t>học</a:t>
            </a:r>
            <a:r>
              <a:rPr lang="en-US" sz="2400" dirty="0"/>
              <a:t> </a:t>
            </a:r>
            <a:r>
              <a:rPr lang="en-US" sz="2400" dirty="0" err="1"/>
              <a:t>sinh</a:t>
            </a:r>
            <a:r>
              <a:rPr lang="en-US" sz="2400" dirty="0"/>
              <a:t> </a:t>
            </a:r>
            <a:r>
              <a:rPr lang="en-US" sz="2400" dirty="0" err="1"/>
              <a:t>học</a:t>
            </a:r>
            <a:r>
              <a:rPr lang="en-US" sz="2400" dirty="0"/>
              <a:t> </a:t>
            </a:r>
            <a:r>
              <a:rPr lang="en-US" sz="2400" dirty="0" err="1"/>
              <a:t>giờ</a:t>
            </a:r>
            <a:r>
              <a:rPr lang="en-US" sz="2400" dirty="0"/>
              <a:t> </a:t>
            </a:r>
            <a:r>
              <a:rPr lang="en-US" sz="2400" dirty="0" err="1"/>
              <a:t>thực</a:t>
            </a:r>
            <a:r>
              <a:rPr lang="en-US" sz="2400" dirty="0"/>
              <a:t> </a:t>
            </a:r>
            <a:r>
              <a:rPr lang="en-US" sz="2400" dirty="0" err="1"/>
              <a:t>hành</a:t>
            </a:r>
            <a:r>
              <a:rPr lang="en-US" sz="2400" dirty="0" smtClean="0"/>
              <a:t>.</a:t>
            </a:r>
          </a:p>
          <a:p>
            <a:pPr marL="0" indent="0" algn="just">
              <a:buNone/>
            </a:pPr>
            <a:r>
              <a:rPr lang="en-US" sz="2400" dirty="0" smtClean="0"/>
              <a:t>- </a:t>
            </a:r>
            <a:r>
              <a:rPr lang="en-US" sz="2400" dirty="0" err="1"/>
              <a:t>Phòng</a:t>
            </a:r>
            <a:r>
              <a:rPr lang="en-US" sz="2400" dirty="0"/>
              <a:t> </a:t>
            </a:r>
            <a:r>
              <a:rPr lang="en-US" sz="2400" dirty="0" err="1"/>
              <a:t>ngừa</a:t>
            </a:r>
            <a:r>
              <a:rPr lang="en-US" sz="2400" dirty="0"/>
              <a:t> </a:t>
            </a:r>
            <a:r>
              <a:rPr lang="en-US" sz="2400" dirty="0" err="1"/>
              <a:t>ngộ</a:t>
            </a:r>
            <a:r>
              <a:rPr lang="en-US" sz="2400" dirty="0"/>
              <a:t> </a:t>
            </a:r>
            <a:r>
              <a:rPr lang="en-US" sz="2400" dirty="0" err="1"/>
              <a:t>độc</a:t>
            </a:r>
            <a:r>
              <a:rPr lang="en-US" sz="2400" dirty="0"/>
              <a:t> </a:t>
            </a:r>
            <a:r>
              <a:rPr lang="en-US" sz="2400" dirty="0" err="1"/>
              <a:t>thức</a:t>
            </a:r>
            <a:r>
              <a:rPr lang="en-US" sz="2400" dirty="0"/>
              <a:t> </a:t>
            </a:r>
            <a:r>
              <a:rPr lang="en-US" sz="2400" dirty="0" err="1"/>
              <a:t>ăn</a:t>
            </a:r>
            <a:r>
              <a:rPr lang="en-US" sz="2400" dirty="0"/>
              <a:t>: </a:t>
            </a:r>
            <a:r>
              <a:rPr lang="en-US" sz="2400" dirty="0" err="1"/>
              <a:t>Nước</a:t>
            </a:r>
            <a:r>
              <a:rPr lang="en-US" sz="2400" dirty="0"/>
              <a:t> </a:t>
            </a:r>
            <a:r>
              <a:rPr lang="en-US" sz="2400" dirty="0" err="1"/>
              <a:t>cho</a:t>
            </a:r>
            <a:r>
              <a:rPr lang="en-US" sz="2400" dirty="0"/>
              <a:t> </a:t>
            </a:r>
            <a:r>
              <a:rPr lang="en-US" sz="2400" dirty="0" err="1"/>
              <a:t>học</a:t>
            </a:r>
            <a:r>
              <a:rPr lang="en-US" sz="2400" dirty="0"/>
              <a:t> </a:t>
            </a:r>
            <a:r>
              <a:rPr lang="en-US" sz="2400" dirty="0" err="1"/>
              <a:t>sinh</a:t>
            </a:r>
            <a:r>
              <a:rPr lang="en-US" sz="2400" dirty="0"/>
              <a:t> </a:t>
            </a:r>
            <a:r>
              <a:rPr lang="en-US" sz="2400" dirty="0" err="1"/>
              <a:t>uống</a:t>
            </a:r>
            <a:r>
              <a:rPr lang="en-US" sz="2400" dirty="0"/>
              <a:t> ở </a:t>
            </a:r>
            <a:r>
              <a:rPr lang="en-US" sz="2400" dirty="0" err="1"/>
              <a:t>trường</a:t>
            </a:r>
            <a:r>
              <a:rPr lang="en-US" sz="2400" dirty="0"/>
              <a:t> </a:t>
            </a:r>
            <a:r>
              <a:rPr lang="en-US" sz="2400" dirty="0" err="1"/>
              <a:t>phải</a:t>
            </a:r>
            <a:r>
              <a:rPr lang="en-US" sz="2400" dirty="0"/>
              <a:t> </a:t>
            </a:r>
            <a:r>
              <a:rPr lang="en-US" sz="2400" dirty="0" err="1"/>
              <a:t>bảo</a:t>
            </a:r>
            <a:r>
              <a:rPr lang="en-US" sz="2400" dirty="0"/>
              <a:t> </a:t>
            </a:r>
            <a:r>
              <a:rPr lang="en-US" sz="2400" dirty="0" err="1"/>
              <a:t>đảm</a:t>
            </a:r>
            <a:r>
              <a:rPr lang="en-US" sz="2400" dirty="0"/>
              <a:t> an </a:t>
            </a:r>
            <a:r>
              <a:rPr lang="en-US" sz="2400" dirty="0" err="1"/>
              <a:t>toàn</a:t>
            </a:r>
            <a:r>
              <a:rPr lang="en-US" sz="2400" dirty="0"/>
              <a:t> </a:t>
            </a:r>
            <a:r>
              <a:rPr lang="en-US" sz="2400" dirty="0" err="1"/>
              <a:t>vệ</a:t>
            </a:r>
            <a:r>
              <a:rPr lang="en-US" sz="2400" dirty="0"/>
              <a:t> </a:t>
            </a:r>
            <a:r>
              <a:rPr lang="en-US" sz="2400" dirty="0" err="1"/>
              <a:t>sinh</a:t>
            </a:r>
            <a:r>
              <a:rPr lang="en-US" sz="2400" dirty="0"/>
              <a:t>. </a:t>
            </a:r>
            <a:r>
              <a:rPr lang="en-US" sz="2400" dirty="0" err="1"/>
              <a:t>Khuyến</a:t>
            </a:r>
            <a:r>
              <a:rPr lang="en-US" sz="2400" dirty="0"/>
              <a:t> </a:t>
            </a:r>
            <a:r>
              <a:rPr lang="en-US" sz="2400" dirty="0" err="1"/>
              <a:t>cáo</a:t>
            </a:r>
            <a:r>
              <a:rPr lang="en-US" sz="2400" dirty="0"/>
              <a:t> </a:t>
            </a:r>
            <a:r>
              <a:rPr lang="en-US" sz="2400" dirty="0" err="1"/>
              <a:t>học</a:t>
            </a:r>
            <a:r>
              <a:rPr lang="en-US" sz="2400" dirty="0"/>
              <a:t> </a:t>
            </a:r>
            <a:r>
              <a:rPr lang="en-US" sz="2400" dirty="0" err="1"/>
              <a:t>sinh</a:t>
            </a:r>
            <a:r>
              <a:rPr lang="en-US" sz="2400" dirty="0"/>
              <a:t> </a:t>
            </a:r>
            <a:r>
              <a:rPr lang="en-US" sz="2400" dirty="0" err="1"/>
              <a:t>không</a:t>
            </a:r>
            <a:r>
              <a:rPr lang="en-US" sz="2400" dirty="0"/>
              <a:t> </a:t>
            </a:r>
            <a:r>
              <a:rPr lang="en-US" sz="2400" dirty="0" err="1"/>
              <a:t>được</a:t>
            </a:r>
            <a:r>
              <a:rPr lang="en-US" sz="2400" dirty="0"/>
              <a:t> </a:t>
            </a:r>
            <a:r>
              <a:rPr lang="en-US" sz="2400" dirty="0" err="1"/>
              <a:t>ăn</a:t>
            </a:r>
            <a:r>
              <a:rPr lang="en-US" sz="2400" dirty="0"/>
              <a:t> </a:t>
            </a:r>
            <a:r>
              <a:rPr lang="en-US" sz="2400" dirty="0" err="1"/>
              <a:t>uống</a:t>
            </a:r>
            <a:r>
              <a:rPr lang="en-US" sz="2400" dirty="0"/>
              <a:t> </a:t>
            </a:r>
            <a:r>
              <a:rPr lang="en-US" sz="2400" dirty="0" err="1"/>
              <a:t>các</a:t>
            </a:r>
            <a:r>
              <a:rPr lang="en-US" sz="2400" dirty="0"/>
              <a:t> </a:t>
            </a:r>
            <a:r>
              <a:rPr lang="en-US" sz="2400" dirty="0" err="1"/>
              <a:t>loại</a:t>
            </a:r>
            <a:r>
              <a:rPr lang="en-US" sz="2400" dirty="0"/>
              <a:t> </a:t>
            </a:r>
            <a:r>
              <a:rPr lang="en-US" sz="2400" dirty="0" err="1"/>
              <a:t>thực</a:t>
            </a:r>
            <a:r>
              <a:rPr lang="en-US" sz="2400" dirty="0"/>
              <a:t> </a:t>
            </a:r>
            <a:r>
              <a:rPr lang="en-US" sz="2400" dirty="0" err="1"/>
              <a:t>phẩm</a:t>
            </a:r>
            <a:r>
              <a:rPr lang="en-US" sz="2400" dirty="0"/>
              <a:t> </a:t>
            </a:r>
            <a:r>
              <a:rPr lang="en-US" sz="2400" dirty="0" err="1"/>
              <a:t>lề</a:t>
            </a:r>
            <a:r>
              <a:rPr lang="en-US" sz="2400" dirty="0"/>
              <a:t> </a:t>
            </a:r>
            <a:r>
              <a:rPr lang="en-US" sz="2400" dirty="0" err="1"/>
              <a:t>đường</a:t>
            </a:r>
            <a:r>
              <a:rPr lang="en-US" sz="2400" dirty="0"/>
              <a:t>, </a:t>
            </a:r>
            <a:r>
              <a:rPr lang="en-US" sz="2400" dirty="0" err="1"/>
              <a:t>vỉa</a:t>
            </a:r>
            <a:r>
              <a:rPr lang="en-US" sz="2400" dirty="0"/>
              <a:t> </a:t>
            </a:r>
            <a:r>
              <a:rPr lang="en-US" sz="2400" dirty="0" err="1"/>
              <a:t>hè</a:t>
            </a:r>
            <a:r>
              <a:rPr lang="en-US" sz="2400" dirty="0"/>
              <a:t>, </a:t>
            </a:r>
            <a:r>
              <a:rPr lang="en-US" sz="2400" dirty="0" err="1"/>
              <a:t>hàng</a:t>
            </a:r>
            <a:r>
              <a:rPr lang="en-US" sz="2400" dirty="0"/>
              <a:t> </a:t>
            </a:r>
            <a:r>
              <a:rPr lang="en-US" sz="2400" dirty="0" err="1"/>
              <a:t>rong</a:t>
            </a:r>
            <a:r>
              <a:rPr lang="en-US" sz="2400" dirty="0"/>
              <a:t>, </a:t>
            </a:r>
            <a:r>
              <a:rPr lang="en-US" sz="2400" dirty="0" err="1"/>
              <a:t>nhất</a:t>
            </a:r>
            <a:r>
              <a:rPr lang="en-US" sz="2400" dirty="0"/>
              <a:t> </a:t>
            </a:r>
            <a:r>
              <a:rPr lang="en-US" sz="2400" dirty="0" err="1"/>
              <a:t>là</a:t>
            </a:r>
            <a:r>
              <a:rPr lang="en-US" sz="2400" dirty="0"/>
              <a:t> </a:t>
            </a:r>
            <a:r>
              <a:rPr lang="en-US" sz="2400" dirty="0" err="1"/>
              <a:t>những</a:t>
            </a:r>
            <a:r>
              <a:rPr lang="en-US" sz="2400" dirty="0"/>
              <a:t> </a:t>
            </a:r>
            <a:r>
              <a:rPr lang="en-US" sz="2400" dirty="0" err="1"/>
              <a:t>loại</a:t>
            </a:r>
            <a:r>
              <a:rPr lang="en-US" sz="2400" dirty="0"/>
              <a:t> </a:t>
            </a:r>
            <a:r>
              <a:rPr lang="en-US" sz="2400" dirty="0" err="1"/>
              <a:t>hàng</a:t>
            </a:r>
            <a:r>
              <a:rPr lang="en-US" sz="2400" dirty="0"/>
              <a:t> </a:t>
            </a:r>
            <a:r>
              <a:rPr lang="en-US" sz="2400" dirty="0" err="1"/>
              <a:t>rong</a:t>
            </a:r>
            <a:r>
              <a:rPr lang="en-US" sz="2400" dirty="0"/>
              <a:t> </a:t>
            </a:r>
            <a:r>
              <a:rPr lang="en-US" sz="2400" dirty="0" err="1"/>
              <a:t>trước</a:t>
            </a:r>
            <a:r>
              <a:rPr lang="en-US" sz="2400" dirty="0"/>
              <a:t> </a:t>
            </a:r>
            <a:r>
              <a:rPr lang="en-US" sz="2400" dirty="0" err="1"/>
              <a:t>cổng</a:t>
            </a:r>
            <a:r>
              <a:rPr lang="en-US" sz="2400" dirty="0"/>
              <a:t> </a:t>
            </a:r>
            <a:r>
              <a:rPr lang="en-US" sz="2400" dirty="0" err="1"/>
              <a:t>trường</a:t>
            </a:r>
            <a:r>
              <a:rPr lang="en-US" sz="2400" dirty="0"/>
              <a:t>... </a:t>
            </a:r>
            <a:r>
              <a:rPr lang="en-US" sz="2400" dirty="0" err="1"/>
              <a:t>Bếp</a:t>
            </a:r>
            <a:r>
              <a:rPr lang="en-US" sz="2400" dirty="0"/>
              <a:t> </a:t>
            </a:r>
            <a:r>
              <a:rPr lang="en-US" sz="2400" dirty="0" err="1"/>
              <a:t>ăn</a:t>
            </a:r>
            <a:r>
              <a:rPr lang="en-US" sz="2400" dirty="0"/>
              <a:t> </a:t>
            </a:r>
            <a:r>
              <a:rPr lang="en-US" sz="2400" dirty="0" err="1"/>
              <a:t>và</a:t>
            </a:r>
            <a:r>
              <a:rPr lang="en-US" sz="2400" dirty="0"/>
              <a:t> </a:t>
            </a:r>
            <a:r>
              <a:rPr lang="en-US" sz="2400" dirty="0" err="1"/>
              <a:t>nhà</a:t>
            </a:r>
            <a:r>
              <a:rPr lang="en-US" sz="2400" dirty="0"/>
              <a:t> </a:t>
            </a:r>
            <a:r>
              <a:rPr lang="en-US" sz="2400" dirty="0" err="1"/>
              <a:t>ăn</a:t>
            </a:r>
            <a:r>
              <a:rPr lang="en-US" sz="2400" dirty="0"/>
              <a:t> </a:t>
            </a:r>
            <a:r>
              <a:rPr lang="en-US" sz="2400" dirty="0" err="1"/>
              <a:t>tập</a:t>
            </a:r>
            <a:r>
              <a:rPr lang="en-US" sz="2400" dirty="0"/>
              <a:t> </a:t>
            </a:r>
            <a:r>
              <a:rPr lang="en-US" sz="2400" dirty="0" err="1"/>
              <a:t>thể</a:t>
            </a:r>
            <a:r>
              <a:rPr lang="en-US" sz="2400" dirty="0"/>
              <a:t> </a:t>
            </a:r>
            <a:r>
              <a:rPr lang="en-US" sz="2400" dirty="0" err="1"/>
              <a:t>phải</a:t>
            </a:r>
            <a:r>
              <a:rPr lang="en-US" sz="2400" dirty="0"/>
              <a:t> </a:t>
            </a:r>
            <a:r>
              <a:rPr lang="en-US" sz="2400" dirty="0" err="1"/>
              <a:t>bảo</a:t>
            </a:r>
            <a:r>
              <a:rPr lang="en-US" sz="2400" dirty="0"/>
              <a:t> </a:t>
            </a:r>
            <a:r>
              <a:rPr lang="en-US" sz="2400" dirty="0" err="1"/>
              <a:t>đảm</a:t>
            </a:r>
            <a:r>
              <a:rPr lang="en-US" sz="2400" dirty="0"/>
              <a:t> an </a:t>
            </a:r>
            <a:r>
              <a:rPr lang="en-US" sz="2400" dirty="0" err="1"/>
              <a:t>toàn</a:t>
            </a:r>
            <a:r>
              <a:rPr lang="en-US" sz="2400" dirty="0"/>
              <a:t> </a:t>
            </a:r>
            <a:r>
              <a:rPr lang="en-US" sz="2400" dirty="0" err="1"/>
              <a:t>vệ</a:t>
            </a:r>
            <a:r>
              <a:rPr lang="en-US" sz="2400" dirty="0"/>
              <a:t> </a:t>
            </a:r>
            <a:r>
              <a:rPr lang="en-US" sz="2400" dirty="0" err="1"/>
              <a:t>sinh</a:t>
            </a:r>
            <a:r>
              <a:rPr lang="en-US" sz="2400" dirty="0"/>
              <a:t>, </a:t>
            </a:r>
            <a:r>
              <a:rPr lang="en-US" sz="2400" dirty="0" err="1"/>
              <a:t>thực</a:t>
            </a:r>
            <a:r>
              <a:rPr lang="en-US" sz="2400" dirty="0"/>
              <a:t> </a:t>
            </a:r>
            <a:r>
              <a:rPr lang="en-US" sz="2400" dirty="0" err="1"/>
              <a:t>phẩm</a:t>
            </a:r>
            <a:r>
              <a:rPr lang="en-US" sz="2400" dirty="0"/>
              <a:t> </a:t>
            </a:r>
            <a:r>
              <a:rPr lang="en-US" sz="2400" dirty="0" err="1"/>
              <a:t>cung</a:t>
            </a:r>
            <a:r>
              <a:rPr lang="en-US" sz="2400" dirty="0"/>
              <a:t> </a:t>
            </a:r>
            <a:r>
              <a:rPr lang="en-US" sz="2400" dirty="0" err="1"/>
              <a:t>cấp</a:t>
            </a:r>
            <a:r>
              <a:rPr lang="en-US" sz="2400" dirty="0"/>
              <a:t> </a:t>
            </a:r>
            <a:r>
              <a:rPr lang="en-US" sz="2400" dirty="0" err="1"/>
              <a:t>phải</a:t>
            </a:r>
            <a:r>
              <a:rPr lang="en-US" sz="2400" dirty="0"/>
              <a:t> </a:t>
            </a:r>
            <a:r>
              <a:rPr lang="en-US" sz="2400" dirty="0" err="1"/>
              <a:t>có</a:t>
            </a:r>
            <a:r>
              <a:rPr lang="en-US" sz="2400" dirty="0"/>
              <a:t> </a:t>
            </a:r>
            <a:r>
              <a:rPr lang="en-US" sz="2400" dirty="0" err="1"/>
              <a:t>nguồn</a:t>
            </a:r>
            <a:r>
              <a:rPr lang="en-US" sz="2400" dirty="0"/>
              <a:t> </a:t>
            </a:r>
            <a:r>
              <a:rPr lang="en-US" sz="2400" dirty="0" err="1"/>
              <a:t>gốc</a:t>
            </a:r>
            <a:r>
              <a:rPr lang="en-US" sz="2400" dirty="0"/>
              <a:t>, </a:t>
            </a:r>
            <a:r>
              <a:rPr lang="en-US" sz="2400" dirty="0" err="1"/>
              <a:t>có</a:t>
            </a:r>
            <a:r>
              <a:rPr lang="en-US" sz="2400" dirty="0"/>
              <a:t> </a:t>
            </a:r>
            <a:r>
              <a:rPr lang="en-US" sz="2400" dirty="0" err="1"/>
              <a:t>hợp</a:t>
            </a:r>
            <a:r>
              <a:rPr lang="en-US" sz="2400" dirty="0"/>
              <a:t> </a:t>
            </a:r>
            <a:r>
              <a:rPr lang="en-US" sz="2400" dirty="0" err="1"/>
              <a:t>đồng</a:t>
            </a:r>
            <a:r>
              <a:rPr lang="en-US" sz="2400" dirty="0"/>
              <a:t> cam </a:t>
            </a:r>
            <a:r>
              <a:rPr lang="en-US" sz="2400" dirty="0" err="1"/>
              <a:t>kết</a:t>
            </a:r>
            <a:r>
              <a:rPr lang="en-US" sz="2400" dirty="0"/>
              <a:t> </a:t>
            </a:r>
            <a:r>
              <a:rPr lang="en-US" sz="2400" dirty="0" err="1"/>
              <a:t>chịu</a:t>
            </a:r>
            <a:r>
              <a:rPr lang="en-US" sz="2400" dirty="0"/>
              <a:t> </a:t>
            </a:r>
            <a:r>
              <a:rPr lang="en-US" sz="2400" dirty="0" err="1"/>
              <a:t>trách</a:t>
            </a:r>
            <a:r>
              <a:rPr lang="en-US" sz="2400" dirty="0"/>
              <a:t> </a:t>
            </a:r>
            <a:r>
              <a:rPr lang="en-US" sz="2400" dirty="0" err="1"/>
              <a:t>nhiệm</a:t>
            </a:r>
            <a:r>
              <a:rPr lang="en-US" sz="2400" dirty="0"/>
              <a:t>.</a:t>
            </a:r>
          </a:p>
          <a:p>
            <a:pPr marL="0" indent="0" algn="just">
              <a:buNone/>
            </a:pPr>
            <a:endParaRPr lang="en-US" sz="2400" dirty="0"/>
          </a:p>
          <a:p>
            <a:pPr algn="just"/>
            <a:endParaRPr lang="en-US" sz="2400" dirty="0" smtClean="0"/>
          </a:p>
        </p:txBody>
      </p:sp>
      <p:sp>
        <p:nvSpPr>
          <p:cNvPr id="5" name="AutoShape 15"/>
          <p:cNvSpPr>
            <a:spLocks noChangeArrowheads="1"/>
          </p:cNvSpPr>
          <p:nvPr/>
        </p:nvSpPr>
        <p:spPr bwMode="gray">
          <a:xfrm>
            <a:off x="0" y="-76200"/>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sz="2800" b="1" dirty="0" smtClean="0">
                <a:solidFill>
                  <a:srgbClr val="FF0000"/>
                </a:solidFill>
                <a:cs typeface="+mn-cs"/>
              </a:rPr>
              <a:t>IV. </a:t>
            </a:r>
            <a:r>
              <a:rPr lang="en-US" sz="2800" b="1" dirty="0">
                <a:solidFill>
                  <a:srgbClr val="0000CC"/>
                </a:solidFill>
                <a:cs typeface="+mn-cs"/>
              </a:rPr>
              <a:t>NỘI DUNG NHIỆM VỤ CÔNG TÁC </a:t>
            </a:r>
            <a:r>
              <a:rPr lang="en-US" sz="2800" b="1" dirty="0" smtClean="0">
                <a:solidFill>
                  <a:srgbClr val="0000CC"/>
                </a:solidFill>
                <a:cs typeface="+mn-cs"/>
              </a:rPr>
              <a:t>PCTNTT</a:t>
            </a:r>
            <a:endParaRPr lang="vi-VN" altLang="en-US" sz="2800" b="1" dirty="0">
              <a:solidFill>
                <a:srgbClr val="0000CC"/>
              </a:solidFill>
              <a:cs typeface="+mn-cs"/>
            </a:endParaRPr>
          </a:p>
        </p:txBody>
      </p:sp>
    </p:spTree>
    <p:extLst>
      <p:ext uri="{BB962C8B-B14F-4D97-AF65-F5344CB8AC3E}">
        <p14:creationId xmlns:p14="http://schemas.microsoft.com/office/powerpoint/2010/main" val="625951133"/>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685800" y="1143000"/>
            <a:ext cx="7924800" cy="4114800"/>
          </a:xfrm>
        </p:spPr>
        <p:txBody>
          <a:bodyPr/>
          <a:lstStyle/>
          <a:p>
            <a:pPr marL="0" indent="0" algn="just">
              <a:buNone/>
            </a:pPr>
            <a:r>
              <a:rPr lang="en-US" dirty="0"/>
              <a:t>- </a:t>
            </a:r>
            <a:r>
              <a:rPr lang="en-US" dirty="0" err="1"/>
              <a:t>Trường</a:t>
            </a:r>
            <a:r>
              <a:rPr lang="en-US" dirty="0"/>
              <a:t> </a:t>
            </a:r>
            <a:r>
              <a:rPr lang="en-US" dirty="0" err="1"/>
              <a:t>học</a:t>
            </a:r>
            <a:r>
              <a:rPr lang="en-US" dirty="0"/>
              <a:t> </a:t>
            </a:r>
            <a:r>
              <a:rPr lang="en-US" dirty="0" err="1"/>
              <a:t>phải</a:t>
            </a:r>
            <a:r>
              <a:rPr lang="en-US" dirty="0"/>
              <a:t> </a:t>
            </a:r>
            <a:r>
              <a:rPr lang="en-US" dirty="0" err="1"/>
              <a:t>có</a:t>
            </a:r>
            <a:r>
              <a:rPr lang="en-US" dirty="0"/>
              <a:t> </a:t>
            </a:r>
            <a:r>
              <a:rPr lang="en-US" dirty="0" err="1"/>
              <a:t>nhân</a:t>
            </a:r>
            <a:r>
              <a:rPr lang="en-US" dirty="0"/>
              <a:t> </a:t>
            </a:r>
            <a:r>
              <a:rPr lang="en-US" dirty="0" err="1"/>
              <a:t>viên</a:t>
            </a:r>
            <a:r>
              <a:rPr lang="en-US" dirty="0"/>
              <a:t> y </a:t>
            </a:r>
            <a:r>
              <a:rPr lang="en-US" dirty="0" err="1"/>
              <a:t>tế</a:t>
            </a:r>
            <a:r>
              <a:rPr lang="en-US" dirty="0"/>
              <a:t> </a:t>
            </a:r>
            <a:r>
              <a:rPr lang="en-US" dirty="0" err="1"/>
              <a:t>và</a:t>
            </a:r>
            <a:r>
              <a:rPr lang="en-US" dirty="0"/>
              <a:t> </a:t>
            </a:r>
            <a:r>
              <a:rPr lang="en-US" dirty="0" err="1"/>
              <a:t>có</a:t>
            </a:r>
            <a:r>
              <a:rPr lang="en-US" dirty="0"/>
              <a:t> </a:t>
            </a:r>
            <a:r>
              <a:rPr lang="en-US" dirty="0" err="1"/>
              <a:t>tủ</a:t>
            </a:r>
            <a:r>
              <a:rPr lang="en-US" dirty="0"/>
              <a:t> </a:t>
            </a:r>
            <a:r>
              <a:rPr lang="en-US" dirty="0" err="1"/>
              <a:t>thuốc</a:t>
            </a:r>
            <a:r>
              <a:rPr lang="en-US" dirty="0"/>
              <a:t> </a:t>
            </a:r>
            <a:r>
              <a:rPr lang="en-US" dirty="0" err="1"/>
              <a:t>cấp</a:t>
            </a:r>
            <a:r>
              <a:rPr lang="en-US" dirty="0"/>
              <a:t> </a:t>
            </a:r>
            <a:r>
              <a:rPr lang="en-US" dirty="0" err="1"/>
              <a:t>cứu</a:t>
            </a:r>
            <a:r>
              <a:rPr lang="en-US" dirty="0"/>
              <a:t> </a:t>
            </a:r>
            <a:r>
              <a:rPr lang="en-US" i="1" dirty="0"/>
              <a:t>(</a:t>
            </a:r>
            <a:r>
              <a:rPr lang="en-US" i="1" dirty="0" err="1"/>
              <a:t>theo</a:t>
            </a:r>
            <a:r>
              <a:rPr lang="en-US" i="1" dirty="0"/>
              <a:t> QĐ </a:t>
            </a:r>
            <a:r>
              <a:rPr lang="en-US" i="1" dirty="0" err="1"/>
              <a:t>số</a:t>
            </a:r>
            <a:r>
              <a:rPr lang="en-US" i="1" dirty="0"/>
              <a:t> 1221/QĐ-BYT </a:t>
            </a:r>
            <a:r>
              <a:rPr lang="en-US" i="1" dirty="0" err="1"/>
              <a:t>ngày</a:t>
            </a:r>
            <a:r>
              <a:rPr lang="en-US" i="1" dirty="0"/>
              <a:t> 07/4/2008 </a:t>
            </a:r>
            <a:r>
              <a:rPr lang="en-US" i="1" dirty="0" err="1"/>
              <a:t>về</a:t>
            </a:r>
            <a:r>
              <a:rPr lang="en-US" i="1" dirty="0"/>
              <a:t> ban </a:t>
            </a:r>
            <a:r>
              <a:rPr lang="en-US" i="1" dirty="0" err="1"/>
              <a:t>hành</a:t>
            </a:r>
            <a:r>
              <a:rPr lang="en-US" i="1" dirty="0"/>
              <a:t> </a:t>
            </a:r>
            <a:r>
              <a:rPr lang="en-US" i="1" dirty="0" err="1"/>
              <a:t>danh</a:t>
            </a:r>
            <a:r>
              <a:rPr lang="en-US" i="1" dirty="0"/>
              <a:t> </a:t>
            </a:r>
            <a:r>
              <a:rPr lang="en-US" i="1" dirty="0" err="1"/>
              <a:t>mục</a:t>
            </a:r>
            <a:r>
              <a:rPr lang="en-US" i="1" dirty="0"/>
              <a:t> </a:t>
            </a:r>
            <a:r>
              <a:rPr lang="en-US" i="1" dirty="0" err="1"/>
              <a:t>thuốc</a:t>
            </a:r>
            <a:r>
              <a:rPr lang="en-US" i="1" dirty="0"/>
              <a:t>, </a:t>
            </a:r>
            <a:r>
              <a:rPr lang="en-US" i="1" dirty="0" err="1"/>
              <a:t>trang</a:t>
            </a:r>
            <a:r>
              <a:rPr lang="en-US" i="1" dirty="0"/>
              <a:t> </a:t>
            </a:r>
            <a:r>
              <a:rPr lang="en-US" i="1" dirty="0" err="1"/>
              <a:t>thiết</a:t>
            </a:r>
            <a:r>
              <a:rPr lang="en-US" i="1" dirty="0"/>
              <a:t> </a:t>
            </a:r>
            <a:r>
              <a:rPr lang="en-US" i="1" dirty="0" err="1"/>
              <a:t>bị</a:t>
            </a:r>
            <a:r>
              <a:rPr lang="en-US" i="1" dirty="0"/>
              <a:t> </a:t>
            </a:r>
            <a:r>
              <a:rPr lang="en-US" i="1" dirty="0" err="1"/>
              <a:t>thiết</a:t>
            </a:r>
            <a:r>
              <a:rPr lang="en-US" i="1" dirty="0"/>
              <a:t> </a:t>
            </a:r>
            <a:r>
              <a:rPr lang="en-US" i="1" dirty="0" err="1"/>
              <a:t>yếu</a:t>
            </a:r>
            <a:r>
              <a:rPr lang="en-US" i="1" dirty="0"/>
              <a:t> </a:t>
            </a:r>
            <a:r>
              <a:rPr lang="en-US" i="1" dirty="0" err="1"/>
              <a:t>trong</a:t>
            </a:r>
            <a:r>
              <a:rPr lang="en-US" i="1" dirty="0"/>
              <a:t> </a:t>
            </a:r>
            <a:r>
              <a:rPr lang="en-US" i="1" dirty="0" err="1"/>
              <a:t>các</a:t>
            </a:r>
            <a:r>
              <a:rPr lang="en-US" i="1" dirty="0"/>
              <a:t> </a:t>
            </a:r>
            <a:r>
              <a:rPr lang="en-US" i="1" dirty="0" err="1"/>
              <a:t>trường</a:t>
            </a:r>
            <a:r>
              <a:rPr lang="en-US" i="1" dirty="0"/>
              <a:t> TH, THCS, THPT, </a:t>
            </a:r>
            <a:r>
              <a:rPr lang="en-US" i="1" dirty="0" err="1"/>
              <a:t>trường</a:t>
            </a:r>
            <a:r>
              <a:rPr lang="en-US" i="1" dirty="0"/>
              <a:t> </a:t>
            </a:r>
            <a:r>
              <a:rPr lang="en-US" i="1" dirty="0" err="1"/>
              <a:t>phổ</a:t>
            </a:r>
            <a:r>
              <a:rPr lang="en-US" i="1" dirty="0"/>
              <a:t> </a:t>
            </a:r>
            <a:r>
              <a:rPr lang="en-US" i="1" dirty="0" err="1"/>
              <a:t>thông</a:t>
            </a:r>
            <a:r>
              <a:rPr lang="en-US" i="1" dirty="0"/>
              <a:t> </a:t>
            </a:r>
            <a:r>
              <a:rPr lang="en-US" i="1" dirty="0" err="1"/>
              <a:t>nhiều</a:t>
            </a:r>
            <a:r>
              <a:rPr lang="en-US" i="1" dirty="0"/>
              <a:t> </a:t>
            </a:r>
            <a:r>
              <a:rPr lang="en-US" i="1" dirty="0" err="1"/>
              <a:t>cấp</a:t>
            </a:r>
            <a:r>
              <a:rPr lang="en-US" i="1" dirty="0"/>
              <a:t> </a:t>
            </a:r>
            <a:r>
              <a:rPr lang="en-US" i="1" dirty="0" err="1"/>
              <a:t>học</a:t>
            </a:r>
            <a:r>
              <a:rPr lang="en-US" i="1" dirty="0"/>
              <a:t>).</a:t>
            </a:r>
            <a:r>
              <a:rPr lang="en-US" dirty="0"/>
              <a:t> </a:t>
            </a:r>
            <a:r>
              <a:rPr lang="en-US" dirty="0" err="1"/>
              <a:t>Xử</a:t>
            </a:r>
            <a:r>
              <a:rPr lang="en-US" dirty="0"/>
              <a:t> </a:t>
            </a:r>
            <a:r>
              <a:rPr lang="en-US" dirty="0" err="1"/>
              <a:t>trí</a:t>
            </a:r>
            <a:r>
              <a:rPr lang="en-US" dirty="0"/>
              <a:t> </a:t>
            </a:r>
            <a:r>
              <a:rPr lang="en-US" dirty="0" err="1"/>
              <a:t>sơ</a:t>
            </a:r>
            <a:r>
              <a:rPr lang="en-US" dirty="0"/>
              <a:t> </a:t>
            </a:r>
            <a:r>
              <a:rPr lang="en-US" dirty="0" err="1"/>
              <a:t>cứu</a:t>
            </a:r>
            <a:r>
              <a:rPr lang="en-US" dirty="0"/>
              <a:t> ban </a:t>
            </a:r>
            <a:r>
              <a:rPr lang="en-US" dirty="0" err="1"/>
              <a:t>đầu</a:t>
            </a:r>
            <a:r>
              <a:rPr lang="en-US" dirty="0"/>
              <a:t> </a:t>
            </a:r>
            <a:r>
              <a:rPr lang="en-US" dirty="0" err="1"/>
              <a:t>đúng</a:t>
            </a:r>
            <a:r>
              <a:rPr lang="en-US" dirty="0"/>
              <a:t> </a:t>
            </a:r>
            <a:r>
              <a:rPr lang="en-US" dirty="0" err="1"/>
              <a:t>những</a:t>
            </a:r>
            <a:r>
              <a:rPr lang="en-US" dirty="0"/>
              <a:t> </a:t>
            </a:r>
            <a:r>
              <a:rPr lang="en-US" dirty="0" err="1"/>
              <a:t>trường</a:t>
            </a:r>
            <a:r>
              <a:rPr lang="en-US" dirty="0"/>
              <a:t> </a:t>
            </a:r>
            <a:r>
              <a:rPr lang="en-US" dirty="0" err="1"/>
              <a:t>hợp</a:t>
            </a:r>
            <a:r>
              <a:rPr lang="en-US" dirty="0"/>
              <a:t> TNTT </a:t>
            </a:r>
            <a:r>
              <a:rPr lang="en-US" dirty="0" err="1"/>
              <a:t>xảy</a:t>
            </a:r>
            <a:r>
              <a:rPr lang="en-US" dirty="0"/>
              <a:t> </a:t>
            </a:r>
            <a:r>
              <a:rPr lang="en-US" dirty="0" err="1"/>
              <a:t>ra</a:t>
            </a:r>
            <a:r>
              <a:rPr lang="en-US" dirty="0"/>
              <a:t> </a:t>
            </a:r>
            <a:r>
              <a:rPr lang="en-US" dirty="0" err="1"/>
              <a:t>khi</a:t>
            </a:r>
            <a:r>
              <a:rPr lang="en-US" dirty="0"/>
              <a:t> </a:t>
            </a:r>
            <a:r>
              <a:rPr lang="en-US" dirty="0" err="1"/>
              <a:t>chuyển</a:t>
            </a:r>
            <a:r>
              <a:rPr lang="en-US" dirty="0"/>
              <a:t> </a:t>
            </a:r>
            <a:r>
              <a:rPr lang="en-US" dirty="0" err="1"/>
              <a:t>đến</a:t>
            </a:r>
            <a:r>
              <a:rPr lang="en-US" dirty="0"/>
              <a:t> </a:t>
            </a:r>
            <a:r>
              <a:rPr lang="en-US" dirty="0" err="1"/>
              <a:t>bệnh</a:t>
            </a:r>
            <a:r>
              <a:rPr lang="en-US" dirty="0"/>
              <a:t> </a:t>
            </a:r>
            <a:r>
              <a:rPr lang="en-US" dirty="0" err="1"/>
              <a:t>viện</a:t>
            </a:r>
            <a:r>
              <a:rPr lang="en-US" dirty="0"/>
              <a:t>.</a:t>
            </a:r>
          </a:p>
          <a:p>
            <a:pPr marL="0" indent="0" algn="just">
              <a:buNone/>
            </a:pPr>
            <a:endParaRPr lang="en-US" dirty="0" smtClean="0"/>
          </a:p>
        </p:txBody>
      </p:sp>
      <p:sp>
        <p:nvSpPr>
          <p:cNvPr id="5" name="AutoShape 15"/>
          <p:cNvSpPr>
            <a:spLocks noChangeArrowheads="1"/>
          </p:cNvSpPr>
          <p:nvPr/>
        </p:nvSpPr>
        <p:spPr bwMode="gray">
          <a:xfrm>
            <a:off x="0" y="-76200"/>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sz="2800" b="1" dirty="0" smtClean="0">
                <a:solidFill>
                  <a:srgbClr val="FF0000"/>
                </a:solidFill>
                <a:cs typeface="+mn-cs"/>
              </a:rPr>
              <a:t>IV. </a:t>
            </a:r>
            <a:r>
              <a:rPr lang="en-US" sz="2800" b="1" dirty="0">
                <a:solidFill>
                  <a:srgbClr val="0000CC"/>
                </a:solidFill>
                <a:cs typeface="+mn-cs"/>
              </a:rPr>
              <a:t>NỘI DUNG NHIỆM VỤ CÔNG TÁC </a:t>
            </a:r>
            <a:r>
              <a:rPr lang="en-US" sz="2800" b="1" dirty="0" smtClean="0">
                <a:solidFill>
                  <a:srgbClr val="0000CC"/>
                </a:solidFill>
                <a:cs typeface="+mn-cs"/>
              </a:rPr>
              <a:t>PCTNTT</a:t>
            </a:r>
            <a:endParaRPr lang="vi-VN" altLang="en-US" sz="2800" b="1" dirty="0">
              <a:solidFill>
                <a:srgbClr val="0000CC"/>
              </a:solidFill>
              <a:cs typeface="+mn-cs"/>
            </a:endParaRPr>
          </a:p>
        </p:txBody>
      </p:sp>
    </p:spTree>
    <p:extLst>
      <p:ext uri="{BB962C8B-B14F-4D97-AF65-F5344CB8AC3E}">
        <p14:creationId xmlns:p14="http://schemas.microsoft.com/office/powerpoint/2010/main" val="625951133"/>
      </p:ext>
    </p:extLst>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193800"/>
            <a:ext cx="9144000" cy="3149600"/>
          </a:xfrm>
          <a:solidFill>
            <a:schemeClr val="accent2">
              <a:lumMod val="50000"/>
            </a:schemeClr>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FFFF"/>
            </a:extrusionClr>
          </a:sp3d>
        </p:spPr>
        <p:txBody>
          <a:bodyPr wrap="none" anchor="ctr">
            <a:flatTx/>
          </a:bodyPr>
          <a:lstStyle/>
          <a:p>
            <a:pPr defTabSz="912813"/>
            <a:r>
              <a:rPr lang="en-US" altLang="vi-VN" sz="3500" b="1" kern="1200" dirty="0" err="1" smtClean="0">
                <a:solidFill>
                  <a:schemeClr val="bg1"/>
                </a:solidFill>
                <a:latin typeface="Arial" charset="0"/>
                <a:ea typeface="+mn-ea"/>
                <a:cs typeface="Arial" charset="0"/>
              </a:rPr>
              <a:t>Phần</a:t>
            </a:r>
            <a:r>
              <a:rPr lang="en-US" altLang="vi-VN" sz="3500" b="1" kern="1200" dirty="0" smtClean="0">
                <a:solidFill>
                  <a:schemeClr val="bg1"/>
                </a:solidFill>
                <a:latin typeface="Arial" charset="0"/>
                <a:ea typeface="+mn-ea"/>
                <a:cs typeface="Arial" charset="0"/>
              </a:rPr>
              <a:t> 2:</a:t>
            </a:r>
            <a:br>
              <a:rPr lang="en-US" altLang="vi-VN" sz="3500" b="1" kern="1200" dirty="0" smtClean="0">
                <a:solidFill>
                  <a:schemeClr val="bg1"/>
                </a:solidFill>
                <a:latin typeface="Arial" charset="0"/>
                <a:ea typeface="+mn-ea"/>
                <a:cs typeface="Arial" charset="0"/>
              </a:rPr>
            </a:br>
            <a:r>
              <a:rPr lang="en-US" altLang="vi-VN" sz="3500" b="1" kern="1200" dirty="0" smtClean="0">
                <a:solidFill>
                  <a:schemeClr val="bg1"/>
                </a:solidFill>
                <a:latin typeface="Arial" charset="0"/>
                <a:ea typeface="+mn-ea"/>
                <a:cs typeface="Arial" charset="0"/>
              </a:rPr>
              <a:t> </a:t>
            </a:r>
            <a:r>
              <a:rPr lang="en-US" altLang="vi-VN" sz="3200" b="1" kern="1200" dirty="0" smtClean="0">
                <a:solidFill>
                  <a:schemeClr val="bg1"/>
                </a:solidFill>
                <a:latin typeface="Arial" charset="0"/>
                <a:ea typeface="+mn-ea"/>
                <a:cs typeface="Arial" charset="0"/>
              </a:rPr>
              <a:t>TUYÊN TRUYỀN VỀ CÔNG TÁC PHÒNG, </a:t>
            </a:r>
            <a:br>
              <a:rPr lang="en-US" altLang="vi-VN" sz="3200" b="1" kern="1200" dirty="0" smtClean="0">
                <a:solidFill>
                  <a:schemeClr val="bg1"/>
                </a:solidFill>
                <a:latin typeface="Arial" charset="0"/>
                <a:ea typeface="+mn-ea"/>
                <a:cs typeface="Arial" charset="0"/>
              </a:rPr>
            </a:br>
            <a:r>
              <a:rPr lang="en-US" altLang="vi-VN" sz="3200" b="1" kern="1200" dirty="0" smtClean="0">
                <a:solidFill>
                  <a:schemeClr val="bg1"/>
                </a:solidFill>
                <a:latin typeface="Arial" charset="0"/>
                <a:ea typeface="+mn-ea"/>
                <a:cs typeface="Arial" charset="0"/>
              </a:rPr>
              <a:t>CHỐNG DỊCH, BỆNH TRONG TRƯỜNG HỌC</a:t>
            </a:r>
            <a:endParaRPr lang="en-US" altLang="vi-VN" sz="3200" b="1" kern="1200" dirty="0">
              <a:solidFill>
                <a:schemeClr val="bg1"/>
              </a:solidFill>
              <a:latin typeface="Arial" charset="0"/>
              <a:ea typeface="+mn-ea"/>
              <a:cs typeface="Arial" charset="0"/>
            </a:endParaRPr>
          </a:p>
        </p:txBody>
      </p:sp>
      <p:sp>
        <p:nvSpPr>
          <p:cNvPr id="3082" name="AutoShape 10" descr="dochoi"/>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94210" name="AutoShape 2"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4212" name="AutoShape 4"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37643033"/>
      </p:ext>
    </p:extLst>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137" r="134" b="1137"/>
          <a:stretch/>
        </p:blipFill>
        <p:spPr>
          <a:xfrm>
            <a:off x="579312" y="228599"/>
            <a:ext cx="4229100" cy="6553200"/>
          </a:xfrm>
          <a:prstGeom prst="rect">
            <a:avLst/>
          </a:prstGeom>
        </p:spPr>
      </p:pic>
      <p:sp>
        <p:nvSpPr>
          <p:cNvPr id="9" name="Content Placeholder 2"/>
          <p:cNvSpPr>
            <a:spLocks noGrp="1"/>
          </p:cNvSpPr>
          <p:nvPr>
            <p:ph idx="1"/>
          </p:nvPr>
        </p:nvSpPr>
        <p:spPr>
          <a:xfrm>
            <a:off x="5086350" y="2743200"/>
            <a:ext cx="3829050" cy="3733800"/>
          </a:xfrm>
        </p:spPr>
        <p:txBody>
          <a:bodyPr>
            <a:normAutofit fontScale="92500"/>
          </a:bodyPr>
          <a:lstStyle/>
          <a:p>
            <a:pPr marL="457200" lvl="1" indent="0" algn="ctr" eaLnBrk="1" hangingPunct="1">
              <a:buNone/>
            </a:pPr>
            <a:r>
              <a:rPr lang="en-US" altLang="en-US" sz="2400" b="1" dirty="0" smtClean="0"/>
              <a:t>DẤU </a:t>
            </a:r>
            <a:r>
              <a:rPr lang="en-US" altLang="en-US" sz="2400" b="1" dirty="0"/>
              <a:t>HIỆU BỆNH</a:t>
            </a:r>
          </a:p>
          <a:p>
            <a:pPr lvl="1" algn="just" eaLnBrk="1" hangingPunct="1"/>
            <a:r>
              <a:rPr lang="en-US" altLang="en-US" sz="2400" b="1" dirty="0" err="1"/>
              <a:t>Sốt</a:t>
            </a:r>
            <a:r>
              <a:rPr lang="en-US" altLang="en-US" sz="2400" b="1" dirty="0"/>
              <a:t> </a:t>
            </a:r>
            <a:r>
              <a:rPr lang="en-US" altLang="en-US" sz="2400" dirty="0" err="1"/>
              <a:t>cao</a:t>
            </a:r>
            <a:r>
              <a:rPr lang="en-US" altLang="en-US" sz="2400" dirty="0"/>
              <a:t> </a:t>
            </a:r>
            <a:r>
              <a:rPr lang="en-US" altLang="en-US" sz="2400" dirty="0" err="1"/>
              <a:t>đột</a:t>
            </a:r>
            <a:r>
              <a:rPr lang="en-US" altLang="en-US" sz="2400" dirty="0"/>
              <a:t> </a:t>
            </a:r>
            <a:r>
              <a:rPr lang="en-US" altLang="en-US" sz="2400" dirty="0" err="1"/>
              <a:t>ngột</a:t>
            </a:r>
            <a:r>
              <a:rPr lang="en-US" altLang="en-US" sz="2400" dirty="0"/>
              <a:t>, </a:t>
            </a:r>
            <a:r>
              <a:rPr lang="en-US" altLang="en-US" sz="2400" b="1" dirty="0" err="1"/>
              <a:t>kéo</a:t>
            </a:r>
            <a:r>
              <a:rPr lang="en-US" altLang="en-US" sz="2400" b="1" dirty="0"/>
              <a:t> </a:t>
            </a:r>
            <a:r>
              <a:rPr lang="en-US" altLang="en-US" sz="2400" b="1" dirty="0" err="1"/>
              <a:t>dài</a:t>
            </a:r>
            <a:r>
              <a:rPr lang="en-US" altLang="en-US" sz="2400" b="1" dirty="0"/>
              <a:t> </a:t>
            </a:r>
            <a:r>
              <a:rPr lang="en-US" altLang="en-US" sz="2400" dirty="0"/>
              <a:t>2-7 </a:t>
            </a:r>
            <a:r>
              <a:rPr lang="en-US" altLang="en-US" sz="2400" dirty="0" err="1"/>
              <a:t>ngày</a:t>
            </a:r>
            <a:endParaRPr lang="en-US" altLang="en-US" sz="2400" dirty="0"/>
          </a:p>
          <a:p>
            <a:pPr lvl="1" algn="just" eaLnBrk="1" hangingPunct="1"/>
            <a:r>
              <a:rPr lang="en-US" altLang="en-US" sz="2400" dirty="0" err="1"/>
              <a:t>Đau</a:t>
            </a:r>
            <a:r>
              <a:rPr lang="en-US" altLang="en-US" sz="2400" dirty="0"/>
              <a:t> </a:t>
            </a:r>
            <a:r>
              <a:rPr lang="en-US" altLang="en-US" sz="2400" dirty="0" err="1"/>
              <a:t>đầu</a:t>
            </a:r>
            <a:r>
              <a:rPr lang="en-US" altLang="en-US" sz="2400" dirty="0"/>
              <a:t>, </a:t>
            </a:r>
            <a:r>
              <a:rPr lang="en-US" altLang="en-US" sz="2400" dirty="0" err="1"/>
              <a:t>đau</a:t>
            </a:r>
            <a:r>
              <a:rPr lang="en-US" altLang="en-US" sz="2400" dirty="0"/>
              <a:t> </a:t>
            </a:r>
            <a:r>
              <a:rPr lang="en-US" altLang="en-US" sz="2400" dirty="0" err="1"/>
              <a:t>sau</a:t>
            </a:r>
            <a:r>
              <a:rPr lang="en-US" altLang="en-US" sz="2400" dirty="0"/>
              <a:t> </a:t>
            </a:r>
            <a:r>
              <a:rPr lang="en-US" altLang="en-US" sz="2400" dirty="0" err="1"/>
              <a:t>hốc</a:t>
            </a:r>
            <a:r>
              <a:rPr lang="en-US" altLang="en-US" sz="2400" dirty="0"/>
              <a:t> </a:t>
            </a:r>
            <a:r>
              <a:rPr lang="en-US" altLang="en-US" sz="2400" dirty="0" err="1"/>
              <a:t>mắt</a:t>
            </a:r>
            <a:r>
              <a:rPr lang="en-US" altLang="en-US" sz="2400" dirty="0"/>
              <a:t>, </a:t>
            </a:r>
            <a:r>
              <a:rPr lang="en-US" altLang="en-US" sz="2400" dirty="0" err="1"/>
              <a:t>đau</a:t>
            </a:r>
            <a:r>
              <a:rPr lang="en-US" altLang="en-US" sz="2400" dirty="0"/>
              <a:t> </a:t>
            </a:r>
            <a:r>
              <a:rPr lang="en-US" altLang="en-US" sz="2400" dirty="0" err="1"/>
              <a:t>cơ</a:t>
            </a:r>
            <a:r>
              <a:rPr lang="en-US" altLang="en-US" sz="2400" dirty="0"/>
              <a:t>, </a:t>
            </a:r>
            <a:r>
              <a:rPr lang="en-US" altLang="en-US" sz="2400" dirty="0" err="1"/>
              <a:t>khớp</a:t>
            </a:r>
            <a:endParaRPr lang="en-US" altLang="en-US" sz="2400" dirty="0"/>
          </a:p>
          <a:p>
            <a:pPr lvl="1" algn="just" eaLnBrk="1" hangingPunct="1"/>
            <a:r>
              <a:rPr lang="en-US" altLang="en-US" sz="2400" b="1" dirty="0" err="1"/>
              <a:t>Có</a:t>
            </a:r>
            <a:r>
              <a:rPr lang="en-US" altLang="en-US" sz="2400" b="1" dirty="0"/>
              <a:t> </a:t>
            </a:r>
            <a:r>
              <a:rPr lang="en-US" altLang="en-US" sz="2400" b="1" dirty="0" err="1"/>
              <a:t>xuất</a:t>
            </a:r>
            <a:r>
              <a:rPr lang="en-US" altLang="en-US" sz="2400" b="1" dirty="0"/>
              <a:t> </a:t>
            </a:r>
            <a:r>
              <a:rPr lang="en-US" altLang="en-US" sz="2400" b="1" dirty="0" err="1"/>
              <a:t>huyết</a:t>
            </a:r>
            <a:r>
              <a:rPr lang="en-US" altLang="en-US" sz="2400" dirty="0"/>
              <a:t>: </a:t>
            </a:r>
            <a:r>
              <a:rPr lang="en-US" altLang="en-US" sz="2400" dirty="0" err="1"/>
              <a:t>nổi</a:t>
            </a:r>
            <a:r>
              <a:rPr lang="en-US" altLang="en-US" sz="2400" dirty="0"/>
              <a:t> ban, </a:t>
            </a:r>
            <a:r>
              <a:rPr lang="en-US" altLang="en-US" sz="2400" dirty="0" err="1"/>
              <a:t>đốm</a:t>
            </a:r>
            <a:r>
              <a:rPr lang="en-US" altLang="en-US" sz="2400" dirty="0"/>
              <a:t> </a:t>
            </a:r>
            <a:r>
              <a:rPr lang="en-US" altLang="en-US" sz="2400" dirty="0" err="1"/>
              <a:t>xuất</a:t>
            </a:r>
            <a:r>
              <a:rPr lang="en-US" altLang="en-US" sz="2400" dirty="0"/>
              <a:t> </a:t>
            </a:r>
            <a:r>
              <a:rPr lang="en-US" altLang="en-US" sz="2400" dirty="0" err="1"/>
              <a:t>huyết</a:t>
            </a:r>
            <a:r>
              <a:rPr lang="en-US" altLang="en-US" sz="2400" dirty="0"/>
              <a:t>, </a:t>
            </a:r>
            <a:r>
              <a:rPr lang="en-US" altLang="en-US" sz="2400" dirty="0" err="1"/>
              <a:t>chảy</a:t>
            </a:r>
            <a:r>
              <a:rPr lang="en-US" altLang="en-US" sz="2400" dirty="0"/>
              <a:t> </a:t>
            </a:r>
            <a:r>
              <a:rPr lang="en-US" altLang="en-US" sz="2400" dirty="0" err="1"/>
              <a:t>máu</a:t>
            </a:r>
            <a:r>
              <a:rPr lang="en-US" altLang="en-US" sz="2400" dirty="0"/>
              <a:t> </a:t>
            </a:r>
            <a:r>
              <a:rPr lang="en-US" altLang="en-US" sz="2400" dirty="0" err="1"/>
              <a:t>chân</a:t>
            </a:r>
            <a:r>
              <a:rPr lang="en-US" altLang="en-US" sz="2400" dirty="0"/>
              <a:t> </a:t>
            </a:r>
            <a:r>
              <a:rPr lang="en-US" altLang="en-US" sz="2400" dirty="0" err="1"/>
              <a:t>răng</a:t>
            </a:r>
            <a:r>
              <a:rPr lang="en-US" altLang="en-US" sz="2400" dirty="0"/>
              <a:t>, </a:t>
            </a:r>
            <a:r>
              <a:rPr lang="en-US" altLang="en-US" sz="2400" dirty="0" err="1"/>
              <a:t>kinh</a:t>
            </a:r>
            <a:r>
              <a:rPr lang="en-US" altLang="en-US" sz="2400" dirty="0"/>
              <a:t> </a:t>
            </a:r>
            <a:r>
              <a:rPr lang="en-US" altLang="en-US" sz="2400" dirty="0" err="1"/>
              <a:t>nguyệt</a:t>
            </a:r>
            <a:r>
              <a:rPr lang="en-US" altLang="en-US" sz="2400" dirty="0"/>
              <a:t> </a:t>
            </a:r>
            <a:r>
              <a:rPr lang="en-US" altLang="en-US" sz="2400" dirty="0" err="1"/>
              <a:t>nhiều</a:t>
            </a:r>
            <a:r>
              <a:rPr lang="en-US" altLang="en-US" sz="2400" dirty="0"/>
              <a:t> </a:t>
            </a:r>
            <a:r>
              <a:rPr lang="en-US" altLang="en-US" sz="2400" dirty="0" err="1"/>
              <a:t>hoặc</a:t>
            </a:r>
            <a:r>
              <a:rPr lang="en-US" altLang="en-US" sz="2400" dirty="0"/>
              <a:t> </a:t>
            </a:r>
            <a:r>
              <a:rPr lang="en-US" altLang="en-US" sz="2400" dirty="0" err="1"/>
              <a:t>kéo</a:t>
            </a:r>
            <a:r>
              <a:rPr lang="en-US" altLang="en-US" sz="2400" dirty="0"/>
              <a:t> </a:t>
            </a:r>
            <a:r>
              <a:rPr lang="en-US" altLang="en-US" sz="2400" dirty="0" err="1"/>
              <a:t>dài</a:t>
            </a:r>
            <a:r>
              <a:rPr lang="en-US" altLang="en-US" sz="2400" dirty="0"/>
              <a:t>…</a:t>
            </a:r>
          </a:p>
          <a:p>
            <a:pPr eaLnBrk="1" hangingPunct="1"/>
            <a:endParaRPr lang="en-US" altLang="en-US" sz="2400" dirty="0"/>
          </a:p>
        </p:txBody>
      </p:sp>
      <p:sp>
        <p:nvSpPr>
          <p:cNvPr id="5" name="Content Placeholder 2"/>
          <p:cNvSpPr txBox="1">
            <a:spLocks/>
          </p:cNvSpPr>
          <p:nvPr/>
        </p:nvSpPr>
        <p:spPr>
          <a:xfrm>
            <a:off x="5086350" y="304800"/>
            <a:ext cx="4057650" cy="2286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spcAft>
                <a:spcPts val="0"/>
              </a:spcAft>
              <a:buNone/>
            </a:pPr>
            <a:r>
              <a:rPr lang="en-US" altLang="en-US" sz="2800" b="1" dirty="0" err="1"/>
              <a:t>Sốt</a:t>
            </a:r>
            <a:r>
              <a:rPr lang="en-US" altLang="en-US" sz="2800" b="1" dirty="0"/>
              <a:t> </a:t>
            </a:r>
            <a:r>
              <a:rPr lang="en-US" altLang="en-US" sz="2800" b="1" dirty="0" err="1"/>
              <a:t>xuất</a:t>
            </a:r>
            <a:r>
              <a:rPr lang="en-US" altLang="en-US" sz="2800" b="1" dirty="0"/>
              <a:t> </a:t>
            </a:r>
            <a:r>
              <a:rPr lang="en-US" altLang="en-US" sz="2800" b="1" dirty="0" err="1"/>
              <a:t>huyết</a:t>
            </a:r>
            <a:r>
              <a:rPr lang="en-US" altLang="en-US" sz="2800" b="1" dirty="0"/>
              <a:t> Dengue </a:t>
            </a:r>
            <a:r>
              <a:rPr lang="en-US" altLang="en-US" sz="2800" b="1" dirty="0" err="1"/>
              <a:t>là</a:t>
            </a:r>
            <a:r>
              <a:rPr lang="en-US" altLang="en-US" sz="2800" b="1" dirty="0"/>
              <a:t> </a:t>
            </a:r>
            <a:r>
              <a:rPr lang="en-US" altLang="en-US" sz="2800" b="1" dirty="0" err="1"/>
              <a:t>gì</a:t>
            </a:r>
            <a:r>
              <a:rPr lang="en-US" altLang="en-US" sz="2800" b="1" dirty="0"/>
              <a:t>?</a:t>
            </a:r>
          </a:p>
          <a:p>
            <a:pPr fontAlgn="auto">
              <a:spcAft>
                <a:spcPts val="0"/>
              </a:spcAft>
            </a:pPr>
            <a:r>
              <a:rPr lang="en-US" altLang="en-US" sz="2800" dirty="0" err="1"/>
              <a:t>Là</a:t>
            </a:r>
            <a:r>
              <a:rPr lang="en-US" altLang="en-US" sz="2800" dirty="0"/>
              <a:t> </a:t>
            </a:r>
            <a:r>
              <a:rPr lang="en-US" altLang="en-US" sz="2800" dirty="0" err="1"/>
              <a:t>bệnh</a:t>
            </a:r>
            <a:r>
              <a:rPr lang="en-US" altLang="en-US" sz="2800" dirty="0"/>
              <a:t> </a:t>
            </a:r>
            <a:r>
              <a:rPr lang="en-US" altLang="en-US" sz="2800" dirty="0" err="1"/>
              <a:t>nhiễm</a:t>
            </a:r>
            <a:r>
              <a:rPr lang="en-US" altLang="en-US" sz="2800" dirty="0"/>
              <a:t> virus </a:t>
            </a:r>
            <a:r>
              <a:rPr lang="en-US" altLang="en-US" sz="2800" dirty="0" err="1"/>
              <a:t>cấp</a:t>
            </a:r>
            <a:r>
              <a:rPr lang="en-US" altLang="en-US" sz="2800" dirty="0"/>
              <a:t> </a:t>
            </a:r>
            <a:r>
              <a:rPr lang="en-US" altLang="en-US" sz="2800" dirty="0" err="1"/>
              <a:t>tính</a:t>
            </a:r>
            <a:r>
              <a:rPr lang="en-US" altLang="en-US" sz="2800" dirty="0"/>
              <a:t> do </a:t>
            </a:r>
            <a:r>
              <a:rPr lang="en-US" altLang="en-US" sz="2800" dirty="0" err="1"/>
              <a:t>muỗi</a:t>
            </a:r>
            <a:r>
              <a:rPr lang="en-US" altLang="en-US" sz="2800" dirty="0"/>
              <a:t> </a:t>
            </a:r>
            <a:r>
              <a:rPr lang="en-US" altLang="en-US" sz="2800" dirty="0" err="1"/>
              <a:t>vằn</a:t>
            </a:r>
            <a:r>
              <a:rPr lang="en-US" altLang="en-US" sz="2800" dirty="0"/>
              <a:t> </a:t>
            </a:r>
            <a:r>
              <a:rPr lang="en-US" altLang="en-US" sz="2800" dirty="0" err="1"/>
              <a:t>truyền</a:t>
            </a:r>
            <a:r>
              <a:rPr lang="en-US" altLang="en-US" sz="2800" dirty="0"/>
              <a:t> </a:t>
            </a:r>
            <a:r>
              <a:rPr lang="en-US" altLang="en-US" sz="2800" dirty="0">
                <a:solidFill>
                  <a:srgbClr val="FF0000"/>
                </a:solidFill>
              </a:rPr>
              <a:t>(</a:t>
            </a:r>
            <a:r>
              <a:rPr lang="en-US" altLang="en-US" sz="2800" dirty="0" err="1">
                <a:solidFill>
                  <a:srgbClr val="FF0000"/>
                </a:solidFill>
              </a:rPr>
              <a:t>nhóm</a:t>
            </a:r>
            <a:r>
              <a:rPr lang="en-US" altLang="en-US" sz="2800" dirty="0">
                <a:solidFill>
                  <a:srgbClr val="FF0000"/>
                </a:solidFill>
              </a:rPr>
              <a:t> B)</a:t>
            </a:r>
            <a:r>
              <a:rPr lang="en-US" altLang="en-US" sz="2800" dirty="0"/>
              <a:t>.</a:t>
            </a:r>
          </a:p>
        </p:txBody>
      </p:sp>
    </p:spTree>
    <p:extLst>
      <p:ext uri="{BB962C8B-B14F-4D97-AF65-F5344CB8AC3E}">
        <p14:creationId xmlns:p14="http://schemas.microsoft.com/office/powerpoint/2010/main" val="225161134"/>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Content Placeholder 2"/>
          <p:cNvSpPr>
            <a:spLocks noGrp="1"/>
          </p:cNvSpPr>
          <p:nvPr>
            <p:ph idx="1"/>
          </p:nvPr>
        </p:nvSpPr>
        <p:spPr>
          <a:xfrm>
            <a:off x="400050" y="2590801"/>
            <a:ext cx="1600200" cy="1066799"/>
          </a:xfrm>
        </p:spPr>
        <p:txBody>
          <a:bodyPr>
            <a:normAutofit fontScale="77500" lnSpcReduction="20000"/>
          </a:bodyPr>
          <a:lstStyle/>
          <a:p>
            <a:pPr marL="0" indent="0" eaLnBrk="1" hangingPunct="1">
              <a:buNone/>
            </a:pPr>
            <a:r>
              <a:rPr lang="en-US" altLang="en-US" dirty="0" err="1"/>
              <a:t>Dấu</a:t>
            </a:r>
            <a:r>
              <a:rPr lang="en-US" altLang="en-US" dirty="0"/>
              <a:t> </a:t>
            </a:r>
            <a:r>
              <a:rPr lang="en-US" altLang="en-US" dirty="0" err="1"/>
              <a:t>hiệu</a:t>
            </a:r>
            <a:r>
              <a:rPr lang="en-US" altLang="en-US" dirty="0"/>
              <a:t> </a:t>
            </a:r>
            <a:r>
              <a:rPr lang="en-US" altLang="en-US" dirty="0" err="1"/>
              <a:t>xuất</a:t>
            </a:r>
            <a:r>
              <a:rPr lang="en-US" altLang="en-US" dirty="0"/>
              <a:t> </a:t>
            </a:r>
            <a:r>
              <a:rPr lang="en-US" altLang="en-US" dirty="0" err="1"/>
              <a:t>huyết</a:t>
            </a:r>
            <a:endParaRPr lang="en-US" altLang="en-US" dirty="0"/>
          </a:p>
        </p:txBody>
      </p:sp>
      <p:grpSp>
        <p:nvGrpSpPr>
          <p:cNvPr id="2" name="Group 1"/>
          <p:cNvGrpSpPr/>
          <p:nvPr/>
        </p:nvGrpSpPr>
        <p:grpSpPr>
          <a:xfrm>
            <a:off x="2171700" y="446088"/>
            <a:ext cx="6515100" cy="6200776"/>
            <a:chOff x="1752600" y="446088"/>
            <a:chExt cx="8686800" cy="6200776"/>
          </a:xfrm>
        </p:grpSpPr>
        <p:pic>
          <p:nvPicPr>
            <p:cNvPr id="5120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352800"/>
              <a:ext cx="3810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2" descr="IMG_05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352801"/>
              <a:ext cx="44196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3" descr="Sld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46088"/>
              <a:ext cx="3810000" cy="260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0700" y="399047"/>
            <a:ext cx="2743200" cy="2628900"/>
          </a:xfrm>
          <a:prstGeom prst="rect">
            <a:avLst/>
          </a:prstGeom>
        </p:spPr>
      </p:pic>
    </p:spTree>
    <p:extLst>
      <p:ext uri="{BB962C8B-B14F-4D97-AF65-F5344CB8AC3E}">
        <p14:creationId xmlns:p14="http://schemas.microsoft.com/office/powerpoint/2010/main" val="3092867446"/>
      </p:ext>
    </p:extLst>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sz="quarter" idx="4294967295"/>
          </p:nvPr>
        </p:nvSpPr>
        <p:spPr>
          <a:xfrm>
            <a:off x="1664870" y="249989"/>
            <a:ext cx="5714999" cy="700088"/>
          </a:xfrm>
        </p:spPr>
        <p:txBody>
          <a:bodyPr>
            <a:normAutofit fontScale="90000"/>
          </a:bodyPr>
          <a:lstStyle/>
          <a:p>
            <a:pPr eaLnBrk="1" hangingPunct="1"/>
            <a:r>
              <a:rPr lang="en-US" altLang="en-US" sz="4000" b="1" dirty="0"/>
              <a:t>BIẾN CHỨNG: XUẤT HUYẾT NỘI TẠNG</a:t>
            </a:r>
          </a:p>
        </p:txBody>
      </p:sp>
      <p:pic>
        <p:nvPicPr>
          <p:cNvPr id="47107" name="Picture 3" descr="Sld58"/>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l="12048" t="8458" r="62651" b="44501"/>
          <a:stretch>
            <a:fillRect/>
          </a:stretch>
        </p:blipFill>
        <p:spPr>
          <a:xfrm>
            <a:off x="2686050" y="1295400"/>
            <a:ext cx="1200150" cy="2071688"/>
          </a:xfrm>
          <a:noFill/>
        </p:spPr>
      </p:pic>
      <p:pic>
        <p:nvPicPr>
          <p:cNvPr id="47108" name="Picture 4" descr="Sld58"/>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l="51302" t="17387" r="16786" b="47997"/>
          <a:stretch>
            <a:fillRect/>
          </a:stretch>
        </p:blipFill>
        <p:spPr>
          <a:xfrm>
            <a:off x="4914901" y="1447802"/>
            <a:ext cx="2540794" cy="2640013"/>
          </a:xfrm>
          <a:noFill/>
        </p:spPr>
      </p:pic>
      <p:pic>
        <p:nvPicPr>
          <p:cNvPr id="47109" name="Picture 5" descr="Sld58"/>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l="11801" t="61493" r="52795" b="3464"/>
          <a:stretch>
            <a:fillRect/>
          </a:stretch>
        </p:blipFill>
        <p:spPr>
          <a:xfrm>
            <a:off x="1314450" y="3657600"/>
            <a:ext cx="3257550" cy="2971800"/>
          </a:xfrm>
          <a:noFill/>
        </p:spPr>
      </p:pic>
      <p:sp>
        <p:nvSpPr>
          <p:cNvPr id="47110" name="Text Box 6"/>
          <p:cNvSpPr txBox="1">
            <a:spLocks noChangeArrowheads="1"/>
          </p:cNvSpPr>
          <p:nvPr/>
        </p:nvSpPr>
        <p:spPr bwMode="auto">
          <a:xfrm>
            <a:off x="1885950" y="1905002"/>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b="1" dirty="0">
                <a:latin typeface="+mj-lt"/>
              </a:rPr>
              <a:t>Tim</a:t>
            </a:r>
          </a:p>
        </p:txBody>
      </p:sp>
      <p:sp>
        <p:nvSpPr>
          <p:cNvPr id="47111" name="Text Box 7"/>
          <p:cNvSpPr txBox="1">
            <a:spLocks noChangeArrowheads="1"/>
          </p:cNvSpPr>
          <p:nvPr/>
        </p:nvSpPr>
        <p:spPr bwMode="auto">
          <a:xfrm>
            <a:off x="4938964" y="1637129"/>
            <a:ext cx="6286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b="1" dirty="0" err="1">
                <a:solidFill>
                  <a:schemeClr val="bg1"/>
                </a:solidFill>
                <a:latin typeface="+mj-lt"/>
              </a:rPr>
              <a:t>Phổi</a:t>
            </a:r>
            <a:endParaRPr lang="en-US" altLang="en-US" sz="2000" b="1" dirty="0">
              <a:solidFill>
                <a:schemeClr val="bg1"/>
              </a:solidFill>
              <a:latin typeface="+mj-lt"/>
            </a:endParaRPr>
          </a:p>
        </p:txBody>
      </p:sp>
      <p:pic>
        <p:nvPicPr>
          <p:cNvPr id="47112" name="Picture 8" descr="Sld58"/>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l="48642" t="55849" r="19446" b="13382"/>
          <a:stretch>
            <a:fillRect/>
          </a:stretch>
        </p:blipFill>
        <p:spPr>
          <a:xfrm>
            <a:off x="5029200" y="4495800"/>
            <a:ext cx="2400300" cy="2133600"/>
          </a:xfrm>
          <a:noFill/>
        </p:spPr>
      </p:pic>
      <p:sp>
        <p:nvSpPr>
          <p:cNvPr id="47113" name="Text Box 9"/>
          <p:cNvSpPr txBox="1">
            <a:spLocks noChangeArrowheads="1"/>
          </p:cNvSpPr>
          <p:nvPr/>
        </p:nvSpPr>
        <p:spPr bwMode="auto">
          <a:xfrm>
            <a:off x="1371600" y="3886202"/>
            <a:ext cx="6286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b="1" dirty="0" err="1">
                <a:solidFill>
                  <a:schemeClr val="bg1"/>
                </a:solidFill>
                <a:latin typeface="+mj-lt"/>
              </a:rPr>
              <a:t>Gan</a:t>
            </a:r>
            <a:endParaRPr lang="en-US" altLang="en-US" sz="2000" b="1" dirty="0">
              <a:solidFill>
                <a:schemeClr val="bg1"/>
              </a:solidFill>
              <a:latin typeface="+mj-lt"/>
            </a:endParaRPr>
          </a:p>
        </p:txBody>
      </p:sp>
      <p:sp>
        <p:nvSpPr>
          <p:cNvPr id="47114" name="Text Box 10"/>
          <p:cNvSpPr txBox="1">
            <a:spLocks noChangeArrowheads="1"/>
          </p:cNvSpPr>
          <p:nvPr/>
        </p:nvSpPr>
        <p:spPr bwMode="auto">
          <a:xfrm>
            <a:off x="5086350" y="4519407"/>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b="1" dirty="0" err="1">
                <a:solidFill>
                  <a:schemeClr val="bg1"/>
                </a:solidFill>
                <a:latin typeface="+mj-lt"/>
              </a:rPr>
              <a:t>Não</a:t>
            </a:r>
            <a:endParaRPr lang="en-US" altLang="en-US" sz="2000" b="1" dirty="0">
              <a:solidFill>
                <a:schemeClr val="bg1"/>
              </a:solidFill>
              <a:latin typeface="+mj-lt"/>
            </a:endParaRPr>
          </a:p>
        </p:txBody>
      </p:sp>
      <p:sp>
        <p:nvSpPr>
          <p:cNvPr id="11" name="Content Placeholder 2"/>
          <p:cNvSpPr txBox="1">
            <a:spLocks/>
          </p:cNvSpPr>
          <p:nvPr/>
        </p:nvSpPr>
        <p:spPr>
          <a:xfrm>
            <a:off x="7567723" y="2741227"/>
            <a:ext cx="1600200" cy="106679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altLang="en-US" sz="4400" dirty="0" err="1">
                <a:solidFill>
                  <a:srgbClr val="FF0000"/>
                </a:solidFill>
              </a:rPr>
              <a:t>Có</a:t>
            </a:r>
            <a:r>
              <a:rPr lang="en-US" altLang="en-US" sz="4400" dirty="0">
                <a:solidFill>
                  <a:srgbClr val="FF0000"/>
                </a:solidFill>
              </a:rPr>
              <a:t> </a:t>
            </a:r>
            <a:r>
              <a:rPr lang="en-US" altLang="en-US" sz="4400" dirty="0" err="1">
                <a:solidFill>
                  <a:srgbClr val="FF0000"/>
                </a:solidFill>
              </a:rPr>
              <a:t>thể</a:t>
            </a:r>
            <a:r>
              <a:rPr lang="en-US" altLang="en-US" sz="4400" dirty="0">
                <a:solidFill>
                  <a:srgbClr val="FF0000"/>
                </a:solidFill>
              </a:rPr>
              <a:t> </a:t>
            </a:r>
            <a:r>
              <a:rPr lang="en-US" altLang="en-US" sz="4400" dirty="0" err="1">
                <a:solidFill>
                  <a:srgbClr val="FF0000"/>
                </a:solidFill>
              </a:rPr>
              <a:t>tử</a:t>
            </a:r>
            <a:r>
              <a:rPr lang="en-US" altLang="en-US" sz="4400" dirty="0">
                <a:solidFill>
                  <a:srgbClr val="FF0000"/>
                </a:solidFill>
              </a:rPr>
              <a:t> </a:t>
            </a:r>
            <a:r>
              <a:rPr lang="en-US" altLang="en-US" sz="4400" dirty="0" err="1">
                <a:solidFill>
                  <a:srgbClr val="FF0000"/>
                </a:solidFill>
              </a:rPr>
              <a:t>vong</a:t>
            </a:r>
            <a:endParaRPr lang="en-US" altLang="en-US" sz="4400" dirty="0">
              <a:solidFill>
                <a:srgbClr val="FF0000"/>
              </a:solidFill>
            </a:endParaRPr>
          </a:p>
        </p:txBody>
      </p:sp>
    </p:spTree>
    <p:extLst>
      <p:ext uri="{BB962C8B-B14F-4D97-AF65-F5344CB8AC3E}">
        <p14:creationId xmlns:p14="http://schemas.microsoft.com/office/powerpoint/2010/main" val="1771294618"/>
      </p:ext>
    </p:extLst>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295400"/>
            <a:ext cx="8077200" cy="5334000"/>
          </a:xfrm>
          <a:prstGeom prst="rect">
            <a:avLst/>
          </a:prstGeom>
        </p:spPr>
      </p:pic>
      <p:sp>
        <p:nvSpPr>
          <p:cNvPr id="8" name="Title 1"/>
          <p:cNvSpPr>
            <a:spLocks noGrp="1"/>
          </p:cNvSpPr>
          <p:nvPr>
            <p:ph type="title"/>
          </p:nvPr>
        </p:nvSpPr>
        <p:spPr>
          <a:xfrm>
            <a:off x="1485900" y="146122"/>
            <a:ext cx="6172200" cy="792162"/>
          </a:xfrm>
        </p:spPr>
        <p:txBody>
          <a:bodyPr>
            <a:normAutofit fontScale="90000"/>
          </a:bodyPr>
          <a:lstStyle/>
          <a:p>
            <a:r>
              <a:rPr lang="en-US" sz="3600" b="1" dirty="0"/>
              <a:t>THỜI KỲ Ủ BỆNH VÀ LÂY TRUYỀN</a:t>
            </a:r>
          </a:p>
        </p:txBody>
      </p:sp>
      <p:sp>
        <p:nvSpPr>
          <p:cNvPr id="9" name="TextBox 8"/>
          <p:cNvSpPr txBox="1"/>
          <p:nvPr/>
        </p:nvSpPr>
        <p:spPr>
          <a:xfrm>
            <a:off x="6000750" y="2514602"/>
            <a:ext cx="1028701" cy="1492716"/>
          </a:xfrm>
          <a:prstGeom prst="rect">
            <a:avLst/>
          </a:prstGeom>
          <a:solidFill>
            <a:schemeClr val="bg1"/>
          </a:solidFill>
        </p:spPr>
        <p:txBody>
          <a:bodyPr wrap="square" rtlCol="0">
            <a:spAutoFit/>
          </a:bodyPr>
          <a:lstStyle/>
          <a:p>
            <a:r>
              <a:rPr lang="en-US" sz="1300" b="1" dirty="0" err="1"/>
              <a:t>Bệnh</a:t>
            </a:r>
            <a:r>
              <a:rPr lang="en-US" sz="1300" b="1" dirty="0"/>
              <a:t> </a:t>
            </a:r>
            <a:r>
              <a:rPr lang="en-US" sz="1300" b="1" dirty="0" err="1"/>
              <a:t>nhân</a:t>
            </a:r>
            <a:r>
              <a:rPr lang="en-US" sz="1300" b="1" dirty="0"/>
              <a:t> </a:t>
            </a:r>
            <a:r>
              <a:rPr lang="en-US" sz="1300" b="1" dirty="0" err="1"/>
              <a:t>là</a:t>
            </a:r>
            <a:r>
              <a:rPr lang="en-US" sz="1300" b="1" dirty="0"/>
              <a:t> </a:t>
            </a:r>
            <a:r>
              <a:rPr lang="en-US" sz="1300" b="1" dirty="0" err="1"/>
              <a:t>nguồn</a:t>
            </a:r>
            <a:r>
              <a:rPr lang="en-US" sz="1300" b="1" dirty="0"/>
              <a:t> </a:t>
            </a:r>
            <a:r>
              <a:rPr lang="en-US" sz="1300" b="1" dirty="0" err="1"/>
              <a:t>lây</a:t>
            </a:r>
            <a:r>
              <a:rPr lang="en-US" sz="1300" b="1" dirty="0"/>
              <a:t> </a:t>
            </a:r>
            <a:r>
              <a:rPr lang="en-US" sz="1300" b="1" dirty="0" err="1"/>
              <a:t>trong</a:t>
            </a:r>
            <a:r>
              <a:rPr lang="en-US" sz="1300" b="1" dirty="0"/>
              <a:t> </a:t>
            </a:r>
            <a:r>
              <a:rPr lang="en-US" sz="1300" b="1" dirty="0" err="1"/>
              <a:t>thời</a:t>
            </a:r>
            <a:r>
              <a:rPr lang="en-US" sz="1300" b="1" dirty="0"/>
              <a:t> </a:t>
            </a:r>
            <a:r>
              <a:rPr lang="en-US" sz="1300" b="1" dirty="0" err="1"/>
              <a:t>kỳ</a:t>
            </a:r>
            <a:r>
              <a:rPr lang="en-US" sz="1300" b="1" dirty="0"/>
              <a:t> </a:t>
            </a:r>
            <a:r>
              <a:rPr lang="en-US" sz="1300" b="1" dirty="0" err="1"/>
              <a:t>có</a:t>
            </a:r>
            <a:r>
              <a:rPr lang="en-US" sz="1300" b="1" dirty="0"/>
              <a:t> </a:t>
            </a:r>
            <a:r>
              <a:rPr lang="en-US" sz="1300" b="1" dirty="0" err="1"/>
              <a:t>sốt</a:t>
            </a:r>
            <a:r>
              <a:rPr lang="en-US" sz="1300" b="1" dirty="0"/>
              <a:t> (5 </a:t>
            </a:r>
            <a:r>
              <a:rPr lang="en-US" sz="1300" b="1" dirty="0" err="1"/>
              <a:t>ngày</a:t>
            </a:r>
            <a:r>
              <a:rPr lang="en-US" sz="1300" b="1" dirty="0"/>
              <a:t> </a:t>
            </a:r>
            <a:r>
              <a:rPr lang="en-US" sz="1300" b="1" dirty="0" err="1"/>
              <a:t>đầu</a:t>
            </a:r>
            <a:r>
              <a:rPr lang="en-US" sz="1300" b="1" dirty="0"/>
              <a:t>)</a:t>
            </a:r>
          </a:p>
        </p:txBody>
      </p:sp>
    </p:spTree>
    <p:extLst>
      <p:ext uri="{BB962C8B-B14F-4D97-AF65-F5344CB8AC3E}">
        <p14:creationId xmlns:p14="http://schemas.microsoft.com/office/powerpoint/2010/main" val="3627945033"/>
      </p:ext>
    </p:extLst>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485900" y="274638"/>
            <a:ext cx="6172200" cy="792162"/>
          </a:xfrm>
        </p:spPr>
        <p:txBody>
          <a:bodyPr/>
          <a:lstStyle/>
          <a:p>
            <a:pPr algn="ctr" eaLnBrk="1" hangingPunct="1"/>
            <a:r>
              <a:rPr lang="en-US" altLang="en-US" sz="4000" b="1" dirty="0"/>
              <a:t>ĐẶC ĐIỂM BỆNH SXHD</a:t>
            </a:r>
          </a:p>
        </p:txBody>
      </p:sp>
      <p:sp>
        <p:nvSpPr>
          <p:cNvPr id="53251" name="Content Placeholder 2"/>
          <p:cNvSpPr>
            <a:spLocks noGrp="1"/>
          </p:cNvSpPr>
          <p:nvPr>
            <p:ph idx="1"/>
          </p:nvPr>
        </p:nvSpPr>
        <p:spPr>
          <a:xfrm>
            <a:off x="228600" y="918942"/>
            <a:ext cx="7600950" cy="4868449"/>
          </a:xfrm>
        </p:spPr>
        <p:txBody>
          <a:bodyPr>
            <a:normAutofit fontScale="85000" lnSpcReduction="10000"/>
          </a:bodyPr>
          <a:lstStyle/>
          <a:p>
            <a:pPr marL="342900" lvl="1" indent="-342900">
              <a:lnSpc>
                <a:spcPct val="150000"/>
              </a:lnSpc>
              <a:spcBef>
                <a:spcPts val="0"/>
              </a:spcBef>
            </a:pPr>
            <a:r>
              <a:rPr lang="en-US" altLang="en-US" sz="3200" b="1" dirty="0"/>
              <a:t>Virus Dengue: </a:t>
            </a:r>
            <a:r>
              <a:rPr lang="en-GB" altLang="en-US" sz="3200" i="1" dirty="0" err="1"/>
              <a:t>Gồm</a:t>
            </a:r>
            <a:r>
              <a:rPr lang="en-GB" altLang="en-US" sz="3200" i="1" dirty="0"/>
              <a:t> 4 </a:t>
            </a:r>
            <a:r>
              <a:rPr lang="en-GB" altLang="en-US" sz="3200" i="1" dirty="0" err="1"/>
              <a:t>tuýp</a:t>
            </a:r>
            <a:r>
              <a:rPr lang="en-GB" altLang="en-US" sz="3200" i="1" dirty="0"/>
              <a:t> </a:t>
            </a:r>
            <a:r>
              <a:rPr lang="en-GB" altLang="en-US" sz="3200" i="1" dirty="0" err="1"/>
              <a:t>huyết</a:t>
            </a:r>
            <a:r>
              <a:rPr lang="en-GB" altLang="en-US" sz="3200" i="1" dirty="0"/>
              <a:t> </a:t>
            </a:r>
            <a:r>
              <a:rPr lang="en-GB" altLang="en-US" sz="3200" i="1" dirty="0" err="1"/>
              <a:t>thanh</a:t>
            </a:r>
            <a:r>
              <a:rPr lang="en-GB" altLang="en-US" sz="3200" i="1" dirty="0"/>
              <a:t>: D1, D2, D3, D4</a:t>
            </a:r>
          </a:p>
          <a:p>
            <a:pPr marL="342900" lvl="1" indent="-342900">
              <a:lnSpc>
                <a:spcPct val="150000"/>
              </a:lnSpc>
              <a:spcBef>
                <a:spcPts val="0"/>
              </a:spcBef>
            </a:pPr>
            <a:r>
              <a:rPr lang="en-GB" altLang="en-US" sz="3200" b="1" dirty="0" err="1"/>
              <a:t>Nguồn</a:t>
            </a:r>
            <a:r>
              <a:rPr lang="en-GB" altLang="en-US" sz="3200" b="1" dirty="0"/>
              <a:t> </a:t>
            </a:r>
            <a:r>
              <a:rPr lang="en-GB" altLang="en-US" sz="3200" b="1" dirty="0" err="1"/>
              <a:t>truyền</a:t>
            </a:r>
            <a:r>
              <a:rPr lang="en-GB" altLang="en-US" sz="3200" b="1" dirty="0"/>
              <a:t> </a:t>
            </a:r>
            <a:r>
              <a:rPr lang="en-GB" altLang="en-US" sz="3200" b="1" dirty="0" err="1"/>
              <a:t>nhiễm</a:t>
            </a:r>
            <a:r>
              <a:rPr lang="en-GB" altLang="en-US" sz="3200" b="1" dirty="0"/>
              <a:t>: </a:t>
            </a:r>
          </a:p>
          <a:p>
            <a:pPr marL="742950" lvl="2" indent="-342900">
              <a:lnSpc>
                <a:spcPct val="150000"/>
              </a:lnSpc>
              <a:spcBef>
                <a:spcPts val="0"/>
              </a:spcBef>
            </a:pPr>
            <a:r>
              <a:rPr lang="en-GB" altLang="en-US" sz="2800" i="1" dirty="0" err="1"/>
              <a:t>Người</a:t>
            </a:r>
            <a:r>
              <a:rPr lang="en-GB" altLang="en-US" sz="2800" i="1" dirty="0"/>
              <a:t> </a:t>
            </a:r>
            <a:r>
              <a:rPr lang="en-GB" altLang="en-US" sz="2800" i="1" dirty="0" err="1"/>
              <a:t>bệnh</a:t>
            </a:r>
            <a:endParaRPr lang="en-GB" altLang="en-US" sz="2800" i="1" dirty="0"/>
          </a:p>
          <a:p>
            <a:pPr marL="742950" lvl="2" indent="-342900">
              <a:lnSpc>
                <a:spcPct val="150000"/>
              </a:lnSpc>
              <a:spcBef>
                <a:spcPts val="0"/>
              </a:spcBef>
            </a:pPr>
            <a:r>
              <a:rPr lang="en-GB" altLang="en-US" sz="2800" i="1" dirty="0" err="1"/>
              <a:t>Người</a:t>
            </a:r>
            <a:r>
              <a:rPr lang="en-GB" altLang="en-US" sz="2800" i="1" dirty="0"/>
              <a:t> </a:t>
            </a:r>
            <a:r>
              <a:rPr lang="en-GB" altLang="en-US" sz="2800" i="1" dirty="0" err="1"/>
              <a:t>mang</a:t>
            </a:r>
            <a:r>
              <a:rPr lang="en-GB" altLang="en-US" sz="2800" i="1" dirty="0"/>
              <a:t> virus </a:t>
            </a:r>
            <a:r>
              <a:rPr lang="en-GB" altLang="en-US" sz="2800" i="1" dirty="0" err="1"/>
              <a:t>không</a:t>
            </a:r>
            <a:r>
              <a:rPr lang="en-GB" altLang="en-US" sz="2800" i="1" dirty="0"/>
              <a:t> </a:t>
            </a:r>
            <a:r>
              <a:rPr lang="en-GB" altLang="en-US" sz="2800" i="1" dirty="0" err="1"/>
              <a:t>triệu</a:t>
            </a:r>
            <a:r>
              <a:rPr lang="en-GB" altLang="en-US" sz="2800" i="1" dirty="0"/>
              <a:t> </a:t>
            </a:r>
            <a:r>
              <a:rPr lang="en-GB" altLang="en-US" sz="2800" i="1" dirty="0" err="1"/>
              <a:t>chứng</a:t>
            </a:r>
            <a:endParaRPr lang="en-GB" altLang="en-US" sz="2800" i="1" dirty="0"/>
          </a:p>
          <a:p>
            <a:pPr marL="342900" lvl="1" indent="-342900">
              <a:lnSpc>
                <a:spcPct val="150000"/>
              </a:lnSpc>
              <a:spcBef>
                <a:spcPts val="0"/>
              </a:spcBef>
            </a:pPr>
            <a:r>
              <a:rPr lang="en-GB" altLang="en-US" sz="3200" b="1" dirty="0" err="1"/>
              <a:t>Đường</a:t>
            </a:r>
            <a:r>
              <a:rPr lang="en-GB" altLang="en-US" sz="3200" b="1" dirty="0"/>
              <a:t> </a:t>
            </a:r>
            <a:r>
              <a:rPr lang="en-GB" altLang="en-US" sz="3200" b="1" dirty="0" err="1"/>
              <a:t>lây</a:t>
            </a:r>
            <a:r>
              <a:rPr lang="en-GB" altLang="en-US" sz="3200" b="1" dirty="0"/>
              <a:t> </a:t>
            </a:r>
            <a:r>
              <a:rPr lang="en-GB" altLang="en-US" sz="3200" b="1" dirty="0" err="1"/>
              <a:t>truyền</a:t>
            </a:r>
            <a:r>
              <a:rPr lang="en-GB" altLang="en-US" sz="3200" b="1" dirty="0"/>
              <a:t>: </a:t>
            </a:r>
            <a:r>
              <a:rPr lang="en-GB" altLang="en-US" sz="3200" dirty="0"/>
              <a:t>do </a:t>
            </a:r>
            <a:r>
              <a:rPr lang="en-GB" altLang="en-US" sz="3200" dirty="0" err="1"/>
              <a:t>muỗi</a:t>
            </a:r>
            <a:r>
              <a:rPr lang="en-GB" altLang="en-US" sz="3200" dirty="0"/>
              <a:t> </a:t>
            </a:r>
            <a:r>
              <a:rPr lang="en-GB" altLang="en-US" sz="3200" dirty="0" err="1"/>
              <a:t>vằn</a:t>
            </a:r>
            <a:r>
              <a:rPr lang="en-GB" altLang="en-US" sz="3200" dirty="0"/>
              <a:t> </a:t>
            </a:r>
            <a:r>
              <a:rPr lang="en-GB" altLang="en-US" sz="3200" dirty="0" err="1"/>
              <a:t>truyền</a:t>
            </a:r>
            <a:endParaRPr lang="en-GB" altLang="en-US" sz="3200" dirty="0"/>
          </a:p>
          <a:p>
            <a:pPr marL="342900" lvl="1" indent="-342900">
              <a:spcBef>
                <a:spcPts val="0"/>
              </a:spcBef>
              <a:buNone/>
            </a:pPr>
            <a:endParaRPr lang="en-GB" altLang="en-US" sz="3200" i="1" dirty="0"/>
          </a:p>
          <a:p>
            <a:pPr eaLnBrk="1" hangingPunct="1">
              <a:spcBef>
                <a:spcPts val="0"/>
              </a:spcBef>
              <a:buFont typeface="Wingdings" panose="05000000000000000000" pitchFamily="2" charset="2"/>
              <a:buChar char="Ø"/>
            </a:pPr>
            <a:r>
              <a:rPr lang="en-US" altLang="en-US" sz="3600" b="1" i="1" dirty="0" err="1">
                <a:solidFill>
                  <a:srgbClr val="FF0000"/>
                </a:solidFill>
              </a:rPr>
              <a:t>Lần</a:t>
            </a:r>
            <a:r>
              <a:rPr lang="en-US" altLang="en-US" sz="3600" b="1" i="1" dirty="0">
                <a:solidFill>
                  <a:srgbClr val="FF0000"/>
                </a:solidFill>
              </a:rPr>
              <a:t> </a:t>
            </a:r>
            <a:r>
              <a:rPr lang="en-US" altLang="en-US" sz="3600" b="1" i="1" dirty="0" err="1">
                <a:solidFill>
                  <a:srgbClr val="FF0000"/>
                </a:solidFill>
              </a:rPr>
              <a:t>mắc</a:t>
            </a:r>
            <a:r>
              <a:rPr lang="en-US" altLang="en-US" sz="3600" b="1" i="1" dirty="0">
                <a:solidFill>
                  <a:srgbClr val="FF0000"/>
                </a:solidFill>
              </a:rPr>
              <a:t> </a:t>
            </a:r>
            <a:r>
              <a:rPr lang="en-US" altLang="en-US" sz="3600" b="1" i="1" dirty="0" err="1">
                <a:solidFill>
                  <a:srgbClr val="FF0000"/>
                </a:solidFill>
              </a:rPr>
              <a:t>bệnh</a:t>
            </a:r>
            <a:r>
              <a:rPr lang="en-US" altLang="en-US" sz="3600" b="1" i="1" dirty="0">
                <a:solidFill>
                  <a:srgbClr val="FF0000"/>
                </a:solidFill>
              </a:rPr>
              <a:t> </a:t>
            </a:r>
            <a:r>
              <a:rPr lang="en-US" altLang="en-US" sz="3600" b="1" i="1" dirty="0" err="1">
                <a:solidFill>
                  <a:srgbClr val="FF0000"/>
                </a:solidFill>
              </a:rPr>
              <a:t>thứ</a:t>
            </a:r>
            <a:r>
              <a:rPr lang="en-US" altLang="en-US" sz="3600" b="1" i="1" dirty="0">
                <a:solidFill>
                  <a:srgbClr val="FF0000"/>
                </a:solidFill>
              </a:rPr>
              <a:t> 2 </a:t>
            </a:r>
            <a:r>
              <a:rPr lang="en-US" altLang="en-US" sz="3600" b="1" i="1" dirty="0" err="1">
                <a:solidFill>
                  <a:srgbClr val="FF0000"/>
                </a:solidFill>
              </a:rPr>
              <a:t>trở</a:t>
            </a:r>
            <a:r>
              <a:rPr lang="en-US" altLang="en-US" sz="3600" b="1" i="1" dirty="0">
                <a:solidFill>
                  <a:srgbClr val="FF0000"/>
                </a:solidFill>
              </a:rPr>
              <a:t> </a:t>
            </a:r>
            <a:r>
              <a:rPr lang="en-US" altLang="en-US" sz="3600" b="1" i="1" dirty="0" err="1">
                <a:solidFill>
                  <a:srgbClr val="FF0000"/>
                </a:solidFill>
              </a:rPr>
              <a:t>đi</a:t>
            </a:r>
            <a:r>
              <a:rPr lang="en-US" altLang="en-US" sz="3600" b="1" i="1" dirty="0">
                <a:solidFill>
                  <a:srgbClr val="FF0000"/>
                </a:solidFill>
              </a:rPr>
              <a:t> </a:t>
            </a:r>
            <a:r>
              <a:rPr lang="en-US" altLang="en-US" sz="3600" b="1" i="1" dirty="0" err="1">
                <a:solidFill>
                  <a:srgbClr val="FF0000"/>
                </a:solidFill>
              </a:rPr>
              <a:t>có</a:t>
            </a:r>
            <a:r>
              <a:rPr lang="en-US" altLang="en-US" sz="3600" b="1" i="1" dirty="0">
                <a:solidFill>
                  <a:srgbClr val="FF0000"/>
                </a:solidFill>
              </a:rPr>
              <a:t> </a:t>
            </a:r>
            <a:r>
              <a:rPr lang="en-US" altLang="en-US" sz="3600" b="1" i="1" dirty="0" err="1">
                <a:solidFill>
                  <a:srgbClr val="FF0000"/>
                </a:solidFill>
              </a:rPr>
              <a:t>thể</a:t>
            </a:r>
            <a:r>
              <a:rPr lang="en-US" altLang="en-US" sz="3600" b="1" i="1" dirty="0">
                <a:solidFill>
                  <a:srgbClr val="FF0000"/>
                </a:solidFill>
              </a:rPr>
              <a:t> </a:t>
            </a:r>
            <a:r>
              <a:rPr lang="en-US" altLang="en-US" sz="3600" b="1" i="1" dirty="0" err="1">
                <a:solidFill>
                  <a:srgbClr val="FF0000"/>
                </a:solidFill>
              </a:rPr>
              <a:t>gây</a:t>
            </a:r>
            <a:r>
              <a:rPr lang="en-US" altLang="en-US" sz="3600" b="1" i="1" dirty="0">
                <a:solidFill>
                  <a:srgbClr val="FF0000"/>
                </a:solidFill>
              </a:rPr>
              <a:t> </a:t>
            </a:r>
          </a:p>
          <a:p>
            <a:pPr marL="0" indent="0" eaLnBrk="1" hangingPunct="1">
              <a:spcBef>
                <a:spcPts val="0"/>
              </a:spcBef>
              <a:buNone/>
            </a:pPr>
            <a:r>
              <a:rPr lang="en-US" altLang="en-US" sz="3600" b="1" i="1" dirty="0" err="1">
                <a:solidFill>
                  <a:srgbClr val="FF0000"/>
                </a:solidFill>
              </a:rPr>
              <a:t>tình</a:t>
            </a:r>
            <a:r>
              <a:rPr lang="en-US" altLang="en-US" sz="3600" b="1" i="1" dirty="0">
                <a:solidFill>
                  <a:srgbClr val="FF0000"/>
                </a:solidFill>
              </a:rPr>
              <a:t> </a:t>
            </a:r>
            <a:r>
              <a:rPr lang="en-US" altLang="en-US" sz="3600" b="1" i="1" dirty="0" err="1">
                <a:solidFill>
                  <a:srgbClr val="FF0000"/>
                </a:solidFill>
              </a:rPr>
              <a:t>trạng</a:t>
            </a:r>
            <a:r>
              <a:rPr lang="en-US" altLang="en-US" sz="3600" b="1" i="1" dirty="0">
                <a:solidFill>
                  <a:srgbClr val="FF0000"/>
                </a:solidFill>
              </a:rPr>
              <a:t> </a:t>
            </a:r>
            <a:r>
              <a:rPr lang="en-US" altLang="en-US" sz="3600" b="1" i="1" dirty="0" err="1">
                <a:solidFill>
                  <a:srgbClr val="FF0000"/>
                </a:solidFill>
              </a:rPr>
              <a:t>bệnh</a:t>
            </a:r>
            <a:r>
              <a:rPr lang="en-US" altLang="en-US" sz="3600" b="1" i="1" dirty="0">
                <a:solidFill>
                  <a:srgbClr val="FF0000"/>
                </a:solidFill>
              </a:rPr>
              <a:t> </a:t>
            </a:r>
            <a:r>
              <a:rPr lang="en-US" altLang="en-US" sz="3600" b="1" i="1" dirty="0" err="1">
                <a:solidFill>
                  <a:srgbClr val="FF0000"/>
                </a:solidFill>
              </a:rPr>
              <a:t>nặng</a:t>
            </a:r>
            <a:r>
              <a:rPr lang="en-US" altLang="en-US" sz="3600" b="1" i="1" dirty="0">
                <a:solidFill>
                  <a:srgbClr val="FF0000"/>
                </a:solidFill>
              </a:rPr>
              <a:t> </a:t>
            </a:r>
            <a:r>
              <a:rPr lang="en-US" altLang="en-US" sz="3600" b="1" i="1" dirty="0" err="1">
                <a:solidFill>
                  <a:srgbClr val="FF0000"/>
                </a:solidFill>
              </a:rPr>
              <a:t>hơn</a:t>
            </a:r>
            <a:endParaRPr lang="en-US" altLang="en-US" sz="3600" b="1" i="1" dirty="0">
              <a:solidFill>
                <a:srgbClr val="FF0000"/>
              </a:solidFill>
            </a:endParaRPr>
          </a:p>
        </p:txBody>
      </p:sp>
      <p:grpSp>
        <p:nvGrpSpPr>
          <p:cNvPr id="4" name="Group 3"/>
          <p:cNvGrpSpPr/>
          <p:nvPr/>
        </p:nvGrpSpPr>
        <p:grpSpPr>
          <a:xfrm>
            <a:off x="6611425" y="4199848"/>
            <a:ext cx="2175272" cy="2718643"/>
            <a:chOff x="1187082" y="4337976"/>
            <a:chExt cx="2900363" cy="2718643"/>
          </a:xfrm>
        </p:grpSpPr>
        <p:pic>
          <p:nvPicPr>
            <p:cNvPr id="5" name="Picture 4"/>
            <p:cNvPicPr>
              <a:picLocks noChangeAspect="1"/>
            </p:cNvPicPr>
            <p:nvPr/>
          </p:nvPicPr>
          <p:blipFill>
            <a:blip r:embed="rId2">
              <a:lum bright="10000" contrast="-10000"/>
              <a:extLst>
                <a:ext uri="{28A0092B-C50C-407E-A947-70E740481C1C}">
                  <a14:useLocalDpi xmlns:a14="http://schemas.microsoft.com/office/drawing/2010/main" val="0"/>
                </a:ext>
              </a:extLst>
            </a:blip>
            <a:srcRect/>
            <a:stretch>
              <a:fillRect/>
            </a:stretch>
          </p:blipFill>
          <p:spPr bwMode="auto">
            <a:xfrm>
              <a:off x="1187082" y="4337976"/>
              <a:ext cx="2900363" cy="196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1303763" y="6298580"/>
              <a:ext cx="2667000" cy="75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47" tIns="40074" rIns="80147" bIns="40074">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2200" i="1" dirty="0" err="1">
                  <a:ea typeface="MS PGothic" panose="020B0600070205080204" pitchFamily="34" charset="-128"/>
                </a:rPr>
                <a:t>Aedes</a:t>
              </a:r>
              <a:r>
                <a:rPr lang="en-GB" altLang="en-US" sz="2200" i="1" dirty="0">
                  <a:ea typeface="MS PGothic" panose="020B0600070205080204" pitchFamily="34" charset="-128"/>
                </a:rPr>
                <a:t> </a:t>
              </a:r>
              <a:r>
                <a:rPr lang="en-GB" altLang="en-US" sz="2200" i="1" dirty="0" err="1">
                  <a:ea typeface="MS PGothic" panose="020B0600070205080204" pitchFamily="34" charset="-128"/>
                </a:rPr>
                <a:t>albopictus</a:t>
              </a:r>
              <a:endParaRPr lang="en-GB" altLang="en-US" sz="2200" i="1" dirty="0">
                <a:ea typeface="MS PGothic" panose="020B0600070205080204" pitchFamily="34" charset="-128"/>
              </a:endParaRPr>
            </a:p>
          </p:txBody>
        </p:sp>
      </p:grpSp>
      <p:grpSp>
        <p:nvGrpSpPr>
          <p:cNvPr id="7" name="Group 6"/>
          <p:cNvGrpSpPr/>
          <p:nvPr/>
        </p:nvGrpSpPr>
        <p:grpSpPr>
          <a:xfrm>
            <a:off x="6628703" y="1711104"/>
            <a:ext cx="2058794" cy="2685480"/>
            <a:chOff x="4876800" y="4361846"/>
            <a:chExt cx="2745059" cy="2685480"/>
          </a:xfrm>
        </p:grpSpPr>
        <p:pic>
          <p:nvPicPr>
            <p:cNvPr id="8" name="Picture 3" descr="aedes_aegypti_adult"/>
            <p:cNvPicPr>
              <a:picLocks noChangeAspect="1" noChangeArrowheads="1"/>
            </p:cNvPicPr>
            <p:nvPr/>
          </p:nvPicPr>
          <p:blipFill>
            <a:blip r:embed="rId3">
              <a:lum bright="-10000" contrast="30000"/>
              <a:extLst>
                <a:ext uri="{28A0092B-C50C-407E-A947-70E740481C1C}">
                  <a14:useLocalDpi xmlns:a14="http://schemas.microsoft.com/office/drawing/2010/main" val="0"/>
                </a:ext>
              </a:extLst>
            </a:blip>
            <a:srcRect l="10927" t="16519" r="15894" b="14537"/>
            <a:stretch>
              <a:fillRect/>
            </a:stretch>
          </p:blipFill>
          <p:spPr bwMode="auto">
            <a:xfrm>
              <a:off x="4876800" y="4361846"/>
              <a:ext cx="2745059" cy="1912864"/>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4"/>
            <p:cNvSpPr txBox="1">
              <a:spLocks noChangeArrowheads="1"/>
            </p:cNvSpPr>
            <p:nvPr/>
          </p:nvSpPr>
          <p:spPr bwMode="auto">
            <a:xfrm>
              <a:off x="5181600" y="6289287"/>
              <a:ext cx="2362200" cy="75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47" tIns="40074" rIns="80147" bIns="40074">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2200" i="1" dirty="0" err="1">
                  <a:ea typeface="MS PGothic" panose="020B0600070205080204" pitchFamily="34" charset="-128"/>
                </a:rPr>
                <a:t>Aedes</a:t>
              </a:r>
              <a:r>
                <a:rPr lang="en-GB" altLang="en-US" sz="2200" i="1" dirty="0">
                  <a:ea typeface="MS PGothic" panose="020B0600070205080204" pitchFamily="34" charset="-128"/>
                </a:rPr>
                <a:t> </a:t>
              </a:r>
              <a:r>
                <a:rPr lang="en-GB" altLang="en-US" sz="2200" i="1" dirty="0" err="1">
                  <a:ea typeface="MS PGothic" panose="020B0600070205080204" pitchFamily="34" charset="-128"/>
                </a:rPr>
                <a:t>aegypti</a:t>
              </a:r>
              <a:endParaRPr lang="en-GB" altLang="en-US" sz="2200" i="1" dirty="0">
                <a:ea typeface="MS PGothic" panose="020B0600070205080204" pitchFamily="34" charset="-128"/>
              </a:endParaRPr>
            </a:p>
          </p:txBody>
        </p:sp>
      </p:grpSp>
    </p:spTree>
    <p:extLst>
      <p:ext uri="{BB962C8B-B14F-4D97-AF65-F5344CB8AC3E}">
        <p14:creationId xmlns:p14="http://schemas.microsoft.com/office/powerpoint/2010/main" val="1401526662"/>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nchor="ctr"/>
          <a:lstStyle/>
          <a:p>
            <a:pPr eaLnBrk="1" hangingPunct="1"/>
            <a:r>
              <a:rPr lang="en-US" altLang="en-US" sz="4000" b="1" dirty="0">
                <a:latin typeface="+mj-lt"/>
              </a:rPr>
              <a:t>AI CÓ THỂ MẮC BỆNH?</a:t>
            </a:r>
          </a:p>
        </p:txBody>
      </p:sp>
      <p:sp>
        <p:nvSpPr>
          <p:cNvPr id="74755" name="Content Placeholder 2"/>
          <p:cNvSpPr>
            <a:spLocks noGrp="1"/>
          </p:cNvSpPr>
          <p:nvPr>
            <p:ph idx="1"/>
          </p:nvPr>
        </p:nvSpPr>
        <p:spPr>
          <a:xfrm>
            <a:off x="314325" y="1524001"/>
            <a:ext cx="8515350" cy="4144963"/>
          </a:xfrm>
        </p:spPr>
        <p:txBody>
          <a:bodyPr/>
          <a:lstStyle/>
          <a:p>
            <a:pPr algn="just" eaLnBrk="1" hangingPunct="1"/>
            <a:r>
              <a:rPr lang="en-US" altLang="en-US" sz="3200" dirty="0" err="1">
                <a:latin typeface="+mj-lt"/>
              </a:rPr>
              <a:t>Mọi</a:t>
            </a:r>
            <a:r>
              <a:rPr lang="en-US" altLang="en-US" sz="3200" dirty="0">
                <a:latin typeface="+mj-lt"/>
              </a:rPr>
              <a:t> </a:t>
            </a:r>
            <a:r>
              <a:rPr lang="en-US" altLang="en-US" sz="3200" dirty="0" err="1">
                <a:latin typeface="+mj-lt"/>
              </a:rPr>
              <a:t>chủng</a:t>
            </a:r>
            <a:r>
              <a:rPr lang="en-US" altLang="en-US" sz="3200" dirty="0">
                <a:latin typeface="+mj-lt"/>
              </a:rPr>
              <a:t> </a:t>
            </a:r>
            <a:r>
              <a:rPr lang="en-US" altLang="en-US" sz="3200" dirty="0" err="1">
                <a:latin typeface="+mj-lt"/>
              </a:rPr>
              <a:t>người</a:t>
            </a:r>
            <a:r>
              <a:rPr lang="en-US" altLang="en-US" sz="3200" dirty="0">
                <a:latin typeface="+mj-lt"/>
              </a:rPr>
              <a:t>, </a:t>
            </a:r>
            <a:r>
              <a:rPr lang="en-US" altLang="en-US" sz="3200" dirty="0" err="1">
                <a:latin typeface="+mj-lt"/>
              </a:rPr>
              <a:t>lứa</a:t>
            </a:r>
            <a:r>
              <a:rPr lang="en-US" altLang="en-US" sz="3200" dirty="0">
                <a:latin typeface="+mj-lt"/>
              </a:rPr>
              <a:t> </a:t>
            </a:r>
            <a:r>
              <a:rPr lang="en-US" altLang="en-US" sz="3200" dirty="0" err="1">
                <a:latin typeface="+mj-lt"/>
              </a:rPr>
              <a:t>tuổi</a:t>
            </a:r>
            <a:r>
              <a:rPr lang="en-US" altLang="en-US" sz="3200" dirty="0">
                <a:latin typeface="+mj-lt"/>
              </a:rPr>
              <a:t>, </a:t>
            </a:r>
            <a:r>
              <a:rPr lang="en-US" altLang="en-US" sz="3200" dirty="0" err="1">
                <a:latin typeface="+mj-lt"/>
              </a:rPr>
              <a:t>giới</a:t>
            </a:r>
            <a:r>
              <a:rPr lang="en-US" altLang="en-US" sz="3200" dirty="0">
                <a:latin typeface="+mj-lt"/>
              </a:rPr>
              <a:t> </a:t>
            </a:r>
            <a:r>
              <a:rPr lang="en-US" altLang="en-US" sz="3200" dirty="0" err="1">
                <a:latin typeface="+mj-lt"/>
              </a:rPr>
              <a:t>tính</a:t>
            </a:r>
            <a:r>
              <a:rPr lang="en-US" altLang="en-US" sz="3200" dirty="0">
                <a:latin typeface="+mj-lt"/>
              </a:rPr>
              <a:t> </a:t>
            </a:r>
            <a:r>
              <a:rPr lang="en-US" altLang="en-US" sz="3200" dirty="0" err="1">
                <a:latin typeface="+mj-lt"/>
              </a:rPr>
              <a:t>đều</a:t>
            </a:r>
            <a:r>
              <a:rPr lang="en-US" altLang="en-US" sz="3200" dirty="0">
                <a:latin typeface="+mj-lt"/>
              </a:rPr>
              <a:t> </a:t>
            </a:r>
            <a:r>
              <a:rPr lang="en-US" altLang="en-US" sz="3200" dirty="0" err="1">
                <a:latin typeface="+mj-lt"/>
              </a:rPr>
              <a:t>có</a:t>
            </a:r>
            <a:r>
              <a:rPr lang="en-US" altLang="en-US" sz="3200" dirty="0">
                <a:latin typeface="+mj-lt"/>
              </a:rPr>
              <a:t> </a:t>
            </a:r>
            <a:r>
              <a:rPr lang="en-US" altLang="en-US" sz="3200" dirty="0" err="1">
                <a:latin typeface="+mj-lt"/>
              </a:rPr>
              <a:t>khả</a:t>
            </a:r>
            <a:r>
              <a:rPr lang="en-US" altLang="en-US" sz="3200" dirty="0">
                <a:latin typeface="+mj-lt"/>
              </a:rPr>
              <a:t> </a:t>
            </a:r>
            <a:r>
              <a:rPr lang="en-US" altLang="en-US" sz="3200" dirty="0" err="1">
                <a:latin typeface="+mj-lt"/>
              </a:rPr>
              <a:t>năng</a:t>
            </a:r>
            <a:r>
              <a:rPr lang="en-US" altLang="en-US" sz="3200" dirty="0">
                <a:latin typeface="+mj-lt"/>
              </a:rPr>
              <a:t> </a:t>
            </a:r>
            <a:r>
              <a:rPr lang="en-US" altLang="en-US" sz="3200" dirty="0" err="1">
                <a:latin typeface="+mj-lt"/>
              </a:rPr>
              <a:t>mắc</a:t>
            </a:r>
            <a:r>
              <a:rPr lang="en-US" altLang="en-US" sz="3200" dirty="0">
                <a:latin typeface="+mj-lt"/>
              </a:rPr>
              <a:t> </a:t>
            </a:r>
            <a:r>
              <a:rPr lang="en-US" altLang="en-US" sz="3200" dirty="0" err="1">
                <a:latin typeface="+mj-lt"/>
              </a:rPr>
              <a:t>bệnh</a:t>
            </a:r>
            <a:r>
              <a:rPr lang="en-US" altLang="en-US" sz="3200" dirty="0">
                <a:latin typeface="+mj-lt"/>
              </a:rPr>
              <a:t> </a:t>
            </a:r>
            <a:r>
              <a:rPr lang="en-US" altLang="en-US" sz="3200" dirty="0" err="1">
                <a:latin typeface="+mj-lt"/>
              </a:rPr>
              <a:t>nếu</a:t>
            </a:r>
            <a:r>
              <a:rPr lang="en-US" altLang="en-US" sz="3200" dirty="0">
                <a:latin typeface="+mj-lt"/>
              </a:rPr>
              <a:t> </a:t>
            </a:r>
            <a:r>
              <a:rPr lang="en-US" altLang="en-US" sz="3200" dirty="0" err="1">
                <a:latin typeface="+mj-lt"/>
              </a:rPr>
              <a:t>chưa</a:t>
            </a:r>
            <a:r>
              <a:rPr lang="en-US" altLang="en-US" sz="3200" dirty="0">
                <a:latin typeface="+mj-lt"/>
              </a:rPr>
              <a:t> </a:t>
            </a:r>
            <a:r>
              <a:rPr lang="en-US" altLang="en-US" sz="3200" dirty="0" err="1">
                <a:latin typeface="+mj-lt"/>
              </a:rPr>
              <a:t>có</a:t>
            </a:r>
            <a:r>
              <a:rPr lang="en-US" altLang="en-US" sz="3200" dirty="0">
                <a:latin typeface="+mj-lt"/>
              </a:rPr>
              <a:t> </a:t>
            </a:r>
            <a:r>
              <a:rPr lang="en-US" altLang="en-US" sz="3200" dirty="0" err="1">
                <a:latin typeface="+mj-lt"/>
              </a:rPr>
              <a:t>miễn</a:t>
            </a:r>
            <a:r>
              <a:rPr lang="en-US" altLang="en-US" sz="3200" dirty="0">
                <a:latin typeface="+mj-lt"/>
              </a:rPr>
              <a:t> </a:t>
            </a:r>
            <a:r>
              <a:rPr lang="en-US" altLang="en-US" sz="3200" dirty="0" err="1">
                <a:latin typeface="+mj-lt"/>
              </a:rPr>
              <a:t>dịch</a:t>
            </a:r>
            <a:r>
              <a:rPr lang="en-US" altLang="en-US" sz="3200" dirty="0" smtClean="0">
                <a:latin typeface="+mj-lt"/>
              </a:rPr>
              <a:t>.</a:t>
            </a:r>
            <a:endParaRPr lang="en-US" altLang="en-US" sz="3200" dirty="0">
              <a:latin typeface="+mj-lt"/>
            </a:endParaRPr>
          </a:p>
          <a:p>
            <a:pPr algn="just" eaLnBrk="1" hangingPunct="1"/>
            <a:r>
              <a:rPr lang="en-US" altLang="en-US" sz="3200" dirty="0" err="1">
                <a:latin typeface="+mj-lt"/>
              </a:rPr>
              <a:t>Bệnh</a:t>
            </a:r>
            <a:r>
              <a:rPr lang="en-US" altLang="en-US" sz="3200" dirty="0">
                <a:latin typeface="+mj-lt"/>
              </a:rPr>
              <a:t> </a:t>
            </a:r>
            <a:r>
              <a:rPr lang="en-US" altLang="en-US" sz="3200" dirty="0" err="1">
                <a:latin typeface="+mj-lt"/>
              </a:rPr>
              <a:t>thường</a:t>
            </a:r>
            <a:r>
              <a:rPr lang="en-US" altLang="en-US" sz="3200" dirty="0">
                <a:latin typeface="+mj-lt"/>
              </a:rPr>
              <a:t> </a:t>
            </a:r>
            <a:r>
              <a:rPr lang="en-US" altLang="en-US" sz="3200" dirty="0" err="1">
                <a:latin typeface="+mj-lt"/>
              </a:rPr>
              <a:t>phát</a:t>
            </a:r>
            <a:r>
              <a:rPr lang="en-US" altLang="en-US" sz="3200" dirty="0">
                <a:latin typeface="+mj-lt"/>
              </a:rPr>
              <a:t> </a:t>
            </a:r>
            <a:r>
              <a:rPr lang="en-US" altLang="en-US" sz="3200" dirty="0" err="1">
                <a:latin typeface="+mj-lt"/>
              </a:rPr>
              <a:t>triển</a:t>
            </a:r>
            <a:r>
              <a:rPr lang="en-US" altLang="en-US" sz="3200" dirty="0">
                <a:latin typeface="+mj-lt"/>
              </a:rPr>
              <a:t> </a:t>
            </a:r>
            <a:r>
              <a:rPr lang="en-US" altLang="en-US" sz="3200" dirty="0" err="1">
                <a:latin typeface="+mj-lt"/>
              </a:rPr>
              <a:t>mạnh</a:t>
            </a:r>
            <a:r>
              <a:rPr lang="en-US" altLang="en-US" sz="3200" dirty="0">
                <a:latin typeface="+mj-lt"/>
              </a:rPr>
              <a:t> </a:t>
            </a:r>
            <a:r>
              <a:rPr lang="en-US" altLang="en-US" sz="3200" dirty="0" err="1">
                <a:latin typeface="+mj-lt"/>
              </a:rPr>
              <a:t>vào</a:t>
            </a:r>
            <a:r>
              <a:rPr lang="en-US" altLang="en-US" sz="3200" dirty="0">
                <a:latin typeface="+mj-lt"/>
              </a:rPr>
              <a:t> </a:t>
            </a:r>
            <a:r>
              <a:rPr lang="en-US" altLang="en-US" sz="3200" dirty="0" err="1">
                <a:latin typeface="+mj-lt"/>
              </a:rPr>
              <a:t>mùa</a:t>
            </a:r>
            <a:r>
              <a:rPr lang="en-US" altLang="en-US" sz="3200" dirty="0">
                <a:latin typeface="+mj-lt"/>
              </a:rPr>
              <a:t> </a:t>
            </a:r>
            <a:r>
              <a:rPr lang="en-US" altLang="en-US" sz="3200" dirty="0" err="1">
                <a:latin typeface="+mj-lt"/>
              </a:rPr>
              <a:t>mưa</a:t>
            </a:r>
            <a:r>
              <a:rPr lang="en-US" altLang="en-US" sz="3200" dirty="0">
                <a:latin typeface="+mj-lt"/>
              </a:rPr>
              <a:t>, </a:t>
            </a:r>
            <a:r>
              <a:rPr lang="en-US" altLang="en-US" sz="3200" dirty="0" err="1">
                <a:latin typeface="+mj-lt"/>
              </a:rPr>
              <a:t>cao</a:t>
            </a:r>
            <a:r>
              <a:rPr lang="en-US" altLang="en-US" sz="3200" dirty="0">
                <a:latin typeface="+mj-lt"/>
              </a:rPr>
              <a:t> </a:t>
            </a:r>
            <a:r>
              <a:rPr lang="en-US" altLang="en-US" sz="3200" dirty="0" err="1">
                <a:latin typeface="+mj-lt"/>
              </a:rPr>
              <a:t>điểm</a:t>
            </a:r>
            <a:r>
              <a:rPr lang="en-US" altLang="en-US" sz="3200" dirty="0">
                <a:latin typeface="+mj-lt"/>
              </a:rPr>
              <a:t> </a:t>
            </a:r>
            <a:r>
              <a:rPr lang="en-US" altLang="en-US" sz="3200" dirty="0" err="1">
                <a:latin typeface="+mj-lt"/>
              </a:rPr>
              <a:t>từ</a:t>
            </a:r>
            <a:r>
              <a:rPr lang="en-US" altLang="en-US" sz="3200" dirty="0">
                <a:latin typeface="+mj-lt"/>
              </a:rPr>
              <a:t> </a:t>
            </a:r>
            <a:r>
              <a:rPr lang="en-US" altLang="en-US" sz="3200" dirty="0" err="1">
                <a:latin typeface="+mj-lt"/>
              </a:rPr>
              <a:t>tháng</a:t>
            </a:r>
            <a:r>
              <a:rPr lang="en-US" altLang="en-US" sz="3200" dirty="0">
                <a:latin typeface="+mj-lt"/>
              </a:rPr>
              <a:t> 7 – 10. </a:t>
            </a:r>
            <a:r>
              <a:rPr lang="en-US" altLang="en-US" sz="3200" dirty="0" err="1">
                <a:latin typeface="+mj-lt"/>
              </a:rPr>
              <a:t>Miền</a:t>
            </a:r>
            <a:r>
              <a:rPr lang="en-US" altLang="en-US" sz="3200" dirty="0">
                <a:latin typeface="+mj-lt"/>
              </a:rPr>
              <a:t> Nam </a:t>
            </a:r>
            <a:r>
              <a:rPr lang="en-US" altLang="en-US" sz="3200" dirty="0" err="1">
                <a:latin typeface="+mj-lt"/>
              </a:rPr>
              <a:t>và</a:t>
            </a:r>
            <a:r>
              <a:rPr lang="en-US" altLang="en-US" sz="3200" dirty="0">
                <a:latin typeface="+mj-lt"/>
              </a:rPr>
              <a:t> </a:t>
            </a:r>
            <a:r>
              <a:rPr lang="en-US" altLang="en-US" sz="3200" dirty="0" err="1">
                <a:latin typeface="+mj-lt"/>
              </a:rPr>
              <a:t>miền</a:t>
            </a:r>
            <a:r>
              <a:rPr lang="en-US" altLang="en-US" sz="3200" dirty="0">
                <a:latin typeface="+mj-lt"/>
              </a:rPr>
              <a:t> </a:t>
            </a:r>
            <a:r>
              <a:rPr lang="en-US" altLang="en-US" sz="3200" dirty="0" err="1">
                <a:latin typeface="+mj-lt"/>
              </a:rPr>
              <a:t>Trung</a:t>
            </a:r>
            <a:r>
              <a:rPr lang="en-US" altLang="en-US" sz="3200" dirty="0">
                <a:latin typeface="+mj-lt"/>
              </a:rPr>
              <a:t> </a:t>
            </a:r>
            <a:r>
              <a:rPr lang="en-US" altLang="en-US" sz="3200" dirty="0" err="1">
                <a:latin typeface="+mj-lt"/>
              </a:rPr>
              <a:t>xuất</a:t>
            </a:r>
            <a:r>
              <a:rPr lang="en-US" altLang="en-US" sz="3200" dirty="0">
                <a:latin typeface="+mj-lt"/>
              </a:rPr>
              <a:t> </a:t>
            </a:r>
            <a:r>
              <a:rPr lang="en-US" altLang="en-US" sz="3200" dirty="0" err="1">
                <a:latin typeface="+mj-lt"/>
              </a:rPr>
              <a:t>hiện</a:t>
            </a:r>
            <a:r>
              <a:rPr lang="en-US" altLang="en-US" sz="3200" dirty="0">
                <a:latin typeface="+mj-lt"/>
              </a:rPr>
              <a:t> </a:t>
            </a:r>
            <a:r>
              <a:rPr lang="en-US" altLang="en-US" sz="3200" dirty="0" err="1">
                <a:latin typeface="+mj-lt"/>
              </a:rPr>
              <a:t>quanh</a:t>
            </a:r>
            <a:r>
              <a:rPr lang="en-US" altLang="en-US" sz="3200" dirty="0">
                <a:latin typeface="+mj-lt"/>
              </a:rPr>
              <a:t> </a:t>
            </a:r>
            <a:r>
              <a:rPr lang="en-US" altLang="en-US" sz="3200" dirty="0" err="1">
                <a:latin typeface="+mj-lt"/>
              </a:rPr>
              <a:t>năm</a:t>
            </a:r>
            <a:r>
              <a:rPr lang="en-US" altLang="en-US" sz="3200" dirty="0">
                <a:latin typeface="+mj-lt"/>
              </a:rPr>
              <a:t>; </a:t>
            </a:r>
            <a:r>
              <a:rPr lang="en-US" altLang="en-US" sz="3200" dirty="0" err="1">
                <a:latin typeface="+mj-lt"/>
              </a:rPr>
              <a:t>Miền</a:t>
            </a:r>
            <a:r>
              <a:rPr lang="en-US" altLang="en-US" sz="3200" dirty="0">
                <a:latin typeface="+mj-lt"/>
              </a:rPr>
              <a:t> </a:t>
            </a:r>
            <a:r>
              <a:rPr lang="en-US" altLang="en-US" sz="3200" dirty="0" err="1">
                <a:latin typeface="+mj-lt"/>
              </a:rPr>
              <a:t>Bắc</a:t>
            </a:r>
            <a:r>
              <a:rPr lang="en-US" altLang="en-US" sz="3200" dirty="0">
                <a:latin typeface="+mj-lt"/>
              </a:rPr>
              <a:t> </a:t>
            </a:r>
            <a:r>
              <a:rPr lang="en-US" altLang="en-US" sz="3200" dirty="0" err="1">
                <a:latin typeface="+mj-lt"/>
              </a:rPr>
              <a:t>và</a:t>
            </a:r>
            <a:r>
              <a:rPr lang="en-US" altLang="en-US" sz="3200" dirty="0">
                <a:latin typeface="+mj-lt"/>
              </a:rPr>
              <a:t> </a:t>
            </a:r>
            <a:r>
              <a:rPr lang="en-US" altLang="en-US" sz="3200" dirty="0" err="1">
                <a:latin typeface="+mj-lt"/>
              </a:rPr>
              <a:t>Tây</a:t>
            </a:r>
            <a:r>
              <a:rPr lang="en-US" altLang="en-US" sz="3200" dirty="0">
                <a:latin typeface="+mj-lt"/>
              </a:rPr>
              <a:t> </a:t>
            </a:r>
            <a:r>
              <a:rPr lang="en-US" altLang="en-US" sz="3200" dirty="0" err="1">
                <a:latin typeface="+mj-lt"/>
              </a:rPr>
              <a:t>Nguyên</a:t>
            </a:r>
            <a:r>
              <a:rPr lang="en-US" altLang="en-US" sz="3200" dirty="0">
                <a:latin typeface="+mj-lt"/>
              </a:rPr>
              <a:t> </a:t>
            </a:r>
            <a:r>
              <a:rPr lang="en-US" altLang="en-US" sz="3200" dirty="0" err="1">
                <a:latin typeface="+mj-lt"/>
              </a:rPr>
              <a:t>thường</a:t>
            </a:r>
            <a:r>
              <a:rPr lang="en-US" altLang="en-US" sz="3200" dirty="0">
                <a:latin typeface="+mj-lt"/>
              </a:rPr>
              <a:t> </a:t>
            </a:r>
            <a:r>
              <a:rPr lang="en-US" altLang="en-US" sz="3200" dirty="0" err="1">
                <a:latin typeface="+mj-lt"/>
              </a:rPr>
              <a:t>xảy</a:t>
            </a:r>
            <a:r>
              <a:rPr lang="en-US" altLang="en-US" sz="3200" dirty="0">
                <a:latin typeface="+mj-lt"/>
              </a:rPr>
              <a:t> </a:t>
            </a:r>
            <a:r>
              <a:rPr lang="en-US" altLang="en-US" sz="3200" dirty="0" err="1">
                <a:latin typeface="+mj-lt"/>
              </a:rPr>
              <a:t>ra</a:t>
            </a:r>
            <a:r>
              <a:rPr lang="en-US" altLang="en-US" sz="3200" dirty="0">
                <a:latin typeface="+mj-lt"/>
              </a:rPr>
              <a:t> </a:t>
            </a:r>
            <a:r>
              <a:rPr lang="en-US" altLang="en-US" sz="3200" dirty="0" err="1">
                <a:latin typeface="+mj-lt"/>
              </a:rPr>
              <a:t>từ</a:t>
            </a:r>
            <a:r>
              <a:rPr lang="en-US" altLang="en-US" sz="3200" dirty="0">
                <a:latin typeface="+mj-lt"/>
              </a:rPr>
              <a:t> </a:t>
            </a:r>
            <a:r>
              <a:rPr lang="en-US" altLang="en-US" sz="3200" dirty="0" err="1">
                <a:latin typeface="+mj-lt"/>
              </a:rPr>
              <a:t>tháng</a:t>
            </a:r>
            <a:r>
              <a:rPr lang="en-US" altLang="en-US" sz="3200" dirty="0">
                <a:latin typeface="+mj-lt"/>
              </a:rPr>
              <a:t> 4 – </a:t>
            </a:r>
            <a:r>
              <a:rPr lang="en-US" altLang="en-US" sz="3200" dirty="0" err="1">
                <a:latin typeface="+mj-lt"/>
              </a:rPr>
              <a:t>tháng</a:t>
            </a:r>
            <a:r>
              <a:rPr lang="en-US" altLang="en-US" sz="3200" dirty="0">
                <a:latin typeface="+mj-lt"/>
              </a:rPr>
              <a:t> 11; </a:t>
            </a:r>
            <a:r>
              <a:rPr lang="en-US" altLang="en-US" sz="3200" dirty="0" err="1">
                <a:latin typeface="+mj-lt"/>
              </a:rPr>
              <a:t>Bệnh</a:t>
            </a:r>
            <a:r>
              <a:rPr lang="en-US" altLang="en-US" sz="3200" dirty="0">
                <a:latin typeface="+mj-lt"/>
              </a:rPr>
              <a:t> </a:t>
            </a:r>
            <a:r>
              <a:rPr lang="en-US" altLang="en-US" sz="3200" dirty="0" err="1">
                <a:latin typeface="+mj-lt"/>
              </a:rPr>
              <a:t>xảy</a:t>
            </a:r>
            <a:r>
              <a:rPr lang="en-US" altLang="en-US" sz="3200" dirty="0">
                <a:latin typeface="+mj-lt"/>
              </a:rPr>
              <a:t> </a:t>
            </a:r>
            <a:r>
              <a:rPr lang="en-US" altLang="en-US" sz="3200" dirty="0" err="1">
                <a:latin typeface="+mj-lt"/>
              </a:rPr>
              <a:t>ra</a:t>
            </a:r>
            <a:r>
              <a:rPr lang="en-US" altLang="en-US" sz="3200" dirty="0">
                <a:latin typeface="+mj-lt"/>
              </a:rPr>
              <a:t> </a:t>
            </a:r>
            <a:r>
              <a:rPr lang="en-US" altLang="en-US" sz="3200" dirty="0" err="1">
                <a:latin typeface="+mj-lt"/>
              </a:rPr>
              <a:t>ít</a:t>
            </a:r>
            <a:r>
              <a:rPr lang="en-US" altLang="en-US" sz="3200" dirty="0">
                <a:latin typeface="+mj-lt"/>
              </a:rPr>
              <a:t> </a:t>
            </a:r>
            <a:r>
              <a:rPr lang="en-US" altLang="en-US" sz="3200" dirty="0" err="1">
                <a:latin typeface="+mj-lt"/>
              </a:rPr>
              <a:t>hơn</a:t>
            </a:r>
            <a:r>
              <a:rPr lang="en-US" altLang="en-US" sz="3200" dirty="0">
                <a:latin typeface="+mj-lt"/>
              </a:rPr>
              <a:t> </a:t>
            </a:r>
            <a:r>
              <a:rPr lang="en-US" altLang="en-US" sz="3200" dirty="0" err="1">
                <a:latin typeface="+mj-lt"/>
              </a:rPr>
              <a:t>vào</a:t>
            </a:r>
            <a:r>
              <a:rPr lang="en-US" altLang="en-US" sz="3200" dirty="0">
                <a:latin typeface="+mj-lt"/>
              </a:rPr>
              <a:t> </a:t>
            </a:r>
            <a:r>
              <a:rPr lang="en-US" altLang="en-US" sz="3200" dirty="0" err="1">
                <a:latin typeface="+mj-lt"/>
              </a:rPr>
              <a:t>mùa</a:t>
            </a:r>
            <a:r>
              <a:rPr lang="en-US" altLang="en-US" sz="3200" dirty="0">
                <a:latin typeface="+mj-lt"/>
              </a:rPr>
              <a:t> </a:t>
            </a:r>
            <a:r>
              <a:rPr lang="en-US" altLang="en-US" sz="3200" dirty="0" err="1">
                <a:latin typeface="+mj-lt"/>
              </a:rPr>
              <a:t>đông</a:t>
            </a:r>
            <a:r>
              <a:rPr lang="en-US" altLang="en-US" sz="3200" dirty="0">
                <a:latin typeface="+mj-lt"/>
              </a:rPr>
              <a:t>.</a:t>
            </a:r>
          </a:p>
        </p:txBody>
      </p:sp>
    </p:spTree>
    <p:extLst>
      <p:ext uri="{BB962C8B-B14F-4D97-AF65-F5344CB8AC3E}">
        <p14:creationId xmlns:p14="http://schemas.microsoft.com/office/powerpoint/2010/main" val="1591047703"/>
      </p:ext>
    </p:extLst>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00100" y="1752601"/>
            <a:ext cx="7600950" cy="2514599"/>
          </a:xfrm>
        </p:spPr>
        <p:txBody>
          <a:bodyPr>
            <a:normAutofit/>
          </a:bodyPr>
          <a:lstStyle/>
          <a:p>
            <a:r>
              <a:rPr lang="en-US" altLang="en-US" sz="4400" b="1" dirty="0">
                <a:solidFill>
                  <a:schemeClr val="tx1"/>
                </a:solidFill>
              </a:rPr>
              <a:t>MỘT SỐ </a:t>
            </a:r>
            <a:r>
              <a:rPr lang="en-US" altLang="en-US" sz="4400" b="1" dirty="0" smtClean="0">
                <a:solidFill>
                  <a:schemeClr val="tx1"/>
                </a:solidFill>
              </a:rPr>
              <a:t>BIỆN </a:t>
            </a:r>
            <a:r>
              <a:rPr lang="en-US" altLang="en-US" sz="4400" b="1" dirty="0">
                <a:solidFill>
                  <a:schemeClr val="tx1"/>
                </a:solidFill>
              </a:rPr>
              <a:t>PHÁP PHÒNG, CHỐNG </a:t>
            </a:r>
            <a:r>
              <a:rPr lang="en-US" altLang="en-US" sz="4400" b="1" dirty="0" smtClean="0">
                <a:solidFill>
                  <a:schemeClr val="tx1"/>
                </a:solidFill>
              </a:rPr>
              <a:t>DỊCH  </a:t>
            </a:r>
            <a:r>
              <a:rPr lang="en-US" altLang="en-US" sz="4400" b="1" dirty="0">
                <a:solidFill>
                  <a:schemeClr val="tx1"/>
                </a:solidFill>
              </a:rPr>
              <a:t>SỐT XUẤT HUYẾT</a:t>
            </a:r>
            <a:endParaRPr lang="en-US" sz="4400" dirty="0">
              <a:solidFill>
                <a:schemeClr val="tx1"/>
              </a:solidFill>
            </a:endParaRPr>
          </a:p>
        </p:txBody>
      </p:sp>
    </p:spTree>
    <p:extLst>
      <p:ext uri="{BB962C8B-B14F-4D97-AF65-F5344CB8AC3E}">
        <p14:creationId xmlns:p14="http://schemas.microsoft.com/office/powerpoint/2010/main" val="3366925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193800"/>
            <a:ext cx="9144000" cy="3149600"/>
          </a:xfrm>
          <a:solidFill>
            <a:schemeClr val="accent2">
              <a:lumMod val="50000"/>
            </a:schemeClr>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FFFF"/>
            </a:extrusionClr>
          </a:sp3d>
        </p:spPr>
        <p:txBody>
          <a:bodyPr wrap="none" anchor="ctr">
            <a:flatTx/>
          </a:bodyPr>
          <a:lstStyle/>
          <a:p>
            <a:pPr defTabSz="912813"/>
            <a:r>
              <a:rPr lang="en-US" altLang="vi-VN" sz="3500" b="1" kern="1200" dirty="0" err="1" smtClean="0">
                <a:solidFill>
                  <a:schemeClr val="bg1"/>
                </a:solidFill>
                <a:latin typeface="Arial" charset="0"/>
                <a:ea typeface="+mn-ea"/>
                <a:cs typeface="Arial" charset="0"/>
              </a:rPr>
              <a:t>Phần</a:t>
            </a:r>
            <a:r>
              <a:rPr lang="en-US" altLang="vi-VN" sz="3500" b="1" kern="1200" dirty="0" smtClean="0">
                <a:solidFill>
                  <a:schemeClr val="bg1"/>
                </a:solidFill>
                <a:latin typeface="Arial" charset="0"/>
                <a:ea typeface="+mn-ea"/>
                <a:cs typeface="Arial" charset="0"/>
              </a:rPr>
              <a:t> 1:</a:t>
            </a:r>
            <a:br>
              <a:rPr lang="en-US" altLang="vi-VN" sz="3500" b="1" kern="1200" dirty="0" smtClean="0">
                <a:solidFill>
                  <a:schemeClr val="bg1"/>
                </a:solidFill>
                <a:latin typeface="Arial" charset="0"/>
                <a:ea typeface="+mn-ea"/>
                <a:cs typeface="Arial" charset="0"/>
              </a:rPr>
            </a:br>
            <a:r>
              <a:rPr lang="en-US" altLang="vi-VN" sz="3500" b="1" kern="1200" dirty="0" smtClean="0">
                <a:solidFill>
                  <a:schemeClr val="bg1"/>
                </a:solidFill>
                <a:latin typeface="Arial" charset="0"/>
                <a:ea typeface="+mn-ea"/>
                <a:cs typeface="Arial" charset="0"/>
              </a:rPr>
              <a:t> CÁC NỘI DUNG LIÊN QUAN ĐẾN </a:t>
            </a:r>
            <a:br>
              <a:rPr lang="en-US" altLang="vi-VN" sz="3500" b="1" kern="1200" dirty="0" smtClean="0">
                <a:solidFill>
                  <a:schemeClr val="bg1"/>
                </a:solidFill>
                <a:latin typeface="Arial" charset="0"/>
                <a:ea typeface="+mn-ea"/>
                <a:cs typeface="Arial" charset="0"/>
              </a:rPr>
            </a:br>
            <a:r>
              <a:rPr lang="en-US" altLang="vi-VN" sz="3500" b="1" kern="1200" dirty="0" smtClean="0">
                <a:solidFill>
                  <a:schemeClr val="bg1"/>
                </a:solidFill>
                <a:latin typeface="Arial" charset="0"/>
                <a:ea typeface="+mn-ea"/>
                <a:cs typeface="Arial" charset="0"/>
              </a:rPr>
              <a:t>CÔNG TÁC Y TẾ TRƯỜNG HỌC</a:t>
            </a:r>
            <a:endParaRPr lang="en-US" altLang="vi-VN" sz="3500" b="1" kern="1200" dirty="0">
              <a:solidFill>
                <a:schemeClr val="bg1"/>
              </a:solidFill>
              <a:latin typeface="Arial" charset="0"/>
              <a:ea typeface="+mn-ea"/>
              <a:cs typeface="Arial" charset="0"/>
            </a:endParaRPr>
          </a:p>
        </p:txBody>
      </p:sp>
      <p:sp>
        <p:nvSpPr>
          <p:cNvPr id="3082" name="AutoShape 10" descr="dochoi"/>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94210" name="AutoShape 2"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4212" name="AutoShape 4"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09560632"/>
      </p:ext>
    </p:extLst>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6169" y="152400"/>
            <a:ext cx="8858250" cy="666466"/>
          </a:xfrm>
        </p:spPr>
        <p:txBody>
          <a:bodyPr>
            <a:normAutofit fontScale="62500" lnSpcReduction="20000"/>
          </a:bodyPr>
          <a:lstStyle/>
          <a:p>
            <a:r>
              <a:rPr lang="en-US" altLang="en-US" sz="4400" b="1" dirty="0">
                <a:solidFill>
                  <a:schemeClr val="tx1"/>
                </a:solidFill>
              </a:rPr>
              <a:t>PHÒNG, CHỐNG DỊCH BỆNH SỐT XUẤT HUYẾT</a:t>
            </a:r>
            <a:endParaRPr lang="en-US" sz="4400" dirty="0">
              <a:solidFill>
                <a:schemeClr val="tx1"/>
              </a:solidFill>
            </a:endParaRPr>
          </a:p>
        </p:txBody>
      </p:sp>
      <p:pic>
        <p:nvPicPr>
          <p:cNvPr id="1026" name="Picture 2" descr="https://thuongtruong2-fileserver.nvcms.net/IMAGES/2019/07/201907280845SA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06" y="1524000"/>
            <a:ext cx="4329545" cy="419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29200" y="2647197"/>
            <a:ext cx="3600450" cy="1384995"/>
          </a:xfrm>
          <a:prstGeom prst="rect">
            <a:avLst/>
          </a:prstGeom>
          <a:noFill/>
        </p:spPr>
        <p:txBody>
          <a:bodyPr wrap="square" rtlCol="0">
            <a:spAutoFit/>
          </a:bodyPr>
          <a:lstStyle/>
          <a:p>
            <a:pPr algn="ctr"/>
            <a:r>
              <a:rPr lang="en-US" sz="2800" b="1" dirty="0"/>
              <a:t>VẮC XIN PHÒNG CHỐNG SỐT XUẤT HUYẾT</a:t>
            </a:r>
          </a:p>
        </p:txBody>
      </p:sp>
    </p:spTree>
    <p:extLst>
      <p:ext uri="{BB962C8B-B14F-4D97-AF65-F5344CB8AC3E}">
        <p14:creationId xmlns:p14="http://schemas.microsoft.com/office/powerpoint/2010/main" val="599629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942975" y="228600"/>
            <a:ext cx="7372350" cy="1143000"/>
          </a:xfrm>
        </p:spPr>
        <p:txBody>
          <a:bodyPr/>
          <a:lstStyle/>
          <a:p>
            <a:pPr eaLnBrk="1" hangingPunct="1"/>
            <a:r>
              <a:rPr lang="en-US" altLang="en-US" sz="4000" b="1" dirty="0">
                <a:latin typeface="+mj-lt"/>
              </a:rPr>
              <a:t>PHÒNG, CHỐNG SỐT XUẤT HUYẾT DENGUE</a:t>
            </a:r>
          </a:p>
        </p:txBody>
      </p:sp>
      <p:sp>
        <p:nvSpPr>
          <p:cNvPr id="75779" name="Content Placeholder 2"/>
          <p:cNvSpPr>
            <a:spLocks noGrp="1"/>
          </p:cNvSpPr>
          <p:nvPr>
            <p:ph idx="1"/>
          </p:nvPr>
        </p:nvSpPr>
        <p:spPr>
          <a:xfrm>
            <a:off x="437197" y="1706881"/>
            <a:ext cx="8383905" cy="3459163"/>
          </a:xfrm>
        </p:spPr>
        <p:txBody>
          <a:bodyPr/>
          <a:lstStyle/>
          <a:p>
            <a:pPr algn="just" eaLnBrk="1" hangingPunct="1">
              <a:lnSpc>
                <a:spcPct val="150000"/>
              </a:lnSpc>
              <a:buFont typeface="Wingdings" panose="05000000000000000000" pitchFamily="2" charset="2"/>
              <a:buChar char="Ø"/>
            </a:pPr>
            <a:r>
              <a:rPr lang="en-US" altLang="en-US" sz="3200" dirty="0" err="1">
                <a:latin typeface="+mj-lt"/>
              </a:rPr>
              <a:t>Chưa</a:t>
            </a:r>
            <a:r>
              <a:rPr lang="en-US" altLang="en-US" sz="3200" dirty="0">
                <a:latin typeface="+mj-lt"/>
              </a:rPr>
              <a:t> </a:t>
            </a:r>
            <a:r>
              <a:rPr lang="en-US" altLang="en-US" sz="3200" dirty="0" err="1">
                <a:latin typeface="+mj-lt"/>
              </a:rPr>
              <a:t>có</a:t>
            </a:r>
            <a:r>
              <a:rPr lang="en-US" altLang="en-US" sz="3200" dirty="0">
                <a:latin typeface="+mj-lt"/>
              </a:rPr>
              <a:t> </a:t>
            </a:r>
            <a:r>
              <a:rPr lang="en-US" altLang="en-US" sz="3200" dirty="0" err="1">
                <a:latin typeface="+mj-lt"/>
              </a:rPr>
              <a:t>vắc</a:t>
            </a:r>
            <a:r>
              <a:rPr lang="en-US" altLang="en-US" sz="3200" dirty="0">
                <a:latin typeface="+mj-lt"/>
              </a:rPr>
              <a:t> </a:t>
            </a:r>
            <a:r>
              <a:rPr lang="en-US" altLang="en-US" sz="3200" dirty="0" err="1">
                <a:latin typeface="+mj-lt"/>
              </a:rPr>
              <a:t>xin</a:t>
            </a:r>
            <a:r>
              <a:rPr lang="en-US" altLang="en-US" sz="3200" dirty="0">
                <a:latin typeface="+mj-lt"/>
              </a:rPr>
              <a:t> </a:t>
            </a:r>
            <a:r>
              <a:rPr lang="en-US" altLang="en-US" sz="3200" dirty="0" err="1">
                <a:latin typeface="+mj-lt"/>
              </a:rPr>
              <a:t>phòng</a:t>
            </a:r>
            <a:r>
              <a:rPr lang="en-US" altLang="en-US" sz="3200" dirty="0">
                <a:latin typeface="+mj-lt"/>
              </a:rPr>
              <a:t> </a:t>
            </a:r>
            <a:r>
              <a:rPr lang="en-US" altLang="en-US" sz="3200" dirty="0" err="1">
                <a:latin typeface="+mj-lt"/>
              </a:rPr>
              <a:t>bệnh</a:t>
            </a:r>
            <a:r>
              <a:rPr lang="en-US" altLang="en-US" sz="3200" dirty="0">
                <a:latin typeface="+mj-lt"/>
              </a:rPr>
              <a:t> </a:t>
            </a:r>
            <a:r>
              <a:rPr lang="en-US" altLang="en-US" sz="3200" dirty="0" err="1">
                <a:latin typeface="+mj-lt"/>
              </a:rPr>
              <a:t>hiệu</a:t>
            </a:r>
            <a:r>
              <a:rPr lang="en-US" altLang="en-US" sz="3200" dirty="0">
                <a:latin typeface="+mj-lt"/>
              </a:rPr>
              <a:t> </a:t>
            </a:r>
            <a:r>
              <a:rPr lang="en-US" altLang="en-US" sz="3200" dirty="0" err="1">
                <a:latin typeface="+mj-lt"/>
              </a:rPr>
              <a:t>quả</a:t>
            </a:r>
            <a:r>
              <a:rPr lang="en-US" altLang="en-US" sz="3200" dirty="0">
                <a:latin typeface="+mj-lt"/>
              </a:rPr>
              <a:t> </a:t>
            </a:r>
            <a:r>
              <a:rPr lang="en-US" altLang="en-US" sz="3200" dirty="0" err="1">
                <a:latin typeface="+mj-lt"/>
              </a:rPr>
              <a:t>và</a:t>
            </a:r>
            <a:r>
              <a:rPr lang="en-US" altLang="en-US" sz="3200" dirty="0">
                <a:latin typeface="+mj-lt"/>
              </a:rPr>
              <a:t> </a:t>
            </a:r>
            <a:r>
              <a:rPr lang="en-US" altLang="en-US" sz="3200" dirty="0" err="1">
                <a:latin typeface="+mj-lt"/>
              </a:rPr>
              <a:t>rộng</a:t>
            </a:r>
            <a:r>
              <a:rPr lang="en-US" altLang="en-US" sz="3200" dirty="0">
                <a:latin typeface="+mj-lt"/>
              </a:rPr>
              <a:t> </a:t>
            </a:r>
            <a:r>
              <a:rPr lang="en-US" altLang="en-US" sz="3200" dirty="0" err="1">
                <a:latin typeface="+mj-lt"/>
              </a:rPr>
              <a:t>rãi</a:t>
            </a:r>
            <a:r>
              <a:rPr lang="en-US" altLang="en-US" sz="3200" dirty="0">
                <a:latin typeface="+mj-lt"/>
              </a:rPr>
              <a:t>.</a:t>
            </a:r>
          </a:p>
          <a:p>
            <a:pPr algn="just" eaLnBrk="1" hangingPunct="1">
              <a:lnSpc>
                <a:spcPct val="150000"/>
              </a:lnSpc>
              <a:buFont typeface="Wingdings" panose="05000000000000000000" pitchFamily="2" charset="2"/>
              <a:buChar char="Ø"/>
            </a:pPr>
            <a:r>
              <a:rPr lang="en-US" altLang="en-US" sz="3200" dirty="0" err="1">
                <a:latin typeface="+mj-lt"/>
              </a:rPr>
              <a:t>Chưa</a:t>
            </a:r>
            <a:r>
              <a:rPr lang="en-US" altLang="en-US" sz="3200" dirty="0">
                <a:latin typeface="+mj-lt"/>
              </a:rPr>
              <a:t> </a:t>
            </a:r>
            <a:r>
              <a:rPr lang="en-US" altLang="en-US" sz="3200" dirty="0" err="1">
                <a:latin typeface="+mj-lt"/>
              </a:rPr>
              <a:t>có</a:t>
            </a:r>
            <a:r>
              <a:rPr lang="en-US" altLang="en-US" sz="3200" dirty="0">
                <a:latin typeface="+mj-lt"/>
              </a:rPr>
              <a:t> </a:t>
            </a:r>
            <a:r>
              <a:rPr lang="en-US" altLang="en-US" sz="3200" dirty="0" err="1">
                <a:latin typeface="+mj-lt"/>
              </a:rPr>
              <a:t>thuốc</a:t>
            </a:r>
            <a:r>
              <a:rPr lang="en-US" altLang="en-US" sz="3200" dirty="0">
                <a:latin typeface="+mj-lt"/>
              </a:rPr>
              <a:t> </a:t>
            </a:r>
            <a:r>
              <a:rPr lang="en-US" altLang="en-US" sz="3200" dirty="0" err="1">
                <a:latin typeface="+mj-lt"/>
              </a:rPr>
              <a:t>điều</a:t>
            </a:r>
            <a:r>
              <a:rPr lang="en-US" altLang="en-US" sz="3200" dirty="0">
                <a:latin typeface="+mj-lt"/>
              </a:rPr>
              <a:t> </a:t>
            </a:r>
            <a:r>
              <a:rPr lang="en-US" altLang="en-US" sz="3200" dirty="0" err="1">
                <a:latin typeface="+mj-lt"/>
              </a:rPr>
              <a:t>trị</a:t>
            </a:r>
            <a:r>
              <a:rPr lang="en-US" altLang="en-US" sz="3200" dirty="0">
                <a:latin typeface="+mj-lt"/>
              </a:rPr>
              <a:t> </a:t>
            </a:r>
            <a:r>
              <a:rPr lang="en-US" altLang="en-US" sz="3200" dirty="0" err="1">
                <a:latin typeface="+mj-lt"/>
              </a:rPr>
              <a:t>đặc</a:t>
            </a:r>
            <a:r>
              <a:rPr lang="en-US" altLang="en-US" sz="3200" dirty="0">
                <a:latin typeface="+mj-lt"/>
              </a:rPr>
              <a:t> </a:t>
            </a:r>
            <a:r>
              <a:rPr lang="en-US" altLang="en-US" sz="3200" dirty="0" err="1">
                <a:latin typeface="+mj-lt"/>
              </a:rPr>
              <a:t>hiệu</a:t>
            </a:r>
            <a:r>
              <a:rPr lang="en-US" altLang="en-US" sz="3200" dirty="0">
                <a:latin typeface="+mj-lt"/>
              </a:rPr>
              <a:t>.</a:t>
            </a:r>
          </a:p>
          <a:p>
            <a:pPr algn="just" eaLnBrk="1" hangingPunct="1">
              <a:lnSpc>
                <a:spcPct val="150000"/>
              </a:lnSpc>
              <a:buFont typeface="Wingdings" panose="05000000000000000000" pitchFamily="2" charset="2"/>
              <a:buChar char="Ø"/>
            </a:pPr>
            <a:r>
              <a:rPr lang="en-US" altLang="en-US" sz="3200" dirty="0" err="1">
                <a:latin typeface="+mj-lt"/>
              </a:rPr>
              <a:t>Biện</a:t>
            </a:r>
            <a:r>
              <a:rPr lang="en-US" altLang="en-US" sz="3200" dirty="0">
                <a:latin typeface="+mj-lt"/>
              </a:rPr>
              <a:t> </a:t>
            </a:r>
            <a:r>
              <a:rPr lang="en-US" altLang="en-US" sz="3200" dirty="0" err="1">
                <a:latin typeface="+mj-lt"/>
              </a:rPr>
              <a:t>pháp</a:t>
            </a:r>
            <a:r>
              <a:rPr lang="en-US" altLang="en-US" sz="3200" dirty="0">
                <a:latin typeface="+mj-lt"/>
              </a:rPr>
              <a:t> </a:t>
            </a:r>
            <a:r>
              <a:rPr lang="en-US" altLang="en-US" sz="3200" dirty="0" err="1">
                <a:latin typeface="+mj-lt"/>
              </a:rPr>
              <a:t>phòng</a:t>
            </a:r>
            <a:r>
              <a:rPr lang="en-US" altLang="en-US" sz="3200" dirty="0">
                <a:latin typeface="+mj-lt"/>
              </a:rPr>
              <a:t> </a:t>
            </a:r>
            <a:r>
              <a:rPr lang="en-US" altLang="en-US" sz="3200" dirty="0" err="1">
                <a:latin typeface="+mj-lt"/>
              </a:rPr>
              <a:t>bệnh</a:t>
            </a:r>
            <a:r>
              <a:rPr lang="en-US" altLang="en-US" sz="3200" dirty="0">
                <a:latin typeface="+mj-lt"/>
              </a:rPr>
              <a:t> </a:t>
            </a:r>
            <a:r>
              <a:rPr lang="en-US" altLang="en-US" sz="3200" dirty="0" err="1">
                <a:latin typeface="+mj-lt"/>
              </a:rPr>
              <a:t>tích</a:t>
            </a:r>
            <a:r>
              <a:rPr lang="en-US" altLang="en-US" sz="3200" dirty="0">
                <a:latin typeface="+mj-lt"/>
              </a:rPr>
              <a:t> </a:t>
            </a:r>
            <a:r>
              <a:rPr lang="en-US" altLang="en-US" sz="3200" dirty="0" err="1">
                <a:latin typeface="+mj-lt"/>
              </a:rPr>
              <a:t>cực</a:t>
            </a:r>
            <a:r>
              <a:rPr lang="en-US" altLang="en-US" sz="3200" dirty="0">
                <a:latin typeface="+mj-lt"/>
              </a:rPr>
              <a:t>: </a:t>
            </a:r>
            <a:r>
              <a:rPr lang="en-US" altLang="en-US" sz="3200" b="1" i="1" dirty="0" err="1">
                <a:solidFill>
                  <a:srgbClr val="FF0000"/>
                </a:solidFill>
                <a:latin typeface="+mj-lt"/>
              </a:rPr>
              <a:t>Loại</a:t>
            </a:r>
            <a:r>
              <a:rPr lang="en-US" altLang="en-US" sz="3200" b="1" i="1" dirty="0">
                <a:solidFill>
                  <a:srgbClr val="FF0000"/>
                </a:solidFill>
                <a:latin typeface="+mj-lt"/>
              </a:rPr>
              <a:t> </a:t>
            </a:r>
            <a:r>
              <a:rPr lang="en-US" altLang="en-US" sz="3200" b="1" i="1" dirty="0" err="1">
                <a:solidFill>
                  <a:srgbClr val="FF0000"/>
                </a:solidFill>
                <a:latin typeface="+mj-lt"/>
              </a:rPr>
              <a:t>trừ</a:t>
            </a:r>
            <a:r>
              <a:rPr lang="en-US" altLang="en-US" sz="3200" b="1" i="1" dirty="0">
                <a:solidFill>
                  <a:srgbClr val="FF0000"/>
                </a:solidFill>
                <a:latin typeface="+mj-lt"/>
              </a:rPr>
              <a:t> </a:t>
            </a:r>
            <a:r>
              <a:rPr lang="en-US" altLang="en-US" sz="3200" b="1" i="1" dirty="0" err="1">
                <a:solidFill>
                  <a:srgbClr val="FF0000"/>
                </a:solidFill>
                <a:latin typeface="+mj-lt"/>
              </a:rPr>
              <a:t>bọ</a:t>
            </a:r>
            <a:r>
              <a:rPr lang="en-US" altLang="en-US" sz="3200" b="1" i="1" dirty="0">
                <a:solidFill>
                  <a:srgbClr val="FF0000"/>
                </a:solidFill>
                <a:latin typeface="+mj-lt"/>
              </a:rPr>
              <a:t> </a:t>
            </a:r>
            <a:r>
              <a:rPr lang="en-US" altLang="en-US" sz="3200" b="1" i="1" dirty="0" err="1">
                <a:solidFill>
                  <a:srgbClr val="FF0000"/>
                </a:solidFill>
                <a:latin typeface="+mj-lt"/>
              </a:rPr>
              <a:t>gậy</a:t>
            </a:r>
            <a:r>
              <a:rPr lang="en-US" altLang="en-US" sz="3200" b="1" i="1" dirty="0">
                <a:solidFill>
                  <a:srgbClr val="FF0000"/>
                </a:solidFill>
                <a:latin typeface="+mj-lt"/>
              </a:rPr>
              <a:t>, </a:t>
            </a:r>
            <a:r>
              <a:rPr lang="en-US" altLang="en-US" sz="3200" b="1" i="1" dirty="0" err="1">
                <a:solidFill>
                  <a:srgbClr val="FF0000"/>
                </a:solidFill>
                <a:latin typeface="+mj-lt"/>
              </a:rPr>
              <a:t>phòng</a:t>
            </a:r>
            <a:r>
              <a:rPr lang="en-US" altLang="en-US" sz="3200" b="1" i="1" dirty="0">
                <a:solidFill>
                  <a:srgbClr val="FF0000"/>
                </a:solidFill>
                <a:latin typeface="+mj-lt"/>
              </a:rPr>
              <a:t> </a:t>
            </a:r>
            <a:r>
              <a:rPr lang="en-US" altLang="en-US" sz="3200" b="1" i="1" dirty="0" err="1">
                <a:solidFill>
                  <a:srgbClr val="FF0000"/>
                </a:solidFill>
                <a:latin typeface="+mj-lt"/>
              </a:rPr>
              <a:t>muỗi</a:t>
            </a:r>
            <a:r>
              <a:rPr lang="en-US" altLang="en-US" sz="3200" b="1" i="1" dirty="0">
                <a:solidFill>
                  <a:srgbClr val="FF0000"/>
                </a:solidFill>
                <a:latin typeface="+mj-lt"/>
              </a:rPr>
              <a:t> </a:t>
            </a:r>
            <a:r>
              <a:rPr lang="en-US" altLang="en-US" sz="3200" b="1" i="1" dirty="0" err="1">
                <a:solidFill>
                  <a:srgbClr val="FF0000"/>
                </a:solidFill>
                <a:latin typeface="+mj-lt"/>
              </a:rPr>
              <a:t>vằn</a:t>
            </a:r>
            <a:r>
              <a:rPr lang="en-US" altLang="en-US" sz="3200" b="1" i="1" dirty="0">
                <a:solidFill>
                  <a:srgbClr val="FF0000"/>
                </a:solidFill>
                <a:latin typeface="+mj-lt"/>
              </a:rPr>
              <a:t> </a:t>
            </a:r>
            <a:r>
              <a:rPr lang="en-US" altLang="en-US" sz="3200" b="1" i="1" dirty="0" err="1">
                <a:solidFill>
                  <a:srgbClr val="FF0000"/>
                </a:solidFill>
                <a:latin typeface="+mj-lt"/>
              </a:rPr>
              <a:t>đốt</a:t>
            </a:r>
            <a:r>
              <a:rPr lang="en-US" altLang="en-US" sz="3200" b="1" i="1" dirty="0">
                <a:solidFill>
                  <a:srgbClr val="FF0000"/>
                </a:solidFill>
                <a:latin typeface="+mj-lt"/>
              </a:rPr>
              <a:t>.</a:t>
            </a:r>
          </a:p>
        </p:txBody>
      </p:sp>
    </p:spTree>
    <p:extLst>
      <p:ext uri="{BB962C8B-B14F-4D97-AF65-F5344CB8AC3E}">
        <p14:creationId xmlns:p14="http://schemas.microsoft.com/office/powerpoint/2010/main" val="3290087707"/>
      </p:ext>
    </p:extLst>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154305" y="377508"/>
            <a:ext cx="8795385" cy="571182"/>
          </a:xfrm>
        </p:spPr>
        <p:txBody>
          <a:bodyPr>
            <a:normAutofit fontScale="90000"/>
          </a:bodyPr>
          <a:lstStyle/>
          <a:p>
            <a:pPr algn="ctr" eaLnBrk="1" hangingPunct="1"/>
            <a:r>
              <a:rPr lang="en-US" altLang="en-US" sz="3600" b="1" dirty="0"/>
              <a:t>MUỖI TRUYỀN BỆNH SỐT XUẤT HUYẾT DENGUE</a:t>
            </a:r>
          </a:p>
        </p:txBody>
      </p:sp>
      <p:pic>
        <p:nvPicPr>
          <p:cNvPr id="491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90905" y="1206818"/>
            <a:ext cx="3888471" cy="35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edes_aegypti_adult"/>
          <p:cNvPicPr>
            <a:picLocks noChangeAspect="1" noChangeArrowheads="1"/>
          </p:cNvPicPr>
          <p:nvPr/>
        </p:nvPicPr>
        <p:blipFill>
          <a:blip r:embed="rId3">
            <a:lum bright="-10000" contrast="30000"/>
            <a:extLst>
              <a:ext uri="{28A0092B-C50C-407E-A947-70E740481C1C}">
                <a14:useLocalDpi xmlns:a14="http://schemas.microsoft.com/office/drawing/2010/main" val="0"/>
              </a:ext>
            </a:extLst>
          </a:blip>
          <a:srcRect l="10927" t="16519" r="15894" b="14537"/>
          <a:stretch>
            <a:fillRect/>
          </a:stretch>
        </p:blipFill>
        <p:spPr bwMode="auto">
          <a:xfrm>
            <a:off x="408194" y="1206818"/>
            <a:ext cx="3860911" cy="3587244"/>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408193" y="4919792"/>
            <a:ext cx="8541497" cy="1481008"/>
          </a:xfrm>
        </p:spPr>
        <p:txBody>
          <a:bodyPr rtlCol="0">
            <a:normAutofit fontScale="92500" lnSpcReduction="20000"/>
          </a:bodyPr>
          <a:lstStyle/>
          <a:p>
            <a:pPr marL="0" indent="0" algn="just">
              <a:lnSpc>
                <a:spcPct val="110000"/>
              </a:lnSpc>
              <a:spcBef>
                <a:spcPct val="0"/>
              </a:spcBef>
              <a:spcAft>
                <a:spcPct val="40000"/>
              </a:spcAft>
              <a:buNone/>
              <a:defRPr/>
            </a:pPr>
            <a:r>
              <a:rPr lang="en-US" sz="2600" dirty="0" err="1">
                <a:latin typeface="+mj-lt"/>
              </a:rPr>
              <a:t>Muỗi</a:t>
            </a:r>
            <a:r>
              <a:rPr lang="en-US" sz="2600" dirty="0">
                <a:latin typeface="+mj-lt"/>
              </a:rPr>
              <a:t> </a:t>
            </a:r>
            <a:r>
              <a:rPr lang="en-US" sz="2600" i="1" dirty="0" err="1">
                <a:latin typeface="+mj-lt"/>
              </a:rPr>
              <a:t>Ae.aegypti</a:t>
            </a:r>
            <a:r>
              <a:rPr lang="en-US" sz="2600" i="1" dirty="0">
                <a:latin typeface="+mj-lt"/>
              </a:rPr>
              <a:t>:</a:t>
            </a:r>
            <a:r>
              <a:rPr lang="en-US" sz="2600" dirty="0">
                <a:latin typeface="+mj-lt"/>
              </a:rPr>
              <a:t> </a:t>
            </a:r>
            <a:r>
              <a:rPr lang="en-US" sz="2600" dirty="0" err="1">
                <a:latin typeface="+mj-lt"/>
              </a:rPr>
              <a:t>vai</a:t>
            </a:r>
            <a:r>
              <a:rPr lang="en-US" sz="2600" dirty="0">
                <a:latin typeface="+mj-lt"/>
              </a:rPr>
              <a:t> </a:t>
            </a:r>
            <a:r>
              <a:rPr lang="en-US" sz="2600" dirty="0" err="1">
                <a:latin typeface="+mj-lt"/>
              </a:rPr>
              <a:t>trò</a:t>
            </a:r>
            <a:r>
              <a:rPr lang="en-US" sz="2600" dirty="0">
                <a:latin typeface="+mj-lt"/>
              </a:rPr>
              <a:t> </a:t>
            </a:r>
            <a:r>
              <a:rPr lang="en-US" sz="2600" dirty="0" err="1">
                <a:latin typeface="+mj-lt"/>
              </a:rPr>
              <a:t>truyền</a:t>
            </a:r>
            <a:r>
              <a:rPr lang="en-US" sz="2600" dirty="0">
                <a:latin typeface="+mj-lt"/>
              </a:rPr>
              <a:t> </a:t>
            </a:r>
            <a:r>
              <a:rPr lang="en-US" sz="2600" dirty="0" err="1">
                <a:latin typeface="+mj-lt"/>
              </a:rPr>
              <a:t>bệnh</a:t>
            </a:r>
            <a:r>
              <a:rPr lang="en-US" sz="2600" dirty="0">
                <a:latin typeface="+mj-lt"/>
              </a:rPr>
              <a:t> </a:t>
            </a:r>
            <a:r>
              <a:rPr lang="en-US" sz="2600" dirty="0" err="1">
                <a:latin typeface="+mj-lt"/>
              </a:rPr>
              <a:t>chính</a:t>
            </a:r>
            <a:r>
              <a:rPr lang="en-US" sz="2600" dirty="0">
                <a:latin typeface="+mj-lt"/>
              </a:rPr>
              <a:t>; </a:t>
            </a:r>
            <a:r>
              <a:rPr lang="en-US" sz="2600" dirty="0" err="1">
                <a:latin typeface="+mj-lt"/>
              </a:rPr>
              <a:t>thích</a:t>
            </a:r>
            <a:r>
              <a:rPr lang="en-US" sz="2600" dirty="0">
                <a:latin typeface="+mj-lt"/>
              </a:rPr>
              <a:t> </a:t>
            </a:r>
            <a:r>
              <a:rPr lang="en-US" sz="2600" dirty="0" err="1">
                <a:latin typeface="+mj-lt"/>
              </a:rPr>
              <a:t>đốt</a:t>
            </a:r>
            <a:r>
              <a:rPr lang="en-US" sz="2600" dirty="0">
                <a:latin typeface="+mj-lt"/>
              </a:rPr>
              <a:t> </a:t>
            </a:r>
            <a:r>
              <a:rPr lang="en-US" sz="2600" dirty="0" err="1">
                <a:latin typeface="+mj-lt"/>
              </a:rPr>
              <a:t>máu</a:t>
            </a:r>
            <a:r>
              <a:rPr lang="en-US" sz="2600" dirty="0">
                <a:latin typeface="+mj-lt"/>
              </a:rPr>
              <a:t> </a:t>
            </a:r>
            <a:r>
              <a:rPr lang="en-US" sz="2600" dirty="0" err="1">
                <a:latin typeface="+mj-lt"/>
              </a:rPr>
              <a:t>người</a:t>
            </a:r>
            <a:r>
              <a:rPr lang="en-US" sz="2600" dirty="0">
                <a:latin typeface="+mj-lt"/>
              </a:rPr>
              <a:t>, </a:t>
            </a:r>
            <a:r>
              <a:rPr lang="en-US" sz="2600" dirty="0" err="1">
                <a:latin typeface="+mj-lt"/>
              </a:rPr>
              <a:t>thường</a:t>
            </a:r>
            <a:r>
              <a:rPr lang="en-US" sz="2600" dirty="0">
                <a:latin typeface="+mj-lt"/>
              </a:rPr>
              <a:t> </a:t>
            </a:r>
            <a:r>
              <a:rPr lang="en-US" sz="2600" dirty="0" err="1">
                <a:latin typeface="+mj-lt"/>
              </a:rPr>
              <a:t>vào</a:t>
            </a:r>
            <a:r>
              <a:rPr lang="en-US" sz="2600" dirty="0">
                <a:latin typeface="+mj-lt"/>
              </a:rPr>
              <a:t> </a:t>
            </a:r>
            <a:r>
              <a:rPr lang="en-US" sz="2600" dirty="0" err="1">
                <a:latin typeface="+mj-lt"/>
              </a:rPr>
              <a:t>sáng</a:t>
            </a:r>
            <a:r>
              <a:rPr lang="en-US" sz="2600" dirty="0">
                <a:latin typeface="+mj-lt"/>
              </a:rPr>
              <a:t> </a:t>
            </a:r>
            <a:r>
              <a:rPr lang="en-US" sz="2600" dirty="0" err="1">
                <a:latin typeface="+mj-lt"/>
              </a:rPr>
              <a:t>sớm</a:t>
            </a:r>
            <a:r>
              <a:rPr lang="en-US" sz="2600" dirty="0">
                <a:latin typeface="+mj-lt"/>
              </a:rPr>
              <a:t> &amp; </a:t>
            </a:r>
            <a:r>
              <a:rPr lang="en-US" sz="2600" dirty="0" err="1">
                <a:latin typeface="+mj-lt"/>
              </a:rPr>
              <a:t>buổi</a:t>
            </a:r>
            <a:r>
              <a:rPr lang="en-US" sz="2600" dirty="0">
                <a:latin typeface="+mj-lt"/>
              </a:rPr>
              <a:t> </a:t>
            </a:r>
            <a:r>
              <a:rPr lang="en-US" sz="2600" dirty="0" err="1">
                <a:latin typeface="+mj-lt"/>
              </a:rPr>
              <a:t>chiều</a:t>
            </a:r>
            <a:r>
              <a:rPr lang="en-US" sz="2600" dirty="0">
                <a:latin typeface="+mj-lt"/>
              </a:rPr>
              <a:t> </a:t>
            </a:r>
            <a:r>
              <a:rPr lang="en-US" sz="2600" dirty="0" err="1">
                <a:latin typeface="+mj-lt"/>
              </a:rPr>
              <a:t>tối</a:t>
            </a:r>
            <a:r>
              <a:rPr lang="en-US" sz="2600" dirty="0">
                <a:latin typeface="+mj-lt"/>
              </a:rPr>
              <a:t>, </a:t>
            </a:r>
            <a:r>
              <a:rPr lang="en-US" sz="2600" dirty="0" err="1">
                <a:latin typeface="+mj-lt"/>
              </a:rPr>
              <a:t>có</a:t>
            </a:r>
            <a:r>
              <a:rPr lang="en-US" sz="2600" dirty="0">
                <a:latin typeface="+mj-lt"/>
              </a:rPr>
              <a:t> </a:t>
            </a:r>
            <a:r>
              <a:rPr lang="en-US" sz="2600" dirty="0" err="1">
                <a:latin typeface="+mj-lt"/>
              </a:rPr>
              <a:t>thể</a:t>
            </a:r>
            <a:r>
              <a:rPr lang="en-US" sz="2600" dirty="0">
                <a:latin typeface="+mj-lt"/>
              </a:rPr>
              <a:t> </a:t>
            </a:r>
            <a:r>
              <a:rPr lang="en-US" sz="2600" dirty="0" err="1">
                <a:latin typeface="+mj-lt"/>
              </a:rPr>
              <a:t>đốt</a:t>
            </a:r>
            <a:r>
              <a:rPr lang="en-US" sz="2600" dirty="0">
                <a:latin typeface="+mj-lt"/>
              </a:rPr>
              <a:t> </a:t>
            </a:r>
            <a:r>
              <a:rPr lang="en-US" sz="2600" dirty="0" err="1">
                <a:latin typeface="+mj-lt"/>
              </a:rPr>
              <a:t>nhiều</a:t>
            </a:r>
            <a:r>
              <a:rPr lang="en-US" sz="2600" dirty="0">
                <a:latin typeface="+mj-lt"/>
              </a:rPr>
              <a:t> </a:t>
            </a:r>
            <a:r>
              <a:rPr lang="en-US" sz="2600" dirty="0" err="1">
                <a:latin typeface="+mj-lt"/>
              </a:rPr>
              <a:t>lần</a:t>
            </a:r>
            <a:r>
              <a:rPr lang="en-US" sz="2600" dirty="0">
                <a:latin typeface="+mj-lt"/>
              </a:rPr>
              <a:t> </a:t>
            </a:r>
            <a:r>
              <a:rPr lang="en-US" sz="2600" dirty="0" err="1">
                <a:latin typeface="+mj-lt"/>
              </a:rPr>
              <a:t>nếu</a:t>
            </a:r>
            <a:r>
              <a:rPr lang="en-US" sz="2600" dirty="0">
                <a:latin typeface="+mj-lt"/>
              </a:rPr>
              <a:t> </a:t>
            </a:r>
            <a:r>
              <a:rPr lang="en-US" sz="2600" dirty="0" err="1">
                <a:latin typeface="+mj-lt"/>
              </a:rPr>
              <a:t>chưa</a:t>
            </a:r>
            <a:r>
              <a:rPr lang="en-US" sz="2600" dirty="0">
                <a:latin typeface="+mj-lt"/>
              </a:rPr>
              <a:t> no </a:t>
            </a:r>
            <a:r>
              <a:rPr lang="en-US" sz="2600" dirty="0" err="1">
                <a:latin typeface="+mj-lt"/>
              </a:rPr>
              <a:t>máu</a:t>
            </a:r>
            <a:r>
              <a:rPr lang="en-US" sz="2600" dirty="0">
                <a:latin typeface="+mj-lt"/>
              </a:rPr>
              <a:t>. </a:t>
            </a:r>
            <a:r>
              <a:rPr lang="en-US" sz="2600" b="1" i="1" dirty="0" err="1">
                <a:solidFill>
                  <a:srgbClr val="FF0000"/>
                </a:solidFill>
                <a:latin typeface="+mj-lt"/>
              </a:rPr>
              <a:t>Trú</a:t>
            </a:r>
            <a:r>
              <a:rPr lang="en-US" sz="2600" b="1" i="1" dirty="0">
                <a:solidFill>
                  <a:srgbClr val="FF0000"/>
                </a:solidFill>
                <a:latin typeface="+mj-lt"/>
              </a:rPr>
              <a:t> </a:t>
            </a:r>
            <a:r>
              <a:rPr lang="en-US" sz="2600" b="1" i="1" dirty="0" err="1">
                <a:solidFill>
                  <a:srgbClr val="FF0000"/>
                </a:solidFill>
                <a:latin typeface="+mj-lt"/>
              </a:rPr>
              <a:t>ẩn</a:t>
            </a:r>
            <a:r>
              <a:rPr lang="en-US" sz="2600" b="1" i="1" dirty="0">
                <a:solidFill>
                  <a:srgbClr val="FF0000"/>
                </a:solidFill>
                <a:latin typeface="+mj-lt"/>
              </a:rPr>
              <a:t> </a:t>
            </a:r>
            <a:r>
              <a:rPr lang="en-US" sz="2600" b="1" i="1" dirty="0" err="1">
                <a:solidFill>
                  <a:srgbClr val="FF0000"/>
                </a:solidFill>
                <a:latin typeface="+mj-lt"/>
              </a:rPr>
              <a:t>trong</a:t>
            </a:r>
            <a:r>
              <a:rPr lang="en-US" sz="2600" b="1" i="1" dirty="0">
                <a:solidFill>
                  <a:srgbClr val="FF0000"/>
                </a:solidFill>
                <a:latin typeface="+mj-lt"/>
              </a:rPr>
              <a:t> </a:t>
            </a:r>
            <a:r>
              <a:rPr lang="en-US" sz="2600" b="1" i="1" dirty="0" err="1">
                <a:solidFill>
                  <a:srgbClr val="FF0000"/>
                </a:solidFill>
                <a:latin typeface="+mj-lt"/>
              </a:rPr>
              <a:t>nhà</a:t>
            </a:r>
            <a:r>
              <a:rPr lang="en-US" sz="2600" b="1" i="1" dirty="0">
                <a:solidFill>
                  <a:srgbClr val="FF0000"/>
                </a:solidFill>
                <a:latin typeface="+mj-lt"/>
              </a:rPr>
              <a:t>; </a:t>
            </a:r>
            <a:r>
              <a:rPr lang="en-US" sz="2600" b="1" i="1" dirty="0" err="1">
                <a:solidFill>
                  <a:srgbClr val="FF0000"/>
                </a:solidFill>
                <a:latin typeface="+mj-lt"/>
              </a:rPr>
              <a:t>đẻ</a:t>
            </a:r>
            <a:r>
              <a:rPr lang="en-US" sz="2600" b="1" i="1" dirty="0">
                <a:solidFill>
                  <a:srgbClr val="FF0000"/>
                </a:solidFill>
                <a:latin typeface="+mj-lt"/>
              </a:rPr>
              <a:t> </a:t>
            </a:r>
            <a:r>
              <a:rPr lang="en-US" sz="2600" b="1" i="1" dirty="0" err="1">
                <a:solidFill>
                  <a:srgbClr val="FF0000"/>
                </a:solidFill>
                <a:latin typeface="+mj-lt"/>
              </a:rPr>
              <a:t>trứng</a:t>
            </a:r>
            <a:r>
              <a:rPr lang="en-US" sz="2600" b="1" i="1" dirty="0">
                <a:solidFill>
                  <a:srgbClr val="FF0000"/>
                </a:solidFill>
                <a:latin typeface="+mj-lt"/>
              </a:rPr>
              <a:t> ở </a:t>
            </a:r>
            <a:r>
              <a:rPr lang="en-US" sz="2600" b="1" i="1" dirty="0" err="1">
                <a:solidFill>
                  <a:srgbClr val="FF0000"/>
                </a:solidFill>
                <a:latin typeface="+mj-lt"/>
              </a:rPr>
              <a:t>những</a:t>
            </a:r>
            <a:r>
              <a:rPr lang="en-US" sz="2600" b="1" i="1" dirty="0">
                <a:solidFill>
                  <a:srgbClr val="FF0000"/>
                </a:solidFill>
                <a:latin typeface="+mj-lt"/>
              </a:rPr>
              <a:t> </a:t>
            </a:r>
            <a:r>
              <a:rPr lang="en-US" sz="2600" b="1" i="1" dirty="0" err="1">
                <a:solidFill>
                  <a:srgbClr val="FF0000"/>
                </a:solidFill>
                <a:latin typeface="+mj-lt"/>
              </a:rPr>
              <a:t>vật</a:t>
            </a:r>
            <a:r>
              <a:rPr lang="en-US" sz="2600" b="1" i="1" dirty="0">
                <a:solidFill>
                  <a:srgbClr val="FF0000"/>
                </a:solidFill>
                <a:latin typeface="+mj-lt"/>
              </a:rPr>
              <a:t> </a:t>
            </a:r>
            <a:r>
              <a:rPr lang="en-US" sz="2600" b="1" i="1" dirty="0" err="1">
                <a:solidFill>
                  <a:srgbClr val="FF0000"/>
                </a:solidFill>
                <a:latin typeface="+mj-lt"/>
              </a:rPr>
              <a:t>chứa</a:t>
            </a:r>
            <a:r>
              <a:rPr lang="en-US" sz="2600" b="1" i="1" dirty="0">
                <a:solidFill>
                  <a:srgbClr val="FF0000"/>
                </a:solidFill>
                <a:latin typeface="+mj-lt"/>
              </a:rPr>
              <a:t> </a:t>
            </a:r>
            <a:r>
              <a:rPr lang="en-US" sz="2600" b="1" i="1" dirty="0" err="1">
                <a:solidFill>
                  <a:srgbClr val="FF0000"/>
                </a:solidFill>
                <a:latin typeface="+mj-lt"/>
              </a:rPr>
              <a:t>nước</a:t>
            </a:r>
            <a:r>
              <a:rPr lang="en-US" sz="2600" b="1" i="1" dirty="0">
                <a:solidFill>
                  <a:srgbClr val="FF0000"/>
                </a:solidFill>
                <a:latin typeface="+mj-lt"/>
              </a:rPr>
              <a:t> </a:t>
            </a:r>
            <a:r>
              <a:rPr lang="en-US" sz="2600" b="1" i="1" dirty="0" err="1">
                <a:solidFill>
                  <a:srgbClr val="FF0000"/>
                </a:solidFill>
                <a:latin typeface="+mj-lt"/>
              </a:rPr>
              <a:t>sạch</a:t>
            </a:r>
            <a:r>
              <a:rPr lang="en-US" sz="2600" i="1" dirty="0">
                <a:solidFill>
                  <a:srgbClr val="FF0000"/>
                </a:solidFill>
                <a:latin typeface="+mj-lt"/>
              </a:rPr>
              <a:t>; </a:t>
            </a:r>
            <a:r>
              <a:rPr lang="en-US" sz="2600" dirty="0" err="1">
                <a:latin typeface="+mj-lt"/>
              </a:rPr>
              <a:t>phát</a:t>
            </a:r>
            <a:r>
              <a:rPr lang="en-US" sz="2600" dirty="0">
                <a:latin typeface="+mj-lt"/>
              </a:rPr>
              <a:t> </a:t>
            </a:r>
            <a:r>
              <a:rPr lang="en-US" sz="2600" dirty="0" err="1">
                <a:latin typeface="+mj-lt"/>
              </a:rPr>
              <a:t>triển</a:t>
            </a:r>
            <a:r>
              <a:rPr lang="en-US" sz="2600" dirty="0">
                <a:latin typeface="+mj-lt"/>
              </a:rPr>
              <a:t> </a:t>
            </a:r>
            <a:r>
              <a:rPr lang="en-US" sz="2600" dirty="0" err="1">
                <a:latin typeface="+mj-lt"/>
              </a:rPr>
              <a:t>mạnh</a:t>
            </a:r>
            <a:r>
              <a:rPr lang="en-US" sz="2600" dirty="0">
                <a:latin typeface="+mj-lt"/>
              </a:rPr>
              <a:t> </a:t>
            </a:r>
            <a:r>
              <a:rPr lang="en-US" sz="2600" dirty="0" err="1">
                <a:latin typeface="+mj-lt"/>
              </a:rPr>
              <a:t>vào</a:t>
            </a:r>
            <a:r>
              <a:rPr lang="en-US" sz="2600" dirty="0">
                <a:latin typeface="+mj-lt"/>
              </a:rPr>
              <a:t> </a:t>
            </a:r>
            <a:r>
              <a:rPr lang="en-US" sz="2600" dirty="0" err="1">
                <a:latin typeface="+mj-lt"/>
              </a:rPr>
              <a:t>mùa</a:t>
            </a:r>
            <a:r>
              <a:rPr lang="en-US" sz="2600" dirty="0">
                <a:latin typeface="+mj-lt"/>
              </a:rPr>
              <a:t> </a:t>
            </a:r>
            <a:r>
              <a:rPr lang="en-US" sz="2600" dirty="0" err="1">
                <a:latin typeface="+mj-lt"/>
              </a:rPr>
              <a:t>mưa</a:t>
            </a:r>
            <a:r>
              <a:rPr lang="en-US" sz="2600" dirty="0">
                <a:latin typeface="+mj-lt"/>
              </a:rPr>
              <a:t>. </a:t>
            </a:r>
          </a:p>
        </p:txBody>
      </p:sp>
      <p:sp>
        <p:nvSpPr>
          <p:cNvPr id="2" name="TextBox 1"/>
          <p:cNvSpPr txBox="1"/>
          <p:nvPr/>
        </p:nvSpPr>
        <p:spPr>
          <a:xfrm>
            <a:off x="5029200" y="4276430"/>
            <a:ext cx="2000250" cy="830997"/>
          </a:xfrm>
          <a:prstGeom prst="rect">
            <a:avLst/>
          </a:prstGeom>
          <a:noFill/>
        </p:spPr>
        <p:txBody>
          <a:bodyPr wrap="square" rtlCol="0">
            <a:spAutoFit/>
          </a:bodyPr>
          <a:lstStyle/>
          <a:p>
            <a:pPr eaLnBrk="1" hangingPunct="1">
              <a:spcBef>
                <a:spcPct val="50000"/>
              </a:spcBef>
              <a:buFontTx/>
              <a:buNone/>
            </a:pPr>
            <a:r>
              <a:rPr lang="en-GB" altLang="en-US" sz="2400" i="1" dirty="0" err="1">
                <a:ea typeface="MS PGothic" panose="020B0600070205080204" pitchFamily="34" charset="-128"/>
              </a:rPr>
              <a:t>Aedes</a:t>
            </a:r>
            <a:r>
              <a:rPr lang="en-GB" altLang="en-US" sz="2400" i="1" dirty="0">
                <a:ea typeface="MS PGothic" panose="020B0600070205080204" pitchFamily="34" charset="-128"/>
              </a:rPr>
              <a:t> </a:t>
            </a:r>
            <a:r>
              <a:rPr lang="en-GB" altLang="en-US" sz="2400" i="1" dirty="0" err="1">
                <a:ea typeface="MS PGothic" panose="020B0600070205080204" pitchFamily="34" charset="-128"/>
              </a:rPr>
              <a:t>albopictus</a:t>
            </a:r>
            <a:endParaRPr lang="en-GB" altLang="en-US" sz="2400" i="1" dirty="0">
              <a:ea typeface="MS PGothic" panose="020B0600070205080204" pitchFamily="34" charset="-128"/>
            </a:endParaRPr>
          </a:p>
        </p:txBody>
      </p:sp>
      <p:sp>
        <p:nvSpPr>
          <p:cNvPr id="8" name="TextBox 7"/>
          <p:cNvSpPr txBox="1"/>
          <p:nvPr/>
        </p:nvSpPr>
        <p:spPr>
          <a:xfrm>
            <a:off x="434775" y="4230263"/>
            <a:ext cx="2000250" cy="830997"/>
          </a:xfrm>
          <a:prstGeom prst="rect">
            <a:avLst/>
          </a:prstGeom>
          <a:noFill/>
        </p:spPr>
        <p:txBody>
          <a:bodyPr wrap="square" rtlCol="0">
            <a:spAutoFit/>
          </a:bodyPr>
          <a:lstStyle/>
          <a:p>
            <a:r>
              <a:rPr lang="en-GB" altLang="en-US" sz="2400" i="1" dirty="0" err="1">
                <a:ea typeface="MS PGothic" panose="020B0600070205080204" pitchFamily="34" charset="-128"/>
              </a:rPr>
              <a:t>Aedes</a:t>
            </a:r>
            <a:r>
              <a:rPr lang="en-GB" altLang="en-US" sz="2400" i="1" dirty="0">
                <a:ea typeface="MS PGothic" panose="020B0600070205080204" pitchFamily="34" charset="-128"/>
              </a:rPr>
              <a:t> </a:t>
            </a:r>
            <a:r>
              <a:rPr lang="en-GB" altLang="en-US" sz="2400" i="1" dirty="0" err="1">
                <a:ea typeface="MS PGothic" panose="020B0600070205080204" pitchFamily="34" charset="-128"/>
              </a:rPr>
              <a:t>aegypti</a:t>
            </a:r>
            <a:endParaRPr lang="en-GB" altLang="en-US" sz="2400" i="1" dirty="0">
              <a:ea typeface="MS PGothic" panose="020B0600070205080204" pitchFamily="34" charset="-128"/>
            </a:endParaRPr>
          </a:p>
        </p:txBody>
      </p:sp>
    </p:spTree>
    <p:extLst>
      <p:ext uri="{BB962C8B-B14F-4D97-AF65-F5344CB8AC3E}">
        <p14:creationId xmlns:p14="http://schemas.microsoft.com/office/powerpoint/2010/main" val="4215964661"/>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357134-807D-45F5-8EB0-E439BA37B457}"/>
              </a:ext>
            </a:extLst>
          </p:cNvPr>
          <p:cNvSpPr>
            <a:spLocks noGrp="1"/>
          </p:cNvSpPr>
          <p:nvPr>
            <p:ph idx="1"/>
          </p:nvPr>
        </p:nvSpPr>
        <p:spPr>
          <a:xfrm>
            <a:off x="4629150" y="823876"/>
            <a:ext cx="4013025" cy="5428435"/>
          </a:xfrm>
        </p:spPr>
        <p:txBody>
          <a:bodyPr>
            <a:normAutofit lnSpcReduction="10000"/>
          </a:bodyPr>
          <a:lstStyle/>
          <a:p>
            <a:pPr marL="0" indent="0" algn="just">
              <a:buNone/>
            </a:pPr>
            <a:r>
              <a:rPr lang="en-US" sz="2600" b="1" dirty="0">
                <a:solidFill>
                  <a:srgbClr val="002060"/>
                </a:solidFill>
                <a:latin typeface="+mj-lt"/>
                <a:cs typeface="Times New Roman" panose="02020603050405020304" pitchFamily="18" charset="0"/>
              </a:rPr>
              <a:t>TẬP TÍNH HÚT MÁU CỦA MUỖI </a:t>
            </a:r>
            <a:r>
              <a:rPr lang="en-US" sz="2600" b="1" i="1" dirty="0">
                <a:solidFill>
                  <a:srgbClr val="002060"/>
                </a:solidFill>
                <a:latin typeface="+mj-lt"/>
                <a:cs typeface="Times New Roman" panose="02020603050405020304" pitchFamily="18" charset="0"/>
              </a:rPr>
              <a:t>Aedes</a:t>
            </a:r>
          </a:p>
          <a:p>
            <a:pPr algn="just"/>
            <a:endParaRPr lang="en-US" sz="2400" dirty="0">
              <a:solidFill>
                <a:srgbClr val="002060"/>
              </a:solidFill>
              <a:latin typeface="+mj-lt"/>
              <a:cs typeface="Times New Roman" panose="02020603050405020304" pitchFamily="18" charset="0"/>
            </a:endParaRPr>
          </a:p>
          <a:p>
            <a:pPr algn="just"/>
            <a:r>
              <a:rPr lang="en-US" sz="2400" dirty="0" err="1">
                <a:solidFill>
                  <a:srgbClr val="002060"/>
                </a:solidFill>
                <a:latin typeface="+mj-lt"/>
                <a:cs typeface="Times New Roman" panose="02020603050405020304" pitchFamily="18" charset="0"/>
              </a:rPr>
              <a:t>Chỉ</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có</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muỗi</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cái</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hút</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máu</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máu</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người</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được</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ưa</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thích</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nhất</a:t>
            </a:r>
            <a:r>
              <a:rPr lang="en-US" sz="2400" dirty="0">
                <a:solidFill>
                  <a:srgbClr val="002060"/>
                </a:solidFill>
                <a:latin typeface="+mj-lt"/>
                <a:cs typeface="Times New Roman" panose="02020603050405020304" pitchFamily="18" charset="0"/>
              </a:rPr>
              <a:t>.</a:t>
            </a:r>
          </a:p>
          <a:p>
            <a:pPr algn="just"/>
            <a:r>
              <a:rPr lang="en-US" sz="2400" dirty="0">
                <a:solidFill>
                  <a:srgbClr val="002060"/>
                </a:solidFill>
                <a:latin typeface="+mj-lt"/>
                <a:cs typeface="Times New Roman" panose="02020603050405020304" pitchFamily="18" charset="0"/>
              </a:rPr>
              <a:t>Sau </a:t>
            </a:r>
            <a:r>
              <a:rPr lang="en-US" sz="2400" dirty="0" err="1">
                <a:solidFill>
                  <a:srgbClr val="002060"/>
                </a:solidFill>
                <a:latin typeface="+mj-lt"/>
                <a:cs typeface="Times New Roman" panose="02020603050405020304" pitchFamily="18" charset="0"/>
              </a:rPr>
              <a:t>khoảng</a:t>
            </a:r>
            <a:r>
              <a:rPr lang="en-US" sz="2400" dirty="0">
                <a:solidFill>
                  <a:srgbClr val="002060"/>
                </a:solidFill>
                <a:latin typeface="+mj-lt"/>
                <a:cs typeface="Times New Roman" panose="02020603050405020304" pitchFamily="18" charset="0"/>
              </a:rPr>
              <a:t> 48 </a:t>
            </a:r>
            <a:r>
              <a:rPr lang="en-US" sz="2400" dirty="0" err="1">
                <a:solidFill>
                  <a:srgbClr val="002060"/>
                </a:solidFill>
                <a:latin typeface="+mj-lt"/>
                <a:cs typeface="Times New Roman" panose="02020603050405020304" pitchFamily="18" charset="0"/>
              </a:rPr>
              <a:t>giờ</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muỗi</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cái</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hút</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máu</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lần</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đầu</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kể</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sau</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khi</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lột</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xác</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từ</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nhộng</a:t>
            </a:r>
            <a:r>
              <a:rPr lang="en-US" sz="2400" dirty="0">
                <a:solidFill>
                  <a:srgbClr val="002060"/>
                </a:solidFill>
                <a:latin typeface="+mj-lt"/>
                <a:cs typeface="Times New Roman" panose="02020603050405020304" pitchFamily="18" charset="0"/>
              </a:rPr>
              <a:t>.</a:t>
            </a:r>
          </a:p>
          <a:p>
            <a:pPr algn="just"/>
            <a:r>
              <a:rPr lang="en-US" sz="2400" dirty="0" err="1">
                <a:solidFill>
                  <a:srgbClr val="002060"/>
                </a:solidFill>
                <a:latin typeface="+mj-lt"/>
                <a:cs typeface="Times New Roman" panose="02020603050405020304" pitchFamily="18" charset="0"/>
              </a:rPr>
              <a:t>Muỗi</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cái</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hút</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máu</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nhiều</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lần</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để</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nuôi</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trứng</a:t>
            </a:r>
            <a:r>
              <a:rPr lang="en-US" sz="2400" dirty="0">
                <a:solidFill>
                  <a:srgbClr val="002060"/>
                </a:solidFill>
                <a:latin typeface="+mj-lt"/>
                <a:cs typeface="Times New Roman" panose="02020603050405020304" pitchFamily="18" charset="0"/>
              </a:rPr>
              <a:t>.</a:t>
            </a:r>
          </a:p>
          <a:p>
            <a:pPr algn="just"/>
            <a:r>
              <a:rPr lang="en-US" sz="2400" dirty="0" err="1">
                <a:solidFill>
                  <a:srgbClr val="002060"/>
                </a:solidFill>
                <a:latin typeface="+mj-lt"/>
                <a:cs typeface="Times New Roman" panose="02020603050405020304" pitchFamily="18" charset="0"/>
              </a:rPr>
              <a:t>Thời</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gian</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hoạt</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động</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mạnh</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nhất</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vào</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sáng</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sớm</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và</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chiều</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tối</a:t>
            </a:r>
            <a:r>
              <a:rPr lang="en-US" sz="2400" dirty="0">
                <a:solidFill>
                  <a:srgbClr val="002060"/>
                </a:solidFill>
                <a:latin typeface="+mj-lt"/>
                <a:cs typeface="Times New Roman" panose="02020603050405020304" pitchFamily="18" charset="0"/>
              </a:rPr>
              <a:t>.</a:t>
            </a:r>
          </a:p>
        </p:txBody>
      </p:sp>
      <p:pic>
        <p:nvPicPr>
          <p:cNvPr id="4" name="Picture 2" descr="Xem ảnh nguồn">
            <a:extLst>
              <a:ext uri="{FF2B5EF4-FFF2-40B4-BE49-F238E27FC236}">
                <a16:creationId xmlns:a16="http://schemas.microsoft.com/office/drawing/2014/main" id="{56B16E69-F44E-4CD3-8076-E8806631A88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2950" y="3669379"/>
            <a:ext cx="3429001" cy="25717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lated image">
            <a:extLst>
              <a:ext uri="{FF2B5EF4-FFF2-40B4-BE49-F238E27FC236}">
                <a16:creationId xmlns:a16="http://schemas.microsoft.com/office/drawing/2014/main" id="{7A6A6B9D-A330-491B-A49B-5C213FF8EA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2951" y="812693"/>
            <a:ext cx="3429001" cy="257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282222"/>
      </p:ext>
    </p:extLst>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357134-807D-45F5-8EB0-E439BA37B457}"/>
              </a:ext>
            </a:extLst>
          </p:cNvPr>
          <p:cNvSpPr>
            <a:spLocks noGrp="1"/>
          </p:cNvSpPr>
          <p:nvPr>
            <p:ph idx="1"/>
          </p:nvPr>
        </p:nvSpPr>
        <p:spPr>
          <a:xfrm>
            <a:off x="304800" y="816114"/>
            <a:ext cx="4152901" cy="5737086"/>
          </a:xfrm>
        </p:spPr>
        <p:txBody>
          <a:bodyPr>
            <a:normAutofit fontScale="92500" lnSpcReduction="10000"/>
          </a:bodyPr>
          <a:lstStyle/>
          <a:p>
            <a:pPr marL="0" indent="0" algn="ctr">
              <a:buNone/>
            </a:pPr>
            <a:r>
              <a:rPr lang="en-US" sz="2600" b="1" dirty="0">
                <a:solidFill>
                  <a:srgbClr val="002060"/>
                </a:solidFill>
                <a:latin typeface="+mj-lt"/>
                <a:cs typeface="Times New Roman" panose="02020603050405020304" pitchFamily="18" charset="0"/>
              </a:rPr>
              <a:t>TẬP TÍNH TRÚ ĐẬU CỦA MUỖI </a:t>
            </a:r>
            <a:r>
              <a:rPr lang="en-US" sz="2600" b="1" i="1" dirty="0">
                <a:solidFill>
                  <a:srgbClr val="002060"/>
                </a:solidFill>
                <a:latin typeface="+mj-lt"/>
                <a:cs typeface="Times New Roman" panose="02020603050405020304" pitchFamily="18" charset="0"/>
              </a:rPr>
              <a:t>Aedes</a:t>
            </a:r>
          </a:p>
          <a:p>
            <a:endParaRPr lang="en-US" sz="2400" dirty="0">
              <a:solidFill>
                <a:srgbClr val="002060"/>
              </a:solidFill>
              <a:latin typeface="+mj-lt"/>
              <a:cs typeface="Times New Roman" panose="02020603050405020304" pitchFamily="18" charset="0"/>
            </a:endParaRPr>
          </a:p>
          <a:p>
            <a:pPr algn="just"/>
            <a:r>
              <a:rPr lang="vi-VN" sz="2400" dirty="0">
                <a:solidFill>
                  <a:srgbClr val="002060"/>
                </a:solidFill>
                <a:latin typeface="Calibri" panose="020F0502020204030204" pitchFamily="34" charset="0"/>
                <a:cs typeface="Calibri" panose="020F0502020204030204" pitchFamily="34" charset="0"/>
              </a:rPr>
              <a:t>Muỗi </a:t>
            </a:r>
            <a:r>
              <a:rPr lang="vi-VN" sz="2400" i="1" dirty="0">
                <a:solidFill>
                  <a:srgbClr val="002060"/>
                </a:solidFill>
                <a:latin typeface="Calibri" panose="020F0502020204030204" pitchFamily="34" charset="0"/>
                <a:cs typeface="Calibri" panose="020F0502020204030204" pitchFamily="34" charset="0"/>
              </a:rPr>
              <a:t>Ae. aegypti </a:t>
            </a:r>
            <a:r>
              <a:rPr lang="vi-VN" sz="2400" dirty="0">
                <a:solidFill>
                  <a:srgbClr val="002060"/>
                </a:solidFill>
                <a:latin typeface="Calibri" panose="020F0502020204030204" pitchFamily="34" charset="0"/>
                <a:cs typeface="Calibri" panose="020F0502020204030204" pitchFamily="34" charset="0"/>
              </a:rPr>
              <a:t>thường trú đậu </a:t>
            </a:r>
            <a:r>
              <a:rPr lang="en-US" sz="2400" dirty="0" err="1">
                <a:solidFill>
                  <a:srgbClr val="002060"/>
                </a:solidFill>
                <a:latin typeface="Calibri" panose="020F0502020204030204" pitchFamily="34" charset="0"/>
                <a:cs typeface="Calibri" panose="020F0502020204030204" pitchFamily="34" charset="0"/>
              </a:rPr>
              <a:t>nghỉ</a:t>
            </a:r>
            <a:r>
              <a:rPr lang="en-US" sz="2400" dirty="0">
                <a:solidFill>
                  <a:srgbClr val="002060"/>
                </a:solidFill>
                <a:latin typeface="Calibri" panose="020F0502020204030204" pitchFamily="34" charset="0"/>
                <a:cs typeface="Calibri" panose="020F0502020204030204" pitchFamily="34" charset="0"/>
              </a:rPr>
              <a:t> </a:t>
            </a:r>
            <a:r>
              <a:rPr lang="vi-VN" sz="2400" dirty="0">
                <a:solidFill>
                  <a:srgbClr val="002060"/>
                </a:solidFill>
                <a:latin typeface="Calibri" panose="020F0502020204030204" pitchFamily="34" charset="0"/>
                <a:cs typeface="Calibri" panose="020F0502020204030204" pitchFamily="34" charset="0"/>
              </a:rPr>
              <a:t>ở trong nhà, </a:t>
            </a:r>
            <a:r>
              <a:rPr lang="en-US" sz="2400" dirty="0">
                <a:solidFill>
                  <a:srgbClr val="002060"/>
                </a:solidFill>
                <a:latin typeface="Calibri" panose="020F0502020204030204" pitchFamily="34" charset="0"/>
                <a:cs typeface="Calibri" panose="020F0502020204030204" pitchFamily="34" charset="0"/>
              </a:rPr>
              <a:t>m</a:t>
            </a:r>
            <a:r>
              <a:rPr lang="vi-VN" sz="2400" dirty="0">
                <a:solidFill>
                  <a:srgbClr val="002060"/>
                </a:solidFill>
                <a:latin typeface="Calibri" panose="020F0502020204030204" pitchFamily="34" charset="0"/>
                <a:cs typeface="Calibri" panose="020F0502020204030204" pitchFamily="34" charset="0"/>
              </a:rPr>
              <a:t>uỗi </a:t>
            </a:r>
            <a:r>
              <a:rPr lang="vi-VN" sz="2400" i="1" dirty="0">
                <a:solidFill>
                  <a:srgbClr val="002060"/>
                </a:solidFill>
                <a:latin typeface="Calibri" panose="020F0502020204030204" pitchFamily="34" charset="0"/>
                <a:cs typeface="Calibri" panose="020F0502020204030204" pitchFamily="34" charset="0"/>
              </a:rPr>
              <a:t>Ae. </a:t>
            </a:r>
            <a:r>
              <a:rPr lang="en-US" sz="2400" i="1" dirty="0">
                <a:solidFill>
                  <a:srgbClr val="002060"/>
                </a:solidFill>
                <a:latin typeface="Calibri" panose="020F0502020204030204" pitchFamily="34" charset="0"/>
                <a:cs typeface="Calibri" panose="020F0502020204030204" pitchFamily="34" charset="0"/>
              </a:rPr>
              <a:t>albopictus</a:t>
            </a:r>
            <a:r>
              <a:rPr lang="vi-VN" sz="2400" i="1" dirty="0">
                <a:solidFill>
                  <a:srgbClr val="002060"/>
                </a:solidFill>
                <a:latin typeface="Calibri" panose="020F0502020204030204" pitchFamily="34" charset="0"/>
                <a:cs typeface="Calibri" panose="020F0502020204030204" pitchFamily="34" charset="0"/>
              </a:rPr>
              <a:t> </a:t>
            </a:r>
            <a:r>
              <a:rPr lang="vi-VN" sz="2400" dirty="0">
                <a:solidFill>
                  <a:srgbClr val="002060"/>
                </a:solidFill>
                <a:latin typeface="Calibri" panose="020F0502020204030204" pitchFamily="34" charset="0"/>
                <a:cs typeface="Calibri" panose="020F0502020204030204" pitchFamily="34" charset="0"/>
              </a:rPr>
              <a:t>thường trú đậu </a:t>
            </a:r>
            <a:r>
              <a:rPr lang="en-US" sz="2400" dirty="0" err="1">
                <a:solidFill>
                  <a:srgbClr val="002060"/>
                </a:solidFill>
                <a:latin typeface="Calibri" panose="020F0502020204030204" pitchFamily="34" charset="0"/>
                <a:cs typeface="Calibri" panose="020F0502020204030204" pitchFamily="34" charset="0"/>
              </a:rPr>
              <a:t>nghỉ</a:t>
            </a:r>
            <a:r>
              <a:rPr lang="en-US" sz="2400" dirty="0">
                <a:solidFill>
                  <a:srgbClr val="002060"/>
                </a:solidFill>
                <a:latin typeface="Calibri" panose="020F0502020204030204" pitchFamily="34" charset="0"/>
                <a:cs typeface="Calibri" panose="020F0502020204030204" pitchFamily="34" charset="0"/>
              </a:rPr>
              <a:t> </a:t>
            </a:r>
            <a:r>
              <a:rPr lang="vi-VN" sz="2400" dirty="0">
                <a:solidFill>
                  <a:srgbClr val="002060"/>
                </a:solidFill>
                <a:latin typeface="Calibri" panose="020F0502020204030204" pitchFamily="34" charset="0"/>
                <a:cs typeface="Calibri" panose="020F0502020204030204" pitchFamily="34" charset="0"/>
              </a:rPr>
              <a:t>ở </a:t>
            </a:r>
            <a:r>
              <a:rPr lang="en-US" sz="2400" dirty="0" err="1">
                <a:solidFill>
                  <a:srgbClr val="002060"/>
                </a:solidFill>
                <a:latin typeface="Calibri" panose="020F0502020204030204" pitchFamily="34" charset="0"/>
                <a:cs typeface="Calibri" panose="020F0502020204030204" pitchFamily="34" charset="0"/>
              </a:rPr>
              <a:t>ngoài</a:t>
            </a:r>
            <a:r>
              <a:rPr lang="vi-VN" sz="2400" dirty="0">
                <a:solidFill>
                  <a:srgbClr val="002060"/>
                </a:solidFill>
                <a:latin typeface="Calibri" panose="020F0502020204030204" pitchFamily="34" charset="0"/>
                <a:cs typeface="Calibri" panose="020F0502020204030204" pitchFamily="34" charset="0"/>
              </a:rPr>
              <a:t> nhà</a:t>
            </a:r>
            <a:r>
              <a:rPr lang="en-US" sz="2400" dirty="0">
                <a:solidFill>
                  <a:srgbClr val="002060"/>
                </a:solidFill>
                <a:latin typeface="Calibri" panose="020F0502020204030204" pitchFamily="34" charset="0"/>
                <a:cs typeface="Calibri" panose="020F0502020204030204" pitchFamily="34" charset="0"/>
              </a:rPr>
              <a:t>.</a:t>
            </a:r>
          </a:p>
          <a:p>
            <a:pPr algn="just"/>
            <a:r>
              <a:rPr lang="vi-VN" sz="2400" dirty="0">
                <a:solidFill>
                  <a:srgbClr val="002060"/>
                </a:solidFill>
                <a:latin typeface="Calibri" panose="020F0502020204030204" pitchFamily="34" charset="0"/>
                <a:cs typeface="Calibri" panose="020F0502020204030204" pitchFamily="34" charset="0"/>
              </a:rPr>
              <a:t>Sau khi no máu, </a:t>
            </a:r>
            <a:r>
              <a:rPr lang="en-US" sz="2400" dirty="0" err="1">
                <a:solidFill>
                  <a:srgbClr val="002060"/>
                </a:solidFill>
                <a:latin typeface="Calibri" panose="020F0502020204030204" pitchFamily="34" charset="0"/>
                <a:cs typeface="Calibri" panose="020F0502020204030204" pitchFamily="34" charset="0"/>
              </a:rPr>
              <a:t>muỗi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cái</a:t>
            </a:r>
            <a:r>
              <a:rPr lang="en-US" sz="2400" dirty="0">
                <a:solidFill>
                  <a:srgbClr val="002060"/>
                </a:solidFill>
                <a:latin typeface="Calibri" panose="020F0502020204030204" pitchFamily="34" charset="0"/>
                <a:cs typeface="Calibri" panose="020F0502020204030204" pitchFamily="34" charset="0"/>
              </a:rPr>
              <a:t> </a:t>
            </a:r>
            <a:r>
              <a:rPr lang="vi-VN" sz="2400" dirty="0">
                <a:solidFill>
                  <a:srgbClr val="002060"/>
                </a:solidFill>
                <a:latin typeface="Calibri" panose="020F0502020204030204" pitchFamily="34" charset="0"/>
                <a:cs typeface="Calibri" panose="020F0502020204030204" pitchFamily="34" charset="0"/>
              </a:rPr>
              <a:t>đậu nghỉ tiêu máu</a:t>
            </a:r>
            <a:r>
              <a:rPr lang="en-US" sz="2400" dirty="0">
                <a:solidFill>
                  <a:srgbClr val="002060"/>
                </a:solidFill>
                <a:latin typeface="Calibri" panose="020F0502020204030204" pitchFamily="34" charset="0"/>
                <a:cs typeface="Calibri" panose="020F0502020204030204" pitchFamily="34" charset="0"/>
              </a:rPr>
              <a:t>, </a:t>
            </a:r>
            <a:r>
              <a:rPr lang="vi-VN" sz="2400" dirty="0">
                <a:solidFill>
                  <a:srgbClr val="002060"/>
                </a:solidFill>
                <a:latin typeface="Calibri" panose="020F0502020204030204" pitchFamily="34" charset="0"/>
                <a:cs typeface="Calibri" panose="020F0502020204030204" pitchFamily="34" charset="0"/>
              </a:rPr>
              <a:t>ban ngày muỗi thường thay đổi vị trí đậu nghỉ liên tục.</a:t>
            </a:r>
            <a:endParaRPr lang="en-US" sz="2400" dirty="0">
              <a:solidFill>
                <a:srgbClr val="002060"/>
              </a:solidFill>
              <a:latin typeface="Calibri" panose="020F0502020204030204" pitchFamily="34" charset="0"/>
              <a:cs typeface="Calibri" panose="020F0502020204030204" pitchFamily="34" charset="0"/>
            </a:endParaRPr>
          </a:p>
          <a:p>
            <a:pPr algn="just"/>
            <a:r>
              <a:rPr lang="en-US" sz="2400" dirty="0" err="1">
                <a:solidFill>
                  <a:srgbClr val="002060"/>
                </a:solidFill>
                <a:latin typeface="Calibri" panose="020F0502020204030204" pitchFamily="34" charset="0"/>
                <a:cs typeface="Calibri" panose="020F0502020204030204" pitchFamily="34" charset="0"/>
              </a:rPr>
              <a:t>Phạm</a:t>
            </a:r>
            <a:r>
              <a:rPr lang="en-US" sz="2400" dirty="0">
                <a:solidFill>
                  <a:srgbClr val="002060"/>
                </a:solidFill>
                <a:latin typeface="Calibri" panose="020F0502020204030204" pitchFamily="34" charset="0"/>
                <a:cs typeface="Calibri" panose="020F0502020204030204" pitchFamily="34" charset="0"/>
              </a:rPr>
              <a:t> vi </a:t>
            </a:r>
            <a:r>
              <a:rPr lang="en-US" sz="2400" dirty="0" err="1">
                <a:solidFill>
                  <a:srgbClr val="002060"/>
                </a:solidFill>
                <a:latin typeface="Calibri" panose="020F0502020204030204" pitchFamily="34" charset="0"/>
                <a:cs typeface="Calibri" panose="020F0502020204030204" pitchFamily="34" charset="0"/>
              </a:rPr>
              <a:t>hoạt</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động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của</a:t>
            </a:r>
            <a:r>
              <a:rPr lang="en-US" sz="2400" dirty="0">
                <a:solidFill>
                  <a:srgbClr val="002060"/>
                </a:solidFill>
                <a:latin typeface="Calibri" panose="020F0502020204030204" pitchFamily="34" charset="0"/>
                <a:cs typeface="Calibri" panose="020F0502020204030204" pitchFamily="34" charset="0"/>
              </a:rPr>
              <a:t> </a:t>
            </a:r>
            <a:r>
              <a:rPr lang="vi-VN" sz="2400" i="1" dirty="0">
                <a:solidFill>
                  <a:srgbClr val="002060"/>
                </a:solidFill>
                <a:latin typeface="Calibri" panose="020F0502020204030204" pitchFamily="34" charset="0"/>
                <a:cs typeface="Calibri" panose="020F0502020204030204" pitchFamily="34" charset="0"/>
              </a:rPr>
              <a:t>Ae. aegypti </a:t>
            </a:r>
            <a:r>
              <a:rPr lang="en-US" sz="2400" dirty="0" err="1">
                <a:solidFill>
                  <a:srgbClr val="002060"/>
                </a:solidFill>
                <a:latin typeface="Calibri" panose="020F0502020204030204" pitchFamily="34" charset="0"/>
                <a:cs typeface="Calibri" panose="020F0502020204030204" pitchFamily="34" charset="0"/>
              </a:rPr>
              <a:t>từ</a:t>
            </a:r>
            <a:r>
              <a:rPr lang="en-US" sz="2400" dirty="0">
                <a:solidFill>
                  <a:srgbClr val="002060"/>
                </a:solidFill>
                <a:latin typeface="Calibri" panose="020F0502020204030204" pitchFamily="34" charset="0"/>
                <a:cs typeface="Calibri" panose="020F0502020204030204" pitchFamily="34" charset="0"/>
              </a:rPr>
              <a:t> 100 – 400 </a:t>
            </a:r>
            <a:r>
              <a:rPr lang="en-US" sz="2400" dirty="0" err="1">
                <a:solidFill>
                  <a:srgbClr val="002060"/>
                </a:solidFill>
                <a:latin typeface="Calibri" panose="020F0502020204030204" pitchFamily="34" charset="0"/>
                <a:cs typeface="Calibri" panose="020F0502020204030204" pitchFamily="34" charset="0"/>
              </a:rPr>
              <a:t>mét</a:t>
            </a:r>
            <a:r>
              <a:rPr lang="en-US" sz="2400" dirty="0">
                <a:solidFill>
                  <a:srgbClr val="002060"/>
                </a:solidFill>
                <a:latin typeface="Calibri" panose="020F0502020204030204" pitchFamily="34" charset="0"/>
                <a:cs typeface="Calibri" panose="020F0502020204030204" pitchFamily="34" charset="0"/>
              </a:rPr>
              <a:t>, </a:t>
            </a:r>
            <a:r>
              <a:rPr lang="vi-VN" sz="2400" i="1" dirty="0">
                <a:solidFill>
                  <a:srgbClr val="002060"/>
                </a:solidFill>
                <a:latin typeface="Calibri" panose="020F0502020204030204" pitchFamily="34" charset="0"/>
                <a:cs typeface="Calibri" panose="020F0502020204030204" pitchFamily="34" charset="0"/>
              </a:rPr>
              <a:t>Ae. </a:t>
            </a:r>
            <a:r>
              <a:rPr lang="en-US" sz="2400" i="1" dirty="0">
                <a:solidFill>
                  <a:srgbClr val="002060"/>
                </a:solidFill>
                <a:latin typeface="Calibri" panose="020F0502020204030204" pitchFamily="34" charset="0"/>
                <a:cs typeface="Calibri" panose="020F0502020204030204" pitchFamily="34" charset="0"/>
              </a:rPr>
              <a:t>albopictus </a:t>
            </a:r>
            <a:r>
              <a:rPr lang="en-US" sz="2400" dirty="0" err="1">
                <a:solidFill>
                  <a:srgbClr val="002060"/>
                </a:solidFill>
                <a:latin typeface="Calibri" panose="020F0502020204030204" pitchFamily="34" charset="0"/>
                <a:cs typeface="Calibri" panose="020F0502020204030204" pitchFamily="34" charset="0"/>
              </a:rPr>
              <a:t>từ</a:t>
            </a:r>
            <a:r>
              <a:rPr lang="en-US" sz="2400" dirty="0">
                <a:solidFill>
                  <a:srgbClr val="002060"/>
                </a:solidFill>
                <a:latin typeface="Calibri" panose="020F0502020204030204" pitchFamily="34" charset="0"/>
                <a:cs typeface="Calibri" panose="020F0502020204030204" pitchFamily="34" charset="0"/>
              </a:rPr>
              <a:t> 100 </a:t>
            </a:r>
            <a:r>
              <a:rPr lang="en-US" sz="2400" dirty="0" err="1">
                <a:solidFill>
                  <a:srgbClr val="002060"/>
                </a:solidFill>
                <a:latin typeface="Calibri" panose="020F0502020204030204" pitchFamily="34" charset="0"/>
                <a:cs typeface="Calibri" panose="020F0502020204030204" pitchFamily="34" charset="0"/>
              </a:rPr>
              <a:t>đến</a:t>
            </a:r>
            <a:r>
              <a:rPr lang="en-US" sz="2400" dirty="0">
                <a:solidFill>
                  <a:srgbClr val="002060"/>
                </a:solidFill>
                <a:latin typeface="Calibri" panose="020F0502020204030204" pitchFamily="34" charset="0"/>
                <a:cs typeface="Calibri" panose="020F0502020204030204" pitchFamily="34" charset="0"/>
              </a:rPr>
              <a:t> 500 </a:t>
            </a:r>
            <a:r>
              <a:rPr lang="en-US" sz="2400" dirty="0" err="1">
                <a:solidFill>
                  <a:srgbClr val="002060"/>
                </a:solidFill>
                <a:latin typeface="Calibri" panose="020F0502020204030204" pitchFamily="34" charset="0"/>
                <a:cs typeface="Calibri" panose="020F0502020204030204" pitchFamily="34" charset="0"/>
              </a:rPr>
              <a:t>mét</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Tùy</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từng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điều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kiện</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sinh</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cảnh</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sống</a:t>
            </a:r>
            <a:r>
              <a:rPr lang="en-US" sz="2400" dirty="0">
                <a:solidFill>
                  <a:srgbClr val="002060"/>
                </a:solidFill>
                <a:latin typeface="Calibri" panose="020F0502020204030204" pitchFamily="34" charset="0"/>
                <a:cs typeface="Calibri" panose="020F0502020204030204" pitchFamily="34" charset="0"/>
              </a:rPr>
              <a:t>. </a:t>
            </a:r>
          </a:p>
        </p:txBody>
      </p:sp>
      <p:pic>
        <p:nvPicPr>
          <p:cNvPr id="7" name="Picture 2" descr="31 8 2018 DSC00393">
            <a:extLst>
              <a:ext uri="{FF2B5EF4-FFF2-40B4-BE49-F238E27FC236}">
                <a16:creationId xmlns:a16="http://schemas.microsoft.com/office/drawing/2014/main" id="{C7A12630-526B-49DB-AC9E-0172AF3CEE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018"/>
          <a:stretch/>
        </p:blipFill>
        <p:spPr bwMode="auto">
          <a:xfrm>
            <a:off x="4684996" y="587514"/>
            <a:ext cx="3658904" cy="46408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44AB517-EC11-492E-A48E-CD7AE8A1B26D}"/>
              </a:ext>
            </a:extLst>
          </p:cNvPr>
          <p:cNvSpPr txBox="1"/>
          <p:nvPr/>
        </p:nvSpPr>
        <p:spPr>
          <a:xfrm>
            <a:off x="5086351" y="5464314"/>
            <a:ext cx="3118979" cy="1323439"/>
          </a:xfrm>
          <a:prstGeom prst="rect">
            <a:avLst/>
          </a:prstGeom>
          <a:noFill/>
        </p:spPr>
        <p:txBody>
          <a:bodyPr wrap="square" rtlCol="0">
            <a:spAutoFit/>
          </a:bodyPr>
          <a:lstStyle/>
          <a:p>
            <a:pPr algn="ctr"/>
            <a:r>
              <a:rPr lang="en-US" sz="2000" dirty="0" err="1">
                <a:solidFill>
                  <a:srgbClr val="002060"/>
                </a:solidFill>
                <a:latin typeface="+mj-lt"/>
                <a:cs typeface="Times New Roman" panose="02020603050405020304" pitchFamily="18" charset="0"/>
              </a:rPr>
              <a:t>Muỗi</a:t>
            </a:r>
            <a:r>
              <a:rPr lang="en-US" sz="2000" dirty="0">
                <a:solidFill>
                  <a:srgbClr val="002060"/>
                </a:solidFill>
                <a:latin typeface="+mj-lt"/>
                <a:cs typeface="Times New Roman" panose="02020603050405020304" pitchFamily="18" charset="0"/>
              </a:rPr>
              <a:t> </a:t>
            </a:r>
            <a:r>
              <a:rPr lang="en-US" sz="2000" i="1" dirty="0">
                <a:solidFill>
                  <a:srgbClr val="002060"/>
                </a:solidFill>
                <a:latin typeface="+mj-lt"/>
                <a:cs typeface="Times New Roman" panose="02020603050405020304" pitchFamily="18" charset="0"/>
              </a:rPr>
              <a:t>Ae. aegypti </a:t>
            </a:r>
            <a:r>
              <a:rPr lang="en-US" sz="2000" dirty="0" err="1">
                <a:solidFill>
                  <a:srgbClr val="002060"/>
                </a:solidFill>
                <a:latin typeface="+mj-lt"/>
                <a:cs typeface="Times New Roman" panose="02020603050405020304" pitchFamily="18" charset="0"/>
              </a:rPr>
              <a:t>thường</a:t>
            </a:r>
            <a:r>
              <a:rPr lang="en-US" sz="2000" dirty="0">
                <a:solidFill>
                  <a:srgbClr val="002060"/>
                </a:solidFill>
                <a:latin typeface="+mj-lt"/>
                <a:cs typeface="Times New Roman" panose="02020603050405020304" pitchFamily="18" charset="0"/>
              </a:rPr>
              <a:t> </a:t>
            </a:r>
            <a:r>
              <a:rPr lang="en-US" sz="2000" dirty="0" err="1">
                <a:solidFill>
                  <a:srgbClr val="002060"/>
                </a:solidFill>
                <a:latin typeface="+mj-lt"/>
                <a:cs typeface="Times New Roman" panose="02020603050405020304" pitchFamily="18" charset="0"/>
              </a:rPr>
              <a:t>trú</a:t>
            </a:r>
            <a:r>
              <a:rPr lang="en-US" sz="2000" dirty="0">
                <a:solidFill>
                  <a:srgbClr val="002060"/>
                </a:solidFill>
                <a:latin typeface="+mj-lt"/>
                <a:cs typeface="Times New Roman" panose="02020603050405020304" pitchFamily="18" charset="0"/>
              </a:rPr>
              <a:t> </a:t>
            </a:r>
            <a:r>
              <a:rPr lang="en-US" sz="2000" dirty="0" err="1">
                <a:solidFill>
                  <a:srgbClr val="002060"/>
                </a:solidFill>
                <a:latin typeface="+mj-lt"/>
                <a:cs typeface="Times New Roman" panose="02020603050405020304" pitchFamily="18" charset="0"/>
              </a:rPr>
              <a:t>đậu</a:t>
            </a:r>
            <a:r>
              <a:rPr lang="en-US" sz="2000" dirty="0">
                <a:solidFill>
                  <a:srgbClr val="002060"/>
                </a:solidFill>
                <a:latin typeface="+mj-lt"/>
                <a:cs typeface="Times New Roman" panose="02020603050405020304" pitchFamily="18" charset="0"/>
              </a:rPr>
              <a:t> ở </a:t>
            </a:r>
          </a:p>
          <a:p>
            <a:pPr algn="ctr"/>
            <a:r>
              <a:rPr lang="en-US" sz="2000" dirty="0" err="1">
                <a:solidFill>
                  <a:srgbClr val="002060"/>
                </a:solidFill>
                <a:latin typeface="+mj-lt"/>
                <a:cs typeface="Times New Roman" panose="02020603050405020304" pitchFamily="18" charset="0"/>
              </a:rPr>
              <a:t>quần</a:t>
            </a:r>
            <a:r>
              <a:rPr lang="en-US" sz="2000" dirty="0">
                <a:solidFill>
                  <a:srgbClr val="002060"/>
                </a:solidFill>
                <a:latin typeface="+mj-lt"/>
                <a:cs typeface="Times New Roman" panose="02020603050405020304" pitchFamily="18" charset="0"/>
              </a:rPr>
              <a:t> </a:t>
            </a:r>
            <a:r>
              <a:rPr lang="en-US" sz="2000" dirty="0" err="1">
                <a:solidFill>
                  <a:srgbClr val="002060"/>
                </a:solidFill>
                <a:latin typeface="+mj-lt"/>
                <a:cs typeface="Times New Roman" panose="02020603050405020304" pitchFamily="18" charset="0"/>
              </a:rPr>
              <a:t>áo</a:t>
            </a:r>
            <a:r>
              <a:rPr lang="en-US" sz="2000" dirty="0">
                <a:solidFill>
                  <a:srgbClr val="002060"/>
                </a:solidFill>
                <a:latin typeface="+mj-lt"/>
                <a:cs typeface="Times New Roman" panose="02020603050405020304" pitchFamily="18" charset="0"/>
              </a:rPr>
              <a:t>, </a:t>
            </a:r>
            <a:r>
              <a:rPr lang="en-US" sz="2000" dirty="0" err="1">
                <a:solidFill>
                  <a:srgbClr val="002060"/>
                </a:solidFill>
                <a:latin typeface="+mj-lt"/>
                <a:cs typeface="Times New Roman" panose="02020603050405020304" pitchFamily="18" charset="0"/>
              </a:rPr>
              <a:t>độ</a:t>
            </a:r>
            <a:r>
              <a:rPr lang="en-US" sz="2000" dirty="0">
                <a:solidFill>
                  <a:srgbClr val="002060"/>
                </a:solidFill>
                <a:latin typeface="+mj-lt"/>
                <a:cs typeface="Times New Roman" panose="02020603050405020304" pitchFamily="18" charset="0"/>
              </a:rPr>
              <a:t> </a:t>
            </a:r>
            <a:r>
              <a:rPr lang="en-US" sz="2000" dirty="0" err="1">
                <a:solidFill>
                  <a:srgbClr val="002060"/>
                </a:solidFill>
                <a:latin typeface="+mj-lt"/>
                <a:cs typeface="Times New Roman" panose="02020603050405020304" pitchFamily="18" charset="0"/>
              </a:rPr>
              <a:t>cao</a:t>
            </a:r>
            <a:r>
              <a:rPr lang="en-US" sz="2000" dirty="0">
                <a:solidFill>
                  <a:srgbClr val="002060"/>
                </a:solidFill>
                <a:latin typeface="+mj-lt"/>
                <a:cs typeface="Times New Roman" panose="02020603050405020304" pitchFamily="18" charset="0"/>
              </a:rPr>
              <a:t> </a:t>
            </a:r>
            <a:r>
              <a:rPr lang="en-US" sz="2000" dirty="0" err="1">
                <a:solidFill>
                  <a:srgbClr val="002060"/>
                </a:solidFill>
                <a:latin typeface="+mj-lt"/>
                <a:cs typeface="Times New Roman" panose="02020603050405020304" pitchFamily="18" charset="0"/>
              </a:rPr>
              <a:t>dưới</a:t>
            </a:r>
            <a:r>
              <a:rPr lang="en-US" sz="2000" dirty="0">
                <a:solidFill>
                  <a:srgbClr val="002060"/>
                </a:solidFill>
                <a:latin typeface="+mj-lt"/>
                <a:cs typeface="Times New Roman" panose="02020603050405020304" pitchFamily="18" charset="0"/>
              </a:rPr>
              <a:t> 2 </a:t>
            </a:r>
            <a:r>
              <a:rPr lang="en-US" sz="2000" dirty="0" err="1">
                <a:solidFill>
                  <a:srgbClr val="002060"/>
                </a:solidFill>
                <a:latin typeface="+mj-lt"/>
                <a:cs typeface="Times New Roman" panose="02020603050405020304" pitchFamily="18" charset="0"/>
              </a:rPr>
              <a:t>mét</a:t>
            </a:r>
            <a:endParaRPr lang="en-US" sz="2000"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4043167754"/>
      </p:ext>
    </p:extLst>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357134-807D-45F5-8EB0-E439BA37B457}"/>
              </a:ext>
            </a:extLst>
          </p:cNvPr>
          <p:cNvSpPr>
            <a:spLocks noGrp="1"/>
          </p:cNvSpPr>
          <p:nvPr>
            <p:ph idx="1"/>
          </p:nvPr>
        </p:nvSpPr>
        <p:spPr>
          <a:xfrm>
            <a:off x="4000500" y="609600"/>
            <a:ext cx="4749713" cy="6020398"/>
          </a:xfrm>
        </p:spPr>
        <p:txBody>
          <a:bodyPr>
            <a:normAutofit lnSpcReduction="10000"/>
          </a:bodyPr>
          <a:lstStyle/>
          <a:p>
            <a:pPr marL="0" indent="0" algn="ctr">
              <a:buNone/>
            </a:pPr>
            <a:r>
              <a:rPr lang="en-US" sz="2600" b="1" dirty="0">
                <a:solidFill>
                  <a:srgbClr val="002060"/>
                </a:solidFill>
                <a:latin typeface="+mj-lt"/>
                <a:cs typeface="Times New Roman" panose="02020603050405020304" pitchFamily="18" charset="0"/>
              </a:rPr>
              <a:t>TẬP TÍNH ĐẺ TRỨNG CỦA MUỖI </a:t>
            </a:r>
            <a:r>
              <a:rPr lang="en-US" sz="2600" b="1" i="1" dirty="0">
                <a:solidFill>
                  <a:srgbClr val="002060"/>
                </a:solidFill>
                <a:latin typeface="+mj-lt"/>
                <a:cs typeface="Times New Roman" panose="02020603050405020304" pitchFamily="18" charset="0"/>
              </a:rPr>
              <a:t>Aedes</a:t>
            </a:r>
          </a:p>
          <a:p>
            <a:pPr marL="0" indent="0" algn="just">
              <a:buNone/>
            </a:pPr>
            <a:endParaRPr lang="en-US" sz="2400" dirty="0">
              <a:solidFill>
                <a:srgbClr val="002060"/>
              </a:solidFill>
              <a:latin typeface="+mj-lt"/>
              <a:cs typeface="Times New Roman" panose="02020603050405020304" pitchFamily="18" charset="0"/>
            </a:endParaRPr>
          </a:p>
          <a:p>
            <a:pPr algn="just"/>
            <a:r>
              <a:rPr lang="en-US" sz="2400" dirty="0" err="1">
                <a:solidFill>
                  <a:srgbClr val="002060"/>
                </a:solidFill>
                <a:latin typeface="+mj-lt"/>
                <a:cs typeface="Times New Roman" panose="02020603050405020304" pitchFamily="18" charset="0"/>
              </a:rPr>
              <a:t>Muỗi</a:t>
            </a:r>
            <a:r>
              <a:rPr lang="en-US" sz="2400" dirty="0">
                <a:solidFill>
                  <a:srgbClr val="002060"/>
                </a:solidFill>
                <a:latin typeface="+mj-lt"/>
                <a:cs typeface="Times New Roman" panose="02020603050405020304" pitchFamily="18" charset="0"/>
              </a:rPr>
              <a:t> </a:t>
            </a:r>
            <a:r>
              <a:rPr lang="en-US" sz="2400" i="1" dirty="0">
                <a:solidFill>
                  <a:srgbClr val="002060"/>
                </a:solidFill>
                <a:latin typeface="+mj-lt"/>
                <a:cs typeface="Times New Roman" panose="02020603050405020304" pitchFamily="18" charset="0"/>
              </a:rPr>
              <a:t>Aedes </a:t>
            </a:r>
            <a:r>
              <a:rPr lang="en-US" sz="2400" dirty="0" err="1">
                <a:solidFill>
                  <a:srgbClr val="002060"/>
                </a:solidFill>
                <a:latin typeface="+mj-lt"/>
                <a:cs typeface="Times New Roman" panose="02020603050405020304" pitchFamily="18" charset="0"/>
              </a:rPr>
              <a:t>đẻ</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trứng</a:t>
            </a:r>
            <a:r>
              <a:rPr lang="en-US" sz="2400" dirty="0">
                <a:solidFill>
                  <a:srgbClr val="002060"/>
                </a:solidFill>
                <a:latin typeface="+mj-lt"/>
                <a:cs typeface="Times New Roman" panose="02020603050405020304" pitchFamily="18" charset="0"/>
              </a:rPr>
              <a:t> ở n</a:t>
            </a:r>
            <a:r>
              <a:rPr lang="vi-VN" sz="2400" dirty="0">
                <a:solidFill>
                  <a:srgbClr val="002060"/>
                </a:solidFill>
                <a:latin typeface="Calibri" panose="020F0502020204030204" pitchFamily="34" charset="0"/>
                <a:cs typeface="Calibri" panose="020F0502020204030204" pitchFamily="34" charset="0"/>
              </a:rPr>
              <a:t>hững ổ nước có thành cứng, màu xẫm, có mức nước thường xuyên thay đổi như: chum, vại, bát nước kê chân chạn, bể nước, lọ hoa, chậu cây cảnh, chai, lọ, phuy chứa nước, hốc cây, lốp xe hỏng...</a:t>
            </a:r>
            <a:endParaRPr lang="en-US" sz="2400" dirty="0">
              <a:solidFill>
                <a:srgbClr val="002060"/>
              </a:solidFill>
              <a:latin typeface="Calibri" panose="020F0502020204030204" pitchFamily="34" charset="0"/>
              <a:cs typeface="Calibri" panose="020F0502020204030204" pitchFamily="34" charset="0"/>
            </a:endParaRPr>
          </a:p>
          <a:p>
            <a:pPr algn="just"/>
            <a:r>
              <a:rPr lang="en-US" sz="2400" dirty="0" err="1">
                <a:solidFill>
                  <a:srgbClr val="002060"/>
                </a:solidFill>
                <a:latin typeface="+mj-lt"/>
                <a:cs typeface="Times New Roman" panose="02020603050405020304" pitchFamily="18" charset="0"/>
              </a:rPr>
              <a:t>Muỗi</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cái</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đẻ</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từ</a:t>
            </a:r>
            <a:r>
              <a:rPr lang="en-US" sz="2400" dirty="0">
                <a:solidFill>
                  <a:srgbClr val="002060"/>
                </a:solidFill>
                <a:latin typeface="+mj-lt"/>
                <a:cs typeface="Times New Roman" panose="02020603050405020304" pitchFamily="18" charset="0"/>
              </a:rPr>
              <a:t> 60-100 </a:t>
            </a:r>
            <a:r>
              <a:rPr lang="en-US" sz="2400" dirty="0" err="1">
                <a:solidFill>
                  <a:srgbClr val="002060"/>
                </a:solidFill>
                <a:latin typeface="+mj-lt"/>
                <a:cs typeface="Times New Roman" panose="02020603050405020304" pitchFamily="18" charset="0"/>
              </a:rPr>
              <a:t>trứng</a:t>
            </a:r>
            <a:r>
              <a:rPr lang="en-US" sz="2400" dirty="0">
                <a:solidFill>
                  <a:srgbClr val="002060"/>
                </a:solidFill>
                <a:latin typeface="+mj-lt"/>
                <a:cs typeface="Times New Roman" panose="02020603050405020304" pitchFamily="18" charset="0"/>
              </a:rPr>
              <a:t>/</a:t>
            </a:r>
            <a:r>
              <a:rPr lang="en-US" sz="2400" dirty="0" err="1">
                <a:solidFill>
                  <a:srgbClr val="002060"/>
                </a:solidFill>
                <a:latin typeface="+mj-lt"/>
                <a:cs typeface="Times New Roman" panose="02020603050405020304" pitchFamily="18" charset="0"/>
              </a:rPr>
              <a:t>lần</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Số</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trứng</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giảm</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dần</a:t>
            </a:r>
            <a:r>
              <a:rPr lang="en-US" sz="2400" dirty="0">
                <a:solidFill>
                  <a:srgbClr val="002060"/>
                </a:solidFill>
                <a:latin typeface="+mj-lt"/>
                <a:cs typeface="Times New Roman" panose="02020603050405020304" pitchFamily="18" charset="0"/>
              </a:rPr>
              <a:t> qua </a:t>
            </a:r>
            <a:r>
              <a:rPr lang="en-US" sz="2400" dirty="0" err="1">
                <a:solidFill>
                  <a:srgbClr val="002060"/>
                </a:solidFill>
                <a:latin typeface="+mj-lt"/>
                <a:cs typeface="Times New Roman" panose="02020603050405020304" pitchFamily="18" charset="0"/>
              </a:rPr>
              <a:t>từng</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lần</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đẻ</a:t>
            </a:r>
            <a:r>
              <a:rPr lang="en-US" sz="2400" dirty="0">
                <a:solidFill>
                  <a:srgbClr val="002060"/>
                </a:solidFill>
                <a:latin typeface="+mj-lt"/>
                <a:cs typeface="Times New Roman" panose="02020603050405020304" pitchFamily="18" charset="0"/>
              </a:rPr>
              <a:t>.</a:t>
            </a:r>
          </a:p>
          <a:p>
            <a:pPr algn="just"/>
            <a:r>
              <a:rPr lang="en-US" sz="2400" dirty="0" err="1">
                <a:solidFill>
                  <a:srgbClr val="002060"/>
                </a:solidFill>
                <a:latin typeface="+mj-lt"/>
                <a:cs typeface="Times New Roman" panose="02020603050405020304" pitchFamily="18" charset="0"/>
              </a:rPr>
              <a:t>Muỗi</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cái</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chỉ</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cần</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giao</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phối</a:t>
            </a:r>
            <a:r>
              <a:rPr lang="en-US" sz="2400" dirty="0">
                <a:solidFill>
                  <a:srgbClr val="002060"/>
                </a:solidFill>
                <a:latin typeface="+mj-lt"/>
                <a:cs typeface="Times New Roman" panose="02020603050405020304" pitchFamily="18" charset="0"/>
              </a:rPr>
              <a:t> 1 </a:t>
            </a:r>
            <a:r>
              <a:rPr lang="en-US" sz="2400" dirty="0" err="1">
                <a:solidFill>
                  <a:srgbClr val="002060"/>
                </a:solidFill>
                <a:latin typeface="+mj-lt"/>
                <a:cs typeface="Times New Roman" panose="02020603050405020304" pitchFamily="18" charset="0"/>
              </a:rPr>
              <a:t>lần</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và</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đẻ</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có</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thể</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từ</a:t>
            </a:r>
            <a:r>
              <a:rPr lang="en-US" sz="2400" dirty="0">
                <a:solidFill>
                  <a:srgbClr val="002060"/>
                </a:solidFill>
                <a:latin typeface="+mj-lt"/>
                <a:cs typeface="Times New Roman" panose="02020603050405020304" pitchFamily="18" charset="0"/>
              </a:rPr>
              <a:t> 6-7 </a:t>
            </a:r>
            <a:r>
              <a:rPr lang="en-US" sz="2400" dirty="0" err="1">
                <a:solidFill>
                  <a:srgbClr val="002060"/>
                </a:solidFill>
                <a:latin typeface="+mj-lt"/>
                <a:cs typeface="Times New Roman" panose="02020603050405020304" pitchFamily="18" charset="0"/>
              </a:rPr>
              <a:t>lần</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khoảng</a:t>
            </a:r>
            <a:r>
              <a:rPr lang="en-US" sz="2400" dirty="0">
                <a:solidFill>
                  <a:srgbClr val="002060"/>
                </a:solidFill>
                <a:latin typeface="+mj-lt"/>
                <a:cs typeface="Times New Roman" panose="02020603050405020304" pitchFamily="18" charset="0"/>
              </a:rPr>
              <a:t>  </a:t>
            </a:r>
            <a:r>
              <a:rPr lang="en-US" sz="2400" dirty="0" err="1">
                <a:solidFill>
                  <a:srgbClr val="002060"/>
                </a:solidFill>
                <a:latin typeface="+mj-lt"/>
                <a:cs typeface="Times New Roman" panose="02020603050405020304" pitchFamily="18" charset="0"/>
              </a:rPr>
              <a:t>trên</a:t>
            </a:r>
            <a:r>
              <a:rPr lang="en-US" sz="2400" dirty="0">
                <a:solidFill>
                  <a:srgbClr val="002060"/>
                </a:solidFill>
                <a:latin typeface="+mj-lt"/>
                <a:cs typeface="Times New Roman" panose="02020603050405020304" pitchFamily="18" charset="0"/>
              </a:rPr>
              <a:t> 700 </a:t>
            </a:r>
            <a:r>
              <a:rPr lang="en-US" sz="2400" dirty="0" err="1">
                <a:solidFill>
                  <a:srgbClr val="002060"/>
                </a:solidFill>
                <a:latin typeface="+mj-lt"/>
                <a:cs typeface="Times New Roman" panose="02020603050405020304" pitchFamily="18" charset="0"/>
              </a:rPr>
              <a:t>quả</a:t>
            </a:r>
            <a:r>
              <a:rPr lang="en-US" sz="2400" dirty="0">
                <a:solidFill>
                  <a:srgbClr val="002060"/>
                </a:solidFill>
                <a:latin typeface="+mj-lt"/>
                <a:cs typeface="Times New Roman" panose="02020603050405020304" pitchFamily="18" charset="0"/>
              </a:rPr>
              <a:t>.</a:t>
            </a:r>
          </a:p>
        </p:txBody>
      </p:sp>
      <p:pic>
        <p:nvPicPr>
          <p:cNvPr id="15362" name="Picture 2" descr="See the source image">
            <a:extLst>
              <a:ext uri="{FF2B5EF4-FFF2-40B4-BE49-F238E27FC236}">
                <a16:creationId xmlns:a16="http://schemas.microsoft.com/office/drawing/2014/main" id="{6204EE0E-F385-4A89-B27E-36F09EF27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1" y="5073042"/>
            <a:ext cx="3012119" cy="178495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See the source image">
            <a:extLst>
              <a:ext uri="{FF2B5EF4-FFF2-40B4-BE49-F238E27FC236}">
                <a16:creationId xmlns:a16="http://schemas.microsoft.com/office/drawing/2014/main" id="{8CC208F2-B444-4EDB-B1F0-3C764E3436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631" r="30842"/>
          <a:stretch/>
        </p:blipFill>
        <p:spPr bwMode="auto">
          <a:xfrm>
            <a:off x="742951" y="2652429"/>
            <a:ext cx="3015641" cy="2414348"/>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See the source image">
            <a:extLst>
              <a:ext uri="{FF2B5EF4-FFF2-40B4-BE49-F238E27FC236}">
                <a16:creationId xmlns:a16="http://schemas.microsoft.com/office/drawing/2014/main" id="{72E3CFD4-61D7-47DE-9E3E-18BD2B56B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 y="1"/>
            <a:ext cx="3012120" cy="2674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594339"/>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1371600" y="2057400"/>
            <a:ext cx="662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vi-VN"/>
          </a:p>
        </p:txBody>
      </p:sp>
      <p:sp>
        <p:nvSpPr>
          <p:cNvPr id="24579" name="AutoShape 12" descr="Kết quả hình ảnh cho đậy kín dụng cụ chứa nước"/>
          <p:cNvSpPr>
            <a:spLocks noChangeAspect="1" noChangeArrowheads="1"/>
          </p:cNvSpPr>
          <p:nvPr/>
        </p:nvSpPr>
        <p:spPr bwMode="auto">
          <a:xfrm>
            <a:off x="157163"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80" name="AutoShape 14" descr="Kết quả hình ảnh cho đậy kín dụng cụ chứa nước"/>
          <p:cNvSpPr>
            <a:spLocks noChangeAspect="1" noChangeArrowheads="1"/>
          </p:cNvSpPr>
          <p:nvPr/>
        </p:nvSpPr>
        <p:spPr bwMode="auto">
          <a:xfrm>
            <a:off x="157163"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81" name="Text Box 18"/>
          <p:cNvSpPr txBox="1">
            <a:spLocks noChangeArrowheads="1"/>
          </p:cNvSpPr>
          <p:nvPr/>
        </p:nvSpPr>
        <p:spPr bwMode="auto">
          <a:xfrm>
            <a:off x="762000" y="160020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vi-VN"/>
          </a:p>
        </p:txBody>
      </p:sp>
      <p:sp>
        <p:nvSpPr>
          <p:cNvPr id="24582" name="Rectangle 1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vi-VN"/>
          </a:p>
        </p:txBody>
      </p:sp>
      <p:sp>
        <p:nvSpPr>
          <p:cNvPr id="24583" name="Rectangle 20"/>
          <p:cNvSpPr>
            <a:spLocks noChangeArrowheads="1"/>
          </p:cNvSpPr>
          <p:nvPr/>
        </p:nvSpPr>
        <p:spPr bwMode="auto">
          <a:xfrm>
            <a:off x="533400" y="1371600"/>
            <a:ext cx="32766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vi-VN" sz="2800" b="1">
                <a:solidFill>
                  <a:srgbClr val="FF0000"/>
                </a:solidFill>
              </a:rPr>
              <a:t>1.</a:t>
            </a:r>
            <a:r>
              <a:rPr lang="vi-VN" sz="2800" b="1"/>
              <a:t> </a:t>
            </a:r>
            <a:r>
              <a:rPr lang="vi-VN" sz="2800" b="1">
                <a:solidFill>
                  <a:srgbClr val="0000FF"/>
                </a:solidFill>
              </a:rPr>
              <a:t>Đậy kín</a:t>
            </a:r>
            <a:r>
              <a:rPr lang="vi-VN" sz="2800" b="1"/>
              <a:t> tất cả các dụng cụ chứa nước để muỗi không vào đẻ trứng.</a:t>
            </a:r>
          </a:p>
        </p:txBody>
      </p:sp>
      <p:sp>
        <p:nvSpPr>
          <p:cNvPr id="24584" name="Rectangle 21"/>
          <p:cNvSpPr>
            <a:spLocks noChangeArrowheads="1"/>
          </p:cNvSpPr>
          <p:nvPr/>
        </p:nvSpPr>
        <p:spPr bwMode="auto">
          <a:xfrm>
            <a:off x="0" y="214313"/>
            <a:ext cx="9144000" cy="609600"/>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3200" b="1"/>
              <a:t>CÁC BIỆN PHÁP PHÒNG, CHỐNG SXH</a:t>
            </a:r>
          </a:p>
        </p:txBody>
      </p:sp>
      <p:pic>
        <p:nvPicPr>
          <p:cNvPr id="24585" name="Picture 26" descr="Kết quả hình ảnh cho bể chứa nước mưa"/>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038600" y="1600200"/>
            <a:ext cx="4621213" cy="3460750"/>
          </a:xfrm>
        </p:spPr>
      </p:pic>
    </p:spTree>
    <p:extLst>
      <p:ext uri="{BB962C8B-B14F-4D97-AF65-F5344CB8AC3E}">
        <p14:creationId xmlns:p14="http://schemas.microsoft.com/office/powerpoint/2010/main" val="988809607"/>
      </p:ext>
    </p:extLst>
  </p:cSld>
  <p:clrMapOvr>
    <a:masterClrMapping/>
  </p:clrMapOvr>
  <p:transition>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4" descr="IMG_20150920_101236"/>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4876800" y="838200"/>
            <a:ext cx="3962400" cy="5029200"/>
          </a:xfrm>
        </p:spPr>
      </p:pic>
      <p:sp>
        <p:nvSpPr>
          <p:cNvPr id="25603" name="Rectangle 16"/>
          <p:cNvSpPr>
            <a:spLocks noChangeArrowheads="1"/>
          </p:cNvSpPr>
          <p:nvPr/>
        </p:nvSpPr>
        <p:spPr bwMode="auto">
          <a:xfrm>
            <a:off x="457200" y="1089025"/>
            <a:ext cx="3960813"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vi-VN" sz="2400" b="1">
                <a:solidFill>
                  <a:srgbClr val="FF0000"/>
                </a:solidFill>
              </a:rPr>
              <a:t>2.</a:t>
            </a:r>
            <a:r>
              <a:rPr lang="vi-VN" sz="2400" b="1"/>
              <a:t> </a:t>
            </a:r>
            <a:r>
              <a:rPr lang="vi-VN" sz="2400" b="1">
                <a:solidFill>
                  <a:srgbClr val="0000FF"/>
                </a:solidFill>
              </a:rPr>
              <a:t>Hàng tuần</a:t>
            </a:r>
            <a:r>
              <a:rPr lang="vi-VN" sz="2400" b="1"/>
              <a:t> thực hiện các biện pháp </a:t>
            </a:r>
            <a:r>
              <a:rPr lang="vi-VN" sz="2400" b="1">
                <a:solidFill>
                  <a:srgbClr val="0000FF"/>
                </a:solidFill>
              </a:rPr>
              <a:t>diệt loăng quăng/bọ gậy</a:t>
            </a:r>
            <a:r>
              <a:rPr lang="vi-VN" sz="2400" b="1"/>
              <a:t> bằng cách thả cá vào dụng cụ chứa nước lớn; thau rửa dụng cụ chứa nước vừa và nhỏ, lật úp các dụng cụ không chứa nước; thay nước bình hoa/bình bông; bỏ muối hoặc dầu vào bát nước kê chân chạn.</a:t>
            </a:r>
          </a:p>
        </p:txBody>
      </p:sp>
      <p:sp>
        <p:nvSpPr>
          <p:cNvPr id="25604" name="Rectangle 17"/>
          <p:cNvSpPr>
            <a:spLocks noChangeArrowheads="1"/>
          </p:cNvSpPr>
          <p:nvPr/>
        </p:nvSpPr>
        <p:spPr bwMode="auto">
          <a:xfrm>
            <a:off x="0" y="152400"/>
            <a:ext cx="9144000" cy="609600"/>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3200" b="1"/>
              <a:t>CÁC BIỆN PHÁP PHÒNG, CHỐNG SXH</a:t>
            </a:r>
          </a:p>
        </p:txBody>
      </p:sp>
    </p:spTree>
    <p:extLst>
      <p:ext uri="{BB962C8B-B14F-4D97-AF65-F5344CB8AC3E}">
        <p14:creationId xmlns:p14="http://schemas.microsoft.com/office/powerpoint/2010/main" val="474020060"/>
      </p:ext>
    </p:extLst>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ChangeArrowheads="1"/>
          </p:cNvSpPr>
          <p:nvPr/>
        </p:nvSpPr>
        <p:spPr bwMode="auto">
          <a:xfrm>
            <a:off x="457200" y="1390650"/>
            <a:ext cx="38862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vi-VN" sz="2400" b="1" dirty="0">
                <a:solidFill>
                  <a:srgbClr val="FF0000"/>
                </a:solidFill>
              </a:rPr>
              <a:t>3.</a:t>
            </a:r>
            <a:r>
              <a:rPr lang="vi-VN" sz="2400" b="1" dirty="0"/>
              <a:t> </a:t>
            </a:r>
            <a:r>
              <a:rPr lang="vi-VN" sz="2400" b="1" dirty="0">
                <a:solidFill>
                  <a:srgbClr val="0000FF"/>
                </a:solidFill>
              </a:rPr>
              <a:t>Hàng tuần</a:t>
            </a:r>
            <a:r>
              <a:rPr lang="vi-VN" sz="2400" b="1" dirty="0"/>
              <a:t> loại bỏ các vật liệu phế thải, các hốc nước tự nhiên không cho muỗi đẻ trứng như chai, lọ, mảnh chai, vỏ dừa, mảnh lu vỡ, lốp/vỏ xe cũ, hốc tre, bẹ lá...</a:t>
            </a:r>
          </a:p>
        </p:txBody>
      </p:sp>
      <p:pic>
        <p:nvPicPr>
          <p:cNvPr id="26627" name="Picture 6" descr="IMG_20150920_1013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2413" y="685800"/>
            <a:ext cx="2325687"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7" descr="IMG_0607-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0413" y="3962400"/>
            <a:ext cx="3811587"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8"/>
          <p:cNvSpPr>
            <a:spLocks noChangeArrowheads="1"/>
          </p:cNvSpPr>
          <p:nvPr/>
        </p:nvSpPr>
        <p:spPr bwMode="auto">
          <a:xfrm>
            <a:off x="0" y="0"/>
            <a:ext cx="9144000" cy="609600"/>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3200" b="1"/>
              <a:t>CÁC BIỆN PHÁP PHÒNG, CHỐNG SXH</a:t>
            </a:r>
          </a:p>
        </p:txBody>
      </p:sp>
    </p:spTree>
    <p:extLst>
      <p:ext uri="{BB962C8B-B14F-4D97-AF65-F5344CB8AC3E}">
        <p14:creationId xmlns:p14="http://schemas.microsoft.com/office/powerpoint/2010/main" val="2806164006"/>
      </p:ext>
    </p:extLst>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1371600" y="2057400"/>
            <a:ext cx="662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vi-VN"/>
          </a:p>
        </p:txBody>
      </p:sp>
      <p:sp>
        <p:nvSpPr>
          <p:cNvPr id="27651" name="Rectangle 18"/>
          <p:cNvSpPr>
            <a:spLocks noChangeArrowheads="1"/>
          </p:cNvSpPr>
          <p:nvPr/>
        </p:nvSpPr>
        <p:spPr bwMode="auto">
          <a:xfrm>
            <a:off x="381000" y="1600200"/>
            <a:ext cx="4191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vi-VN" sz="2400" b="1" dirty="0">
                <a:solidFill>
                  <a:srgbClr val="FF0000"/>
                </a:solidFill>
              </a:rPr>
              <a:t>4.</a:t>
            </a:r>
            <a:r>
              <a:rPr lang="vi-VN" sz="2400" b="1" dirty="0"/>
              <a:t> Ngủ màn, mặc quần áo dài phòng muỗi đốt ngay cả ban ngày.</a:t>
            </a:r>
          </a:p>
        </p:txBody>
      </p:sp>
      <p:pic>
        <p:nvPicPr>
          <p:cNvPr id="27652" name="Picture 22" descr="Kết quả hình ảnh cho ngủ mắc màn"/>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724400" y="1371600"/>
            <a:ext cx="4114800" cy="3794125"/>
          </a:xfrm>
        </p:spPr>
      </p:pic>
      <p:sp>
        <p:nvSpPr>
          <p:cNvPr id="27653" name="Rectangle 23"/>
          <p:cNvSpPr>
            <a:spLocks noChangeArrowheads="1"/>
          </p:cNvSpPr>
          <p:nvPr/>
        </p:nvSpPr>
        <p:spPr bwMode="auto">
          <a:xfrm>
            <a:off x="0" y="152400"/>
            <a:ext cx="9144000" cy="609600"/>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3200" b="1"/>
              <a:t>CÁC BIỆN PHÁP PHÒNG, CHỐNG SXH</a:t>
            </a:r>
          </a:p>
        </p:txBody>
      </p:sp>
    </p:spTree>
    <p:extLst>
      <p:ext uri="{BB962C8B-B14F-4D97-AF65-F5344CB8AC3E}">
        <p14:creationId xmlns:p14="http://schemas.microsoft.com/office/powerpoint/2010/main" val="2877146897"/>
      </p:ext>
    </p:extLst>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381000" y="990600"/>
            <a:ext cx="8458200" cy="53340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a:lnSpc>
                <a:spcPct val="130000"/>
              </a:lnSpc>
              <a:spcAft>
                <a:spcPts val="0"/>
              </a:spcAft>
              <a:buClr>
                <a:srgbClr val="C00000"/>
              </a:buClr>
              <a:buFont typeface="Wingdings" pitchFamily="2" charset="2"/>
              <a:buChar char="v"/>
            </a:pPr>
            <a:r>
              <a:rPr lang="en-US" sz="2200" dirty="0" smtClean="0"/>
              <a:t> </a:t>
            </a:r>
            <a:r>
              <a:rPr lang="en-US" sz="2200" dirty="0" err="1" smtClean="0"/>
              <a:t>Thông</a:t>
            </a:r>
            <a:r>
              <a:rPr lang="en-US" sz="2200" dirty="0" smtClean="0"/>
              <a:t> </a:t>
            </a:r>
            <a:r>
              <a:rPr lang="en-US" sz="2200" dirty="0" err="1" smtClean="0"/>
              <a:t>tư</a:t>
            </a:r>
            <a:r>
              <a:rPr lang="en-US" sz="2200" dirty="0" smtClean="0"/>
              <a:t> </a:t>
            </a:r>
            <a:r>
              <a:rPr lang="en-US" sz="2200" dirty="0" err="1" smtClean="0"/>
              <a:t>số</a:t>
            </a:r>
            <a:r>
              <a:rPr lang="en-US" sz="2200" dirty="0" smtClean="0"/>
              <a:t> 46/2010/TT- BYT </a:t>
            </a:r>
            <a:r>
              <a:rPr lang="en-US" sz="2200" dirty="0" err="1" smtClean="0"/>
              <a:t>ngày</a:t>
            </a:r>
            <a:r>
              <a:rPr lang="en-US" sz="2200" dirty="0" smtClean="0"/>
              <a:t> 29/12/ 2010 </a:t>
            </a:r>
            <a:r>
              <a:rPr lang="en-US" sz="2200" dirty="0" err="1" smtClean="0"/>
              <a:t>của</a:t>
            </a:r>
            <a:r>
              <a:rPr lang="en-US" sz="2200" dirty="0" smtClean="0"/>
              <a:t> </a:t>
            </a:r>
            <a:r>
              <a:rPr lang="en-US" sz="2200" dirty="0" err="1" smtClean="0"/>
              <a:t>Bộ</a:t>
            </a:r>
            <a:r>
              <a:rPr lang="en-US" sz="2200" dirty="0" smtClean="0"/>
              <a:t> Y </a:t>
            </a:r>
            <a:r>
              <a:rPr lang="en-US" sz="2200" dirty="0" err="1" smtClean="0"/>
              <a:t>tế</a:t>
            </a:r>
            <a:r>
              <a:rPr lang="en-US" sz="2200" dirty="0" smtClean="0"/>
              <a:t> </a:t>
            </a:r>
            <a:r>
              <a:rPr lang="en-US" sz="2200" dirty="0" err="1" smtClean="0"/>
              <a:t>về</a:t>
            </a:r>
            <a:r>
              <a:rPr lang="en-US" sz="2200" dirty="0" smtClean="0"/>
              <a:t> ban </a:t>
            </a:r>
            <a:r>
              <a:rPr lang="en-US" sz="2200" dirty="0" err="1" smtClean="0"/>
              <a:t>hành</a:t>
            </a:r>
            <a:r>
              <a:rPr lang="en-US" sz="2200" dirty="0" smtClean="0"/>
              <a:t> </a:t>
            </a:r>
            <a:r>
              <a:rPr lang="en-US" sz="2200" dirty="0" err="1" smtClean="0"/>
              <a:t>quy</a:t>
            </a:r>
            <a:r>
              <a:rPr lang="en-US" sz="2200" dirty="0" smtClean="0"/>
              <a:t> </a:t>
            </a:r>
            <a:r>
              <a:rPr lang="en-US" sz="2200" dirty="0" err="1" smtClean="0"/>
              <a:t>chuẩn</a:t>
            </a:r>
            <a:r>
              <a:rPr lang="en-US" sz="2200" dirty="0" smtClean="0"/>
              <a:t> </a:t>
            </a:r>
            <a:r>
              <a:rPr lang="en-US" sz="2200" dirty="0" err="1" smtClean="0"/>
              <a:t>kỹ</a:t>
            </a:r>
            <a:r>
              <a:rPr lang="en-US" sz="2200" dirty="0" smtClean="0"/>
              <a:t> </a:t>
            </a:r>
            <a:r>
              <a:rPr lang="en-US" sz="2200" dirty="0" err="1" smtClean="0"/>
              <a:t>thuật</a:t>
            </a:r>
            <a:r>
              <a:rPr lang="en-US" sz="2200" dirty="0" smtClean="0"/>
              <a:t> </a:t>
            </a:r>
            <a:r>
              <a:rPr lang="en-US" sz="2200" dirty="0" err="1" smtClean="0"/>
              <a:t>quốc</a:t>
            </a:r>
            <a:r>
              <a:rPr lang="en-US" sz="2200" dirty="0" smtClean="0"/>
              <a:t> </a:t>
            </a:r>
            <a:r>
              <a:rPr lang="en-US" sz="2200" dirty="0" err="1" smtClean="0"/>
              <a:t>gia</a:t>
            </a:r>
            <a:r>
              <a:rPr lang="en-US" sz="2200" dirty="0" smtClean="0"/>
              <a:t> </a:t>
            </a:r>
            <a:r>
              <a:rPr lang="en-US" sz="2200" dirty="0" err="1" smtClean="0"/>
              <a:t>về</a:t>
            </a:r>
            <a:r>
              <a:rPr lang="en-US" sz="2200" dirty="0" smtClean="0"/>
              <a:t> </a:t>
            </a:r>
            <a:r>
              <a:rPr lang="en-US" sz="2200" dirty="0" err="1" smtClean="0"/>
              <a:t>vệ</a:t>
            </a:r>
            <a:r>
              <a:rPr lang="en-US" sz="2200" dirty="0" smtClean="0"/>
              <a:t> </a:t>
            </a:r>
            <a:r>
              <a:rPr lang="en-US" sz="2200" dirty="0" err="1" smtClean="0"/>
              <a:t>sinh</a:t>
            </a:r>
            <a:r>
              <a:rPr lang="en-US" sz="2200" dirty="0" smtClean="0"/>
              <a:t> </a:t>
            </a:r>
            <a:r>
              <a:rPr lang="en-US" sz="2200" dirty="0" err="1" smtClean="0"/>
              <a:t>phòng</a:t>
            </a:r>
            <a:r>
              <a:rPr lang="en-US" sz="2200" dirty="0" smtClean="0"/>
              <a:t> </a:t>
            </a:r>
            <a:r>
              <a:rPr lang="en-US" sz="2200" dirty="0" err="1" smtClean="0"/>
              <a:t>bệnh</a:t>
            </a:r>
            <a:r>
              <a:rPr lang="en-US" sz="2200" dirty="0" smtClean="0"/>
              <a:t> </a:t>
            </a:r>
            <a:r>
              <a:rPr lang="en-US" sz="2200" dirty="0" err="1" smtClean="0"/>
              <a:t>truyền</a:t>
            </a:r>
            <a:r>
              <a:rPr lang="en-US" sz="2200" dirty="0" smtClean="0"/>
              <a:t> </a:t>
            </a:r>
            <a:r>
              <a:rPr lang="en-US" sz="2200" dirty="0" err="1" smtClean="0"/>
              <a:t>nhiễm</a:t>
            </a:r>
            <a:r>
              <a:rPr lang="en-US" sz="2200" dirty="0" smtClean="0"/>
              <a:t> </a:t>
            </a:r>
            <a:r>
              <a:rPr lang="en-US" sz="2200" dirty="0" err="1" smtClean="0"/>
              <a:t>trong</a:t>
            </a:r>
            <a:r>
              <a:rPr lang="en-US" sz="2200" dirty="0" smtClean="0"/>
              <a:t> </a:t>
            </a:r>
            <a:r>
              <a:rPr lang="en-US" sz="2200" dirty="0" err="1" smtClean="0"/>
              <a:t>các</a:t>
            </a:r>
            <a:r>
              <a:rPr lang="en-US" sz="2200" dirty="0" smtClean="0"/>
              <a:t> </a:t>
            </a:r>
            <a:r>
              <a:rPr lang="en-US" sz="2200" dirty="0" err="1" smtClean="0"/>
              <a:t>cơ</a:t>
            </a:r>
            <a:r>
              <a:rPr lang="en-US" sz="2200" dirty="0" smtClean="0"/>
              <a:t> </a:t>
            </a:r>
            <a:r>
              <a:rPr lang="en-US" sz="2200" dirty="0" err="1" smtClean="0"/>
              <a:t>sở</a:t>
            </a:r>
            <a:r>
              <a:rPr lang="en-US" sz="2200" dirty="0" smtClean="0"/>
              <a:t> </a:t>
            </a:r>
            <a:r>
              <a:rPr lang="en-US" sz="2200" dirty="0" err="1" smtClean="0"/>
              <a:t>giáo</a:t>
            </a:r>
            <a:r>
              <a:rPr lang="en-US" sz="2200" dirty="0" smtClean="0"/>
              <a:t> </a:t>
            </a:r>
            <a:r>
              <a:rPr lang="en-US" sz="2200" dirty="0" err="1" smtClean="0"/>
              <a:t>dục</a:t>
            </a:r>
            <a:r>
              <a:rPr lang="en-US" sz="2200" dirty="0" smtClean="0"/>
              <a:t> </a:t>
            </a:r>
            <a:r>
              <a:rPr lang="en-US" sz="2200" dirty="0" err="1" smtClean="0"/>
              <a:t>thuộc</a:t>
            </a:r>
            <a:r>
              <a:rPr lang="en-US" sz="2200" dirty="0" smtClean="0"/>
              <a:t> </a:t>
            </a:r>
            <a:r>
              <a:rPr lang="en-US" sz="2200" dirty="0" err="1" smtClean="0"/>
              <a:t>hệ</a:t>
            </a:r>
            <a:r>
              <a:rPr lang="en-US" sz="2200" dirty="0" smtClean="0"/>
              <a:t> </a:t>
            </a:r>
            <a:r>
              <a:rPr lang="en-US" sz="2200" dirty="0" err="1" smtClean="0"/>
              <a:t>thống</a:t>
            </a:r>
            <a:r>
              <a:rPr lang="en-US" sz="2200" dirty="0" smtClean="0"/>
              <a:t> </a:t>
            </a:r>
            <a:r>
              <a:rPr lang="en-US" sz="2200" dirty="0" err="1" smtClean="0"/>
              <a:t>giáo</a:t>
            </a:r>
            <a:r>
              <a:rPr lang="en-US" sz="2200" dirty="0" smtClean="0"/>
              <a:t> </a:t>
            </a:r>
            <a:r>
              <a:rPr lang="en-US" sz="2200" dirty="0" err="1" smtClean="0"/>
              <a:t>dục</a:t>
            </a:r>
            <a:r>
              <a:rPr lang="en-US" sz="2200" dirty="0" smtClean="0"/>
              <a:t> </a:t>
            </a:r>
            <a:r>
              <a:rPr lang="en-US" sz="2200" dirty="0" err="1" smtClean="0"/>
              <a:t>quốc</a:t>
            </a:r>
            <a:r>
              <a:rPr lang="en-US" sz="2200" dirty="0" smtClean="0"/>
              <a:t> </a:t>
            </a:r>
            <a:r>
              <a:rPr lang="en-US" sz="2200" dirty="0" err="1" smtClean="0"/>
              <a:t>dân</a:t>
            </a:r>
            <a:r>
              <a:rPr lang="en-US" sz="2200" dirty="0" smtClean="0"/>
              <a:t>.</a:t>
            </a:r>
          </a:p>
          <a:p>
            <a:pPr algn="just">
              <a:lnSpc>
                <a:spcPct val="130000"/>
              </a:lnSpc>
              <a:spcAft>
                <a:spcPts val="0"/>
              </a:spcAft>
              <a:buClr>
                <a:srgbClr val="C00000"/>
              </a:buClr>
              <a:buFont typeface="Wingdings" pitchFamily="2" charset="2"/>
              <a:buChar char="v"/>
            </a:pPr>
            <a:r>
              <a:rPr lang="en-US" sz="2200" dirty="0" smtClean="0"/>
              <a:t> </a:t>
            </a:r>
            <a:r>
              <a:rPr lang="en-US" sz="2200" dirty="0" err="1" smtClean="0"/>
              <a:t>Thông</a:t>
            </a:r>
            <a:r>
              <a:rPr lang="en-US" sz="2200" dirty="0" smtClean="0"/>
              <a:t> </a:t>
            </a:r>
            <a:r>
              <a:rPr lang="en-US" sz="2200" dirty="0" err="1" smtClean="0"/>
              <a:t>tư</a:t>
            </a:r>
            <a:r>
              <a:rPr lang="en-US" sz="2200" dirty="0" smtClean="0"/>
              <a:t> </a:t>
            </a:r>
            <a:r>
              <a:rPr lang="en-US" sz="2200" dirty="0" err="1" smtClean="0"/>
              <a:t>số</a:t>
            </a:r>
            <a:r>
              <a:rPr lang="en-US" sz="2200" dirty="0" smtClean="0"/>
              <a:t> 13/2016/TTLT-BYT-BGĐT </a:t>
            </a:r>
            <a:r>
              <a:rPr lang="en-US" sz="2200" dirty="0" err="1" smtClean="0"/>
              <a:t>ngày</a:t>
            </a:r>
            <a:r>
              <a:rPr lang="en-US" sz="2200" dirty="0" smtClean="0"/>
              <a:t> 12/5/2016 </a:t>
            </a:r>
            <a:r>
              <a:rPr lang="en-US" sz="2200" dirty="0" err="1" smtClean="0"/>
              <a:t>của</a:t>
            </a:r>
            <a:r>
              <a:rPr lang="en-US" sz="2200" dirty="0" smtClean="0"/>
              <a:t> </a:t>
            </a:r>
            <a:r>
              <a:rPr lang="en-US" sz="2200" dirty="0" err="1" smtClean="0"/>
              <a:t>Bộ</a:t>
            </a:r>
            <a:r>
              <a:rPr lang="en-US" sz="2200" dirty="0" smtClean="0"/>
              <a:t> Y </a:t>
            </a:r>
            <a:r>
              <a:rPr lang="en-US" sz="2200" dirty="0" err="1" smtClean="0"/>
              <a:t>tế</a:t>
            </a:r>
            <a:r>
              <a:rPr lang="en-US" sz="2200" dirty="0" smtClean="0"/>
              <a:t> </a:t>
            </a:r>
            <a:r>
              <a:rPr lang="en-US" sz="2200" dirty="0" err="1" smtClean="0"/>
              <a:t>và</a:t>
            </a:r>
            <a:r>
              <a:rPr lang="en-US" sz="2200" dirty="0" smtClean="0"/>
              <a:t> </a:t>
            </a:r>
            <a:r>
              <a:rPr lang="en-US" sz="2200" dirty="0" err="1" smtClean="0"/>
              <a:t>Bộ</a:t>
            </a:r>
            <a:r>
              <a:rPr lang="en-US" sz="2200" dirty="0" smtClean="0"/>
              <a:t> </a:t>
            </a:r>
            <a:r>
              <a:rPr lang="en-US" sz="2200" dirty="0" err="1" smtClean="0"/>
              <a:t>Giáo</a:t>
            </a:r>
            <a:r>
              <a:rPr lang="en-US" sz="2200" dirty="0" smtClean="0"/>
              <a:t> </a:t>
            </a:r>
            <a:r>
              <a:rPr lang="en-US" sz="2200" dirty="0" err="1" smtClean="0"/>
              <a:t>dục</a:t>
            </a:r>
            <a:r>
              <a:rPr lang="en-US" sz="2200" dirty="0" smtClean="0"/>
              <a:t> </a:t>
            </a:r>
            <a:r>
              <a:rPr lang="en-US" sz="2200" dirty="0" err="1" smtClean="0"/>
              <a:t>và</a:t>
            </a:r>
            <a:r>
              <a:rPr lang="en-US" sz="2200" dirty="0" smtClean="0"/>
              <a:t> </a:t>
            </a:r>
            <a:r>
              <a:rPr lang="en-US" sz="2200" dirty="0" err="1" smtClean="0"/>
              <a:t>Đào</a:t>
            </a:r>
            <a:r>
              <a:rPr lang="en-US" sz="2200" dirty="0" smtClean="0"/>
              <a:t> </a:t>
            </a:r>
            <a:r>
              <a:rPr lang="en-US" sz="2200" dirty="0" err="1" smtClean="0"/>
              <a:t>tạo</a:t>
            </a:r>
            <a:r>
              <a:rPr lang="en-US" sz="2200" dirty="0" smtClean="0"/>
              <a:t> </a:t>
            </a:r>
            <a:r>
              <a:rPr lang="en-US" sz="2200" dirty="0" err="1" smtClean="0"/>
              <a:t>quy</a:t>
            </a:r>
            <a:r>
              <a:rPr lang="en-US" sz="2200" dirty="0" smtClean="0"/>
              <a:t> </a:t>
            </a:r>
            <a:r>
              <a:rPr lang="en-US" sz="2200" dirty="0" err="1" smtClean="0"/>
              <a:t>định</a:t>
            </a:r>
            <a:r>
              <a:rPr lang="en-US" sz="2200" dirty="0" smtClean="0"/>
              <a:t> </a:t>
            </a:r>
            <a:r>
              <a:rPr lang="en-US" sz="2200" dirty="0" err="1" smtClean="0"/>
              <a:t>về</a:t>
            </a:r>
            <a:r>
              <a:rPr lang="en-US" sz="2200" dirty="0" smtClean="0"/>
              <a:t> </a:t>
            </a:r>
            <a:r>
              <a:rPr lang="en-US" sz="2200" dirty="0" err="1" smtClean="0"/>
              <a:t>công</a:t>
            </a:r>
            <a:r>
              <a:rPr lang="en-US" sz="2200" dirty="0" smtClean="0"/>
              <a:t> </a:t>
            </a:r>
            <a:r>
              <a:rPr lang="en-US" sz="2200" dirty="0" err="1" smtClean="0"/>
              <a:t>tác</a:t>
            </a:r>
            <a:r>
              <a:rPr lang="en-US" sz="2200" dirty="0" smtClean="0"/>
              <a:t> Y </a:t>
            </a:r>
            <a:r>
              <a:rPr lang="en-US" sz="2200" dirty="0" err="1" smtClean="0"/>
              <a:t>tế</a:t>
            </a:r>
            <a:r>
              <a:rPr lang="en-US" sz="2200" dirty="0" smtClean="0"/>
              <a:t> </a:t>
            </a:r>
            <a:r>
              <a:rPr lang="en-US" sz="2200" dirty="0" err="1" smtClean="0"/>
              <a:t>trường</a:t>
            </a:r>
            <a:r>
              <a:rPr lang="en-US" sz="2200" dirty="0" smtClean="0"/>
              <a:t> </a:t>
            </a:r>
            <a:r>
              <a:rPr lang="en-US" sz="2200" dirty="0" err="1" smtClean="0"/>
              <a:t>học</a:t>
            </a:r>
            <a:r>
              <a:rPr lang="en-US" sz="2200" dirty="0" smtClean="0"/>
              <a:t>.</a:t>
            </a:r>
          </a:p>
          <a:p>
            <a:pPr algn="just">
              <a:lnSpc>
                <a:spcPct val="130000"/>
              </a:lnSpc>
              <a:spcAft>
                <a:spcPts val="0"/>
              </a:spcAft>
            </a:pPr>
            <a:r>
              <a:rPr lang="en-US" sz="2200" dirty="0" smtClean="0"/>
              <a:t> </a:t>
            </a:r>
            <a:r>
              <a:rPr lang="en-US" sz="2400" dirty="0"/>
              <a:t>- </a:t>
            </a:r>
            <a:r>
              <a:rPr lang="en-US" sz="2400" dirty="0" err="1"/>
              <a:t>Kế</a:t>
            </a:r>
            <a:r>
              <a:rPr lang="en-US" sz="2400" dirty="0"/>
              <a:t> </a:t>
            </a:r>
            <a:r>
              <a:rPr lang="en-US" sz="2400" dirty="0" err="1"/>
              <a:t>hoạch</a:t>
            </a:r>
            <a:r>
              <a:rPr lang="en-US" sz="2400" dirty="0"/>
              <a:t> </a:t>
            </a:r>
            <a:r>
              <a:rPr lang="en-US" sz="2400" dirty="0" err="1" smtClean="0"/>
              <a:t>của</a:t>
            </a:r>
            <a:r>
              <a:rPr lang="en-US" sz="2400" dirty="0" smtClean="0"/>
              <a:t> </a:t>
            </a:r>
            <a:r>
              <a:rPr lang="en-US" sz="2400" dirty="0" err="1" smtClean="0"/>
              <a:t>Thành</a:t>
            </a:r>
            <a:r>
              <a:rPr lang="en-US" sz="2400" dirty="0" smtClean="0"/>
              <a:t> </a:t>
            </a:r>
            <a:r>
              <a:rPr lang="en-US" sz="2400" dirty="0" err="1" smtClean="0"/>
              <a:t>phố</a:t>
            </a:r>
            <a:r>
              <a:rPr lang="en-US" sz="2400" dirty="0" smtClean="0"/>
              <a:t>, </a:t>
            </a:r>
            <a:r>
              <a:rPr lang="en-US" sz="2400" dirty="0" err="1" smtClean="0"/>
              <a:t>Quận</a:t>
            </a:r>
            <a:r>
              <a:rPr lang="en-US" sz="2400" dirty="0" smtClean="0"/>
              <a:t> </a:t>
            </a:r>
            <a:r>
              <a:rPr lang="en-US" sz="2400" dirty="0" err="1" smtClean="0"/>
              <a:t>về</a:t>
            </a:r>
            <a:r>
              <a:rPr lang="en-US" sz="2400" dirty="0" smtClean="0"/>
              <a:t> </a:t>
            </a:r>
            <a:r>
              <a:rPr lang="en-US" sz="2400" dirty="0" err="1"/>
              <a:t>triển</a:t>
            </a:r>
            <a:r>
              <a:rPr lang="en-US" sz="2400" dirty="0"/>
              <a:t> </a:t>
            </a:r>
            <a:r>
              <a:rPr lang="en-US" sz="2400" dirty="0" err="1"/>
              <a:t>khai</a:t>
            </a:r>
            <a:r>
              <a:rPr lang="en-US" sz="2400" dirty="0"/>
              <a:t> </a:t>
            </a:r>
            <a:r>
              <a:rPr lang="en-US" sz="2400" dirty="0" err="1"/>
              <a:t>công</a:t>
            </a:r>
            <a:r>
              <a:rPr lang="en-US" sz="2400" dirty="0"/>
              <a:t> </a:t>
            </a:r>
            <a:r>
              <a:rPr lang="en-US" sz="2400" dirty="0" err="1"/>
              <a:t>tác</a:t>
            </a:r>
            <a:r>
              <a:rPr lang="en-US" sz="2400" dirty="0"/>
              <a:t> y </a:t>
            </a:r>
            <a:r>
              <a:rPr lang="en-US" sz="2400" dirty="0" err="1"/>
              <a:t>tế</a:t>
            </a:r>
            <a:r>
              <a:rPr lang="en-US" sz="2400" dirty="0"/>
              <a:t> </a:t>
            </a:r>
            <a:r>
              <a:rPr lang="en-US" sz="2400" dirty="0" err="1"/>
              <a:t>trường</a:t>
            </a:r>
            <a:r>
              <a:rPr lang="en-US" sz="2400" dirty="0"/>
              <a:t> </a:t>
            </a:r>
            <a:r>
              <a:rPr lang="en-US" sz="2400" dirty="0" err="1"/>
              <a:t>học</a:t>
            </a:r>
            <a:r>
              <a:rPr lang="en-US" sz="2400" dirty="0"/>
              <a:t> </a:t>
            </a:r>
            <a:r>
              <a:rPr lang="en-US" sz="2400" dirty="0" err="1"/>
              <a:t>năm</a:t>
            </a:r>
            <a:r>
              <a:rPr lang="en-US" sz="2400" dirty="0"/>
              <a:t> </a:t>
            </a:r>
            <a:r>
              <a:rPr lang="en-US" sz="2400" dirty="0" err="1" smtClean="0"/>
              <a:t>học</a:t>
            </a:r>
            <a:r>
              <a:rPr lang="en-US" sz="2400" dirty="0"/>
              <a:t> </a:t>
            </a:r>
            <a:r>
              <a:rPr lang="en-US" sz="2400" dirty="0" smtClean="0"/>
              <a:t>2023-2024;</a:t>
            </a:r>
            <a:endParaRPr lang="en-US" sz="2400" dirty="0"/>
          </a:p>
          <a:p>
            <a:pPr algn="just">
              <a:spcAft>
                <a:spcPts val="1200"/>
              </a:spcAft>
              <a:buClr>
                <a:srgbClr val="C00000"/>
              </a:buClr>
            </a:pPr>
            <a:endParaRPr lang="en-US" sz="2200" dirty="0" smtClean="0"/>
          </a:p>
          <a:p>
            <a:pPr algn="just">
              <a:spcAft>
                <a:spcPts val="1200"/>
              </a:spcAft>
            </a:pPr>
            <a:endParaRPr lang="en-US" sz="2200" dirty="0" smtClean="0">
              <a:solidFill>
                <a:srgbClr val="0000CC"/>
              </a:solidFill>
            </a:endParaRPr>
          </a:p>
        </p:txBody>
      </p:sp>
      <p:sp>
        <p:nvSpPr>
          <p:cNvPr id="10" name="Title 1"/>
          <p:cNvSpPr txBox="1">
            <a:spLocks/>
          </p:cNvSpPr>
          <p:nvPr/>
        </p:nvSpPr>
        <p:spPr bwMode="auto">
          <a:xfrm>
            <a:off x="0" y="0"/>
            <a:ext cx="9144000" cy="6858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r>
              <a:rPr lang="en-US" altLang="vi-VN" sz="2400" b="1" smtClean="0">
                <a:solidFill>
                  <a:srgbClr val="0000CC"/>
                </a:solidFill>
              </a:rPr>
              <a:t>CÁC VĂN BẢN CHỈ ĐẠO</a:t>
            </a:r>
            <a:endParaRPr lang="en-US" altLang="vi-VN" sz="2300" b="1" smtClean="0">
              <a:solidFill>
                <a:srgbClr val="0000CC"/>
              </a:solidFill>
            </a:endParaRPr>
          </a:p>
        </p:txBody>
      </p:sp>
    </p:spTree>
    <p:extLst>
      <p:ext uri="{BB962C8B-B14F-4D97-AF65-F5344CB8AC3E}">
        <p14:creationId xmlns:p14="http://schemas.microsoft.com/office/powerpoint/2010/main" val="3372299433"/>
      </p:ext>
    </p:extLst>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1371600" y="2057400"/>
            <a:ext cx="662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vi-VN"/>
          </a:p>
        </p:txBody>
      </p:sp>
      <p:pic>
        <p:nvPicPr>
          <p:cNvPr id="28675" name="Picture 10" descr="IMG_20150919_142241"/>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876800" y="381000"/>
            <a:ext cx="3429000" cy="3405188"/>
          </a:xfrm>
        </p:spPr>
      </p:pic>
      <p:pic>
        <p:nvPicPr>
          <p:cNvPr id="28676" name="Picture 11" descr="phun thuoc 1"/>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876800" y="3810000"/>
            <a:ext cx="3429000" cy="2568575"/>
          </a:xfrm>
        </p:spPr>
      </p:pic>
      <p:sp>
        <p:nvSpPr>
          <p:cNvPr id="28677" name="Rectangle 12"/>
          <p:cNvSpPr>
            <a:spLocks noChangeArrowheads="1"/>
          </p:cNvSpPr>
          <p:nvPr/>
        </p:nvSpPr>
        <p:spPr bwMode="auto">
          <a:xfrm>
            <a:off x="0" y="4800600"/>
            <a:ext cx="17526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78" name="Rectangle 14"/>
          <p:cNvSpPr>
            <a:spLocks noChangeArrowheads="1"/>
          </p:cNvSpPr>
          <p:nvPr/>
        </p:nvSpPr>
        <p:spPr bwMode="auto">
          <a:xfrm>
            <a:off x="457200" y="1598613"/>
            <a:ext cx="40386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vi-VN" sz="2800" b="1">
                <a:solidFill>
                  <a:srgbClr val="FF0000"/>
                </a:solidFill>
              </a:rPr>
              <a:t>5.</a:t>
            </a:r>
            <a:r>
              <a:rPr lang="vi-VN" sz="2800" b="1"/>
              <a:t> Tích cực phối hợp với ngành y tế trong các đợt phun hóa chất phòng, chống dịch.</a:t>
            </a:r>
            <a:r>
              <a:rPr lang="vi-VN" sz="2800"/>
              <a:t> </a:t>
            </a:r>
          </a:p>
        </p:txBody>
      </p:sp>
      <p:sp>
        <p:nvSpPr>
          <p:cNvPr id="28679" name="Rectangle 15"/>
          <p:cNvSpPr>
            <a:spLocks noChangeArrowheads="1"/>
          </p:cNvSpPr>
          <p:nvPr/>
        </p:nvSpPr>
        <p:spPr bwMode="auto">
          <a:xfrm>
            <a:off x="0" y="0"/>
            <a:ext cx="9144000" cy="609600"/>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3200" b="1"/>
              <a:t>CÁC BIỆN PHÁP PHÒNG, CHỐNG SXH</a:t>
            </a:r>
          </a:p>
        </p:txBody>
      </p:sp>
    </p:spTree>
    <p:extLst>
      <p:ext uri="{BB962C8B-B14F-4D97-AF65-F5344CB8AC3E}">
        <p14:creationId xmlns:p14="http://schemas.microsoft.com/office/powerpoint/2010/main" val="2711507887"/>
      </p:ext>
    </p:extLst>
  </p:cSld>
  <p:clrMapOvr>
    <a:masterClrMapping/>
  </p:clrMapOvr>
  <p:transition>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1371600" y="2057400"/>
            <a:ext cx="662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vi-VN"/>
          </a:p>
        </p:txBody>
      </p:sp>
      <p:pic>
        <p:nvPicPr>
          <p:cNvPr id="28675" name="Picture 10" descr="IMG_20150919_142241"/>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876800" y="381000"/>
            <a:ext cx="3429000" cy="3405188"/>
          </a:xfrm>
        </p:spPr>
      </p:pic>
      <p:pic>
        <p:nvPicPr>
          <p:cNvPr id="28676" name="Picture 11" descr="phun thuoc 1"/>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876800" y="3810000"/>
            <a:ext cx="3429000" cy="2568575"/>
          </a:xfrm>
        </p:spPr>
      </p:pic>
      <p:sp>
        <p:nvSpPr>
          <p:cNvPr id="28677" name="Rectangle 12"/>
          <p:cNvSpPr>
            <a:spLocks noChangeArrowheads="1"/>
          </p:cNvSpPr>
          <p:nvPr/>
        </p:nvSpPr>
        <p:spPr bwMode="auto">
          <a:xfrm>
            <a:off x="0" y="4800600"/>
            <a:ext cx="17526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78" name="Rectangle 14"/>
          <p:cNvSpPr>
            <a:spLocks noChangeArrowheads="1"/>
          </p:cNvSpPr>
          <p:nvPr/>
        </p:nvSpPr>
        <p:spPr bwMode="auto">
          <a:xfrm>
            <a:off x="457200" y="1598613"/>
            <a:ext cx="40386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vi-VN" sz="2800" b="1">
                <a:solidFill>
                  <a:srgbClr val="FF0000"/>
                </a:solidFill>
              </a:rPr>
              <a:t>5.</a:t>
            </a:r>
            <a:r>
              <a:rPr lang="vi-VN" sz="2800" b="1"/>
              <a:t> Tích cực phối hợp với ngành y tế trong các đợt phun hóa chất phòng, chống dịch.</a:t>
            </a:r>
            <a:r>
              <a:rPr lang="vi-VN" sz="2800"/>
              <a:t> </a:t>
            </a:r>
          </a:p>
        </p:txBody>
      </p:sp>
      <p:sp>
        <p:nvSpPr>
          <p:cNvPr id="28679" name="Rectangle 15"/>
          <p:cNvSpPr>
            <a:spLocks noChangeArrowheads="1"/>
          </p:cNvSpPr>
          <p:nvPr/>
        </p:nvSpPr>
        <p:spPr bwMode="auto">
          <a:xfrm>
            <a:off x="0" y="0"/>
            <a:ext cx="9144000" cy="609600"/>
          </a:xfrm>
          <a:prstGeom prst="rect">
            <a:avLst/>
          </a:prstGeom>
          <a:gradFill rotWithShape="1">
            <a:gsLst>
              <a:gs pos="0">
                <a:srgbClr val="00FFFF"/>
              </a:gs>
              <a:gs pos="50000">
                <a:srgbClr val="FFFFFF"/>
              </a:gs>
              <a:gs pos="100000">
                <a:srgbClr val="00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3200" b="1"/>
              <a:t>CÁC BIỆN PHÁP PHÒNG, CHỐNG SXH</a:t>
            </a:r>
          </a:p>
        </p:txBody>
      </p:sp>
    </p:spTree>
    <p:extLst>
      <p:ext uri="{BB962C8B-B14F-4D97-AF65-F5344CB8AC3E}">
        <p14:creationId xmlns:p14="http://schemas.microsoft.com/office/powerpoint/2010/main" val="1222115961"/>
      </p:ext>
    </p:extLst>
  </p:cSld>
  <p:clrMapOvr>
    <a:masterClrMapping/>
  </p:clrMapOvr>
  <p:transition>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hape 110"/>
          <p:cNvSpPr txBox="1">
            <a:spLocks noChangeArrowheads="1"/>
          </p:cNvSpPr>
          <p:nvPr/>
        </p:nvSpPr>
        <p:spPr bwMode="auto">
          <a:xfrm>
            <a:off x="6457950" y="6356350"/>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buClr>
                <a:srgbClr val="FFFFFF"/>
              </a:buClr>
              <a:buSzPct val="25000"/>
              <a:buFont typeface="Calibri" pitchFamily="34" charset="0"/>
              <a:buNone/>
            </a:pPr>
            <a:fld id="{950D7197-3629-4D44-A032-9C2480E53DDF}" type="slidenum">
              <a:rPr lang="en-US" sz="1200">
                <a:solidFill>
                  <a:srgbClr val="FFFFFF"/>
                </a:solidFill>
                <a:latin typeface="Calibri" pitchFamily="34" charset="0"/>
                <a:cs typeface="Calibri" pitchFamily="34" charset="0"/>
                <a:sym typeface="Calibri" pitchFamily="34" charset="0"/>
              </a:rPr>
              <a:pPr algn="r" eaLnBrk="1" hangingPunct="1">
                <a:buClr>
                  <a:srgbClr val="FFFFFF"/>
                </a:buClr>
                <a:buSzPct val="25000"/>
                <a:buFont typeface="Calibri" pitchFamily="34" charset="0"/>
                <a:buNone/>
              </a:pPr>
              <a:t>42</a:t>
            </a:fld>
            <a:endParaRPr lang="en-US" sz="1200">
              <a:solidFill>
                <a:srgbClr val="FFFFFF"/>
              </a:solidFill>
              <a:latin typeface="Calibri" pitchFamily="34" charset="0"/>
              <a:cs typeface="Calibri" pitchFamily="34" charset="0"/>
              <a:sym typeface="Calibri" pitchFamily="34" charset="0"/>
            </a:endParaRPr>
          </a:p>
        </p:txBody>
      </p:sp>
      <p:sp>
        <p:nvSpPr>
          <p:cNvPr id="7171" name="Shape 111"/>
          <p:cNvSpPr txBox="1">
            <a:spLocks noChangeArrowheads="1"/>
          </p:cNvSpPr>
          <p:nvPr/>
        </p:nvSpPr>
        <p:spPr bwMode="auto">
          <a:xfrm>
            <a:off x="685800" y="838200"/>
            <a:ext cx="8077200" cy="4616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b="1" dirty="0" smtClean="0"/>
              <a:t>     </a:t>
            </a:r>
            <a:endParaRPr lang="en-US" sz="2400" dirty="0"/>
          </a:p>
        </p:txBody>
      </p:sp>
      <p:sp>
        <p:nvSpPr>
          <p:cNvPr id="7172" name="Content Placeholder 2"/>
          <p:cNvSpPr>
            <a:spLocks/>
          </p:cNvSpPr>
          <p:nvPr/>
        </p:nvSpPr>
        <p:spPr bwMode="auto">
          <a:xfrm>
            <a:off x="0" y="0"/>
            <a:ext cx="9144000" cy="533400"/>
          </a:xfrm>
          <a:prstGeom prst="rect">
            <a:avLst/>
          </a:prstGeom>
          <a:solidFill>
            <a:srgbClr val="80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anchor="ctr">
            <a:flatTx/>
          </a:bodyPr>
          <a:lstStyle/>
          <a:p>
            <a:pPr algn="ctr"/>
            <a:r>
              <a:rPr lang="en-US" altLang="en-US" sz="2800" b="1" dirty="0" err="1">
                <a:solidFill>
                  <a:srgbClr val="FFFF00"/>
                </a:solidFill>
              </a:rPr>
              <a:t>Phần</a:t>
            </a:r>
            <a:r>
              <a:rPr lang="en-US" altLang="en-US" sz="2800" b="1" dirty="0">
                <a:solidFill>
                  <a:srgbClr val="FFFF00"/>
                </a:solidFill>
              </a:rPr>
              <a:t> </a:t>
            </a:r>
            <a:r>
              <a:rPr lang="en-US" altLang="en-US" sz="2800" b="1" dirty="0" smtClean="0">
                <a:solidFill>
                  <a:srgbClr val="FFFF00"/>
                </a:solidFill>
              </a:rPr>
              <a:t>II. PHÒNG CHỐNG SỐT </a:t>
            </a:r>
            <a:r>
              <a:rPr lang="en-US" altLang="en-US" sz="2800" b="1" dirty="0">
                <a:solidFill>
                  <a:srgbClr val="FFFF00"/>
                </a:solidFill>
              </a:rPr>
              <a:t>XUẤT HUYẾT</a:t>
            </a:r>
          </a:p>
        </p:txBody>
      </p:sp>
      <p:pic>
        <p:nvPicPr>
          <p:cNvPr id="6" name="Picture 5" descr="6 triệu chứng sốt xuất huyết trở nặng không thể không biết - Ảnh 8.">
            <a:hlinkClick r:id="rId3" tgtFrame="&quot;_blank&quot;" tooltip="&quot;&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838200" y="871537"/>
            <a:ext cx="7924800" cy="5484813"/>
          </a:xfrm>
          <a:prstGeom prst="rect">
            <a:avLst/>
          </a:prstGeom>
          <a:noFill/>
          <a:ln>
            <a:noFill/>
          </a:ln>
        </p:spPr>
      </p:pic>
    </p:spTree>
    <p:extLst>
      <p:ext uri="{BB962C8B-B14F-4D97-AF65-F5344CB8AC3E}">
        <p14:creationId xmlns:p14="http://schemas.microsoft.com/office/powerpoint/2010/main" val="1061055173"/>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1373" y="40153"/>
            <a:ext cx="9144000" cy="2502090"/>
          </a:xfr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defTabSz="912813"/>
            <a:r>
              <a:rPr lang="en-US" altLang="vi-VN" b="1" kern="1200" dirty="0" err="1" smtClean="0">
                <a:solidFill>
                  <a:srgbClr val="C00000"/>
                </a:solidFill>
                <a:latin typeface="Arial" charset="0"/>
                <a:ea typeface="+mn-ea"/>
                <a:cs typeface="Arial" charset="0"/>
              </a:rPr>
              <a:t>Phần</a:t>
            </a:r>
            <a:r>
              <a:rPr lang="en-US" altLang="vi-VN" b="1" kern="1200" dirty="0" smtClean="0">
                <a:solidFill>
                  <a:srgbClr val="C00000"/>
                </a:solidFill>
                <a:latin typeface="Arial" charset="0"/>
                <a:ea typeface="+mn-ea"/>
                <a:cs typeface="Arial" charset="0"/>
              </a:rPr>
              <a:t> </a:t>
            </a:r>
            <a:r>
              <a:rPr lang="vi-VN" altLang="vi-VN" b="1" kern="1200" dirty="0" smtClean="0">
                <a:solidFill>
                  <a:srgbClr val="C00000"/>
                </a:solidFill>
                <a:latin typeface="Arial" charset="0"/>
                <a:ea typeface="+mn-ea"/>
                <a:cs typeface="Arial" charset="0"/>
              </a:rPr>
              <a:t>II</a:t>
            </a:r>
            <a:r>
              <a:rPr lang="en-US" altLang="vi-VN" b="1" kern="1200" dirty="0">
                <a:solidFill>
                  <a:srgbClr val="C00000"/>
                </a:solidFill>
                <a:latin typeface="Arial" charset="0"/>
                <a:ea typeface="+mn-ea"/>
                <a:cs typeface="Arial" charset="0"/>
              </a:rPr>
              <a:t>I</a:t>
            </a:r>
            <a:r>
              <a:rPr lang="en-US" altLang="vi-VN" b="1" kern="1200" dirty="0" smtClean="0">
                <a:solidFill>
                  <a:srgbClr val="C00000"/>
                </a:solidFill>
                <a:latin typeface="Arial" charset="0"/>
                <a:ea typeface="+mn-ea"/>
                <a:cs typeface="Arial" charset="0"/>
              </a:rPr>
              <a:t>:</a:t>
            </a:r>
            <a:r>
              <a:rPr lang="en-US" altLang="vi-VN" b="1" kern="1200" dirty="0" smtClean="0">
                <a:solidFill>
                  <a:srgbClr val="0000CC"/>
                </a:solidFill>
                <a:latin typeface="Arial" charset="0"/>
                <a:ea typeface="+mn-ea"/>
                <a:cs typeface="Arial" charset="0"/>
              </a:rPr>
              <a:t/>
            </a:r>
            <a:br>
              <a:rPr lang="en-US" altLang="vi-VN" b="1" kern="1200" dirty="0" smtClean="0">
                <a:solidFill>
                  <a:srgbClr val="0000CC"/>
                </a:solidFill>
                <a:latin typeface="Arial" charset="0"/>
                <a:ea typeface="+mn-ea"/>
                <a:cs typeface="Arial" charset="0"/>
              </a:rPr>
            </a:br>
            <a:r>
              <a:rPr lang="en-US" altLang="vi-VN" sz="4000" b="1" dirty="0">
                <a:solidFill>
                  <a:srgbClr val="0000CC"/>
                </a:solidFill>
              </a:rPr>
              <a:t>CÁC </a:t>
            </a:r>
            <a:r>
              <a:rPr lang="vi-VN" altLang="vi-VN" sz="4000" b="1" dirty="0" smtClean="0">
                <a:solidFill>
                  <a:srgbClr val="0000CC"/>
                </a:solidFill>
              </a:rPr>
              <a:t>BIỆN PHÁP </a:t>
            </a:r>
            <a:r>
              <a:rPr lang="en-US" altLang="vi-VN" sz="4000" b="1" dirty="0" smtClean="0">
                <a:solidFill>
                  <a:srgbClr val="0000CC"/>
                </a:solidFill>
              </a:rPr>
              <a:t>ĐẢM </a:t>
            </a:r>
            <a:r>
              <a:rPr lang="en-US" altLang="vi-VN" sz="4000" b="1" dirty="0">
                <a:solidFill>
                  <a:srgbClr val="0000CC"/>
                </a:solidFill>
              </a:rPr>
              <a:t>BẢO </a:t>
            </a:r>
            <a:r>
              <a:rPr lang="en-US" altLang="vi-VN" sz="4000" b="1" dirty="0" smtClean="0">
                <a:solidFill>
                  <a:srgbClr val="0000CC"/>
                </a:solidFill>
              </a:rPr>
              <a:t/>
            </a:r>
            <a:br>
              <a:rPr lang="en-US" altLang="vi-VN" sz="4000" b="1" dirty="0" smtClean="0">
                <a:solidFill>
                  <a:srgbClr val="0000CC"/>
                </a:solidFill>
              </a:rPr>
            </a:br>
            <a:r>
              <a:rPr lang="en-US" altLang="vi-VN" sz="4000" b="1" dirty="0" smtClean="0">
                <a:solidFill>
                  <a:srgbClr val="0000CC"/>
                </a:solidFill>
              </a:rPr>
              <a:t>AN </a:t>
            </a:r>
            <a:r>
              <a:rPr lang="en-US" altLang="vi-VN" sz="4000" b="1" dirty="0">
                <a:solidFill>
                  <a:srgbClr val="0000CC"/>
                </a:solidFill>
              </a:rPr>
              <a:t>TOÀN THỰC </a:t>
            </a:r>
            <a:r>
              <a:rPr lang="en-US" altLang="vi-VN" sz="4000" b="1" dirty="0" smtClean="0">
                <a:solidFill>
                  <a:srgbClr val="0000CC"/>
                </a:solidFill>
              </a:rPr>
              <a:t>PHẨM</a:t>
            </a:r>
            <a:endParaRPr lang="en-US" altLang="vi-VN" sz="4000" b="1" kern="1200" dirty="0">
              <a:solidFill>
                <a:srgbClr val="0000CC"/>
              </a:solidFill>
              <a:latin typeface="Arial" charset="0"/>
              <a:ea typeface="+mn-ea"/>
              <a:cs typeface="Arial" charset="0"/>
            </a:endParaRPr>
          </a:p>
        </p:txBody>
      </p:sp>
      <p:sp>
        <p:nvSpPr>
          <p:cNvPr id="3082" name="AutoShape 10" descr="dochoi"/>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94210" name="AutoShape 2"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4212" name="AutoShape 4"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6" name="Picture 2" descr="Bữa ăn cho trẻ mầm non, học sinh tiểu học Thủ đô đi học lại sẽ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599" y="3037978"/>
            <a:ext cx="5857875" cy="3296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77511"/>
      </p:ext>
    </p:extLst>
  </p:cSld>
  <p:clrMapOvr>
    <a:masterClrMapping/>
  </p:clrMapOvr>
  <p:transition>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F1BBE73C-12CD-4DA0-B193-3B5A64462E55}" type="slidenum">
              <a:rPr lang="en-US" altLang="en-US" sz="1400" smtClean="0"/>
              <a:pPr>
                <a:spcBef>
                  <a:spcPct val="0"/>
                </a:spcBef>
                <a:buFontTx/>
                <a:buNone/>
              </a:pPr>
              <a:t>44</a:t>
            </a:fld>
            <a:endParaRPr lang="en-US" altLang="en-US" sz="1400" smtClean="0"/>
          </a:p>
        </p:txBody>
      </p:sp>
      <p:sp>
        <p:nvSpPr>
          <p:cNvPr id="6147" name="Rectangle 2"/>
          <p:cNvSpPr>
            <a:spLocks noChangeArrowheads="1"/>
          </p:cNvSpPr>
          <p:nvPr/>
        </p:nvSpPr>
        <p:spPr bwMode="auto">
          <a:xfrm>
            <a:off x="0" y="0"/>
            <a:ext cx="9144000" cy="609600"/>
          </a:xfrm>
          <a:prstGeom prst="rect">
            <a:avLst/>
          </a:prstGeom>
          <a:gradFill rotWithShape="1">
            <a:gsLst>
              <a:gs pos="0">
                <a:srgbClr val="0000FF"/>
              </a:gs>
              <a:gs pos="100000">
                <a:srgbClr val="FF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pic>
        <p:nvPicPr>
          <p:cNvPr id="6149"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 cy="65246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0"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6151" name="Rounded Rectangle 2"/>
          <p:cNvSpPr>
            <a:spLocks noChangeArrowheads="1"/>
          </p:cNvSpPr>
          <p:nvPr/>
        </p:nvSpPr>
        <p:spPr bwMode="auto">
          <a:xfrm>
            <a:off x="152400" y="1612900"/>
            <a:ext cx="7854950" cy="976313"/>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Clr>
                <a:srgbClr val="FF0000"/>
              </a:buClr>
              <a:buFont typeface="Wingdings" panose="05000000000000000000" pitchFamily="2" charset="2"/>
              <a:buChar char="v"/>
            </a:pPr>
            <a:r>
              <a:rPr lang="en-US" altLang="en-US" sz="2400"/>
              <a:t> </a:t>
            </a:r>
            <a:r>
              <a:rPr lang="vi-VN" altLang="en-US" b="1" i="1">
                <a:solidFill>
                  <a:srgbClr val="0000FF"/>
                </a:solidFill>
              </a:rPr>
              <a:t>An toàn thực phẩm</a:t>
            </a:r>
            <a:r>
              <a:rPr lang="en-US" altLang="en-US" b="1" i="1">
                <a:solidFill>
                  <a:srgbClr val="0000FF"/>
                </a:solidFill>
              </a:rPr>
              <a:t>?</a:t>
            </a:r>
            <a:endParaRPr lang="en-US" altLang="en-US" sz="2400"/>
          </a:p>
        </p:txBody>
      </p:sp>
      <p:sp>
        <p:nvSpPr>
          <p:cNvPr id="6152"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6153" name="AutoShape 14"/>
          <p:cNvSpPr>
            <a:spLocks noChangeArrowheads="1"/>
          </p:cNvSpPr>
          <p:nvPr/>
        </p:nvSpPr>
        <p:spPr bwMode="auto">
          <a:xfrm>
            <a:off x="152400" y="776288"/>
            <a:ext cx="4114800" cy="442912"/>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US" altLang="en-US" sz="2000" b="1">
                <a:solidFill>
                  <a:schemeClr val="bg1"/>
                </a:solidFill>
              </a:rPr>
              <a:t>MỘT SỐ KHÁI NIỆM CẦN BIẾT:</a:t>
            </a:r>
          </a:p>
        </p:txBody>
      </p:sp>
      <p:sp>
        <p:nvSpPr>
          <p:cNvPr id="11" name="Rounded Rectangle 2"/>
          <p:cNvSpPr>
            <a:spLocks noChangeArrowheads="1"/>
          </p:cNvSpPr>
          <p:nvPr/>
        </p:nvSpPr>
        <p:spPr bwMode="auto">
          <a:xfrm>
            <a:off x="228600" y="2286000"/>
            <a:ext cx="8540750" cy="2055813"/>
          </a:xfrm>
          <a:prstGeom prst="roundRect">
            <a:avLst>
              <a:gd name="adj" fmla="val 16667"/>
            </a:avLst>
          </a:prstGeom>
          <a:solidFill>
            <a:schemeClr val="bg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Clr>
                <a:srgbClr val="FF0000"/>
              </a:buClr>
              <a:buFontTx/>
              <a:buNone/>
            </a:pPr>
            <a:r>
              <a:rPr lang="vi-VN" altLang="en-US" b="1">
                <a:solidFill>
                  <a:srgbClr val="7030A0"/>
                </a:solidFill>
              </a:rPr>
              <a:t>là việc bảo đảm để thực phẩm không gây hại đến sức khỏe, tính mạng con người.</a:t>
            </a:r>
            <a:endParaRPr lang="en-US" altLang="en-US" sz="2400" b="1">
              <a:solidFill>
                <a:srgbClr val="7030A0"/>
              </a:solidFill>
            </a:endParaRPr>
          </a:p>
        </p:txBody>
      </p:sp>
      <p:sp>
        <p:nvSpPr>
          <p:cNvPr id="12" name="Rectangle 40"/>
          <p:cNvSpPr>
            <a:spLocks noGrp="1" noChangeArrowheads="1"/>
          </p:cNvSpPr>
          <p:nvPr>
            <p:ph type="title"/>
          </p:nvPr>
        </p:nvSpPr>
        <p:spPr>
          <a:xfrm>
            <a:off x="0" y="-38166"/>
            <a:ext cx="9144000" cy="636019"/>
          </a:xfrm>
          <a:gradFill rotWithShape="1">
            <a:gsLst>
              <a:gs pos="0">
                <a:srgbClr val="00FFFF"/>
              </a:gs>
              <a:gs pos="50000">
                <a:srgbClr val="FFFFFF"/>
              </a:gs>
              <a:gs pos="100000">
                <a:srgbClr val="00FFFF"/>
              </a:gs>
            </a:gsLst>
            <a:lin ang="5400000" scaled="1"/>
          </a:gradFill>
          <a:ln w="9525">
            <a:noFill/>
            <a:miter lim="800000"/>
            <a:headEnd/>
            <a:tailEnd/>
          </a:ln>
          <a:effectLst>
            <a:outerShdw dist="35921" dir="2700000" algn="ctr" rotWithShape="0">
              <a:srgbClr val="FFFFFF"/>
            </a:outerShdw>
          </a:effectLst>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vert="horz" wrap="square" lIns="91436" tIns="45719" rIns="91436" bIns="45719" numCol="1" anchor="ctr" anchorCtr="0" compatLnSpc="1">
            <a:prstTxWarp prst="textNoShape">
              <a:avLst/>
            </a:prstTxWarp>
            <a:flatTx/>
          </a:bodyPr>
          <a:lstStyle/>
          <a:p>
            <a:pPr algn="ctr" defTabSz="912813" eaLnBrk="0" hangingPunct="0"/>
            <a:r>
              <a:rPr lang="en-US" sz="2400" b="1" kern="1200" dirty="0">
                <a:solidFill>
                  <a:srgbClr val="333399"/>
                </a:solidFill>
                <a:latin typeface="Arial" panose="020B0604020202020204" pitchFamily="34" charset="0"/>
                <a:ea typeface="+mn-ea"/>
                <a:cs typeface="Arial" panose="020B0604020202020204" pitchFamily="34" charset="0"/>
              </a:rPr>
              <a:t>TÌNH HÌNH NGỘ ĐỘC THỰC PHẨM, BỆNH TRUYỀN </a:t>
            </a:r>
            <a:r>
              <a:rPr lang="en-US" sz="2400" b="1" kern="1200">
                <a:solidFill>
                  <a:srgbClr val="333399"/>
                </a:solidFill>
                <a:latin typeface="Arial" panose="020B0604020202020204" pitchFamily="34" charset="0"/>
                <a:ea typeface="+mn-ea"/>
                <a:cs typeface="Arial" panose="020B0604020202020204" pitchFamily="34" charset="0"/>
              </a:rPr>
              <a:t>QUA </a:t>
            </a:r>
            <a:r>
              <a:rPr lang="en-US" sz="2400" b="1" kern="1200" smtClean="0">
                <a:solidFill>
                  <a:srgbClr val="333399"/>
                </a:solidFill>
                <a:latin typeface="Arial" panose="020B0604020202020204" pitchFamily="34" charset="0"/>
                <a:ea typeface="+mn-ea"/>
                <a:cs typeface="Arial" panose="020B0604020202020204" pitchFamily="34" charset="0"/>
              </a:rPr>
              <a:t>TP</a:t>
            </a:r>
            <a:endParaRPr lang="en-US" sz="2400" b="1" kern="1200" dirty="0">
              <a:solidFill>
                <a:srgbClr val="333399"/>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5364982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C184C89-63E9-4395-A479-CE6C87A7D44A}" type="slidenum">
              <a:rPr lang="en-US" altLang="en-US" sz="1400" smtClean="0"/>
              <a:pPr>
                <a:spcBef>
                  <a:spcPct val="0"/>
                </a:spcBef>
                <a:buFontTx/>
                <a:buNone/>
              </a:pPr>
              <a:t>45</a:t>
            </a:fld>
            <a:endParaRPr lang="en-US" altLang="en-US" sz="1400" smtClean="0"/>
          </a:p>
        </p:txBody>
      </p:sp>
      <p:sp>
        <p:nvSpPr>
          <p:cNvPr id="7171" name="Rectangle 2"/>
          <p:cNvSpPr>
            <a:spLocks noChangeArrowheads="1"/>
          </p:cNvSpPr>
          <p:nvPr/>
        </p:nvSpPr>
        <p:spPr bwMode="auto">
          <a:xfrm>
            <a:off x="0" y="0"/>
            <a:ext cx="9144000" cy="609600"/>
          </a:xfrm>
          <a:prstGeom prst="rect">
            <a:avLst/>
          </a:prstGeom>
          <a:gradFill rotWithShape="1">
            <a:gsLst>
              <a:gs pos="0">
                <a:srgbClr val="0000FF"/>
              </a:gs>
              <a:gs pos="100000">
                <a:srgbClr val="FF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pic>
        <p:nvPicPr>
          <p:cNvPr id="7173"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 cy="65246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4"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7175" name="Rounded Rectangle 2"/>
          <p:cNvSpPr>
            <a:spLocks noChangeArrowheads="1"/>
          </p:cNvSpPr>
          <p:nvPr/>
        </p:nvSpPr>
        <p:spPr bwMode="auto">
          <a:xfrm>
            <a:off x="173038" y="1501775"/>
            <a:ext cx="7854950" cy="673100"/>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Clr>
                <a:srgbClr val="FF0000"/>
              </a:buClr>
              <a:buFont typeface="Wingdings" panose="05000000000000000000" pitchFamily="2" charset="2"/>
              <a:buChar char="v"/>
            </a:pPr>
            <a:r>
              <a:rPr lang="en-US" altLang="en-US" b="1" i="1">
                <a:solidFill>
                  <a:srgbClr val="0000FF"/>
                </a:solidFill>
              </a:rPr>
              <a:t> </a:t>
            </a:r>
            <a:r>
              <a:rPr lang="vi-VN" altLang="en-US" b="1" i="1">
                <a:solidFill>
                  <a:srgbClr val="0000FF"/>
                </a:solidFill>
              </a:rPr>
              <a:t>Ngộ độc thực phẩm</a:t>
            </a:r>
            <a:r>
              <a:rPr lang="en-US" altLang="en-US" b="1" i="1">
                <a:solidFill>
                  <a:srgbClr val="0000FF"/>
                </a:solidFill>
              </a:rPr>
              <a:t>?</a:t>
            </a:r>
            <a:endParaRPr lang="en-US" altLang="en-US"/>
          </a:p>
        </p:txBody>
      </p:sp>
      <p:sp>
        <p:nvSpPr>
          <p:cNvPr id="7176"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7177" name="AutoShape 14"/>
          <p:cNvSpPr>
            <a:spLocks noChangeArrowheads="1"/>
          </p:cNvSpPr>
          <p:nvPr/>
        </p:nvSpPr>
        <p:spPr bwMode="auto">
          <a:xfrm>
            <a:off x="152400" y="776288"/>
            <a:ext cx="4114800" cy="442912"/>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US" altLang="en-US" sz="2000" b="1">
                <a:solidFill>
                  <a:schemeClr val="bg1"/>
                </a:solidFill>
              </a:rPr>
              <a:t>MỘT SỐ KHÁI NIỆM CẦN BIẾT:</a:t>
            </a:r>
          </a:p>
        </p:txBody>
      </p:sp>
      <p:sp>
        <p:nvSpPr>
          <p:cNvPr id="11" name="Rounded Rectangle 2"/>
          <p:cNvSpPr>
            <a:spLocks noChangeArrowheads="1"/>
          </p:cNvSpPr>
          <p:nvPr/>
        </p:nvSpPr>
        <p:spPr bwMode="auto">
          <a:xfrm>
            <a:off x="228600" y="2286000"/>
            <a:ext cx="5029200" cy="3698875"/>
          </a:xfrm>
          <a:prstGeom prst="roundRect">
            <a:avLst>
              <a:gd name="adj" fmla="val 16667"/>
            </a:avLst>
          </a:prstGeom>
          <a:solidFill>
            <a:schemeClr val="bg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Clr>
                <a:srgbClr val="FF0000"/>
              </a:buClr>
              <a:buFontTx/>
              <a:buNone/>
            </a:pPr>
            <a:r>
              <a:rPr lang="vi-VN" altLang="en-US" b="1">
                <a:solidFill>
                  <a:srgbClr val="7030A0"/>
                </a:solidFill>
              </a:rPr>
              <a:t>là </a:t>
            </a:r>
            <a:r>
              <a:rPr lang="vi-VN" altLang="en-US" b="1">
                <a:solidFill>
                  <a:srgbClr val="FF0000"/>
                </a:solidFill>
              </a:rPr>
              <a:t>tình trạng bệnh lý </a:t>
            </a:r>
            <a:r>
              <a:rPr lang="vi-VN" altLang="en-US" b="1">
                <a:solidFill>
                  <a:srgbClr val="7030A0"/>
                </a:solidFill>
              </a:rPr>
              <a:t>do hấp thụ thực phẩm bị ô nhiễm hoặc có chứa chất độc.</a:t>
            </a:r>
            <a:endParaRPr lang="en-US" altLang="en-US" b="1">
              <a:solidFill>
                <a:srgbClr val="7030A0"/>
              </a:solidFill>
            </a:endParaRPr>
          </a:p>
        </p:txBody>
      </p:sp>
      <p:pic>
        <p:nvPicPr>
          <p:cNvPr id="7179" name="Picture 12" descr="Ngộ độc thực phẩm: Biểu hiện, mức độ và cách sơ cứu tại nhà | Papaya  Insurte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988" y="2568575"/>
            <a:ext cx="3581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0"/>
          <p:cNvSpPr>
            <a:spLocks noGrp="1" noChangeArrowheads="1"/>
          </p:cNvSpPr>
          <p:nvPr>
            <p:ph type="title"/>
          </p:nvPr>
        </p:nvSpPr>
        <p:spPr>
          <a:xfrm>
            <a:off x="0" y="-38166"/>
            <a:ext cx="9144000" cy="636019"/>
          </a:xfrm>
          <a:gradFill rotWithShape="1">
            <a:gsLst>
              <a:gs pos="0">
                <a:srgbClr val="00FFFF"/>
              </a:gs>
              <a:gs pos="50000">
                <a:srgbClr val="FFFFFF"/>
              </a:gs>
              <a:gs pos="100000">
                <a:srgbClr val="00FFFF"/>
              </a:gs>
            </a:gsLst>
            <a:lin ang="5400000" scaled="1"/>
          </a:gradFill>
          <a:ln w="9525">
            <a:noFill/>
            <a:miter lim="800000"/>
            <a:headEnd/>
            <a:tailEnd/>
          </a:ln>
          <a:effectLst>
            <a:outerShdw dist="35921" dir="2700000" algn="ctr" rotWithShape="0">
              <a:srgbClr val="FFFFFF"/>
            </a:outerShdw>
          </a:effectLst>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vert="horz" wrap="square" lIns="91436" tIns="45719" rIns="91436" bIns="45719" numCol="1" anchor="ctr" anchorCtr="0" compatLnSpc="1">
            <a:prstTxWarp prst="textNoShape">
              <a:avLst/>
            </a:prstTxWarp>
            <a:flatTx/>
          </a:bodyPr>
          <a:lstStyle/>
          <a:p>
            <a:pPr algn="ctr" defTabSz="912813" eaLnBrk="0" hangingPunct="0"/>
            <a:r>
              <a:rPr lang="en-US" sz="2400" kern="1200" dirty="0">
                <a:solidFill>
                  <a:srgbClr val="333399"/>
                </a:solidFill>
                <a:latin typeface="Arial" panose="020B0604020202020204" pitchFamily="34" charset="0"/>
                <a:ea typeface="+mn-ea"/>
                <a:cs typeface="Arial" panose="020B0604020202020204" pitchFamily="34" charset="0"/>
              </a:rPr>
              <a:t>TÌNH HÌNH NGỘ ĐỘC THỰC PHẨM, BỆNH TRUYỀN </a:t>
            </a:r>
            <a:r>
              <a:rPr lang="en-US" sz="2400" kern="1200">
                <a:solidFill>
                  <a:srgbClr val="333399"/>
                </a:solidFill>
                <a:latin typeface="Arial" panose="020B0604020202020204" pitchFamily="34" charset="0"/>
                <a:ea typeface="+mn-ea"/>
                <a:cs typeface="Arial" panose="020B0604020202020204" pitchFamily="34" charset="0"/>
              </a:rPr>
              <a:t>QUA </a:t>
            </a:r>
            <a:r>
              <a:rPr lang="en-US" sz="2400" kern="1200" smtClean="0">
                <a:solidFill>
                  <a:srgbClr val="333399"/>
                </a:solidFill>
                <a:latin typeface="Arial" panose="020B0604020202020204" pitchFamily="34" charset="0"/>
                <a:ea typeface="+mn-ea"/>
                <a:cs typeface="Arial" panose="020B0604020202020204" pitchFamily="34" charset="0"/>
              </a:rPr>
              <a:t>TP</a:t>
            </a:r>
            <a:endParaRPr lang="en-US" sz="2400" kern="1200" dirty="0">
              <a:solidFill>
                <a:srgbClr val="333399"/>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602211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70" name="Group 34"/>
          <p:cNvGrpSpPr>
            <a:grpSpLocks/>
          </p:cNvGrpSpPr>
          <p:nvPr/>
        </p:nvGrpSpPr>
        <p:grpSpPr bwMode="auto">
          <a:xfrm rot="19378231" flipV="1">
            <a:off x="1689254" y="5045185"/>
            <a:ext cx="2562869" cy="412750"/>
            <a:chOff x="1565" y="2568"/>
            <a:chExt cx="1118" cy="279"/>
          </a:xfrm>
        </p:grpSpPr>
        <p:sp>
          <p:nvSpPr>
            <p:cNvPr id="14371" name="AutoShape 35"/>
            <p:cNvSpPr>
              <a:spLocks noChangeArrowheads="1"/>
            </p:cNvSpPr>
            <p:nvPr/>
          </p:nvSpPr>
          <p:spPr bwMode="white">
            <a:xfrm rot="5263130">
              <a:off x="1859" y="2274"/>
              <a:ext cx="227" cy="816"/>
            </a:xfrm>
            <a:prstGeom prst="moon">
              <a:avLst>
                <a:gd name="adj" fmla="val 49773"/>
              </a:avLst>
            </a:prstGeom>
            <a:solidFill>
              <a:srgbClr val="FFFFFF">
                <a:alpha val="6000"/>
              </a:srgbClr>
            </a:solidFill>
            <a:ln w="9525">
              <a:noFill/>
              <a:miter lim="800000"/>
              <a:headEnd/>
              <a:tailEnd/>
            </a:ln>
            <a:effectLst/>
          </p:spPr>
          <p:txBody>
            <a:bodyPr wrap="none" anchor="ctr"/>
            <a:lstStyle/>
            <a:p>
              <a:endParaRPr lang="en-US"/>
            </a:p>
          </p:txBody>
        </p:sp>
        <p:sp>
          <p:nvSpPr>
            <p:cNvPr id="14372" name="AutoShape 36"/>
            <p:cNvSpPr>
              <a:spLocks noChangeArrowheads="1"/>
            </p:cNvSpPr>
            <p:nvPr/>
          </p:nvSpPr>
          <p:spPr bwMode="white">
            <a:xfrm rot="6078281">
              <a:off x="1995" y="2274"/>
              <a:ext cx="227" cy="816"/>
            </a:xfrm>
            <a:prstGeom prst="moon">
              <a:avLst>
                <a:gd name="adj" fmla="val 49773"/>
              </a:avLst>
            </a:prstGeom>
            <a:solidFill>
              <a:srgbClr val="FFFFFF">
                <a:alpha val="6000"/>
              </a:srgbClr>
            </a:solidFill>
            <a:ln w="9525">
              <a:noFill/>
              <a:miter lim="800000"/>
              <a:headEnd/>
              <a:tailEnd/>
            </a:ln>
            <a:effectLst/>
          </p:spPr>
          <p:txBody>
            <a:bodyPr wrap="none" anchor="ctr"/>
            <a:lstStyle/>
            <a:p>
              <a:endParaRPr lang="en-US"/>
            </a:p>
          </p:txBody>
        </p:sp>
        <p:sp>
          <p:nvSpPr>
            <p:cNvPr id="14373" name="AutoShape 37"/>
            <p:cNvSpPr>
              <a:spLocks noChangeArrowheads="1"/>
            </p:cNvSpPr>
            <p:nvPr/>
          </p:nvSpPr>
          <p:spPr bwMode="white">
            <a:xfrm rot="6373927">
              <a:off x="2071" y="2296"/>
              <a:ext cx="227" cy="816"/>
            </a:xfrm>
            <a:prstGeom prst="moon">
              <a:avLst>
                <a:gd name="adj" fmla="val 49773"/>
              </a:avLst>
            </a:prstGeom>
            <a:solidFill>
              <a:srgbClr val="FFFFFF">
                <a:alpha val="6000"/>
              </a:srgbClr>
            </a:solidFill>
            <a:ln w="9525">
              <a:noFill/>
              <a:miter lim="800000"/>
              <a:headEnd/>
              <a:tailEnd/>
            </a:ln>
            <a:effectLst/>
          </p:spPr>
          <p:txBody>
            <a:bodyPr wrap="none" anchor="ctr"/>
            <a:lstStyle/>
            <a:p>
              <a:endParaRPr lang="en-US"/>
            </a:p>
          </p:txBody>
        </p:sp>
        <p:sp>
          <p:nvSpPr>
            <p:cNvPr id="14374" name="AutoShape 38"/>
            <p:cNvSpPr>
              <a:spLocks noChangeArrowheads="1"/>
            </p:cNvSpPr>
            <p:nvPr/>
          </p:nvSpPr>
          <p:spPr bwMode="white">
            <a:xfrm rot="6906312">
              <a:off x="2161" y="2326"/>
              <a:ext cx="227" cy="816"/>
            </a:xfrm>
            <a:prstGeom prst="moon">
              <a:avLst>
                <a:gd name="adj" fmla="val 49773"/>
              </a:avLst>
            </a:prstGeom>
            <a:solidFill>
              <a:srgbClr val="FFFFFF">
                <a:alpha val="6000"/>
              </a:srgbClr>
            </a:solidFill>
            <a:ln w="9525">
              <a:noFill/>
              <a:miter lim="800000"/>
              <a:headEnd/>
              <a:tailEnd/>
            </a:ln>
            <a:effectLst/>
          </p:spPr>
          <p:txBody>
            <a:bodyPr wrap="none" anchor="ctr"/>
            <a:lstStyle/>
            <a:p>
              <a:endParaRPr lang="en-US"/>
            </a:p>
          </p:txBody>
        </p:sp>
      </p:grpSp>
      <p:sp>
        <p:nvSpPr>
          <p:cNvPr id="14376" name="Rectangle 40"/>
          <p:cNvSpPr>
            <a:spLocks noGrp="1" noChangeArrowheads="1"/>
          </p:cNvSpPr>
          <p:nvPr>
            <p:ph type="title"/>
          </p:nvPr>
        </p:nvSpPr>
        <p:spPr>
          <a:xfrm>
            <a:off x="0" y="-38166"/>
            <a:ext cx="9144000" cy="636019"/>
          </a:xfrm>
          <a:gradFill rotWithShape="1">
            <a:gsLst>
              <a:gs pos="0">
                <a:srgbClr val="00FFFF"/>
              </a:gs>
              <a:gs pos="50000">
                <a:srgbClr val="FFFFFF"/>
              </a:gs>
              <a:gs pos="100000">
                <a:srgbClr val="00FFFF"/>
              </a:gs>
            </a:gsLst>
            <a:lin ang="5400000" scaled="1"/>
          </a:gradFill>
          <a:ln w="9525">
            <a:noFill/>
            <a:miter lim="800000"/>
            <a:headEnd/>
            <a:tailEnd/>
          </a:ln>
          <a:effectLst>
            <a:outerShdw dist="35921" dir="2700000" algn="ctr" rotWithShape="0">
              <a:srgbClr val="FFFFFF"/>
            </a:outerShdw>
          </a:effectLst>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vert="horz" wrap="square" lIns="91436" tIns="45719" rIns="91436" bIns="45719" numCol="1" anchor="ctr" anchorCtr="0" compatLnSpc="1">
            <a:prstTxWarp prst="textNoShape">
              <a:avLst/>
            </a:prstTxWarp>
            <a:flatTx/>
          </a:bodyPr>
          <a:lstStyle/>
          <a:p>
            <a:pPr algn="ctr" defTabSz="912813" eaLnBrk="0" hangingPunct="0"/>
            <a:r>
              <a:rPr lang="en-US" sz="2400" kern="1200" dirty="0">
                <a:solidFill>
                  <a:srgbClr val="333399"/>
                </a:solidFill>
                <a:latin typeface="Arial" panose="020B0604020202020204" pitchFamily="34" charset="0"/>
                <a:ea typeface="+mn-ea"/>
                <a:cs typeface="Arial" panose="020B0604020202020204" pitchFamily="34" charset="0"/>
              </a:rPr>
              <a:t>TÌNH HÌNH NGỘ ĐỘC THỰC PHẨM, BỆNH TRUYỀN </a:t>
            </a:r>
            <a:r>
              <a:rPr lang="en-US" sz="2400" kern="1200">
                <a:solidFill>
                  <a:srgbClr val="333399"/>
                </a:solidFill>
                <a:latin typeface="Arial" panose="020B0604020202020204" pitchFamily="34" charset="0"/>
                <a:ea typeface="+mn-ea"/>
                <a:cs typeface="Arial" panose="020B0604020202020204" pitchFamily="34" charset="0"/>
              </a:rPr>
              <a:t>QUA </a:t>
            </a:r>
            <a:r>
              <a:rPr lang="en-US" sz="2400" kern="1200" smtClean="0">
                <a:solidFill>
                  <a:srgbClr val="333399"/>
                </a:solidFill>
                <a:latin typeface="Arial" panose="020B0604020202020204" pitchFamily="34" charset="0"/>
                <a:ea typeface="+mn-ea"/>
                <a:cs typeface="Arial" panose="020B0604020202020204" pitchFamily="34" charset="0"/>
              </a:rPr>
              <a:t>TP</a:t>
            </a:r>
            <a:endParaRPr lang="en-US" sz="2400" kern="1200" dirty="0">
              <a:solidFill>
                <a:srgbClr val="333399"/>
              </a:solidFill>
              <a:latin typeface="Arial" panose="020B0604020202020204" pitchFamily="34" charset="0"/>
              <a:ea typeface="+mn-ea"/>
              <a:cs typeface="Arial" panose="020B0604020202020204" pitchFamily="34" charset="0"/>
            </a:endParaRPr>
          </a:p>
        </p:txBody>
      </p:sp>
      <p:sp>
        <p:nvSpPr>
          <p:cNvPr id="2" name="Rounded Rectangle 1"/>
          <p:cNvSpPr/>
          <p:nvPr/>
        </p:nvSpPr>
        <p:spPr>
          <a:xfrm>
            <a:off x="152400" y="990600"/>
            <a:ext cx="4687875" cy="548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smtClean="0">
                <a:solidFill>
                  <a:srgbClr val="FF0000"/>
                </a:solidFill>
              </a:rPr>
              <a:t>Hà Nội: </a:t>
            </a:r>
            <a:r>
              <a:rPr lang="vi-VN" b="1" smtClean="0">
                <a:solidFill>
                  <a:srgbClr val="FF0000"/>
                </a:solidFill>
              </a:rPr>
              <a:t>Hơn </a:t>
            </a:r>
            <a:r>
              <a:rPr lang="vi-VN" b="1">
                <a:solidFill>
                  <a:srgbClr val="FF0000"/>
                </a:solidFill>
              </a:rPr>
              <a:t>50 học sinh ngộ độc sau khi đi dã ngoại</a:t>
            </a:r>
          </a:p>
          <a:p>
            <a:pPr algn="just"/>
            <a:r>
              <a:rPr lang="vi-VN" b="1">
                <a:solidFill>
                  <a:srgbClr val="002060"/>
                </a:solidFill>
              </a:rPr>
              <a:t>Ngày </a:t>
            </a:r>
            <a:r>
              <a:rPr lang="vi-VN" b="1" smtClean="0">
                <a:solidFill>
                  <a:srgbClr val="002060"/>
                </a:solidFill>
              </a:rPr>
              <a:t>28/3</a:t>
            </a:r>
            <a:r>
              <a:rPr lang="en-US" b="1" smtClean="0">
                <a:solidFill>
                  <a:srgbClr val="002060"/>
                </a:solidFill>
              </a:rPr>
              <a:t>/2023</a:t>
            </a:r>
            <a:r>
              <a:rPr lang="vi-VN" b="1" smtClean="0">
                <a:solidFill>
                  <a:srgbClr val="002060"/>
                </a:solidFill>
              </a:rPr>
              <a:t>,</a:t>
            </a:r>
            <a:r>
              <a:rPr lang="vi-VN" b="1">
                <a:solidFill>
                  <a:srgbClr val="002060"/>
                </a:solidFill>
              </a:rPr>
              <a:t> </a:t>
            </a:r>
            <a:r>
              <a:rPr lang="vi-VN" b="1">
                <a:solidFill>
                  <a:srgbClr val="002060"/>
                </a:solidFill>
                <a:hlinkClick r:id="rId2" tooltip="Trường Tiểu học Kim Giang"/>
              </a:rPr>
              <a:t>Trường Tiểu học Kim Giang</a:t>
            </a:r>
            <a:r>
              <a:rPr lang="vi-VN" b="1">
                <a:solidFill>
                  <a:srgbClr val="002060"/>
                </a:solidFill>
              </a:rPr>
              <a:t> (Thanh Xuân, Hà Nội) tổ chức cho 915 học sinh khối 1 và khối 2 đi thăm quan tại Nông trại giáo dục Cánh Buồm Xanh (xã Ninh Hiệp, huyện Gia Lâm, Hà Nội). </a:t>
            </a:r>
            <a:endParaRPr lang="en-US" b="1" smtClean="0">
              <a:solidFill>
                <a:srgbClr val="002060"/>
              </a:solidFill>
            </a:endParaRPr>
          </a:p>
          <a:p>
            <a:pPr algn="just"/>
            <a:endParaRPr lang="vi-VN" b="1">
              <a:solidFill>
                <a:srgbClr val="002060"/>
              </a:solidFill>
            </a:endParaRPr>
          </a:p>
          <a:p>
            <a:pPr algn="just"/>
            <a:r>
              <a:rPr lang="vi-VN" b="1">
                <a:solidFill>
                  <a:srgbClr val="002060"/>
                </a:solidFill>
              </a:rPr>
              <a:t>Đồ ăn trưa cho học sinh được nấu tại trường và vận chuyển đến địa điểm trải nghiệm. Món ăn gồm có cơm rang, gà, khoai tây chiên, canh chua nấu thịt, bánh quy. Tuy nhiên, đã xảy ra vụ việc đáng tiếc khi hơn 50 học sinh khối 2 bị ngộ độc thực phẩm phải nhập viện.</a:t>
            </a:r>
          </a:p>
          <a:p>
            <a:pPr algn="just"/>
            <a:endParaRPr lang="en-US" b="1">
              <a:solidFill>
                <a:srgbClr val="002060"/>
              </a:solidFill>
            </a:endParaRPr>
          </a:p>
        </p:txBody>
      </p:sp>
      <p:pic>
        <p:nvPicPr>
          <p:cNvPr id="2050" name="Picture 2" descr="Nhiều vụ học sinh bị ngộ độc tập thể -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749" y="2183820"/>
            <a:ext cx="3803375" cy="2635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189584"/>
      </p:ext>
    </p:extLst>
  </p:cSld>
  <p:clrMapOvr>
    <a:masterClrMapping/>
  </p:clrMapOvr>
  <p:transition>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70" name="Group 34"/>
          <p:cNvGrpSpPr>
            <a:grpSpLocks/>
          </p:cNvGrpSpPr>
          <p:nvPr/>
        </p:nvGrpSpPr>
        <p:grpSpPr bwMode="auto">
          <a:xfrm rot="19378231" flipV="1">
            <a:off x="1689254" y="5045185"/>
            <a:ext cx="2562869" cy="412750"/>
            <a:chOff x="1565" y="2568"/>
            <a:chExt cx="1118" cy="279"/>
          </a:xfrm>
        </p:grpSpPr>
        <p:sp>
          <p:nvSpPr>
            <p:cNvPr id="14371" name="AutoShape 35"/>
            <p:cNvSpPr>
              <a:spLocks noChangeArrowheads="1"/>
            </p:cNvSpPr>
            <p:nvPr/>
          </p:nvSpPr>
          <p:spPr bwMode="white">
            <a:xfrm rot="5263130">
              <a:off x="1859" y="2274"/>
              <a:ext cx="227" cy="816"/>
            </a:xfrm>
            <a:prstGeom prst="moon">
              <a:avLst>
                <a:gd name="adj" fmla="val 49773"/>
              </a:avLst>
            </a:prstGeom>
            <a:solidFill>
              <a:srgbClr val="FFFFFF">
                <a:alpha val="6000"/>
              </a:srgbClr>
            </a:solidFill>
            <a:ln w="9525">
              <a:noFill/>
              <a:miter lim="800000"/>
              <a:headEnd/>
              <a:tailEnd/>
            </a:ln>
            <a:effectLst/>
          </p:spPr>
          <p:txBody>
            <a:bodyPr wrap="none" anchor="ctr"/>
            <a:lstStyle/>
            <a:p>
              <a:endParaRPr lang="en-US"/>
            </a:p>
          </p:txBody>
        </p:sp>
        <p:sp>
          <p:nvSpPr>
            <p:cNvPr id="14372" name="AutoShape 36"/>
            <p:cNvSpPr>
              <a:spLocks noChangeArrowheads="1"/>
            </p:cNvSpPr>
            <p:nvPr/>
          </p:nvSpPr>
          <p:spPr bwMode="white">
            <a:xfrm rot="6078281">
              <a:off x="1995" y="2274"/>
              <a:ext cx="227" cy="816"/>
            </a:xfrm>
            <a:prstGeom prst="moon">
              <a:avLst>
                <a:gd name="adj" fmla="val 49773"/>
              </a:avLst>
            </a:prstGeom>
            <a:solidFill>
              <a:srgbClr val="FFFFFF">
                <a:alpha val="6000"/>
              </a:srgbClr>
            </a:solidFill>
            <a:ln w="9525">
              <a:noFill/>
              <a:miter lim="800000"/>
              <a:headEnd/>
              <a:tailEnd/>
            </a:ln>
            <a:effectLst/>
          </p:spPr>
          <p:txBody>
            <a:bodyPr wrap="none" anchor="ctr"/>
            <a:lstStyle/>
            <a:p>
              <a:endParaRPr lang="en-US"/>
            </a:p>
          </p:txBody>
        </p:sp>
        <p:sp>
          <p:nvSpPr>
            <p:cNvPr id="14373" name="AutoShape 37"/>
            <p:cNvSpPr>
              <a:spLocks noChangeArrowheads="1"/>
            </p:cNvSpPr>
            <p:nvPr/>
          </p:nvSpPr>
          <p:spPr bwMode="white">
            <a:xfrm rot="6373927">
              <a:off x="2071" y="2296"/>
              <a:ext cx="227" cy="816"/>
            </a:xfrm>
            <a:prstGeom prst="moon">
              <a:avLst>
                <a:gd name="adj" fmla="val 49773"/>
              </a:avLst>
            </a:prstGeom>
            <a:solidFill>
              <a:srgbClr val="FFFFFF">
                <a:alpha val="6000"/>
              </a:srgbClr>
            </a:solidFill>
            <a:ln w="9525">
              <a:noFill/>
              <a:miter lim="800000"/>
              <a:headEnd/>
              <a:tailEnd/>
            </a:ln>
            <a:effectLst/>
          </p:spPr>
          <p:txBody>
            <a:bodyPr wrap="none" anchor="ctr"/>
            <a:lstStyle/>
            <a:p>
              <a:endParaRPr lang="en-US"/>
            </a:p>
          </p:txBody>
        </p:sp>
        <p:sp>
          <p:nvSpPr>
            <p:cNvPr id="14374" name="AutoShape 38"/>
            <p:cNvSpPr>
              <a:spLocks noChangeArrowheads="1"/>
            </p:cNvSpPr>
            <p:nvPr/>
          </p:nvSpPr>
          <p:spPr bwMode="white">
            <a:xfrm rot="6906312">
              <a:off x="2161" y="2326"/>
              <a:ext cx="227" cy="816"/>
            </a:xfrm>
            <a:prstGeom prst="moon">
              <a:avLst>
                <a:gd name="adj" fmla="val 49773"/>
              </a:avLst>
            </a:prstGeom>
            <a:solidFill>
              <a:srgbClr val="FFFFFF">
                <a:alpha val="6000"/>
              </a:srgbClr>
            </a:solidFill>
            <a:ln w="9525">
              <a:noFill/>
              <a:miter lim="800000"/>
              <a:headEnd/>
              <a:tailEnd/>
            </a:ln>
            <a:effectLst/>
          </p:spPr>
          <p:txBody>
            <a:bodyPr wrap="none" anchor="ctr"/>
            <a:lstStyle/>
            <a:p>
              <a:endParaRPr lang="en-US"/>
            </a:p>
          </p:txBody>
        </p:sp>
      </p:grpSp>
      <p:sp>
        <p:nvSpPr>
          <p:cNvPr id="14376" name="Rectangle 40"/>
          <p:cNvSpPr>
            <a:spLocks noGrp="1" noChangeArrowheads="1"/>
          </p:cNvSpPr>
          <p:nvPr>
            <p:ph type="title"/>
          </p:nvPr>
        </p:nvSpPr>
        <p:spPr>
          <a:xfrm>
            <a:off x="0" y="-38166"/>
            <a:ext cx="9144000" cy="636019"/>
          </a:xfrm>
          <a:gradFill rotWithShape="1">
            <a:gsLst>
              <a:gs pos="0">
                <a:srgbClr val="00FFFF"/>
              </a:gs>
              <a:gs pos="50000">
                <a:srgbClr val="FFFFFF"/>
              </a:gs>
              <a:gs pos="100000">
                <a:srgbClr val="00FFFF"/>
              </a:gs>
            </a:gsLst>
            <a:lin ang="5400000" scaled="1"/>
          </a:gradFill>
          <a:ln w="9525">
            <a:noFill/>
            <a:miter lim="800000"/>
            <a:headEnd/>
            <a:tailEnd/>
          </a:ln>
          <a:effectLst>
            <a:outerShdw dist="35921" dir="2700000" algn="ctr" rotWithShape="0">
              <a:srgbClr val="FFFFFF"/>
            </a:outerShdw>
          </a:effectLst>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vert="horz" wrap="square" lIns="91436" tIns="45719" rIns="91436" bIns="45719" numCol="1" anchor="ctr" anchorCtr="0" compatLnSpc="1">
            <a:prstTxWarp prst="textNoShape">
              <a:avLst/>
            </a:prstTxWarp>
            <a:flatTx/>
          </a:bodyPr>
          <a:lstStyle/>
          <a:p>
            <a:pPr algn="ctr" defTabSz="912813" eaLnBrk="0" hangingPunct="0"/>
            <a:r>
              <a:rPr lang="en-US" sz="2400" kern="1200" dirty="0">
                <a:solidFill>
                  <a:srgbClr val="333399"/>
                </a:solidFill>
                <a:latin typeface="Arial" panose="020B0604020202020204" pitchFamily="34" charset="0"/>
                <a:ea typeface="+mn-ea"/>
                <a:cs typeface="Arial" panose="020B0604020202020204" pitchFamily="34" charset="0"/>
              </a:rPr>
              <a:t>TÌNH HÌNH NGỘ ĐỘC THỰC PHẨM, BỆNH TRUYỀN </a:t>
            </a:r>
            <a:r>
              <a:rPr lang="en-US" sz="2400" kern="1200">
                <a:solidFill>
                  <a:srgbClr val="333399"/>
                </a:solidFill>
                <a:latin typeface="Arial" panose="020B0604020202020204" pitchFamily="34" charset="0"/>
                <a:ea typeface="+mn-ea"/>
                <a:cs typeface="Arial" panose="020B0604020202020204" pitchFamily="34" charset="0"/>
              </a:rPr>
              <a:t>QUA </a:t>
            </a:r>
            <a:r>
              <a:rPr lang="en-US" sz="2400" kern="1200" smtClean="0">
                <a:solidFill>
                  <a:srgbClr val="333399"/>
                </a:solidFill>
                <a:latin typeface="Arial" panose="020B0604020202020204" pitchFamily="34" charset="0"/>
                <a:ea typeface="+mn-ea"/>
                <a:cs typeface="Arial" panose="020B0604020202020204" pitchFamily="34" charset="0"/>
              </a:rPr>
              <a:t>TP</a:t>
            </a:r>
            <a:endParaRPr lang="en-US" sz="2400" kern="1200" dirty="0">
              <a:solidFill>
                <a:srgbClr val="333399"/>
              </a:solidFill>
              <a:latin typeface="Arial" panose="020B0604020202020204" pitchFamily="34" charset="0"/>
              <a:ea typeface="+mn-ea"/>
              <a:cs typeface="Arial" panose="020B0604020202020204" pitchFamily="34" charset="0"/>
            </a:endParaRPr>
          </a:p>
        </p:txBody>
      </p:sp>
      <p:sp>
        <p:nvSpPr>
          <p:cNvPr id="2" name="Rounded Rectangle 1"/>
          <p:cNvSpPr/>
          <p:nvPr/>
        </p:nvSpPr>
        <p:spPr>
          <a:xfrm>
            <a:off x="152401" y="838200"/>
            <a:ext cx="5562599" cy="601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a:solidFill>
                  <a:srgbClr val="C00000"/>
                </a:solidFill>
                <a:latin typeface="+mj-lt"/>
              </a:rPr>
              <a:t>Khánh Hòa: Hơn 600 học sinh bán trú Trường iSchool Nha Trang ngộ độc Khánh Hòa: Hơn 600 học sinh bán trú Trường iSchool Nha Trang ngộ độc thực phẩm, 1 em tử vong</a:t>
            </a:r>
          </a:p>
          <a:p>
            <a:pPr algn="just"/>
            <a:r>
              <a:rPr lang="vi-VN">
                <a:solidFill>
                  <a:srgbClr val="002060"/>
                </a:solidFill>
                <a:latin typeface="+mj-lt"/>
              </a:rPr>
              <a:t>Trưa ngày 17/11/2022, Trường iSchool Nha Trang (số 25 đường Hai Bà Trưng, TP Nha Trang, Khánh Hòa) tổ chức ăn bán trú cho học sinh tại căn tin của nhà trường. Đến tối cùng ngày, nhiều học sinh có biểu hiện đau bụng, nôn, tiêu chảy, sốt... </a:t>
            </a:r>
            <a:endParaRPr lang="en-US" smtClean="0">
              <a:solidFill>
                <a:srgbClr val="002060"/>
              </a:solidFill>
              <a:latin typeface="+mj-lt"/>
            </a:endParaRPr>
          </a:p>
          <a:p>
            <a:pPr algn="just"/>
            <a:r>
              <a:rPr lang="vi-VN" b="1">
                <a:solidFill>
                  <a:srgbClr val="002060"/>
                </a:solidFill>
                <a:latin typeface="+mj-lt"/>
              </a:rPr>
              <a:t>Theo kết quả mà Viện Pasteur Nha Trang công bố, đã phát hiện vi khuẩn Salmonella trong mẫu cánh gà chiên, vi khuẩn Bacillus cerus trong mẫu cánh gà chiên và mẫu nước mắm. Chủng Bacillus cerus trong hai mẫu trên là chủng sinh độc tố ly giải hồng cầu và độc tố ruột không ly giải hồng cầu. Ngoài ra, vi khuẩn Escherichia coli cũng được phát hiện trong mẫu cánh gà chiên</a:t>
            </a:r>
            <a:r>
              <a:rPr lang="vi-VN" b="1" smtClean="0">
                <a:solidFill>
                  <a:srgbClr val="002060"/>
                </a:solidFill>
                <a:latin typeface="+mj-lt"/>
              </a:rPr>
              <a:t>.</a:t>
            </a:r>
            <a:endParaRPr lang="vi-VN" b="1">
              <a:solidFill>
                <a:srgbClr val="002060"/>
              </a:solidFill>
              <a:latin typeface="+mj-lt"/>
            </a:endParaRPr>
          </a:p>
        </p:txBody>
      </p:sp>
      <p:pic>
        <p:nvPicPr>
          <p:cNvPr id="3074" name="Picture 2" descr="Nhiều vụ học sinh bị ngộ độc tập thể - Ảnh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799" y="1201071"/>
            <a:ext cx="2967567" cy="22256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9 cách chiên gà giòn lâu vàng rượm thơm ngon chuẩn như ngoài hà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5498" y="3500133"/>
            <a:ext cx="2693702" cy="2693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8524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12658E7-0555-40E6-95A8-6BE07C30C35D}" type="slidenum">
              <a:rPr lang="en-US" altLang="en-US" sz="1400" smtClean="0"/>
              <a:pPr>
                <a:spcBef>
                  <a:spcPct val="0"/>
                </a:spcBef>
                <a:buFontTx/>
                <a:buNone/>
              </a:pPr>
              <a:t>48</a:t>
            </a:fld>
            <a:endParaRPr lang="en-US" altLang="en-US" sz="1400" smtClean="0"/>
          </a:p>
        </p:txBody>
      </p:sp>
      <p:sp>
        <p:nvSpPr>
          <p:cNvPr id="9219" name="Rectangle 2"/>
          <p:cNvSpPr>
            <a:spLocks noChangeArrowheads="1"/>
          </p:cNvSpPr>
          <p:nvPr/>
        </p:nvSpPr>
        <p:spPr bwMode="auto">
          <a:xfrm>
            <a:off x="0" y="0"/>
            <a:ext cx="9144000" cy="609600"/>
          </a:xfrm>
          <a:prstGeom prst="rect">
            <a:avLst/>
          </a:prstGeom>
          <a:gradFill rotWithShape="1">
            <a:gsLst>
              <a:gs pos="0">
                <a:srgbClr val="0000FF"/>
              </a:gs>
              <a:gs pos="100000">
                <a:srgbClr val="FF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pic>
        <p:nvPicPr>
          <p:cNvPr id="9221"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 cy="65246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2"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9223"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9224" name="AutoShape 14"/>
          <p:cNvSpPr>
            <a:spLocks noChangeArrowheads="1"/>
          </p:cNvSpPr>
          <p:nvPr/>
        </p:nvSpPr>
        <p:spPr bwMode="auto">
          <a:xfrm>
            <a:off x="687540" y="-49623"/>
            <a:ext cx="8456459" cy="578882"/>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 typeface="Wingdings" panose="05000000000000000000" pitchFamily="2" charset="2"/>
              <a:buNone/>
            </a:pPr>
            <a:r>
              <a:rPr lang="en-US" altLang="en-US" sz="2800" b="1">
                <a:solidFill>
                  <a:schemeClr val="bg1"/>
                </a:solidFill>
              </a:rPr>
              <a:t>Hình thức ngộ độc thực phẩm thường gặp	</a:t>
            </a:r>
          </a:p>
        </p:txBody>
      </p:sp>
      <p:graphicFrame>
        <p:nvGraphicFramePr>
          <p:cNvPr id="3" name="Table 2"/>
          <p:cNvGraphicFramePr>
            <a:graphicFrameLocks noGrp="1"/>
          </p:cNvGraphicFramePr>
          <p:nvPr>
            <p:extLst/>
          </p:nvPr>
        </p:nvGraphicFramePr>
        <p:xfrm>
          <a:off x="762000" y="1106980"/>
          <a:ext cx="7845425" cy="4612399"/>
        </p:xfrm>
        <a:graphic>
          <a:graphicData uri="http://schemas.openxmlformats.org/drawingml/2006/table">
            <a:tbl>
              <a:tblPr firstRow="1" bandRow="1">
                <a:tableStyleId>{5C22544A-7EE6-4342-B048-85BDC9FD1C3A}</a:tableStyleId>
              </a:tblPr>
              <a:tblGrid>
                <a:gridCol w="552499">
                  <a:extLst>
                    <a:ext uri="{9D8B030D-6E8A-4147-A177-3AD203B41FA5}">
                      <a16:colId xmlns:a16="http://schemas.microsoft.com/office/drawing/2014/main" val="604114596"/>
                    </a:ext>
                  </a:extLst>
                </a:gridCol>
                <a:gridCol w="2499357">
                  <a:extLst>
                    <a:ext uri="{9D8B030D-6E8A-4147-A177-3AD203B41FA5}">
                      <a16:colId xmlns:a16="http://schemas.microsoft.com/office/drawing/2014/main" val="2644064845"/>
                    </a:ext>
                  </a:extLst>
                </a:gridCol>
                <a:gridCol w="990600">
                  <a:extLst>
                    <a:ext uri="{9D8B030D-6E8A-4147-A177-3AD203B41FA5}">
                      <a16:colId xmlns:a16="http://schemas.microsoft.com/office/drawing/2014/main" val="2240833886"/>
                    </a:ext>
                  </a:extLst>
                </a:gridCol>
                <a:gridCol w="979085">
                  <a:extLst>
                    <a:ext uri="{9D8B030D-6E8A-4147-A177-3AD203B41FA5}">
                      <a16:colId xmlns:a16="http://schemas.microsoft.com/office/drawing/2014/main" val="1782591660"/>
                    </a:ext>
                  </a:extLst>
                </a:gridCol>
                <a:gridCol w="1411942">
                  <a:extLst>
                    <a:ext uri="{9D8B030D-6E8A-4147-A177-3AD203B41FA5}">
                      <a16:colId xmlns:a16="http://schemas.microsoft.com/office/drawing/2014/main" val="3369110584"/>
                    </a:ext>
                  </a:extLst>
                </a:gridCol>
                <a:gridCol w="1411942">
                  <a:extLst>
                    <a:ext uri="{9D8B030D-6E8A-4147-A177-3AD203B41FA5}">
                      <a16:colId xmlns:a16="http://schemas.microsoft.com/office/drawing/2014/main" val="3734746045"/>
                    </a:ext>
                  </a:extLst>
                </a:gridCol>
              </a:tblGrid>
              <a:tr h="629690">
                <a:tc rowSpan="2">
                  <a:txBody>
                    <a:bodyPr/>
                    <a:lstStyle/>
                    <a:p>
                      <a:pPr algn="ctr"/>
                      <a:r>
                        <a:rPr lang="en-US" sz="1800" smtClean="0">
                          <a:solidFill>
                            <a:schemeClr val="tx1"/>
                          </a:solidFill>
                        </a:rPr>
                        <a:t>TT</a:t>
                      </a:r>
                      <a:endParaRPr lang="en-US" sz="1800">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rowSpan="2">
                  <a:txBody>
                    <a:bodyPr/>
                    <a:lstStyle/>
                    <a:p>
                      <a:pPr algn="ctr"/>
                      <a:r>
                        <a:rPr lang="en-US" sz="1800" smtClean="0">
                          <a:solidFill>
                            <a:schemeClr val="tx1"/>
                          </a:solidFill>
                        </a:rPr>
                        <a:t>Loại</a:t>
                      </a:r>
                      <a:r>
                        <a:rPr lang="en-US" sz="1800" baseline="0" smtClean="0">
                          <a:solidFill>
                            <a:schemeClr val="tx1"/>
                          </a:solidFill>
                        </a:rPr>
                        <a:t> cơ sở</a:t>
                      </a:r>
                      <a:endParaRPr lang="en-US" sz="1800">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4">
                  <a:txBody>
                    <a:bodyPr/>
                    <a:lstStyle/>
                    <a:p>
                      <a:pPr algn="ctr"/>
                      <a:r>
                        <a:rPr lang="en-US" sz="1800" smtClean="0">
                          <a:solidFill>
                            <a:schemeClr val="tx1"/>
                          </a:solidFill>
                        </a:rPr>
                        <a:t>Kết</a:t>
                      </a:r>
                      <a:r>
                        <a:rPr lang="en-US" sz="1800" baseline="0" smtClean="0">
                          <a:solidFill>
                            <a:schemeClr val="tx1"/>
                          </a:solidFill>
                        </a:rPr>
                        <a:t> quả giám sát</a:t>
                      </a:r>
                      <a:endParaRPr lang="en-US" sz="1800">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ctr"/>
                      <a:endParaRPr lang="en-US">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ctr"/>
                      <a:endParaRPr lang="en-US">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ctr"/>
                      <a:endParaRPr lang="en-US">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127822149"/>
                  </a:ext>
                </a:extLst>
              </a:tr>
              <a:tr h="796083">
                <a:tc vMerge="1">
                  <a:txBody>
                    <a:bodyPr/>
                    <a:lstStyle/>
                    <a:p>
                      <a:pPr algn="ctr"/>
                      <a:endParaRPr lang="en-US">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baseline="0" smtClean="0">
                          <a:solidFill>
                            <a:schemeClr val="tx1"/>
                          </a:solidFill>
                        </a:rPr>
                        <a:t>Số vụ</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smtClean="0">
                          <a:solidFill>
                            <a:schemeClr val="tx1"/>
                          </a:solidFill>
                        </a:rPr>
                        <a:t>Tỷ</a:t>
                      </a:r>
                      <a:r>
                        <a:rPr lang="en-US" sz="1800" b="1" baseline="0" smtClean="0">
                          <a:solidFill>
                            <a:schemeClr val="tx1"/>
                          </a:solidFill>
                        </a:rPr>
                        <a:t> lệ</a:t>
                      </a:r>
                    </a:p>
                    <a:p>
                      <a:pPr algn="ctr"/>
                      <a:r>
                        <a:rPr lang="en-US" sz="1800" b="1" baseline="0" smtClean="0">
                          <a:solidFill>
                            <a:schemeClr val="tx1"/>
                          </a:solidFill>
                        </a:rPr>
                        <a:t>(%)</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baseline="0" smtClean="0">
                          <a:solidFill>
                            <a:schemeClr val="tx1"/>
                          </a:solidFill>
                        </a:rPr>
                        <a:t>Số mắc</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smtClean="0">
                          <a:solidFill>
                            <a:schemeClr val="tx1"/>
                          </a:solidFill>
                        </a:rPr>
                        <a:t>Tỷ</a:t>
                      </a:r>
                      <a:r>
                        <a:rPr lang="en-US" sz="1800" b="1" baseline="0" smtClean="0">
                          <a:solidFill>
                            <a:schemeClr val="tx1"/>
                          </a:solidFill>
                        </a:rPr>
                        <a:t> lệ</a:t>
                      </a:r>
                    </a:p>
                    <a:p>
                      <a:pPr algn="ctr"/>
                      <a:r>
                        <a:rPr lang="en-US" sz="1800" b="1" baseline="0" smtClean="0">
                          <a:solidFill>
                            <a:schemeClr val="tx1"/>
                          </a:solidFill>
                        </a:rPr>
                        <a:t>(%)</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663049225"/>
                  </a:ext>
                </a:extLst>
              </a:tr>
              <a:tr h="454904">
                <a:tc>
                  <a:txBody>
                    <a:bodyPr/>
                    <a:lstStyle/>
                    <a:p>
                      <a:pPr algn="ctr"/>
                      <a:r>
                        <a:rPr lang="en-US" sz="1800" b="1" smtClean="0">
                          <a:solidFill>
                            <a:schemeClr val="tx1"/>
                          </a:solidFill>
                        </a:rPr>
                        <a:t>1</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Hộ</a:t>
                      </a:r>
                      <a:r>
                        <a:rPr lang="en-US" sz="1800" b="1" baseline="0" smtClean="0">
                          <a:solidFill>
                            <a:schemeClr val="tx1"/>
                          </a:solidFill>
                        </a:rPr>
                        <a:t> g</a:t>
                      </a:r>
                      <a:r>
                        <a:rPr lang="en-US" sz="1800" b="1" smtClean="0">
                          <a:solidFill>
                            <a:schemeClr val="tx1"/>
                          </a:solidFill>
                        </a:rPr>
                        <a:t>ia đình</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614</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45.7</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4.571</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12.3</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0897153"/>
                  </a:ext>
                </a:extLst>
              </a:tr>
              <a:tr h="454904">
                <a:tc>
                  <a:txBody>
                    <a:bodyPr/>
                    <a:lstStyle/>
                    <a:p>
                      <a:pPr algn="ctr"/>
                      <a:r>
                        <a:rPr lang="en-US" sz="1800" b="1" smtClean="0">
                          <a:solidFill>
                            <a:schemeClr val="tx1"/>
                          </a:solidFill>
                        </a:rPr>
                        <a:t>2</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Nhà</a:t>
                      </a:r>
                      <a:r>
                        <a:rPr lang="en-US" sz="1800" b="1" baseline="0" smtClean="0">
                          <a:solidFill>
                            <a:schemeClr val="tx1"/>
                          </a:solidFill>
                        </a:rPr>
                        <a:t> hang, khách sạn</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62</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4.6</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1.709</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4.6</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6672570"/>
                  </a:ext>
                </a:extLst>
              </a:tr>
              <a:tr h="454904">
                <a:tc>
                  <a:txBody>
                    <a:bodyPr/>
                    <a:lstStyle/>
                    <a:p>
                      <a:pPr algn="ctr"/>
                      <a:r>
                        <a:rPr lang="en-US" sz="2400" b="1" smtClean="0">
                          <a:solidFill>
                            <a:srgbClr val="FF0000"/>
                          </a:solidFill>
                        </a:rPr>
                        <a:t>3</a:t>
                      </a:r>
                      <a:endParaRPr lang="en-US" sz="2400" b="1">
                        <a:solidFill>
                          <a:srgbClr val="FF0000"/>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smtClean="0">
                          <a:solidFill>
                            <a:srgbClr val="FF0000"/>
                          </a:solidFill>
                        </a:rPr>
                        <a:t>Bếp</a:t>
                      </a:r>
                      <a:r>
                        <a:rPr lang="en-US" sz="2400" b="1" baseline="0" smtClean="0">
                          <a:solidFill>
                            <a:srgbClr val="FF0000"/>
                          </a:solidFill>
                        </a:rPr>
                        <a:t> ăn tập thể</a:t>
                      </a:r>
                      <a:endParaRPr lang="en-US" sz="2400" b="1">
                        <a:solidFill>
                          <a:srgbClr val="FF0000"/>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smtClean="0">
                          <a:solidFill>
                            <a:srgbClr val="FF0000"/>
                          </a:solidFill>
                        </a:rPr>
                        <a:t>316</a:t>
                      </a:r>
                      <a:endParaRPr lang="en-US" sz="2400" b="1">
                        <a:solidFill>
                          <a:srgbClr val="FF0000"/>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smtClean="0">
                          <a:solidFill>
                            <a:srgbClr val="FF0000"/>
                          </a:solidFill>
                        </a:rPr>
                        <a:t>23.5</a:t>
                      </a:r>
                      <a:endParaRPr lang="en-US" sz="2400" b="1">
                        <a:solidFill>
                          <a:srgbClr val="FF0000"/>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smtClean="0">
                          <a:solidFill>
                            <a:srgbClr val="FF0000"/>
                          </a:solidFill>
                        </a:rPr>
                        <a:t>18.516</a:t>
                      </a:r>
                      <a:endParaRPr lang="en-US" sz="2400" b="1">
                        <a:solidFill>
                          <a:srgbClr val="FF0000"/>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smtClean="0">
                          <a:solidFill>
                            <a:srgbClr val="FF0000"/>
                          </a:solidFill>
                        </a:rPr>
                        <a:t>49.8</a:t>
                      </a:r>
                      <a:endParaRPr lang="en-US" sz="2400" b="1">
                        <a:solidFill>
                          <a:srgbClr val="FF0000"/>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1145392"/>
                  </a:ext>
                </a:extLst>
              </a:tr>
              <a:tr h="454904">
                <a:tc>
                  <a:txBody>
                    <a:bodyPr/>
                    <a:lstStyle/>
                    <a:p>
                      <a:pPr algn="ctr"/>
                      <a:r>
                        <a:rPr lang="en-US" sz="1800" b="1" smtClean="0">
                          <a:solidFill>
                            <a:schemeClr val="tx1"/>
                          </a:solidFill>
                        </a:rPr>
                        <a:t>4</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Đám</a:t>
                      </a:r>
                      <a:r>
                        <a:rPr lang="en-US" sz="1800" b="1" baseline="0" smtClean="0">
                          <a:solidFill>
                            <a:schemeClr val="tx1"/>
                          </a:solidFill>
                        </a:rPr>
                        <a:t> cưới/giỗ</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151</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11.2</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7.250</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19.5</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4142199"/>
                  </a:ext>
                </a:extLst>
              </a:tr>
              <a:tr h="454904">
                <a:tc>
                  <a:txBody>
                    <a:bodyPr/>
                    <a:lstStyle/>
                    <a:p>
                      <a:pPr algn="ctr"/>
                      <a:r>
                        <a:rPr lang="en-US" sz="1800" b="1" smtClean="0">
                          <a:solidFill>
                            <a:schemeClr val="tx1"/>
                          </a:solidFill>
                        </a:rPr>
                        <a:t>5</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Thức</a:t>
                      </a:r>
                      <a:r>
                        <a:rPr lang="en-US" sz="1800" b="1" baseline="0" smtClean="0">
                          <a:solidFill>
                            <a:schemeClr val="tx1"/>
                          </a:solidFill>
                        </a:rPr>
                        <a:t> ăn đường phố</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80</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6.0</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2.902</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7.8</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2301271"/>
                  </a:ext>
                </a:extLst>
              </a:tr>
              <a:tr h="454904">
                <a:tc>
                  <a:txBody>
                    <a:bodyPr/>
                    <a:lstStyle/>
                    <a:p>
                      <a:pPr algn="ctr"/>
                      <a:r>
                        <a:rPr lang="en-US" sz="1800" b="1" smtClean="0">
                          <a:solidFill>
                            <a:schemeClr val="tx1"/>
                          </a:solidFill>
                        </a:rPr>
                        <a:t>6</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Khác</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121</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9.0</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2.238</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6.0</a:t>
                      </a:r>
                      <a:endParaRPr lang="en-US" sz="1800" b="1">
                        <a:solidFill>
                          <a:schemeClr val="tx1"/>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6835980"/>
                  </a:ext>
                </a:extLst>
              </a:tr>
              <a:tr h="454904">
                <a:tc gridSpan="2">
                  <a:txBody>
                    <a:bodyPr/>
                    <a:lstStyle/>
                    <a:p>
                      <a:pPr algn="ctr"/>
                      <a:r>
                        <a:rPr lang="en-US" sz="1800" b="1" smtClean="0">
                          <a:solidFill>
                            <a:srgbClr val="FF0000"/>
                          </a:solidFill>
                        </a:rPr>
                        <a:t>Cộng</a:t>
                      </a:r>
                      <a:endParaRPr lang="en-US" sz="1800" b="1">
                        <a:solidFill>
                          <a:srgbClr val="FF0000"/>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FF"/>
                    </a:solidFill>
                  </a:tcPr>
                </a:tc>
                <a:tc hMerge="1">
                  <a:txBody>
                    <a:bodyPr/>
                    <a:lstStyle/>
                    <a:p>
                      <a:pPr algn="ctr"/>
                      <a:endParaRPr lang="en-US" b="1">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rgbClr val="FF0000"/>
                          </a:solidFill>
                        </a:rPr>
                        <a:t>1.344</a:t>
                      </a:r>
                      <a:endParaRPr lang="en-US" sz="1800" b="1">
                        <a:solidFill>
                          <a:srgbClr val="FF0000"/>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FF"/>
                    </a:solidFill>
                  </a:tcPr>
                </a:tc>
                <a:tc>
                  <a:txBody>
                    <a:bodyPr/>
                    <a:lstStyle/>
                    <a:p>
                      <a:pPr algn="ctr"/>
                      <a:r>
                        <a:rPr lang="en-US" sz="1800" b="1" smtClean="0">
                          <a:solidFill>
                            <a:srgbClr val="FF0000"/>
                          </a:solidFill>
                        </a:rPr>
                        <a:t>100</a:t>
                      </a:r>
                      <a:endParaRPr lang="en-US" sz="1800" b="1">
                        <a:solidFill>
                          <a:srgbClr val="FF0000"/>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FF"/>
                    </a:solidFill>
                  </a:tcPr>
                </a:tc>
                <a:tc>
                  <a:txBody>
                    <a:bodyPr/>
                    <a:lstStyle/>
                    <a:p>
                      <a:pPr algn="ctr"/>
                      <a:r>
                        <a:rPr lang="en-US" sz="1800" b="1" smtClean="0">
                          <a:solidFill>
                            <a:srgbClr val="FF0000"/>
                          </a:solidFill>
                        </a:rPr>
                        <a:t>41.238</a:t>
                      </a:r>
                      <a:endParaRPr lang="en-US" sz="1800" b="1">
                        <a:solidFill>
                          <a:srgbClr val="FF0000"/>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FF"/>
                    </a:solidFill>
                  </a:tcPr>
                </a:tc>
                <a:tc>
                  <a:txBody>
                    <a:bodyPr/>
                    <a:lstStyle/>
                    <a:p>
                      <a:pPr algn="ctr"/>
                      <a:r>
                        <a:rPr lang="en-US" sz="1800" b="1" smtClean="0">
                          <a:solidFill>
                            <a:srgbClr val="FF0000"/>
                          </a:solidFill>
                        </a:rPr>
                        <a:t>100</a:t>
                      </a:r>
                      <a:endParaRPr lang="en-US" sz="1800" b="1">
                        <a:solidFill>
                          <a:srgbClr val="FF0000"/>
                        </a:solidFil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FF"/>
                    </a:solidFill>
                  </a:tcPr>
                </a:tc>
                <a:extLst>
                  <a:ext uri="{0D108BD9-81ED-4DB2-BD59-A6C34878D82A}">
                    <a16:rowId xmlns:a16="http://schemas.microsoft.com/office/drawing/2014/main" val="3001792858"/>
                  </a:ext>
                </a:extLst>
              </a:tr>
            </a:tbl>
          </a:graphicData>
        </a:graphic>
      </p:graphicFrame>
    </p:spTree>
    <p:extLst>
      <p:ext uri="{BB962C8B-B14F-4D97-AF65-F5344CB8AC3E}">
        <p14:creationId xmlns:p14="http://schemas.microsoft.com/office/powerpoint/2010/main" val="2543549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224"/>
                                        </p:tgtEl>
                                        <p:attrNameLst>
                                          <p:attrName>style.visibility</p:attrName>
                                        </p:attrNameLst>
                                      </p:cBhvr>
                                      <p:to>
                                        <p:strVal val="visible"/>
                                      </p:to>
                                    </p:set>
                                    <p:anim calcmode="lin" valueType="num">
                                      <p:cBhvr>
                                        <p:cTn id="7" dur="500" fill="hold"/>
                                        <p:tgtEl>
                                          <p:spTgt spid="9224"/>
                                        </p:tgtEl>
                                        <p:attrNameLst>
                                          <p:attrName>ppt_w</p:attrName>
                                        </p:attrNameLst>
                                      </p:cBhvr>
                                      <p:tavLst>
                                        <p:tav tm="0">
                                          <p:val>
                                            <p:fltVal val="0"/>
                                          </p:val>
                                        </p:tav>
                                        <p:tav tm="100000">
                                          <p:val>
                                            <p:strVal val="#ppt_w"/>
                                          </p:val>
                                        </p:tav>
                                      </p:tavLst>
                                    </p:anim>
                                    <p:anim calcmode="lin" valueType="num">
                                      <p:cBhvr>
                                        <p:cTn id="8" dur="500" fill="hold"/>
                                        <p:tgtEl>
                                          <p:spTgt spid="9224"/>
                                        </p:tgtEl>
                                        <p:attrNameLst>
                                          <p:attrName>ppt_h</p:attrName>
                                        </p:attrNameLst>
                                      </p:cBhvr>
                                      <p:tavLst>
                                        <p:tav tm="0">
                                          <p:val>
                                            <p:fltVal val="0"/>
                                          </p:val>
                                        </p:tav>
                                        <p:tav tm="100000">
                                          <p:val>
                                            <p:strVal val="#ppt_h"/>
                                          </p:val>
                                        </p:tav>
                                      </p:tavLst>
                                    </p:anim>
                                    <p:animEffect transition="in" filter="fade">
                                      <p:cBhvr>
                                        <p:cTn id="9"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91A12C76-7629-49AE-B516-53982D06FDE9}" type="slidenum">
              <a:rPr lang="en-US" altLang="en-US" sz="1400" smtClean="0"/>
              <a:pPr>
                <a:spcBef>
                  <a:spcPct val="0"/>
                </a:spcBef>
                <a:buFontTx/>
                <a:buNone/>
              </a:pPr>
              <a:t>49</a:t>
            </a:fld>
            <a:endParaRPr lang="en-US" altLang="en-US" sz="1400" smtClean="0"/>
          </a:p>
        </p:txBody>
      </p:sp>
      <p:sp>
        <p:nvSpPr>
          <p:cNvPr id="10243" name="Rectangle 2"/>
          <p:cNvSpPr>
            <a:spLocks noChangeArrowheads="1"/>
          </p:cNvSpPr>
          <p:nvPr/>
        </p:nvSpPr>
        <p:spPr bwMode="auto">
          <a:xfrm>
            <a:off x="0" y="0"/>
            <a:ext cx="9144000" cy="609600"/>
          </a:xfrm>
          <a:prstGeom prst="rect">
            <a:avLst/>
          </a:prstGeom>
          <a:gradFill rotWithShape="1">
            <a:gsLst>
              <a:gs pos="0">
                <a:srgbClr val="0000FF"/>
              </a:gs>
              <a:gs pos="100000">
                <a:srgbClr val="FF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pic>
        <p:nvPicPr>
          <p:cNvPr id="10245"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 cy="65246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6"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10247"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10248" name="AutoShape 14"/>
          <p:cNvSpPr>
            <a:spLocks noChangeArrowheads="1"/>
          </p:cNvSpPr>
          <p:nvPr/>
        </p:nvSpPr>
        <p:spPr bwMode="auto">
          <a:xfrm>
            <a:off x="680166" y="9527"/>
            <a:ext cx="8463833" cy="510778"/>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 typeface="Wingdings" panose="05000000000000000000" pitchFamily="2" charset="2"/>
              <a:buNone/>
            </a:pPr>
            <a:r>
              <a:rPr lang="en-US" altLang="en-US" sz="2400" b="1">
                <a:solidFill>
                  <a:schemeClr val="bg1"/>
                </a:solidFill>
              </a:rPr>
              <a:t>Tình hình ngộ độc thực phẩm 6 tháng đầu năm 2023	</a:t>
            </a:r>
          </a:p>
        </p:txBody>
      </p:sp>
      <p:graphicFrame>
        <p:nvGraphicFramePr>
          <p:cNvPr id="3" name="Table 2"/>
          <p:cNvGraphicFramePr>
            <a:graphicFrameLocks noGrp="1"/>
          </p:cNvGraphicFramePr>
          <p:nvPr>
            <p:extLst/>
          </p:nvPr>
        </p:nvGraphicFramePr>
        <p:xfrm>
          <a:off x="609600" y="1066800"/>
          <a:ext cx="7775576" cy="4500562"/>
        </p:xfrm>
        <a:graphic>
          <a:graphicData uri="http://schemas.openxmlformats.org/drawingml/2006/table">
            <a:tbl>
              <a:tblPr firstRow="1" bandRow="1">
                <a:tableStyleId>{5C22544A-7EE6-4342-B048-85BDC9FD1C3A}</a:tableStyleId>
              </a:tblPr>
              <a:tblGrid>
                <a:gridCol w="667756">
                  <a:extLst>
                    <a:ext uri="{9D8B030D-6E8A-4147-A177-3AD203B41FA5}">
                      <a16:colId xmlns:a16="http://schemas.microsoft.com/office/drawing/2014/main" val="604114596"/>
                    </a:ext>
                  </a:extLst>
                </a:gridCol>
                <a:gridCol w="3020749">
                  <a:extLst>
                    <a:ext uri="{9D8B030D-6E8A-4147-A177-3AD203B41FA5}">
                      <a16:colId xmlns:a16="http://schemas.microsoft.com/office/drawing/2014/main" val="2644064845"/>
                    </a:ext>
                  </a:extLst>
                </a:gridCol>
                <a:gridCol w="1197249">
                  <a:extLst>
                    <a:ext uri="{9D8B030D-6E8A-4147-A177-3AD203B41FA5}">
                      <a16:colId xmlns:a16="http://schemas.microsoft.com/office/drawing/2014/main" val="2240833886"/>
                    </a:ext>
                  </a:extLst>
                </a:gridCol>
                <a:gridCol w="1183333">
                  <a:extLst>
                    <a:ext uri="{9D8B030D-6E8A-4147-A177-3AD203B41FA5}">
                      <a16:colId xmlns:a16="http://schemas.microsoft.com/office/drawing/2014/main" val="1782591660"/>
                    </a:ext>
                  </a:extLst>
                </a:gridCol>
                <a:gridCol w="1706489">
                  <a:extLst>
                    <a:ext uri="{9D8B030D-6E8A-4147-A177-3AD203B41FA5}">
                      <a16:colId xmlns:a16="http://schemas.microsoft.com/office/drawing/2014/main" val="3369110584"/>
                    </a:ext>
                  </a:extLst>
                </a:gridCol>
              </a:tblGrid>
              <a:tr h="964337">
                <a:tc>
                  <a:txBody>
                    <a:bodyPr/>
                    <a:lstStyle/>
                    <a:p>
                      <a:pPr algn="ctr"/>
                      <a:r>
                        <a:rPr lang="en-US" sz="1800" smtClean="0">
                          <a:solidFill>
                            <a:schemeClr val="tx1"/>
                          </a:solidFill>
                        </a:rPr>
                        <a:t>TT</a:t>
                      </a:r>
                      <a:endParaRPr lang="en-US" sz="1800">
                        <a:solidFill>
                          <a:schemeClr val="tx1"/>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smtClean="0">
                          <a:solidFill>
                            <a:schemeClr val="tx1"/>
                          </a:solidFill>
                        </a:rPr>
                        <a:t>Chỉ</a:t>
                      </a:r>
                      <a:r>
                        <a:rPr lang="en-US" sz="1800" baseline="0" smtClean="0">
                          <a:solidFill>
                            <a:schemeClr val="tx1"/>
                          </a:solidFill>
                        </a:rPr>
                        <a:t> số</a:t>
                      </a:r>
                      <a:endParaRPr lang="en-US" sz="1800">
                        <a:solidFill>
                          <a:schemeClr val="tx1"/>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baseline="0" smtClean="0">
                          <a:solidFill>
                            <a:schemeClr val="tx1"/>
                          </a:solidFill>
                        </a:rPr>
                        <a:t>Năm 2022</a:t>
                      </a: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smtClean="0">
                          <a:solidFill>
                            <a:schemeClr val="tx1"/>
                          </a:solidFill>
                        </a:rPr>
                        <a:t>Năm</a:t>
                      </a:r>
                      <a:r>
                        <a:rPr lang="en-US" sz="1800" b="1" baseline="0" smtClean="0">
                          <a:solidFill>
                            <a:schemeClr val="tx1"/>
                          </a:solidFill>
                        </a:rPr>
                        <a:t> 2023</a:t>
                      </a:r>
                      <a:endParaRPr lang="en-US" sz="1800" b="1">
                        <a:solidFill>
                          <a:schemeClr val="tx1"/>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baseline="0" smtClean="0">
                          <a:solidFill>
                            <a:schemeClr val="tx1"/>
                          </a:solidFill>
                        </a:rPr>
                        <a:t>So sánh tăng/tang</a:t>
                      </a: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663049225"/>
                  </a:ext>
                </a:extLst>
              </a:tr>
              <a:tr h="551049">
                <a:tc>
                  <a:txBody>
                    <a:bodyPr/>
                    <a:lstStyle/>
                    <a:p>
                      <a:pPr algn="ctr"/>
                      <a:r>
                        <a:rPr lang="en-US" sz="1800" b="1" smtClean="0">
                          <a:solidFill>
                            <a:schemeClr val="tx1"/>
                          </a:solidFill>
                        </a:rPr>
                        <a:t>1</a:t>
                      </a:r>
                      <a:endParaRPr lang="en-US" sz="1800" b="1">
                        <a:solidFill>
                          <a:schemeClr val="tx1"/>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Số</a:t>
                      </a:r>
                      <a:r>
                        <a:rPr lang="en-US" sz="1800" b="1" baseline="0" smtClean="0">
                          <a:solidFill>
                            <a:schemeClr val="tx1"/>
                          </a:solidFill>
                        </a:rPr>
                        <a:t> vụ</a:t>
                      </a:r>
                      <a:endParaRPr lang="en-US" sz="1800" b="1">
                        <a:solidFill>
                          <a:schemeClr val="tx1"/>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18</a:t>
                      </a:r>
                      <a:endParaRPr lang="en-US" sz="1800" b="1">
                        <a:solidFill>
                          <a:schemeClr val="tx1"/>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57</a:t>
                      </a:r>
                      <a:endParaRPr lang="en-US" sz="1800" b="1">
                        <a:solidFill>
                          <a:schemeClr val="tx1"/>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+39 (216.7%)</a:t>
                      </a:r>
                      <a:endParaRPr lang="en-US" sz="1800" b="1">
                        <a:solidFill>
                          <a:schemeClr val="tx1"/>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0897153"/>
                  </a:ext>
                </a:extLst>
              </a:tr>
              <a:tr h="551049">
                <a:tc>
                  <a:txBody>
                    <a:bodyPr/>
                    <a:lstStyle/>
                    <a:p>
                      <a:pPr algn="ctr"/>
                      <a:r>
                        <a:rPr lang="en-US" sz="1800" b="1" smtClean="0">
                          <a:solidFill>
                            <a:schemeClr val="tx1"/>
                          </a:solidFill>
                        </a:rPr>
                        <a:t>2</a:t>
                      </a:r>
                      <a:endParaRPr lang="en-US" sz="1800" b="1">
                        <a:solidFill>
                          <a:schemeClr val="tx1"/>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Số</a:t>
                      </a:r>
                      <a:r>
                        <a:rPr lang="en-US" sz="1800" b="1" baseline="0" smtClean="0">
                          <a:solidFill>
                            <a:schemeClr val="tx1"/>
                          </a:solidFill>
                        </a:rPr>
                        <a:t> mắc</a:t>
                      </a:r>
                      <a:endParaRPr lang="en-US" sz="1800" b="1">
                        <a:solidFill>
                          <a:schemeClr val="tx1"/>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287</a:t>
                      </a:r>
                      <a:endParaRPr lang="en-US" sz="1800" b="1">
                        <a:solidFill>
                          <a:schemeClr val="tx1"/>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864</a:t>
                      </a:r>
                      <a:endParaRPr lang="en-US" sz="1800" b="1">
                        <a:solidFill>
                          <a:schemeClr val="tx1"/>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+577 (201%)</a:t>
                      </a:r>
                      <a:endParaRPr lang="en-US" sz="1800" b="1">
                        <a:solidFill>
                          <a:schemeClr val="tx1"/>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6672570"/>
                  </a:ext>
                </a:extLst>
              </a:tr>
              <a:tr h="551049">
                <a:tc>
                  <a:txBody>
                    <a:bodyPr/>
                    <a:lstStyle/>
                    <a:p>
                      <a:pPr algn="ctr"/>
                      <a:r>
                        <a:rPr lang="en-US" sz="1800" b="1" smtClean="0">
                          <a:solidFill>
                            <a:srgbClr val="FF0000"/>
                          </a:solidFill>
                        </a:rPr>
                        <a:t>3</a:t>
                      </a:r>
                      <a:endParaRPr lang="en-US" sz="1800" b="1">
                        <a:solidFill>
                          <a:srgbClr val="FF0000"/>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rgbClr val="FF0000"/>
                          </a:solidFill>
                        </a:rPr>
                        <a:t>Số</a:t>
                      </a:r>
                      <a:r>
                        <a:rPr lang="en-US" sz="1800" b="1" baseline="0" smtClean="0">
                          <a:solidFill>
                            <a:srgbClr val="FF0000"/>
                          </a:solidFill>
                        </a:rPr>
                        <a:t> tử vong</a:t>
                      </a:r>
                      <a:endParaRPr lang="en-US" sz="1800" b="1">
                        <a:solidFill>
                          <a:srgbClr val="FF0000"/>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rgbClr val="FF0000"/>
                          </a:solidFill>
                        </a:rPr>
                        <a:t>6</a:t>
                      </a:r>
                      <a:endParaRPr lang="en-US" sz="1800" b="1">
                        <a:solidFill>
                          <a:srgbClr val="FF0000"/>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rgbClr val="FF0000"/>
                          </a:solidFill>
                        </a:rPr>
                        <a:t>13</a:t>
                      </a:r>
                      <a:endParaRPr lang="en-US" sz="1800" b="1">
                        <a:solidFill>
                          <a:srgbClr val="FF0000"/>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rgbClr val="FF0000"/>
                          </a:solidFill>
                        </a:rPr>
                        <a:t>+7 (116.7%)</a:t>
                      </a:r>
                      <a:endParaRPr lang="en-US" sz="1800" b="1">
                        <a:solidFill>
                          <a:srgbClr val="FF0000"/>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1145392"/>
                  </a:ext>
                </a:extLst>
              </a:tr>
              <a:tr h="775385">
                <a:tc>
                  <a:txBody>
                    <a:bodyPr/>
                    <a:lstStyle/>
                    <a:p>
                      <a:pPr algn="ctr"/>
                      <a:r>
                        <a:rPr lang="en-US" sz="1800" b="1" smtClean="0">
                          <a:solidFill>
                            <a:schemeClr val="tx1"/>
                          </a:solidFill>
                        </a:rPr>
                        <a:t>4</a:t>
                      </a:r>
                      <a:endParaRPr lang="en-US" sz="1800" b="1">
                        <a:solidFill>
                          <a:schemeClr val="tx1"/>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Số</a:t>
                      </a:r>
                      <a:r>
                        <a:rPr lang="en-US" sz="1800" b="1" baseline="0" smtClean="0">
                          <a:solidFill>
                            <a:schemeClr val="tx1"/>
                          </a:solidFill>
                        </a:rPr>
                        <a:t> vụ </a:t>
                      </a:r>
                    </a:p>
                    <a:p>
                      <a:pPr algn="ctr"/>
                      <a:r>
                        <a:rPr lang="en-US" sz="1800" b="1" baseline="0" smtClean="0">
                          <a:solidFill>
                            <a:schemeClr val="tx1"/>
                          </a:solidFill>
                        </a:rPr>
                        <a:t>&gt; 30 người mắc</a:t>
                      </a:r>
                      <a:endParaRPr lang="en-US" sz="1800" b="1">
                        <a:solidFill>
                          <a:schemeClr val="tx1"/>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2</a:t>
                      </a:r>
                      <a:endParaRPr lang="en-US" sz="1800" b="1">
                        <a:solidFill>
                          <a:schemeClr val="tx1"/>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9</a:t>
                      </a:r>
                      <a:endParaRPr lang="en-US" sz="1800" b="1">
                        <a:solidFill>
                          <a:schemeClr val="tx1"/>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+7 (350%)</a:t>
                      </a:r>
                      <a:endParaRPr lang="en-US" sz="1800" b="1">
                        <a:solidFill>
                          <a:schemeClr val="tx1"/>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4142199"/>
                  </a:ext>
                </a:extLst>
              </a:tr>
              <a:tr h="1107693">
                <a:tc>
                  <a:txBody>
                    <a:bodyPr/>
                    <a:lstStyle/>
                    <a:p>
                      <a:pPr algn="ctr"/>
                      <a:r>
                        <a:rPr lang="en-US" sz="1800" b="1" smtClean="0">
                          <a:solidFill>
                            <a:schemeClr val="tx1"/>
                          </a:solidFill>
                        </a:rPr>
                        <a:t>5</a:t>
                      </a:r>
                      <a:endParaRPr lang="en-US" sz="1800" b="1">
                        <a:solidFill>
                          <a:schemeClr val="tx1"/>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smtClean="0">
                          <a:solidFill>
                            <a:schemeClr val="tx1"/>
                          </a:solidFill>
                        </a:rPr>
                        <a:t>Số</a:t>
                      </a:r>
                      <a:r>
                        <a:rPr lang="en-US" sz="1800" b="1" baseline="0" smtClean="0">
                          <a:solidFill>
                            <a:schemeClr val="tx1"/>
                          </a:solidFill>
                        </a:rPr>
                        <a:t> vụ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baseline="0" smtClean="0">
                          <a:solidFill>
                            <a:schemeClr val="tx1"/>
                          </a:solidFill>
                        </a:rPr>
                        <a:t>&lt; 30 người mắc</a:t>
                      </a:r>
                      <a:endParaRPr lang="en-US" sz="1800" b="1" smtClean="0">
                        <a:solidFill>
                          <a:schemeClr val="tx1"/>
                        </a:solidFill>
                      </a:endParaRPr>
                    </a:p>
                    <a:p>
                      <a:pPr algn="ctr"/>
                      <a:endParaRPr lang="en-US" sz="1800" b="1">
                        <a:solidFill>
                          <a:schemeClr val="tx1"/>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16</a:t>
                      </a:r>
                      <a:endParaRPr lang="en-US" sz="1800" b="1">
                        <a:solidFill>
                          <a:schemeClr val="tx1"/>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48</a:t>
                      </a:r>
                      <a:endParaRPr lang="en-US" sz="1800" b="1">
                        <a:solidFill>
                          <a:schemeClr val="tx1"/>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smtClean="0">
                          <a:solidFill>
                            <a:schemeClr val="tx1"/>
                          </a:solidFill>
                        </a:rPr>
                        <a:t>+32 (200%)</a:t>
                      </a:r>
                      <a:endParaRPr lang="en-US" sz="1800" b="1">
                        <a:solidFill>
                          <a:schemeClr val="tx1"/>
                        </a:solidFill>
                      </a:endParaRPr>
                    </a:p>
                  </a:txBody>
                  <a:tcPr marL="91432" marR="91432"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2301271"/>
                  </a:ext>
                </a:extLst>
              </a:tr>
            </a:tbl>
          </a:graphicData>
        </a:graphic>
      </p:graphicFrame>
    </p:spTree>
    <p:extLst>
      <p:ext uri="{BB962C8B-B14F-4D97-AF65-F5344CB8AC3E}">
        <p14:creationId xmlns:p14="http://schemas.microsoft.com/office/powerpoint/2010/main" val="10584459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248"/>
                                        </p:tgtEl>
                                        <p:attrNameLst>
                                          <p:attrName>style.visibility</p:attrName>
                                        </p:attrNameLst>
                                      </p:cBhvr>
                                      <p:to>
                                        <p:strVal val="visible"/>
                                      </p:to>
                                    </p:set>
                                    <p:anim calcmode="lin" valueType="num">
                                      <p:cBhvr>
                                        <p:cTn id="7" dur="500" fill="hold"/>
                                        <p:tgtEl>
                                          <p:spTgt spid="10248"/>
                                        </p:tgtEl>
                                        <p:attrNameLst>
                                          <p:attrName>ppt_w</p:attrName>
                                        </p:attrNameLst>
                                      </p:cBhvr>
                                      <p:tavLst>
                                        <p:tav tm="0">
                                          <p:val>
                                            <p:fltVal val="0"/>
                                          </p:val>
                                        </p:tav>
                                        <p:tav tm="100000">
                                          <p:val>
                                            <p:strVal val="#ppt_w"/>
                                          </p:val>
                                        </p:tav>
                                      </p:tavLst>
                                    </p:anim>
                                    <p:anim calcmode="lin" valueType="num">
                                      <p:cBhvr>
                                        <p:cTn id="8" dur="500" fill="hold"/>
                                        <p:tgtEl>
                                          <p:spTgt spid="10248"/>
                                        </p:tgtEl>
                                        <p:attrNameLst>
                                          <p:attrName>ppt_h</p:attrName>
                                        </p:attrNameLst>
                                      </p:cBhvr>
                                      <p:tavLst>
                                        <p:tav tm="0">
                                          <p:val>
                                            <p:fltVal val="0"/>
                                          </p:val>
                                        </p:tav>
                                        <p:tav tm="100000">
                                          <p:val>
                                            <p:strVal val="#ppt_h"/>
                                          </p:val>
                                        </p:tav>
                                      </p:tavLst>
                                    </p:anim>
                                    <p:animEffect transition="in" filter="fade">
                                      <p:cBhvr>
                                        <p:cTn id="9" dur="5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762000" y="914400"/>
            <a:ext cx="7924800" cy="5410200"/>
          </a:xfrm>
        </p:spPr>
        <p:txBody>
          <a:bodyPr/>
          <a:lstStyle/>
          <a:p>
            <a:pPr algn="just"/>
            <a:r>
              <a:rPr lang="en-US" sz="2800" dirty="0" err="1" smtClean="0">
                <a:latin typeface="Times New Roman" pitchFamily="18" charset="0"/>
                <a:cs typeface="Times New Roman" pitchFamily="18" charset="0"/>
              </a:rPr>
              <a:t>Rà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soát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bổ</a:t>
            </a:r>
            <a:r>
              <a:rPr lang="en-US" sz="2800" dirty="0" smtClean="0">
                <a:latin typeface="Times New Roman" pitchFamily="18" charset="0"/>
                <a:cs typeface="Times New Roman" pitchFamily="18" charset="0"/>
              </a:rPr>
              <a:t> sung, </a:t>
            </a:r>
            <a:r>
              <a:rPr lang="en-US" sz="2800" dirty="0" err="1" smtClean="0">
                <a:latin typeface="Times New Roman" pitchFamily="18" charset="0"/>
                <a:cs typeface="Times New Roman" pitchFamily="18" charset="0"/>
              </a:rPr>
              <a:t>hoàn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kiện</a:t>
            </a:r>
            <a:r>
              <a:rPr lang="en-US" sz="2800" dirty="0" smtClean="0">
                <a:latin typeface="Times New Roman" pitchFamily="18" charset="0"/>
                <a:cs typeface="Times New Roman" pitchFamily="18" charset="0"/>
              </a:rPr>
              <a:t> ATTP </a:t>
            </a:r>
            <a:r>
              <a:rPr lang="en-US" sz="2800" dirty="0" err="1" smtClean="0">
                <a:latin typeface="Times New Roman" pitchFamily="18" charset="0"/>
                <a:cs typeface="Times New Roman" pitchFamily="18" charset="0"/>
              </a:rPr>
              <a:t>tại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smtClean="0">
              <a:latin typeface="Times New Roman" pitchFamily="18" charset="0"/>
              <a:cs typeface="Times New Roman" pitchFamily="18" charset="0"/>
            </a:endParaRPr>
          </a:p>
          <a:p>
            <a:pPr algn="just"/>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đảm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bảo</a:t>
            </a:r>
            <a:r>
              <a:rPr lang="en-US" sz="2800" dirty="0" smtClean="0">
                <a:latin typeface="Times New Roman" pitchFamily="18" charset="0"/>
                <a:cs typeface="Times New Roman" pitchFamily="18" charset="0"/>
              </a:rPr>
              <a:t> ATTP, </a:t>
            </a:r>
            <a:r>
              <a:rPr lang="en-US" sz="2800" dirty="0" err="1" smtClean="0">
                <a:latin typeface="Times New Roman" pitchFamily="18" charset="0"/>
                <a:cs typeface="Times New Roman" pitchFamily="18" charset="0"/>
              </a:rPr>
              <a:t>phòng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dịch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tổ</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trú</a:t>
            </a:r>
            <a:r>
              <a:rPr lang="en-US" sz="2800" dirty="0" smtClean="0">
                <a:latin typeface="Times New Roman" pitchFamily="18" charset="0"/>
                <a:cs typeface="Times New Roman" pitchFamily="18" charset="0"/>
              </a:rPr>
              <a:t>.</a:t>
            </a:r>
          </a:p>
          <a:p>
            <a:pPr algn="just"/>
            <a:r>
              <a:rPr lang="en-US" sz="2800" dirty="0" err="1" smtClean="0">
                <a:latin typeface="Times New Roman" pitchFamily="18" charset="0"/>
                <a:cs typeface="Times New Roman" pitchFamily="18" charset="0"/>
              </a:rPr>
              <a:t>Tăng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tuyên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truyền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huynh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đảm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bảo</a:t>
            </a:r>
            <a:r>
              <a:rPr lang="en-US" sz="2800" dirty="0" smtClean="0">
                <a:latin typeface="Times New Roman" pitchFamily="18" charset="0"/>
                <a:cs typeface="Times New Roman" pitchFamily="18" charset="0"/>
              </a:rPr>
              <a:t> ATTP, </a:t>
            </a:r>
            <a:r>
              <a:rPr lang="en-US" sz="2800" dirty="0" err="1" smtClean="0">
                <a:latin typeface="Times New Roman" pitchFamily="18" charset="0"/>
                <a:cs typeface="Times New Roman" pitchFamily="18" charset="0"/>
              </a:rPr>
              <a:t>phòng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dịch</a:t>
            </a:r>
            <a:r>
              <a:rPr lang="en-US" sz="2800" dirty="0" smtClean="0">
                <a:latin typeface="Times New Roman" pitchFamily="18" charset="0"/>
                <a:cs typeface="Times New Roman" pitchFamily="18" charset="0"/>
              </a:rPr>
              <a:t>, PC TNTT</a:t>
            </a:r>
          </a:p>
          <a:p>
            <a:pPr algn="just"/>
            <a:r>
              <a:rPr lang="en-US" sz="2800" dirty="0" err="1" smtClean="0">
                <a:latin typeface="Times New Roman" pitchFamily="18" charset="0"/>
                <a:cs typeface="Times New Roman" pitchFamily="18" charset="0"/>
              </a:rPr>
              <a:t>Rà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soát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bổ</a:t>
            </a:r>
            <a:r>
              <a:rPr lang="en-US" sz="2800" dirty="0" smtClean="0">
                <a:latin typeface="Times New Roman" pitchFamily="18" charset="0"/>
                <a:cs typeface="Times New Roman" pitchFamily="18" charset="0"/>
              </a:rPr>
              <a:t> sung </a:t>
            </a:r>
            <a:r>
              <a:rPr lang="en-US" sz="2800" dirty="0" err="1" smtClean="0">
                <a:latin typeface="Times New Roman" pitchFamily="18" charset="0"/>
                <a:cs typeface="Times New Roman" pitchFamily="18" charset="0"/>
              </a:rPr>
              <a:t>đủ</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lực</a:t>
            </a:r>
            <a:r>
              <a:rPr lang="en-US" sz="2800" dirty="0" smtClean="0">
                <a:latin typeface="Times New Roman" pitchFamily="18" charset="0"/>
                <a:cs typeface="Times New Roman" pitchFamily="18" charset="0"/>
              </a:rPr>
              <a:t> y </a:t>
            </a:r>
            <a:r>
              <a:rPr lang="en-US" sz="2800" dirty="0" err="1" smtClean="0">
                <a:latin typeface="Times New Roman" pitchFamily="18" charset="0"/>
                <a:cs typeface="Times New Roman" pitchFamily="18" charset="0"/>
              </a:rPr>
              <a:t>tế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thuốc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bị</a:t>
            </a:r>
            <a:r>
              <a:rPr lang="en-US" sz="2800" dirty="0" smtClean="0">
                <a:latin typeface="Times New Roman" pitchFamily="18" charset="0"/>
                <a:cs typeface="Times New Roman" pitchFamily="18" charset="0"/>
              </a:rPr>
              <a:t> y </a:t>
            </a:r>
            <a:r>
              <a:rPr lang="en-US" sz="2800" dirty="0" err="1" smtClean="0">
                <a:latin typeface="Times New Roman" pitchFamily="18" charset="0"/>
                <a:cs typeface="Times New Roman" pitchFamily="18" charset="0"/>
              </a:rPr>
              <a:t>tế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tốt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sóc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khỏe</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a:t>
            </a:r>
          </a:p>
          <a:p>
            <a:pPr algn="just"/>
            <a:endParaRPr lang="en-US" dirty="0" smtClean="0">
              <a:latin typeface="Times New Roman" pitchFamily="18" charset="0"/>
              <a:cs typeface="Times New Roman" pitchFamily="18" charset="0"/>
            </a:endParaRPr>
          </a:p>
        </p:txBody>
      </p:sp>
      <p:sp>
        <p:nvSpPr>
          <p:cNvPr id="4" name="AutoShape 15"/>
          <p:cNvSpPr>
            <a:spLocks noChangeArrowheads="1"/>
          </p:cNvSpPr>
          <p:nvPr/>
        </p:nvSpPr>
        <p:spPr bwMode="gray">
          <a:xfrm>
            <a:off x="6824" y="-5971"/>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sz="2800" b="1" dirty="0" smtClean="0">
                <a:solidFill>
                  <a:srgbClr val="FF0000"/>
                </a:solidFill>
                <a:cs typeface="+mn-cs"/>
              </a:rPr>
              <a:t>I. </a:t>
            </a:r>
            <a:r>
              <a:rPr lang="en-US" sz="2800" b="1" dirty="0">
                <a:solidFill>
                  <a:srgbClr val="0000CC"/>
                </a:solidFill>
                <a:cs typeface="+mn-cs"/>
              </a:rPr>
              <a:t>NỘI DUNG NHIỆM VỤ </a:t>
            </a:r>
            <a:r>
              <a:rPr lang="en-US" sz="2800" b="1" dirty="0" smtClean="0">
                <a:solidFill>
                  <a:srgbClr val="0000CC"/>
                </a:solidFill>
                <a:cs typeface="+mn-cs"/>
              </a:rPr>
              <a:t>CHUNG</a:t>
            </a:r>
            <a:endParaRPr lang="vi-VN" altLang="en-US" sz="2800" b="1" dirty="0">
              <a:solidFill>
                <a:srgbClr val="0000CC"/>
              </a:solidFill>
              <a:cs typeface="+mn-cs"/>
            </a:endParaRPr>
          </a:p>
        </p:txBody>
      </p:sp>
    </p:spTree>
    <p:extLst>
      <p:ext uri="{BB962C8B-B14F-4D97-AF65-F5344CB8AC3E}">
        <p14:creationId xmlns:p14="http://schemas.microsoft.com/office/powerpoint/2010/main" val="347574036"/>
      </p:ext>
    </p:extLst>
  </p:cSld>
  <p:clrMapOvr>
    <a:masterClrMapping/>
  </p:clrMapOvr>
  <p:transition>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C8F4A1F8-2395-405A-B337-2496F860192B}" type="slidenum">
              <a:rPr lang="en-US" altLang="en-US" sz="1400" smtClean="0"/>
              <a:pPr>
                <a:spcBef>
                  <a:spcPct val="0"/>
                </a:spcBef>
                <a:buFontTx/>
                <a:buNone/>
              </a:pPr>
              <a:t>50</a:t>
            </a:fld>
            <a:endParaRPr lang="en-US" altLang="en-US" sz="1400" smtClean="0"/>
          </a:p>
        </p:txBody>
      </p:sp>
      <p:sp>
        <p:nvSpPr>
          <p:cNvPr id="11267" name="Rectangle 2"/>
          <p:cNvSpPr>
            <a:spLocks noChangeArrowheads="1"/>
          </p:cNvSpPr>
          <p:nvPr/>
        </p:nvSpPr>
        <p:spPr bwMode="auto">
          <a:xfrm>
            <a:off x="0" y="0"/>
            <a:ext cx="9144000" cy="609600"/>
          </a:xfrm>
          <a:prstGeom prst="rect">
            <a:avLst/>
          </a:prstGeom>
          <a:gradFill rotWithShape="1">
            <a:gsLst>
              <a:gs pos="0">
                <a:srgbClr val="0000FF"/>
              </a:gs>
              <a:gs pos="100000">
                <a:srgbClr val="FF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pic>
        <p:nvPicPr>
          <p:cNvPr id="11269"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 cy="65246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0"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11271"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11272" name="AutoShape 14"/>
          <p:cNvSpPr>
            <a:spLocks noChangeArrowheads="1"/>
          </p:cNvSpPr>
          <p:nvPr/>
        </p:nvSpPr>
        <p:spPr bwMode="auto">
          <a:xfrm>
            <a:off x="687388" y="0"/>
            <a:ext cx="8456612" cy="578882"/>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 typeface="Wingdings" panose="05000000000000000000" pitchFamily="2" charset="2"/>
              <a:buNone/>
            </a:pPr>
            <a:r>
              <a:rPr lang="en-US" altLang="en-US" sz="2800" b="1">
                <a:solidFill>
                  <a:schemeClr val="bg1"/>
                </a:solidFill>
              </a:rPr>
              <a:t>Nguyên nhân gây ngộ độc thực phẩm	</a:t>
            </a:r>
          </a:p>
        </p:txBody>
      </p:sp>
      <p:pic>
        <p:nvPicPr>
          <p:cNvPr id="11273" name="Picture 11" descr="Một số mối nguy an toàn thực phẩm doanh nghiệp, người tiêu dùng cần b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13" y="1385888"/>
            <a:ext cx="828675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37468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272"/>
                                        </p:tgtEl>
                                        <p:attrNameLst>
                                          <p:attrName>style.visibility</p:attrName>
                                        </p:attrNameLst>
                                      </p:cBhvr>
                                      <p:to>
                                        <p:strVal val="visible"/>
                                      </p:to>
                                    </p:set>
                                    <p:anim calcmode="lin" valueType="num">
                                      <p:cBhvr>
                                        <p:cTn id="7" dur="500" fill="hold"/>
                                        <p:tgtEl>
                                          <p:spTgt spid="11272"/>
                                        </p:tgtEl>
                                        <p:attrNameLst>
                                          <p:attrName>ppt_w</p:attrName>
                                        </p:attrNameLst>
                                      </p:cBhvr>
                                      <p:tavLst>
                                        <p:tav tm="0">
                                          <p:val>
                                            <p:fltVal val="0"/>
                                          </p:val>
                                        </p:tav>
                                        <p:tav tm="100000">
                                          <p:val>
                                            <p:strVal val="#ppt_w"/>
                                          </p:val>
                                        </p:tav>
                                      </p:tavLst>
                                    </p:anim>
                                    <p:anim calcmode="lin" valueType="num">
                                      <p:cBhvr>
                                        <p:cTn id="8" dur="500" fill="hold"/>
                                        <p:tgtEl>
                                          <p:spTgt spid="11272"/>
                                        </p:tgtEl>
                                        <p:attrNameLst>
                                          <p:attrName>ppt_h</p:attrName>
                                        </p:attrNameLst>
                                      </p:cBhvr>
                                      <p:tavLst>
                                        <p:tav tm="0">
                                          <p:val>
                                            <p:fltVal val="0"/>
                                          </p:val>
                                        </p:tav>
                                        <p:tav tm="100000">
                                          <p:val>
                                            <p:strVal val="#ppt_h"/>
                                          </p:val>
                                        </p:tav>
                                      </p:tavLst>
                                    </p:anim>
                                    <p:animEffect transition="in" filter="fade">
                                      <p:cBhvr>
                                        <p:cTn id="9" dur="5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0"/>
            <a:ext cx="9144000" cy="2895600"/>
          </a:xfrm>
          <a:gradFill rotWithShape="1">
            <a:gsLst>
              <a:gs pos="0">
                <a:srgbClr val="00FFFF"/>
              </a:gs>
              <a:gs pos="50000">
                <a:srgbClr val="FFFFFF"/>
              </a:gs>
              <a:gs pos="100000">
                <a:srgbClr val="00FFFF"/>
              </a:gs>
            </a:gsLst>
            <a:lin ang="5400000" scaled="1"/>
          </a:gradFill>
          <a:ln w="9525">
            <a:noFill/>
            <a:miter lim="800000"/>
            <a:headEnd/>
            <a:tailEnd/>
          </a:ln>
          <a:effectLst>
            <a:outerShdw dist="35921" dir="2700000" algn="ctr" rotWithShape="0">
              <a:srgbClr val="FFFFFF"/>
            </a:outerShdw>
          </a:effectLst>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vert="horz" wrap="square" lIns="91436" tIns="45719" rIns="91436" bIns="45719" numCol="1" anchor="ctr" anchorCtr="0" compatLnSpc="1">
            <a:prstTxWarp prst="textNoShape">
              <a:avLst/>
            </a:prstTxWarp>
            <a:flatTx/>
          </a:bodyPr>
          <a:lstStyle/>
          <a:p>
            <a:pPr algn="ctr" defTabSz="912813" eaLnBrk="0" hangingPunct="0"/>
            <a:r>
              <a:rPr lang="en-US" sz="3200" b="1" kern="1200" smtClean="0">
                <a:solidFill>
                  <a:srgbClr val="333399"/>
                </a:solidFill>
                <a:latin typeface="Arial" panose="020B0604020202020204" pitchFamily="34" charset="0"/>
                <a:ea typeface="+mn-ea"/>
                <a:cs typeface="Arial" panose="020B0604020202020204" pitchFamily="34" charset="0"/>
              </a:rPr>
              <a:t/>
            </a:r>
            <a:br>
              <a:rPr lang="en-US" sz="3200" b="1" kern="1200" smtClean="0">
                <a:solidFill>
                  <a:srgbClr val="333399"/>
                </a:solidFill>
                <a:latin typeface="Arial" panose="020B0604020202020204" pitchFamily="34" charset="0"/>
                <a:ea typeface="+mn-ea"/>
                <a:cs typeface="Arial" panose="020B0604020202020204" pitchFamily="34" charset="0"/>
              </a:rPr>
            </a:br>
            <a:r>
              <a:rPr lang="en-US" sz="2800" b="1" kern="1200" smtClean="0">
                <a:solidFill>
                  <a:srgbClr val="0000FF"/>
                </a:solidFill>
                <a:latin typeface="Arial" panose="020B0604020202020204" pitchFamily="34" charset="0"/>
                <a:ea typeface="+mn-ea"/>
                <a:cs typeface="Arial" panose="020B0604020202020204" pitchFamily="34" charset="0"/>
              </a:rPr>
              <a:t>CÁC BIỆN PHÁP ĐẢM BẢO AN TOÀN THỰC PHẨM</a:t>
            </a:r>
            <a:r>
              <a:rPr lang="en-US" sz="2800" b="1" kern="1200" dirty="0">
                <a:solidFill>
                  <a:srgbClr val="0000FF"/>
                </a:solidFill>
                <a:latin typeface="Arial" panose="020B0604020202020204" pitchFamily="34" charset="0"/>
                <a:ea typeface="+mn-ea"/>
                <a:cs typeface="Arial" panose="020B0604020202020204" pitchFamily="34" charset="0"/>
              </a:rPr>
              <a:t/>
            </a:r>
            <a:br>
              <a:rPr lang="en-US" sz="2800" b="1" kern="1200" dirty="0">
                <a:solidFill>
                  <a:srgbClr val="0000FF"/>
                </a:solidFill>
                <a:latin typeface="Arial" panose="020B0604020202020204" pitchFamily="34" charset="0"/>
                <a:ea typeface="+mn-ea"/>
                <a:cs typeface="Arial" panose="020B0604020202020204" pitchFamily="34" charset="0"/>
              </a:rPr>
            </a:br>
            <a:endParaRPr lang="en-US" sz="2800" b="1" kern="1200" dirty="0">
              <a:solidFill>
                <a:srgbClr val="0000FF"/>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34390451"/>
      </p:ext>
    </p:extLst>
  </p:cSld>
  <p:clrMapOvr>
    <a:masterClrMapping/>
  </p:clrMapOvr>
  <p:transition>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F29F1A85-4BE4-48E5-B4EA-6EFE5B7DDD5E}" type="slidenum">
              <a:rPr lang="en-US" altLang="en-US" sz="1400" smtClean="0"/>
              <a:pPr>
                <a:spcBef>
                  <a:spcPct val="0"/>
                </a:spcBef>
                <a:buFontTx/>
                <a:buNone/>
              </a:pPr>
              <a:t>52</a:t>
            </a:fld>
            <a:endParaRPr lang="en-US" altLang="en-US" sz="1400" smtClean="0"/>
          </a:p>
        </p:txBody>
      </p:sp>
      <p:sp>
        <p:nvSpPr>
          <p:cNvPr id="21507"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21508"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11" name="Title 1"/>
          <p:cNvSpPr txBox="1">
            <a:spLocks/>
          </p:cNvSpPr>
          <p:nvPr/>
        </p:nvSpPr>
        <p:spPr bwMode="auto">
          <a:xfrm>
            <a:off x="0" y="-52388"/>
            <a:ext cx="9144000" cy="577851"/>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lIns="91436" tIns="45719" rIns="91436" bIns="45719" anchor="ctr">
            <a:flatTx/>
          </a:bodyPr>
          <a:lstStyle>
            <a:lvl1pPr defTabSz="9128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vi-VN" sz="2400" b="1">
              <a:solidFill>
                <a:srgbClr val="000066"/>
              </a:solidFill>
            </a:endParaRPr>
          </a:p>
          <a:p>
            <a:pPr algn="ctr">
              <a:spcBef>
                <a:spcPct val="0"/>
              </a:spcBef>
              <a:buFontTx/>
              <a:buNone/>
            </a:pPr>
            <a:r>
              <a:rPr lang="en-US" altLang="vi-VN" sz="2400" b="1">
                <a:solidFill>
                  <a:srgbClr val="000066"/>
                </a:solidFill>
              </a:rPr>
              <a:t>BIỆN PHÁP ĐẢM BẢO AN TOÀN THỰC PHẨM</a:t>
            </a:r>
          </a:p>
          <a:p>
            <a:pPr algn="ctr">
              <a:spcBef>
                <a:spcPct val="0"/>
              </a:spcBef>
              <a:buFontTx/>
              <a:buNone/>
            </a:pPr>
            <a:endParaRPr lang="en-US" altLang="en-US" sz="2400" b="1">
              <a:solidFill>
                <a:srgbClr val="7030A0"/>
              </a:solidFill>
            </a:endParaRPr>
          </a:p>
        </p:txBody>
      </p:sp>
      <p:pic>
        <p:nvPicPr>
          <p:cNvPr id="21510"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9600" cy="58261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11" name="AutoShape 14"/>
          <p:cNvSpPr>
            <a:spLocks noChangeArrowheads="1"/>
          </p:cNvSpPr>
          <p:nvPr/>
        </p:nvSpPr>
        <p:spPr bwMode="auto">
          <a:xfrm>
            <a:off x="325438" y="2970213"/>
            <a:ext cx="1895475" cy="784225"/>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 typeface="Wingdings" panose="05000000000000000000" pitchFamily="2" charset="2"/>
              <a:buNone/>
            </a:pPr>
            <a:r>
              <a:rPr lang="en-US" altLang="en-US" sz="2000" b="1">
                <a:solidFill>
                  <a:schemeClr val="bg1"/>
                </a:solidFill>
              </a:rPr>
              <a:t>AN TOÀN THỰC PHẨM</a:t>
            </a:r>
          </a:p>
        </p:txBody>
      </p:sp>
      <p:sp>
        <p:nvSpPr>
          <p:cNvPr id="12" name="AutoShape 14"/>
          <p:cNvSpPr>
            <a:spLocks noChangeArrowheads="1"/>
          </p:cNvSpPr>
          <p:nvPr/>
        </p:nvSpPr>
        <p:spPr bwMode="auto">
          <a:xfrm>
            <a:off x="3962400" y="1066800"/>
            <a:ext cx="5181600" cy="442913"/>
          </a:xfrm>
          <a:prstGeom prst="flowChartAlternateProcess">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0000FF"/>
            </a:extrusionClr>
            <a:contourClr>
              <a:srgbClr val="FF0000"/>
            </a:contourClr>
          </a:sp3d>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US" altLang="en-US" sz="2000" b="1">
                <a:solidFill>
                  <a:schemeClr val="bg1"/>
                </a:solidFill>
              </a:rPr>
              <a:t>MUA, LỰA CHỌN THỰC PHẨM AN TOÀN</a:t>
            </a:r>
          </a:p>
        </p:txBody>
      </p:sp>
      <p:sp>
        <p:nvSpPr>
          <p:cNvPr id="13" name="AutoShape 14"/>
          <p:cNvSpPr>
            <a:spLocks noChangeArrowheads="1"/>
          </p:cNvSpPr>
          <p:nvPr/>
        </p:nvSpPr>
        <p:spPr bwMode="auto">
          <a:xfrm>
            <a:off x="4038600" y="3062288"/>
            <a:ext cx="4724400" cy="442912"/>
          </a:xfrm>
          <a:prstGeom prst="flowChartAlternateProcess">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0000FF"/>
            </a:extrusionClr>
            <a:contourClr>
              <a:srgbClr val="FF0000"/>
            </a:contourClr>
          </a:sp3d>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US" altLang="en-US" sz="2000" b="1">
                <a:solidFill>
                  <a:schemeClr val="bg1"/>
                </a:solidFill>
              </a:rPr>
              <a:t>CHẾ BIẾN THỰC PHẨM AN TOÀN</a:t>
            </a:r>
          </a:p>
        </p:txBody>
      </p:sp>
      <p:sp>
        <p:nvSpPr>
          <p:cNvPr id="14" name="AutoShape 14"/>
          <p:cNvSpPr>
            <a:spLocks noChangeArrowheads="1"/>
          </p:cNvSpPr>
          <p:nvPr/>
        </p:nvSpPr>
        <p:spPr bwMode="auto">
          <a:xfrm>
            <a:off x="4011613" y="5119688"/>
            <a:ext cx="4979987" cy="442912"/>
          </a:xfrm>
          <a:prstGeom prst="flowChartAlternateProcess">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0000FF"/>
            </a:extrusionClr>
            <a:contourClr>
              <a:srgbClr val="FF0000"/>
            </a:contourClr>
          </a:sp3d>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US" altLang="en-US" sz="2000" b="1">
                <a:solidFill>
                  <a:schemeClr val="bg1"/>
                </a:solidFill>
              </a:rPr>
              <a:t>BẢO QUẢN THỰC PHẨM AN TOÀN</a:t>
            </a:r>
          </a:p>
        </p:txBody>
      </p:sp>
      <p:grpSp>
        <p:nvGrpSpPr>
          <p:cNvPr id="21515" name="Group 4"/>
          <p:cNvGrpSpPr>
            <a:grpSpLocks/>
          </p:cNvGrpSpPr>
          <p:nvPr/>
        </p:nvGrpSpPr>
        <p:grpSpPr bwMode="auto">
          <a:xfrm>
            <a:off x="2220913" y="1143000"/>
            <a:ext cx="1727200" cy="4419600"/>
            <a:chOff x="2220480" y="1143000"/>
            <a:chExt cx="1728066" cy="4419600"/>
          </a:xfrm>
        </p:grpSpPr>
        <p:sp>
          <p:nvSpPr>
            <p:cNvPr id="21516" name="Rectangle 1"/>
            <p:cNvSpPr>
              <a:spLocks noChangeArrowheads="1"/>
            </p:cNvSpPr>
            <p:nvPr/>
          </p:nvSpPr>
          <p:spPr bwMode="auto">
            <a:xfrm>
              <a:off x="2220480" y="3248774"/>
              <a:ext cx="827520" cy="200836"/>
            </a:xfrm>
            <a:prstGeom prst="rect">
              <a:avLst/>
            </a:prstGeom>
            <a:solidFill>
              <a:schemeClr val="accent1"/>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21517" name="Rectangle 2"/>
            <p:cNvSpPr>
              <a:spLocks noChangeArrowheads="1"/>
            </p:cNvSpPr>
            <p:nvPr/>
          </p:nvSpPr>
          <p:spPr bwMode="auto">
            <a:xfrm>
              <a:off x="3048000" y="1288137"/>
              <a:ext cx="152400" cy="4204852"/>
            </a:xfrm>
            <a:prstGeom prst="rect">
              <a:avLst/>
            </a:prstGeom>
            <a:solidFill>
              <a:schemeClr val="accent1"/>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21518" name="Right Arrow 3"/>
            <p:cNvSpPr>
              <a:spLocks noChangeArrowheads="1"/>
            </p:cNvSpPr>
            <p:nvPr/>
          </p:nvSpPr>
          <p:spPr bwMode="auto">
            <a:xfrm>
              <a:off x="3048000" y="1143000"/>
              <a:ext cx="762000" cy="351583"/>
            </a:xfrm>
            <a:prstGeom prst="rightArrow">
              <a:avLst>
                <a:gd name="adj1" fmla="val 50000"/>
                <a:gd name="adj2" fmla="val 49999"/>
              </a:avLst>
            </a:prstGeom>
            <a:solidFill>
              <a:schemeClr val="accent1"/>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21519" name="Right Arrow 17"/>
            <p:cNvSpPr>
              <a:spLocks noChangeArrowheads="1"/>
            </p:cNvSpPr>
            <p:nvPr/>
          </p:nvSpPr>
          <p:spPr bwMode="auto">
            <a:xfrm>
              <a:off x="3172691" y="3142202"/>
              <a:ext cx="762000" cy="351583"/>
            </a:xfrm>
            <a:prstGeom prst="rightArrow">
              <a:avLst>
                <a:gd name="adj1" fmla="val 50000"/>
                <a:gd name="adj2" fmla="val 49999"/>
              </a:avLst>
            </a:prstGeom>
            <a:solidFill>
              <a:schemeClr val="accent1"/>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21520" name="Right Arrow 18"/>
            <p:cNvSpPr>
              <a:spLocks noChangeArrowheads="1"/>
            </p:cNvSpPr>
            <p:nvPr/>
          </p:nvSpPr>
          <p:spPr bwMode="auto">
            <a:xfrm>
              <a:off x="3186546" y="5211017"/>
              <a:ext cx="762000" cy="351583"/>
            </a:xfrm>
            <a:prstGeom prst="rightArrow">
              <a:avLst>
                <a:gd name="adj1" fmla="val 50000"/>
                <a:gd name="adj2" fmla="val 49999"/>
              </a:avLst>
            </a:prstGeom>
            <a:solidFill>
              <a:schemeClr val="accent1"/>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grpSp>
    </p:spTree>
    <p:extLst>
      <p:ext uri="{BB962C8B-B14F-4D97-AF65-F5344CB8AC3E}">
        <p14:creationId xmlns:p14="http://schemas.microsoft.com/office/powerpoint/2010/main" val="110546885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353DD24B-9E4C-4B04-9383-5234BED05263}" type="slidenum">
              <a:rPr lang="en-US" altLang="en-US" sz="1400" smtClean="0"/>
              <a:pPr>
                <a:spcBef>
                  <a:spcPct val="0"/>
                </a:spcBef>
                <a:buFontTx/>
                <a:buNone/>
              </a:pPr>
              <a:t>53</a:t>
            </a:fld>
            <a:endParaRPr lang="en-US" altLang="en-US" sz="1400" smtClean="0"/>
          </a:p>
        </p:txBody>
      </p:sp>
      <p:sp>
        <p:nvSpPr>
          <p:cNvPr id="22531"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22532"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22533" name="AutoShape 14"/>
          <p:cNvSpPr>
            <a:spLocks noChangeArrowheads="1"/>
          </p:cNvSpPr>
          <p:nvPr/>
        </p:nvSpPr>
        <p:spPr bwMode="auto">
          <a:xfrm>
            <a:off x="104775" y="701675"/>
            <a:ext cx="4722813" cy="441325"/>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US" altLang="en-US" sz="2000" b="1">
                <a:solidFill>
                  <a:schemeClr val="bg1"/>
                </a:solidFill>
              </a:rPr>
              <a:t>1. </a:t>
            </a:r>
            <a:r>
              <a:rPr lang="en-US" altLang="en-US" sz="2000" b="1" smtClean="0">
                <a:solidFill>
                  <a:schemeClr val="bg1"/>
                </a:solidFill>
              </a:rPr>
              <a:t>Mua, lựa </a:t>
            </a:r>
            <a:r>
              <a:rPr lang="en-US" altLang="en-US" sz="2000" b="1">
                <a:solidFill>
                  <a:schemeClr val="bg1"/>
                </a:solidFill>
              </a:rPr>
              <a:t>chọn thực phẩm an toàn</a:t>
            </a:r>
          </a:p>
        </p:txBody>
      </p:sp>
      <p:sp>
        <p:nvSpPr>
          <p:cNvPr id="11" name="Title 1"/>
          <p:cNvSpPr txBox="1">
            <a:spLocks/>
          </p:cNvSpPr>
          <p:nvPr/>
        </p:nvSpPr>
        <p:spPr bwMode="auto">
          <a:xfrm>
            <a:off x="0" y="-52388"/>
            <a:ext cx="9144000" cy="577851"/>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lIns="91436" tIns="45719" rIns="91436" bIns="45719" anchor="ctr">
            <a:flatTx/>
          </a:bodyPr>
          <a:lstStyle>
            <a:lvl1pPr defTabSz="9128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vi-VN" sz="2400" b="1">
              <a:solidFill>
                <a:srgbClr val="000066"/>
              </a:solidFill>
            </a:endParaRPr>
          </a:p>
          <a:p>
            <a:pPr algn="ctr">
              <a:spcBef>
                <a:spcPct val="0"/>
              </a:spcBef>
              <a:buFontTx/>
              <a:buNone/>
            </a:pPr>
            <a:r>
              <a:rPr lang="en-US" altLang="vi-VN" sz="2400" b="1">
                <a:solidFill>
                  <a:srgbClr val="000066"/>
                </a:solidFill>
              </a:rPr>
              <a:t>       BIỆN PHÁP ĐẢM BẢO AN TOÀN THỰC PHẨM</a:t>
            </a:r>
          </a:p>
          <a:p>
            <a:pPr algn="ctr">
              <a:spcBef>
                <a:spcPct val="0"/>
              </a:spcBef>
              <a:buFontTx/>
              <a:buNone/>
            </a:pPr>
            <a:endParaRPr lang="en-US" altLang="en-US" sz="2400" b="1">
              <a:solidFill>
                <a:srgbClr val="7030A0"/>
              </a:solidFill>
            </a:endParaRPr>
          </a:p>
        </p:txBody>
      </p:sp>
      <p:pic>
        <p:nvPicPr>
          <p:cNvPr id="22535"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9600" cy="58261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6" name="Picture 2" descr="Tổng hợp Thịt Hộp Việt Nam giá rẻ, bán chạy tháng 7/2023 - BeeC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459038"/>
            <a:ext cx="20859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a:spLocks noChangeArrowheads="1"/>
          </p:cNvSpPr>
          <p:nvPr/>
        </p:nvSpPr>
        <p:spPr bwMode="auto">
          <a:xfrm>
            <a:off x="6254750" y="1296988"/>
            <a:ext cx="2514600" cy="1493837"/>
          </a:xfrm>
          <a:prstGeom prst="ellipse">
            <a:avLst/>
          </a:prstGeom>
          <a:noFill/>
          <a:ln w="95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800" b="1"/>
              <a:t>Thông tin nhãn sản phẩm</a:t>
            </a:r>
          </a:p>
        </p:txBody>
      </p:sp>
      <p:sp>
        <p:nvSpPr>
          <p:cNvPr id="22538" name="TextBox 3"/>
          <p:cNvSpPr txBox="1">
            <a:spLocks noChangeArrowheads="1"/>
          </p:cNvSpPr>
          <p:nvPr/>
        </p:nvSpPr>
        <p:spPr bwMode="auto">
          <a:xfrm>
            <a:off x="2971800" y="4491038"/>
            <a:ext cx="320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000" b="1">
                <a:solidFill>
                  <a:srgbClr val="C00000"/>
                </a:solidFill>
              </a:rPr>
              <a:t>Thực phẩm bao gói sẵn</a:t>
            </a:r>
          </a:p>
        </p:txBody>
      </p:sp>
      <p:sp>
        <p:nvSpPr>
          <p:cNvPr id="14" name="Oval 13"/>
          <p:cNvSpPr>
            <a:spLocks noChangeArrowheads="1"/>
          </p:cNvSpPr>
          <p:nvPr/>
        </p:nvSpPr>
        <p:spPr bwMode="auto">
          <a:xfrm>
            <a:off x="304800" y="1452563"/>
            <a:ext cx="2514600" cy="1493837"/>
          </a:xfrm>
          <a:prstGeom prst="ellipse">
            <a:avLst/>
          </a:prstGeom>
          <a:noFill/>
          <a:ln w="95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800" b="1"/>
              <a:t>Địa điểm </a:t>
            </a:r>
          </a:p>
          <a:p>
            <a:pPr algn="ctr">
              <a:spcBef>
                <a:spcPct val="0"/>
              </a:spcBef>
              <a:buFontTx/>
              <a:buNone/>
            </a:pPr>
            <a:r>
              <a:rPr lang="en-US" altLang="en-US" sz="1800" b="1"/>
              <a:t>mua hàng</a:t>
            </a:r>
          </a:p>
        </p:txBody>
      </p:sp>
      <p:sp>
        <p:nvSpPr>
          <p:cNvPr id="15" name="Oval 14"/>
          <p:cNvSpPr>
            <a:spLocks noChangeArrowheads="1"/>
          </p:cNvSpPr>
          <p:nvPr/>
        </p:nvSpPr>
        <p:spPr bwMode="auto">
          <a:xfrm>
            <a:off x="2771775" y="5083175"/>
            <a:ext cx="3248025" cy="1493838"/>
          </a:xfrm>
          <a:prstGeom prst="ellipse">
            <a:avLst/>
          </a:prstGeom>
          <a:noFill/>
          <a:ln w="95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800" b="1"/>
              <a:t>Bảo quản thực phẩm theo khuyến cáo của nhà sản xuất</a:t>
            </a:r>
          </a:p>
        </p:txBody>
      </p:sp>
    </p:spTree>
    <p:extLst>
      <p:ext uri="{BB962C8B-B14F-4D97-AF65-F5344CB8AC3E}">
        <p14:creationId xmlns:p14="http://schemas.microsoft.com/office/powerpoint/2010/main" val="46830756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P spid="2" grpId="0" animBg="1"/>
      <p:bldP spid="14"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8A23F83-3BCE-4DCD-9551-6305747B213C}" type="slidenum">
              <a:rPr lang="en-US" altLang="en-US" sz="1400" smtClean="0"/>
              <a:pPr>
                <a:spcBef>
                  <a:spcPct val="0"/>
                </a:spcBef>
                <a:buFontTx/>
                <a:buNone/>
              </a:pPr>
              <a:t>54</a:t>
            </a:fld>
            <a:endParaRPr lang="en-US" altLang="en-US" sz="1400" smtClean="0"/>
          </a:p>
        </p:txBody>
      </p:sp>
      <p:sp>
        <p:nvSpPr>
          <p:cNvPr id="23555"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23556"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23557" name="AutoShape 14"/>
          <p:cNvSpPr>
            <a:spLocks noChangeArrowheads="1"/>
          </p:cNvSpPr>
          <p:nvPr/>
        </p:nvSpPr>
        <p:spPr bwMode="auto">
          <a:xfrm>
            <a:off x="104775" y="701675"/>
            <a:ext cx="4722813" cy="441325"/>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US" altLang="en-US" sz="2000" b="1">
                <a:solidFill>
                  <a:schemeClr val="bg1"/>
                </a:solidFill>
              </a:rPr>
              <a:t>1. Mua, lựa chọn thực phẩm an toàn</a:t>
            </a:r>
          </a:p>
        </p:txBody>
      </p:sp>
      <p:sp>
        <p:nvSpPr>
          <p:cNvPr id="11" name="Title 1"/>
          <p:cNvSpPr txBox="1">
            <a:spLocks/>
          </p:cNvSpPr>
          <p:nvPr/>
        </p:nvSpPr>
        <p:spPr bwMode="auto">
          <a:xfrm>
            <a:off x="0" y="-52388"/>
            <a:ext cx="9144000" cy="577851"/>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lIns="91436" tIns="45719" rIns="91436" bIns="45719" anchor="ctr">
            <a:flatTx/>
          </a:bodyPr>
          <a:lstStyle>
            <a:lvl1pPr defTabSz="9128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vi-VN" sz="2400" b="1">
              <a:solidFill>
                <a:srgbClr val="000066"/>
              </a:solidFill>
            </a:endParaRPr>
          </a:p>
          <a:p>
            <a:pPr algn="ctr">
              <a:spcBef>
                <a:spcPct val="0"/>
              </a:spcBef>
              <a:buFontTx/>
              <a:buNone/>
            </a:pPr>
            <a:r>
              <a:rPr lang="en-US" altLang="vi-VN" sz="2400" b="1">
                <a:solidFill>
                  <a:srgbClr val="000066"/>
                </a:solidFill>
              </a:rPr>
              <a:t>       BIỆN PHÁP ĐẢM BẢO AN TOÀN THỰC PHẨM</a:t>
            </a:r>
          </a:p>
          <a:p>
            <a:pPr algn="ctr">
              <a:spcBef>
                <a:spcPct val="0"/>
              </a:spcBef>
              <a:buFontTx/>
              <a:buNone/>
            </a:pPr>
            <a:endParaRPr lang="en-US" altLang="en-US" sz="2400" b="1">
              <a:solidFill>
                <a:srgbClr val="7030A0"/>
              </a:solidFill>
            </a:endParaRPr>
          </a:p>
        </p:txBody>
      </p:sp>
      <p:pic>
        <p:nvPicPr>
          <p:cNvPr id="23559"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9600" cy="58261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60" name="TextBox 3"/>
          <p:cNvSpPr txBox="1">
            <a:spLocks noChangeArrowheads="1"/>
          </p:cNvSpPr>
          <p:nvPr/>
        </p:nvSpPr>
        <p:spPr bwMode="auto">
          <a:xfrm>
            <a:off x="5257800" y="742950"/>
            <a:ext cx="320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000" b="1">
                <a:solidFill>
                  <a:srgbClr val="C00000"/>
                </a:solidFill>
              </a:rPr>
              <a:t>Thực phẩm bao gói sẵn</a:t>
            </a:r>
          </a:p>
        </p:txBody>
      </p:sp>
      <p:pic>
        <p:nvPicPr>
          <p:cNvPr id="23561" name="Picture 10" descr="Cách nhận biết đồ đóng hộp bị nhiểm khuẩn, nguyên nhân và cách xử l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1597025"/>
            <a:ext cx="6934200"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TextBox 3"/>
          <p:cNvSpPr txBox="1">
            <a:spLocks noChangeArrowheads="1"/>
          </p:cNvSpPr>
          <p:nvPr/>
        </p:nvSpPr>
        <p:spPr bwMode="auto">
          <a:xfrm>
            <a:off x="2819400" y="5735638"/>
            <a:ext cx="320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000" b="1">
                <a:solidFill>
                  <a:srgbClr val="C00000"/>
                </a:solidFill>
              </a:rPr>
              <a:t>Hộp bị phồng</a:t>
            </a:r>
          </a:p>
        </p:txBody>
      </p:sp>
    </p:spTree>
    <p:extLst>
      <p:ext uri="{BB962C8B-B14F-4D97-AF65-F5344CB8AC3E}">
        <p14:creationId xmlns:p14="http://schemas.microsoft.com/office/powerpoint/2010/main" val="69818659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379B8786-0A80-4FC6-9207-EA2183CA2917}" type="slidenum">
              <a:rPr lang="en-US" altLang="en-US" sz="1400" smtClean="0"/>
              <a:pPr>
                <a:spcBef>
                  <a:spcPct val="0"/>
                </a:spcBef>
                <a:buFontTx/>
                <a:buNone/>
              </a:pPr>
              <a:t>55</a:t>
            </a:fld>
            <a:endParaRPr lang="en-US" altLang="en-US" sz="1400" smtClean="0"/>
          </a:p>
        </p:txBody>
      </p:sp>
      <p:sp>
        <p:nvSpPr>
          <p:cNvPr id="24579"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24580"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24581" name="AutoShape 14"/>
          <p:cNvSpPr>
            <a:spLocks noChangeArrowheads="1"/>
          </p:cNvSpPr>
          <p:nvPr/>
        </p:nvSpPr>
        <p:spPr bwMode="auto">
          <a:xfrm>
            <a:off x="104775" y="701675"/>
            <a:ext cx="4722813" cy="441325"/>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US" altLang="en-US" sz="2000" b="1">
                <a:solidFill>
                  <a:schemeClr val="bg1"/>
                </a:solidFill>
              </a:rPr>
              <a:t>1. Mua, lựa chọn thực phẩm an toàn</a:t>
            </a:r>
          </a:p>
        </p:txBody>
      </p:sp>
      <p:sp>
        <p:nvSpPr>
          <p:cNvPr id="11" name="Title 1"/>
          <p:cNvSpPr txBox="1">
            <a:spLocks/>
          </p:cNvSpPr>
          <p:nvPr/>
        </p:nvSpPr>
        <p:spPr bwMode="auto">
          <a:xfrm>
            <a:off x="0" y="-52388"/>
            <a:ext cx="9144000" cy="577851"/>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lIns="91436" tIns="45719" rIns="91436" bIns="45719" anchor="ctr">
            <a:flatTx/>
          </a:bodyPr>
          <a:lstStyle>
            <a:lvl1pPr defTabSz="9128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vi-VN" sz="2400" b="1">
              <a:solidFill>
                <a:srgbClr val="000066"/>
              </a:solidFill>
            </a:endParaRPr>
          </a:p>
          <a:p>
            <a:pPr algn="ctr">
              <a:spcBef>
                <a:spcPct val="0"/>
              </a:spcBef>
              <a:buFontTx/>
              <a:buNone/>
            </a:pPr>
            <a:r>
              <a:rPr lang="en-US" altLang="vi-VN" sz="2400" b="1">
                <a:solidFill>
                  <a:srgbClr val="000066"/>
                </a:solidFill>
              </a:rPr>
              <a:t>       BIỆN PHÁP ĐẢM BẢO AN TOÀN THỰC PHẨM</a:t>
            </a:r>
          </a:p>
          <a:p>
            <a:pPr algn="ctr">
              <a:spcBef>
                <a:spcPct val="0"/>
              </a:spcBef>
              <a:buFontTx/>
              <a:buNone/>
            </a:pPr>
            <a:endParaRPr lang="en-US" altLang="en-US" sz="2400" b="1">
              <a:solidFill>
                <a:srgbClr val="7030A0"/>
              </a:solidFill>
            </a:endParaRPr>
          </a:p>
        </p:txBody>
      </p:sp>
      <p:pic>
        <p:nvPicPr>
          <p:cNvPr id="24583"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9600" cy="58261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4" name="TextBox 3"/>
          <p:cNvSpPr txBox="1">
            <a:spLocks noChangeArrowheads="1"/>
          </p:cNvSpPr>
          <p:nvPr/>
        </p:nvSpPr>
        <p:spPr bwMode="auto">
          <a:xfrm>
            <a:off x="5257800" y="742950"/>
            <a:ext cx="320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000" b="1">
                <a:solidFill>
                  <a:srgbClr val="C00000"/>
                </a:solidFill>
              </a:rPr>
              <a:t>Thực phẩm bao gói sẵn</a:t>
            </a:r>
          </a:p>
        </p:txBody>
      </p:sp>
      <p:sp>
        <p:nvSpPr>
          <p:cNvPr id="24585" name="TextBox 3"/>
          <p:cNvSpPr txBox="1">
            <a:spLocks noChangeArrowheads="1"/>
          </p:cNvSpPr>
          <p:nvPr/>
        </p:nvSpPr>
        <p:spPr bwMode="auto">
          <a:xfrm>
            <a:off x="1066800" y="5008563"/>
            <a:ext cx="320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000" b="1">
                <a:solidFill>
                  <a:srgbClr val="C00000"/>
                </a:solidFill>
              </a:rPr>
              <a:t>Bị nấm mốc</a:t>
            </a:r>
          </a:p>
        </p:txBody>
      </p:sp>
      <p:pic>
        <p:nvPicPr>
          <p:cNvPr id="24586" name="Picture 2" descr="Lý giải nguyên nhân đồ hộp hết hạn vẫn ăn được, Lý giải nguyên nhân đồ hộp  hết hạn vẫn ăn đượ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97088"/>
            <a:ext cx="48085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AutoShape 4" descr="Các dấu hiệu đồ hộp bị hư"/>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pic>
        <p:nvPicPr>
          <p:cNvPr id="2458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1825" y="1568450"/>
            <a:ext cx="30480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73989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30CA5504-2680-493B-9701-8172EB69ABE1}" type="slidenum">
              <a:rPr lang="en-US" altLang="en-US" sz="1400" smtClean="0"/>
              <a:pPr>
                <a:spcBef>
                  <a:spcPct val="0"/>
                </a:spcBef>
                <a:buFontTx/>
                <a:buNone/>
              </a:pPr>
              <a:t>56</a:t>
            </a:fld>
            <a:endParaRPr lang="en-US" altLang="en-US" sz="1400" smtClean="0"/>
          </a:p>
        </p:txBody>
      </p:sp>
      <p:sp>
        <p:nvSpPr>
          <p:cNvPr id="25603"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25604"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25605" name="AutoShape 14"/>
          <p:cNvSpPr>
            <a:spLocks noChangeArrowheads="1"/>
          </p:cNvSpPr>
          <p:nvPr/>
        </p:nvSpPr>
        <p:spPr bwMode="auto">
          <a:xfrm>
            <a:off x="104775" y="701675"/>
            <a:ext cx="4722813" cy="441325"/>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US" altLang="en-US" sz="2000" b="1">
                <a:solidFill>
                  <a:schemeClr val="bg1"/>
                </a:solidFill>
              </a:rPr>
              <a:t>1. Mua, lựa chọn thực phẩm an toàn</a:t>
            </a:r>
          </a:p>
        </p:txBody>
      </p:sp>
      <p:sp>
        <p:nvSpPr>
          <p:cNvPr id="11" name="Title 1"/>
          <p:cNvSpPr txBox="1">
            <a:spLocks/>
          </p:cNvSpPr>
          <p:nvPr/>
        </p:nvSpPr>
        <p:spPr bwMode="auto">
          <a:xfrm>
            <a:off x="0" y="-52388"/>
            <a:ext cx="9144000" cy="577851"/>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lIns="91436" tIns="45719" rIns="91436" bIns="45719" anchor="ctr">
            <a:flatTx/>
          </a:bodyPr>
          <a:lstStyle>
            <a:lvl1pPr defTabSz="9128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vi-VN" sz="2400" b="1">
              <a:solidFill>
                <a:srgbClr val="000066"/>
              </a:solidFill>
            </a:endParaRPr>
          </a:p>
          <a:p>
            <a:pPr algn="ctr">
              <a:spcBef>
                <a:spcPct val="0"/>
              </a:spcBef>
              <a:buFontTx/>
              <a:buNone/>
            </a:pPr>
            <a:r>
              <a:rPr lang="en-US" altLang="vi-VN" sz="2400" b="1">
                <a:solidFill>
                  <a:srgbClr val="000066"/>
                </a:solidFill>
              </a:rPr>
              <a:t>       BIỆN PHÁP ĐẢM BẢO AN TOÀN THỰC PHẨM</a:t>
            </a:r>
          </a:p>
          <a:p>
            <a:pPr algn="ctr">
              <a:spcBef>
                <a:spcPct val="0"/>
              </a:spcBef>
              <a:buFontTx/>
              <a:buNone/>
            </a:pPr>
            <a:endParaRPr lang="en-US" altLang="en-US" sz="2400" b="1">
              <a:solidFill>
                <a:srgbClr val="7030A0"/>
              </a:solidFill>
            </a:endParaRPr>
          </a:p>
        </p:txBody>
      </p:sp>
      <p:pic>
        <p:nvPicPr>
          <p:cNvPr id="25607"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9600" cy="58261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8" name="TextBox 3"/>
          <p:cNvSpPr txBox="1">
            <a:spLocks noChangeArrowheads="1"/>
          </p:cNvSpPr>
          <p:nvPr/>
        </p:nvSpPr>
        <p:spPr bwMode="auto">
          <a:xfrm>
            <a:off x="5105400" y="757238"/>
            <a:ext cx="388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a:solidFill>
                  <a:srgbClr val="C00000"/>
                </a:solidFill>
              </a:rPr>
              <a:t>Thực phẩm tươi sống</a:t>
            </a:r>
          </a:p>
        </p:txBody>
      </p:sp>
      <p:sp>
        <p:nvSpPr>
          <p:cNvPr id="25609" name="Rectangle 4"/>
          <p:cNvSpPr>
            <a:spLocks noChangeArrowheads="1"/>
          </p:cNvSpPr>
          <p:nvPr/>
        </p:nvSpPr>
        <p:spPr bwMode="auto">
          <a:xfrm>
            <a:off x="277813" y="1576388"/>
            <a:ext cx="5208587" cy="4824412"/>
          </a:xfrm>
          <a:prstGeom prst="rect">
            <a:avLst/>
          </a:prstGeom>
          <a:noFill/>
          <a:ln w="95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spcAft>
                <a:spcPts val="1200"/>
              </a:spcAft>
              <a:buFontTx/>
              <a:buNone/>
            </a:pPr>
            <a:r>
              <a:rPr lang="en-US" altLang="en-US" sz="2000" b="1">
                <a:solidFill>
                  <a:srgbClr val="0000FF"/>
                </a:solidFill>
              </a:rPr>
              <a:t>a. </a:t>
            </a:r>
            <a:r>
              <a:rPr lang="vi-VN" altLang="en-US" sz="2000" b="1">
                <a:solidFill>
                  <a:srgbClr val="0000FF"/>
                </a:solidFill>
              </a:rPr>
              <a:t>Thịt gia súc tươi (thịt bò, thịt heo)</a:t>
            </a:r>
          </a:p>
          <a:p>
            <a:pPr algn="just">
              <a:spcBef>
                <a:spcPct val="0"/>
              </a:spcBef>
              <a:buFontTx/>
              <a:buNone/>
            </a:pPr>
            <a:r>
              <a:rPr lang="en-US" altLang="en-US" sz="2000" b="1"/>
              <a:t>- </a:t>
            </a:r>
            <a:r>
              <a:rPr lang="vi-VN" altLang="en-US" sz="2000" b="1"/>
              <a:t>Màng ngoài của lát thịt khô, màu sắc đỏ tươi hoặc đỏ sẫm;</a:t>
            </a:r>
          </a:p>
          <a:p>
            <a:pPr algn="just">
              <a:spcBef>
                <a:spcPct val="0"/>
              </a:spcBef>
              <a:buFontTx/>
              <a:buNone/>
            </a:pPr>
            <a:r>
              <a:rPr lang="en-US" altLang="en-US" sz="2000" b="1"/>
              <a:t>- </a:t>
            </a:r>
            <a:r>
              <a:rPr lang="vi-VN" altLang="en-US" sz="2000" b="1"/>
              <a:t>Lớp mỡ có màu sắc sáng, khô, độ rắn, mùi vị bình thường.</a:t>
            </a:r>
          </a:p>
          <a:p>
            <a:pPr algn="just">
              <a:spcBef>
                <a:spcPct val="0"/>
              </a:spcBef>
              <a:buFontTx/>
              <a:buNone/>
            </a:pPr>
            <a:r>
              <a:rPr lang="en-US" altLang="en-US" sz="2000" b="1"/>
              <a:t>- </a:t>
            </a:r>
            <a:r>
              <a:rPr lang="vi-VN" altLang="en-US" sz="2000" b="1"/>
              <a:t>Sờ, nắm khối thịt có cảm giác rắn chắc, đàn hồi cao, lấy ngón tay ấn vào thịt, không để lại vết bị lõm khi bỏ ngón tay ra và không bị dính</a:t>
            </a:r>
            <a:endParaRPr lang="en-US" altLang="en-US" sz="2000" b="1"/>
          </a:p>
          <a:p>
            <a:pPr algn="just">
              <a:spcBef>
                <a:spcPct val="0"/>
              </a:spcBef>
              <a:buFontTx/>
              <a:buNone/>
            </a:pPr>
            <a:r>
              <a:rPr lang="en-US" altLang="en-US" sz="2000" b="1"/>
              <a:t>- </a:t>
            </a:r>
            <a:r>
              <a:rPr lang="vi-VN" altLang="en-US" sz="2000" b="1"/>
              <a:t>Tủy bám chặt vào thành xương, màu trong, đàn hồi. Khi luộc, nấu cho mầu nước canh trong, mùi thơm của thịt, trên mặt có nổi một lớp mỡ vết to.</a:t>
            </a:r>
          </a:p>
          <a:p>
            <a:pPr algn="just">
              <a:spcBef>
                <a:spcPct val="0"/>
              </a:spcBef>
              <a:buFontTx/>
              <a:buNone/>
            </a:pPr>
            <a:endParaRPr lang="en-US" altLang="en-US" sz="2000" b="1"/>
          </a:p>
        </p:txBody>
      </p:sp>
      <p:pic>
        <p:nvPicPr>
          <p:cNvPr id="25610" name="Picture 6" descr="Thịt lợn Nhật Bản giá 1 triệu đồng/kg bán “đắt như tôm tươi” có gì đặc b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088" y="1822450"/>
            <a:ext cx="3490912"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8" descr="CÁCH SƠ CHẾ THỊT BÒ NHẬP KHẨU HOÀN HẢO - THỊT BÒ HỮU NGHỊ"/>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5013" y="4083050"/>
            <a:ext cx="316865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7319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75055E42-2A28-4843-94C9-DCD92F18D52B}" type="slidenum">
              <a:rPr lang="en-US" altLang="en-US" sz="1400" smtClean="0"/>
              <a:pPr>
                <a:spcBef>
                  <a:spcPct val="0"/>
                </a:spcBef>
                <a:buFontTx/>
                <a:buNone/>
              </a:pPr>
              <a:t>57</a:t>
            </a:fld>
            <a:endParaRPr lang="en-US" altLang="en-US" sz="1400" smtClean="0"/>
          </a:p>
        </p:txBody>
      </p:sp>
      <p:sp>
        <p:nvSpPr>
          <p:cNvPr id="26627"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26628"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26629" name="AutoShape 14"/>
          <p:cNvSpPr>
            <a:spLocks noChangeArrowheads="1"/>
          </p:cNvSpPr>
          <p:nvPr/>
        </p:nvSpPr>
        <p:spPr bwMode="auto">
          <a:xfrm>
            <a:off x="104775" y="701675"/>
            <a:ext cx="4722813" cy="441325"/>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US" altLang="en-US" sz="2000" b="1">
                <a:solidFill>
                  <a:schemeClr val="bg1"/>
                </a:solidFill>
              </a:rPr>
              <a:t>1. Mua, lựa chọn thực phẩm an toàn</a:t>
            </a:r>
          </a:p>
        </p:txBody>
      </p:sp>
      <p:sp>
        <p:nvSpPr>
          <p:cNvPr id="11" name="Title 1"/>
          <p:cNvSpPr txBox="1">
            <a:spLocks/>
          </p:cNvSpPr>
          <p:nvPr/>
        </p:nvSpPr>
        <p:spPr bwMode="auto">
          <a:xfrm>
            <a:off x="0" y="-52388"/>
            <a:ext cx="9144000" cy="577851"/>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lIns="91436" tIns="45719" rIns="91436" bIns="45719" anchor="ctr">
            <a:flatTx/>
          </a:bodyPr>
          <a:lstStyle>
            <a:lvl1pPr defTabSz="9128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vi-VN" sz="2400" b="1">
              <a:solidFill>
                <a:srgbClr val="000066"/>
              </a:solidFill>
            </a:endParaRPr>
          </a:p>
          <a:p>
            <a:pPr algn="ctr">
              <a:spcBef>
                <a:spcPct val="0"/>
              </a:spcBef>
              <a:buFontTx/>
              <a:buNone/>
            </a:pPr>
            <a:r>
              <a:rPr lang="en-US" altLang="vi-VN" sz="2400" b="1">
                <a:solidFill>
                  <a:srgbClr val="000066"/>
                </a:solidFill>
              </a:rPr>
              <a:t>       BIỆN PHÁP ĐẢM BẢO AN TOÀN THỰC PHẨM</a:t>
            </a:r>
          </a:p>
          <a:p>
            <a:pPr algn="ctr">
              <a:spcBef>
                <a:spcPct val="0"/>
              </a:spcBef>
              <a:buFontTx/>
              <a:buNone/>
            </a:pPr>
            <a:endParaRPr lang="en-US" altLang="en-US" sz="2400" b="1">
              <a:solidFill>
                <a:srgbClr val="7030A0"/>
              </a:solidFill>
            </a:endParaRPr>
          </a:p>
        </p:txBody>
      </p:sp>
      <p:pic>
        <p:nvPicPr>
          <p:cNvPr id="26631"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9600" cy="58261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32" name="TextBox 3"/>
          <p:cNvSpPr txBox="1">
            <a:spLocks noChangeArrowheads="1"/>
          </p:cNvSpPr>
          <p:nvPr/>
        </p:nvSpPr>
        <p:spPr bwMode="auto">
          <a:xfrm>
            <a:off x="5105400" y="757238"/>
            <a:ext cx="388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a:solidFill>
                  <a:srgbClr val="C00000"/>
                </a:solidFill>
              </a:rPr>
              <a:t>Thực phẩm tươi sống</a:t>
            </a:r>
          </a:p>
        </p:txBody>
      </p:sp>
      <p:pic>
        <p:nvPicPr>
          <p:cNvPr id="26633" name="Picture 4" descr="Phan biet thit lon sach va thit lon ba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778000"/>
            <a:ext cx="8396288"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21810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A4E5FCE1-621C-4351-ACFB-1018F20716A5}" type="slidenum">
              <a:rPr lang="en-US" altLang="en-US" sz="1400" smtClean="0"/>
              <a:pPr>
                <a:spcBef>
                  <a:spcPct val="0"/>
                </a:spcBef>
                <a:buFontTx/>
                <a:buNone/>
              </a:pPr>
              <a:t>58</a:t>
            </a:fld>
            <a:endParaRPr lang="en-US" altLang="en-US" sz="1400" smtClean="0"/>
          </a:p>
        </p:txBody>
      </p:sp>
      <p:sp>
        <p:nvSpPr>
          <p:cNvPr id="27651"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27652"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27653" name="AutoShape 14"/>
          <p:cNvSpPr>
            <a:spLocks noChangeArrowheads="1"/>
          </p:cNvSpPr>
          <p:nvPr/>
        </p:nvSpPr>
        <p:spPr bwMode="auto">
          <a:xfrm>
            <a:off x="104775" y="701675"/>
            <a:ext cx="4722813" cy="441325"/>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US" altLang="en-US" sz="2000" b="1">
                <a:solidFill>
                  <a:schemeClr val="bg1"/>
                </a:solidFill>
              </a:rPr>
              <a:t>1. Mua, lựa chọn thực phẩm an toàn</a:t>
            </a:r>
          </a:p>
        </p:txBody>
      </p:sp>
      <p:sp>
        <p:nvSpPr>
          <p:cNvPr id="11" name="Title 1"/>
          <p:cNvSpPr txBox="1">
            <a:spLocks/>
          </p:cNvSpPr>
          <p:nvPr/>
        </p:nvSpPr>
        <p:spPr bwMode="auto">
          <a:xfrm>
            <a:off x="0" y="-52388"/>
            <a:ext cx="9144000" cy="577851"/>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lIns="91436" tIns="45719" rIns="91436" bIns="45719" anchor="ctr">
            <a:flatTx/>
          </a:bodyPr>
          <a:lstStyle>
            <a:lvl1pPr defTabSz="9128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vi-VN" sz="2400" b="1">
              <a:solidFill>
                <a:srgbClr val="000066"/>
              </a:solidFill>
            </a:endParaRPr>
          </a:p>
          <a:p>
            <a:pPr algn="ctr">
              <a:spcBef>
                <a:spcPct val="0"/>
              </a:spcBef>
              <a:buFontTx/>
              <a:buNone/>
            </a:pPr>
            <a:r>
              <a:rPr lang="en-US" altLang="vi-VN" sz="2400" b="1">
                <a:solidFill>
                  <a:srgbClr val="000066"/>
                </a:solidFill>
              </a:rPr>
              <a:t>       BIỆN PHÁP ĐẢM BẢO AN TOÀN THỰC PHẨM</a:t>
            </a:r>
          </a:p>
          <a:p>
            <a:pPr algn="ctr">
              <a:spcBef>
                <a:spcPct val="0"/>
              </a:spcBef>
              <a:buFontTx/>
              <a:buNone/>
            </a:pPr>
            <a:endParaRPr lang="en-US" altLang="en-US" sz="2400" b="1">
              <a:solidFill>
                <a:srgbClr val="7030A0"/>
              </a:solidFill>
            </a:endParaRPr>
          </a:p>
        </p:txBody>
      </p:sp>
      <p:pic>
        <p:nvPicPr>
          <p:cNvPr id="27655"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9600" cy="58261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6" name="TextBox 3"/>
          <p:cNvSpPr txBox="1">
            <a:spLocks noChangeArrowheads="1"/>
          </p:cNvSpPr>
          <p:nvPr/>
        </p:nvSpPr>
        <p:spPr bwMode="auto">
          <a:xfrm>
            <a:off x="5105400" y="757238"/>
            <a:ext cx="388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a:solidFill>
                  <a:srgbClr val="C00000"/>
                </a:solidFill>
              </a:rPr>
              <a:t>Thực phẩm tươi sống</a:t>
            </a:r>
          </a:p>
        </p:txBody>
      </p:sp>
      <p:pic>
        <p:nvPicPr>
          <p:cNvPr id="27657" name="Picture 2" descr="4 dấu hiệu nhận biết thịt lợn sạch và thịt lợn bẩ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50975"/>
            <a:ext cx="66294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01322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3031AF47-7F00-4602-AC62-412DDFB08FA2}" type="slidenum">
              <a:rPr lang="en-US" altLang="en-US" sz="1400" smtClean="0"/>
              <a:pPr>
                <a:spcBef>
                  <a:spcPct val="0"/>
                </a:spcBef>
                <a:buFontTx/>
                <a:buNone/>
              </a:pPr>
              <a:t>59</a:t>
            </a:fld>
            <a:endParaRPr lang="en-US" altLang="en-US" sz="1400" smtClean="0"/>
          </a:p>
        </p:txBody>
      </p:sp>
      <p:sp>
        <p:nvSpPr>
          <p:cNvPr id="28675"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28676"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28677" name="AutoShape 14"/>
          <p:cNvSpPr>
            <a:spLocks noChangeArrowheads="1"/>
          </p:cNvSpPr>
          <p:nvPr/>
        </p:nvSpPr>
        <p:spPr bwMode="auto">
          <a:xfrm>
            <a:off x="104775" y="701675"/>
            <a:ext cx="4722813" cy="441325"/>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US" altLang="en-US" sz="2000" b="1">
                <a:solidFill>
                  <a:schemeClr val="bg1"/>
                </a:solidFill>
              </a:rPr>
              <a:t>1. Mua, lựa chọn thực phẩm an toàn</a:t>
            </a:r>
          </a:p>
        </p:txBody>
      </p:sp>
      <p:sp>
        <p:nvSpPr>
          <p:cNvPr id="11" name="Title 1"/>
          <p:cNvSpPr txBox="1">
            <a:spLocks/>
          </p:cNvSpPr>
          <p:nvPr/>
        </p:nvSpPr>
        <p:spPr bwMode="auto">
          <a:xfrm>
            <a:off x="0" y="-52388"/>
            <a:ext cx="9144000" cy="577851"/>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lIns="91436" tIns="45719" rIns="91436" bIns="45719" anchor="ctr">
            <a:flatTx/>
          </a:bodyPr>
          <a:lstStyle>
            <a:lvl1pPr defTabSz="9128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vi-VN" sz="2400" b="1">
              <a:solidFill>
                <a:srgbClr val="000066"/>
              </a:solidFill>
            </a:endParaRPr>
          </a:p>
          <a:p>
            <a:pPr algn="ctr">
              <a:spcBef>
                <a:spcPct val="0"/>
              </a:spcBef>
              <a:buFontTx/>
              <a:buNone/>
            </a:pPr>
            <a:r>
              <a:rPr lang="en-US" altLang="vi-VN" sz="2400" b="1">
                <a:solidFill>
                  <a:srgbClr val="000066"/>
                </a:solidFill>
              </a:rPr>
              <a:t>       BIỆN PHÁP ĐẢM BẢO AN TOÀN THỰC PHẨM</a:t>
            </a:r>
          </a:p>
          <a:p>
            <a:pPr algn="ctr">
              <a:spcBef>
                <a:spcPct val="0"/>
              </a:spcBef>
              <a:buFontTx/>
              <a:buNone/>
            </a:pPr>
            <a:endParaRPr lang="en-US" altLang="en-US" sz="2400" b="1">
              <a:solidFill>
                <a:srgbClr val="7030A0"/>
              </a:solidFill>
            </a:endParaRPr>
          </a:p>
        </p:txBody>
      </p:sp>
      <p:pic>
        <p:nvPicPr>
          <p:cNvPr id="28679"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9600" cy="58261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80" name="TextBox 3"/>
          <p:cNvSpPr txBox="1">
            <a:spLocks noChangeArrowheads="1"/>
          </p:cNvSpPr>
          <p:nvPr/>
        </p:nvSpPr>
        <p:spPr bwMode="auto">
          <a:xfrm>
            <a:off x="5105400" y="757238"/>
            <a:ext cx="388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a:solidFill>
                  <a:srgbClr val="C00000"/>
                </a:solidFill>
              </a:rPr>
              <a:t>Thực phẩm tươi sống</a:t>
            </a:r>
          </a:p>
        </p:txBody>
      </p:sp>
      <p:pic>
        <p:nvPicPr>
          <p:cNvPr id="28681" name="Picture 2" descr="4 dấu hiệu nhận biết thịt lợn sạch và thịt lợn bẩ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1755775"/>
            <a:ext cx="66294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63687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a:xfrm>
            <a:off x="723900" y="990600"/>
            <a:ext cx="7696200" cy="5181600"/>
          </a:xfrm>
        </p:spPr>
        <p:txBody>
          <a:bodyPr/>
          <a:lstStyle/>
          <a:p>
            <a:pPr algn="just"/>
            <a:r>
              <a:rPr lang="en-US" sz="2800" dirty="0" err="1" smtClean="0">
                <a:latin typeface="Times New Roman" pitchFamily="18" charset="0"/>
                <a:cs typeface="Times New Roman" pitchFamily="18" charset="0"/>
              </a:rPr>
              <a:t>Ký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cấp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phẩm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dịch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vụ</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suất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sẵn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sở</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cấp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phẩm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thẩm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định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đủ</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kiện</a:t>
            </a:r>
            <a:r>
              <a:rPr lang="en-US" sz="2800" dirty="0" smtClean="0">
                <a:latin typeface="Times New Roman" pitchFamily="18" charset="0"/>
                <a:cs typeface="Times New Roman" pitchFamily="18" charset="0"/>
              </a:rPr>
              <a:t> ATTP.</a:t>
            </a:r>
          </a:p>
          <a:p>
            <a:pPr algn="just"/>
            <a:r>
              <a:rPr lang="en-US" sz="2800" dirty="0" err="1" smtClean="0">
                <a:latin typeface="Times New Roman" pitchFamily="18" charset="0"/>
                <a:cs typeface="Times New Roman" pitchFamily="18" charset="0"/>
              </a:rPr>
              <a:t>Tập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huấn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đảm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bảo</a:t>
            </a:r>
            <a:r>
              <a:rPr lang="en-US" sz="2800" dirty="0" smtClean="0">
                <a:latin typeface="Times New Roman" pitchFamily="18" charset="0"/>
                <a:cs typeface="Times New Roman" pitchFamily="18" charset="0"/>
              </a:rPr>
              <a:t> ATTP, </a:t>
            </a:r>
            <a:r>
              <a:rPr lang="en-US" sz="2800" dirty="0" err="1" smtClean="0">
                <a:latin typeface="Times New Roman" pitchFamily="18" charset="0"/>
                <a:cs typeface="Times New Roman" pitchFamily="18" charset="0"/>
              </a:rPr>
              <a:t>phòng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dịch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bệnh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tổ</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trú</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viên</a:t>
            </a:r>
            <a:endParaRPr lang="en-US" sz="2800" dirty="0" smtClean="0">
              <a:latin typeface="Times New Roman" pitchFamily="18" charset="0"/>
              <a:cs typeface="Times New Roman" pitchFamily="18" charset="0"/>
            </a:endParaRPr>
          </a:p>
          <a:p>
            <a:pPr algn="just"/>
            <a:r>
              <a:rPr lang="en-US" sz="2800" dirty="0" err="1" smtClean="0">
                <a:latin typeface="Times New Roman" pitchFamily="18" charset="0"/>
                <a:cs typeface="Times New Roman" pitchFamily="18" charset="0"/>
              </a:rPr>
              <a:t>Rà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soát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bổ</a:t>
            </a:r>
            <a:r>
              <a:rPr lang="en-US" sz="2800" dirty="0" smtClean="0">
                <a:latin typeface="Times New Roman" pitchFamily="18" charset="0"/>
                <a:cs typeface="Times New Roman" pitchFamily="18" charset="0"/>
              </a:rPr>
              <a:t> sung </a:t>
            </a:r>
            <a:r>
              <a:rPr lang="en-US" sz="2800" dirty="0" err="1" smtClean="0">
                <a:latin typeface="Times New Roman" pitchFamily="18" charset="0"/>
                <a:cs typeface="Times New Roman" pitchFamily="18" charset="0"/>
              </a:rPr>
              <a:t>cơ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sở</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theo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đúng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định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kiện</a:t>
            </a:r>
            <a:r>
              <a:rPr lang="en-US" sz="2800" dirty="0" smtClean="0">
                <a:latin typeface="Times New Roman" pitchFamily="18" charset="0"/>
                <a:cs typeface="Times New Roman" pitchFamily="18" charset="0"/>
              </a:rPr>
              <a:t> ATTP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tổ</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trú</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căng</a:t>
            </a:r>
            <a:r>
              <a:rPr lang="en-US" sz="2800" dirty="0" smtClean="0">
                <a:latin typeface="Times New Roman" pitchFamily="18" charset="0"/>
                <a:cs typeface="Times New Roman" pitchFamily="18" charset="0"/>
              </a:rPr>
              <a:t> tin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uống</a:t>
            </a:r>
            <a:r>
              <a:rPr lang="en-US" sz="2800" dirty="0" smtClean="0">
                <a:latin typeface="Times New Roman" pitchFamily="18" charset="0"/>
                <a:cs typeface="Times New Roman" pitchFamily="18" charset="0"/>
              </a:rPr>
              <a:t>.</a:t>
            </a:r>
          </a:p>
          <a:p>
            <a:pPr algn="just"/>
            <a:r>
              <a:rPr lang="en-US" sz="2800" dirty="0" smtClean="0">
                <a:latin typeface="Times New Roman" pitchFamily="18" charset="0"/>
                <a:cs typeface="Times New Roman" pitchFamily="18" charset="0"/>
              </a:rPr>
              <a:t> </a:t>
            </a:r>
            <a:endParaRPr lang="en-US" dirty="0" smtClean="0"/>
          </a:p>
        </p:txBody>
      </p:sp>
      <p:sp>
        <p:nvSpPr>
          <p:cNvPr id="4" name="AutoShape 15"/>
          <p:cNvSpPr>
            <a:spLocks noChangeArrowheads="1"/>
          </p:cNvSpPr>
          <p:nvPr/>
        </p:nvSpPr>
        <p:spPr bwMode="gray">
          <a:xfrm>
            <a:off x="0" y="-76200"/>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sz="2800" b="1" dirty="0" smtClean="0">
                <a:solidFill>
                  <a:srgbClr val="FF0000"/>
                </a:solidFill>
                <a:cs typeface="+mn-cs"/>
              </a:rPr>
              <a:t>II. </a:t>
            </a:r>
            <a:r>
              <a:rPr lang="en-US" sz="2800" b="1" dirty="0">
                <a:solidFill>
                  <a:srgbClr val="0000CC"/>
                </a:solidFill>
                <a:cs typeface="+mn-cs"/>
              </a:rPr>
              <a:t>NỘI DUNG NHIỆM VỤ CÔNG TÁC ATTP</a:t>
            </a:r>
            <a:endParaRPr lang="vi-VN" altLang="en-US" sz="2800" b="1" dirty="0">
              <a:solidFill>
                <a:srgbClr val="0000CC"/>
              </a:solidFill>
              <a:cs typeface="+mn-cs"/>
            </a:endParaRPr>
          </a:p>
        </p:txBody>
      </p:sp>
    </p:spTree>
    <p:extLst>
      <p:ext uri="{BB962C8B-B14F-4D97-AF65-F5344CB8AC3E}">
        <p14:creationId xmlns:p14="http://schemas.microsoft.com/office/powerpoint/2010/main" val="745820061"/>
      </p:ext>
    </p:extLst>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7A55F04-1E02-442D-97E4-984F6F6A82F7}" type="slidenum">
              <a:rPr lang="en-US" altLang="en-US" sz="1400" smtClean="0"/>
              <a:pPr>
                <a:spcBef>
                  <a:spcPct val="0"/>
                </a:spcBef>
                <a:buFontTx/>
                <a:buNone/>
              </a:pPr>
              <a:t>60</a:t>
            </a:fld>
            <a:endParaRPr lang="en-US" altLang="en-US" sz="1400" smtClean="0"/>
          </a:p>
        </p:txBody>
      </p:sp>
      <p:sp>
        <p:nvSpPr>
          <p:cNvPr id="29699"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29700"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29701" name="AutoShape 14"/>
          <p:cNvSpPr>
            <a:spLocks noChangeArrowheads="1"/>
          </p:cNvSpPr>
          <p:nvPr/>
        </p:nvSpPr>
        <p:spPr bwMode="auto">
          <a:xfrm>
            <a:off x="104775" y="701675"/>
            <a:ext cx="4722813" cy="441325"/>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US" altLang="en-US" sz="2000" b="1">
                <a:solidFill>
                  <a:schemeClr val="bg1"/>
                </a:solidFill>
              </a:rPr>
              <a:t>1. Mua, lựa chọn thực phẩm an toàn</a:t>
            </a:r>
          </a:p>
        </p:txBody>
      </p:sp>
      <p:sp>
        <p:nvSpPr>
          <p:cNvPr id="11" name="Title 1"/>
          <p:cNvSpPr txBox="1">
            <a:spLocks/>
          </p:cNvSpPr>
          <p:nvPr/>
        </p:nvSpPr>
        <p:spPr bwMode="auto">
          <a:xfrm>
            <a:off x="0" y="-52388"/>
            <a:ext cx="9144000" cy="577851"/>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lIns="91436" tIns="45719" rIns="91436" bIns="45719" anchor="ctr">
            <a:flatTx/>
          </a:bodyPr>
          <a:lstStyle>
            <a:lvl1pPr defTabSz="9128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vi-VN" sz="2400" b="1">
              <a:solidFill>
                <a:srgbClr val="000066"/>
              </a:solidFill>
            </a:endParaRPr>
          </a:p>
          <a:p>
            <a:pPr algn="ctr">
              <a:spcBef>
                <a:spcPct val="0"/>
              </a:spcBef>
              <a:buFontTx/>
              <a:buNone/>
            </a:pPr>
            <a:r>
              <a:rPr lang="en-US" altLang="vi-VN" sz="2400" b="1">
                <a:solidFill>
                  <a:srgbClr val="000066"/>
                </a:solidFill>
              </a:rPr>
              <a:t>       BIỆN PHÁP ĐẢM BẢO AN TOÀN THỰC PHẨM</a:t>
            </a:r>
          </a:p>
          <a:p>
            <a:pPr algn="ctr">
              <a:spcBef>
                <a:spcPct val="0"/>
              </a:spcBef>
              <a:buFontTx/>
              <a:buNone/>
            </a:pPr>
            <a:endParaRPr lang="en-US" altLang="en-US" sz="2400" b="1">
              <a:solidFill>
                <a:srgbClr val="7030A0"/>
              </a:solidFill>
            </a:endParaRPr>
          </a:p>
        </p:txBody>
      </p:sp>
      <p:pic>
        <p:nvPicPr>
          <p:cNvPr id="29703"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9600" cy="58261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4" name="TextBox 3"/>
          <p:cNvSpPr txBox="1">
            <a:spLocks noChangeArrowheads="1"/>
          </p:cNvSpPr>
          <p:nvPr/>
        </p:nvSpPr>
        <p:spPr bwMode="auto">
          <a:xfrm>
            <a:off x="5105400" y="757238"/>
            <a:ext cx="388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a:solidFill>
                  <a:srgbClr val="C00000"/>
                </a:solidFill>
              </a:rPr>
              <a:t>Thực phẩm tươi sống</a:t>
            </a:r>
          </a:p>
        </p:txBody>
      </p:sp>
      <p:pic>
        <p:nvPicPr>
          <p:cNvPr id="29705" name="Picture 2" descr="Khi thịt được nấu chín ấu trùng sán lợn có chết không? Ăn vào có bị làm sao  khô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2009775"/>
            <a:ext cx="4567238"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TextBox 11"/>
          <p:cNvSpPr txBox="1">
            <a:spLocks noChangeArrowheads="1"/>
          </p:cNvSpPr>
          <p:nvPr/>
        </p:nvSpPr>
        <p:spPr bwMode="auto">
          <a:xfrm>
            <a:off x="522288" y="5267325"/>
            <a:ext cx="388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a:solidFill>
                  <a:srgbClr val="C00000"/>
                </a:solidFill>
              </a:rPr>
              <a:t>Thịt lợn nhiễm sán dây</a:t>
            </a:r>
          </a:p>
        </p:txBody>
      </p:sp>
      <p:pic>
        <p:nvPicPr>
          <p:cNvPr id="29707" name="Picture 4" descr="Chuyên gia hướng dẫn cách đơn giản phòng bệnh sán dây bò - Ảnh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313" y="2009775"/>
            <a:ext cx="4257675"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TextBox 13"/>
          <p:cNvSpPr txBox="1">
            <a:spLocks noChangeArrowheads="1"/>
          </p:cNvSpPr>
          <p:nvPr/>
        </p:nvSpPr>
        <p:spPr bwMode="auto">
          <a:xfrm>
            <a:off x="5030788" y="5267325"/>
            <a:ext cx="388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a:solidFill>
                  <a:srgbClr val="C00000"/>
                </a:solidFill>
              </a:rPr>
              <a:t>Thịt bò nhiễm sán dây</a:t>
            </a:r>
          </a:p>
        </p:txBody>
      </p:sp>
    </p:spTree>
    <p:extLst>
      <p:ext uri="{BB962C8B-B14F-4D97-AF65-F5344CB8AC3E}">
        <p14:creationId xmlns:p14="http://schemas.microsoft.com/office/powerpoint/2010/main" val="103491587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CD482E92-ED8F-45F9-A202-89334269F222}" type="slidenum">
              <a:rPr lang="en-US" altLang="en-US" sz="1400" smtClean="0"/>
              <a:pPr>
                <a:spcBef>
                  <a:spcPct val="0"/>
                </a:spcBef>
                <a:buFontTx/>
                <a:buNone/>
              </a:pPr>
              <a:t>61</a:t>
            </a:fld>
            <a:endParaRPr lang="en-US" altLang="en-US" sz="1400" smtClean="0"/>
          </a:p>
        </p:txBody>
      </p:sp>
      <p:sp>
        <p:nvSpPr>
          <p:cNvPr id="30723"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30724"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30725" name="AutoShape 14"/>
          <p:cNvSpPr>
            <a:spLocks noChangeArrowheads="1"/>
          </p:cNvSpPr>
          <p:nvPr/>
        </p:nvSpPr>
        <p:spPr bwMode="auto">
          <a:xfrm>
            <a:off x="104775" y="701675"/>
            <a:ext cx="4722813" cy="441325"/>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US" altLang="en-US" sz="2000" b="1">
                <a:solidFill>
                  <a:schemeClr val="bg1"/>
                </a:solidFill>
              </a:rPr>
              <a:t>1. Mua, lựa chọn thực phẩm an toàn</a:t>
            </a:r>
          </a:p>
        </p:txBody>
      </p:sp>
      <p:sp>
        <p:nvSpPr>
          <p:cNvPr id="11" name="Title 1"/>
          <p:cNvSpPr txBox="1">
            <a:spLocks/>
          </p:cNvSpPr>
          <p:nvPr/>
        </p:nvSpPr>
        <p:spPr bwMode="auto">
          <a:xfrm>
            <a:off x="0" y="-52388"/>
            <a:ext cx="9144000" cy="577851"/>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lIns="91436" tIns="45719" rIns="91436" bIns="45719" anchor="ctr">
            <a:flatTx/>
          </a:bodyPr>
          <a:lstStyle>
            <a:lvl1pPr defTabSz="9128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vi-VN" sz="2400" b="1">
              <a:solidFill>
                <a:srgbClr val="000066"/>
              </a:solidFill>
            </a:endParaRPr>
          </a:p>
          <a:p>
            <a:pPr algn="ctr">
              <a:spcBef>
                <a:spcPct val="0"/>
              </a:spcBef>
              <a:buFontTx/>
              <a:buNone/>
            </a:pPr>
            <a:r>
              <a:rPr lang="en-US" altLang="vi-VN" sz="2400" b="1">
                <a:solidFill>
                  <a:srgbClr val="000066"/>
                </a:solidFill>
              </a:rPr>
              <a:t>       BIỆN PHÁP ĐẢM BẢO AN TOÀN THỰC PHẨM</a:t>
            </a:r>
          </a:p>
          <a:p>
            <a:pPr algn="ctr">
              <a:spcBef>
                <a:spcPct val="0"/>
              </a:spcBef>
              <a:buFontTx/>
              <a:buNone/>
            </a:pPr>
            <a:endParaRPr lang="en-US" altLang="en-US" sz="2400" b="1">
              <a:solidFill>
                <a:srgbClr val="7030A0"/>
              </a:solidFill>
            </a:endParaRPr>
          </a:p>
        </p:txBody>
      </p:sp>
      <p:pic>
        <p:nvPicPr>
          <p:cNvPr id="30727"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9600" cy="58261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8" name="TextBox 3"/>
          <p:cNvSpPr txBox="1">
            <a:spLocks noChangeArrowheads="1"/>
          </p:cNvSpPr>
          <p:nvPr/>
        </p:nvSpPr>
        <p:spPr bwMode="auto">
          <a:xfrm>
            <a:off x="5105400" y="757238"/>
            <a:ext cx="388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a:solidFill>
                  <a:srgbClr val="C00000"/>
                </a:solidFill>
              </a:rPr>
              <a:t>Thực phẩm tươi sống</a:t>
            </a:r>
          </a:p>
        </p:txBody>
      </p:sp>
      <p:pic>
        <p:nvPicPr>
          <p:cNvPr id="30729" name="Picture 2" descr="Bật mí cách lựa chọn thịt gà tươi ngon cho một bữa ăn hoàn hả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6238" y="2411413"/>
            <a:ext cx="3265487"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a:off x="155575" y="1409700"/>
            <a:ext cx="5026025" cy="4645025"/>
          </a:xfrm>
          <a:prstGeom prst="ellipse">
            <a:avLst/>
          </a:prstGeom>
          <a:noFill/>
          <a:ln w="9525" cap="flat" cmpd="sng" algn="ctr">
            <a:solidFill>
              <a:srgbClr val="0000FF"/>
            </a:solidFill>
            <a:prstDash val="solid"/>
            <a:round/>
            <a:headEnd type="none" w="med" len="med"/>
            <a:tailEnd type="none" w="med" len="med"/>
          </a:ln>
          <a:effectLst/>
          <a:extLst/>
        </p:spPr>
        <p:txBody>
          <a:bodyPr/>
          <a:lstStyle/>
          <a:p>
            <a:pPr>
              <a:spcAft>
                <a:spcPts val="1200"/>
              </a:spcAft>
              <a:defRPr/>
            </a:pPr>
            <a:r>
              <a:rPr lang="en-US" sz="2000" b="1">
                <a:solidFill>
                  <a:srgbClr val="0000FF"/>
                </a:solidFill>
              </a:rPr>
              <a:t>b</a:t>
            </a:r>
            <a:r>
              <a:rPr lang="vi-VN" sz="2000" b="1">
                <a:solidFill>
                  <a:srgbClr val="0000FF"/>
                </a:solidFill>
              </a:rPr>
              <a:t>.Thịt gia cầm đã là</a:t>
            </a:r>
            <a:r>
              <a:rPr lang="en-US" sz="2000" b="1">
                <a:solidFill>
                  <a:srgbClr val="0000FF"/>
                </a:solidFill>
              </a:rPr>
              <a:t>m sẵn</a:t>
            </a:r>
          </a:p>
          <a:p>
            <a:pPr marL="342900" indent="-342900">
              <a:spcAft>
                <a:spcPts val="1200"/>
              </a:spcAft>
              <a:buClr>
                <a:srgbClr val="FF0000"/>
              </a:buClr>
              <a:buFont typeface="Wingdings" panose="05000000000000000000" pitchFamily="2" charset="2"/>
              <a:buChar char="v"/>
              <a:defRPr/>
            </a:pPr>
            <a:r>
              <a:rPr lang="vi-VN" sz="2000" b="1"/>
              <a:t>Có dấu kiểm soát giết mổ cơ quan chức năng;</a:t>
            </a:r>
            <a:endParaRPr lang="en-US" sz="2000" b="1"/>
          </a:p>
          <a:p>
            <a:pPr marL="342900" indent="-342900">
              <a:spcAft>
                <a:spcPts val="1200"/>
              </a:spcAft>
              <a:buClr>
                <a:srgbClr val="FF0000"/>
              </a:buClr>
              <a:buFont typeface="Wingdings" panose="05000000000000000000" pitchFamily="2" charset="2"/>
              <a:buChar char="v"/>
              <a:defRPr/>
            </a:pPr>
            <a:r>
              <a:rPr lang="vi-VN" sz="2000" b="1"/>
              <a:t>Không có vết bầm tím, da màu vàng nhạt, vết cắt tiết da co lại.</a:t>
            </a:r>
          </a:p>
          <a:p>
            <a:pPr>
              <a:spcAft>
                <a:spcPts val="1200"/>
              </a:spcAft>
              <a:defRPr/>
            </a:pPr>
            <a:endParaRPr lang="en-US" sz="2000" b="1">
              <a:solidFill>
                <a:srgbClr val="0000FF"/>
              </a:solidFill>
            </a:endParaRPr>
          </a:p>
        </p:txBody>
      </p:sp>
    </p:spTree>
    <p:extLst>
      <p:ext uri="{BB962C8B-B14F-4D97-AF65-F5344CB8AC3E}">
        <p14:creationId xmlns:p14="http://schemas.microsoft.com/office/powerpoint/2010/main" val="136651166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F6AE0F8C-8684-4F6D-B8C4-79C42ACCEB10}" type="slidenum">
              <a:rPr lang="en-US" altLang="en-US" sz="1400" smtClean="0"/>
              <a:pPr>
                <a:spcBef>
                  <a:spcPct val="0"/>
                </a:spcBef>
                <a:buFontTx/>
                <a:buNone/>
              </a:pPr>
              <a:t>62</a:t>
            </a:fld>
            <a:endParaRPr lang="en-US" altLang="en-US" sz="1400" smtClean="0"/>
          </a:p>
        </p:txBody>
      </p:sp>
      <p:sp>
        <p:nvSpPr>
          <p:cNvPr id="31747"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31748"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31749" name="AutoShape 14"/>
          <p:cNvSpPr>
            <a:spLocks noChangeArrowheads="1"/>
          </p:cNvSpPr>
          <p:nvPr/>
        </p:nvSpPr>
        <p:spPr bwMode="auto">
          <a:xfrm>
            <a:off x="104775" y="701675"/>
            <a:ext cx="4722813" cy="441325"/>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US" altLang="en-US" sz="2000" b="1">
                <a:solidFill>
                  <a:schemeClr val="bg1"/>
                </a:solidFill>
              </a:rPr>
              <a:t>1. Mua, lựa chọn thực phẩm an toàn</a:t>
            </a:r>
          </a:p>
        </p:txBody>
      </p:sp>
      <p:sp>
        <p:nvSpPr>
          <p:cNvPr id="11" name="Title 1"/>
          <p:cNvSpPr txBox="1">
            <a:spLocks/>
          </p:cNvSpPr>
          <p:nvPr/>
        </p:nvSpPr>
        <p:spPr bwMode="auto">
          <a:xfrm>
            <a:off x="0" y="-52388"/>
            <a:ext cx="9144000" cy="577851"/>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lIns="91436" tIns="45719" rIns="91436" bIns="45719" anchor="ctr">
            <a:flatTx/>
          </a:bodyPr>
          <a:lstStyle>
            <a:lvl1pPr defTabSz="9128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vi-VN" sz="2400" b="1">
              <a:solidFill>
                <a:srgbClr val="000066"/>
              </a:solidFill>
            </a:endParaRPr>
          </a:p>
          <a:p>
            <a:pPr algn="ctr">
              <a:spcBef>
                <a:spcPct val="0"/>
              </a:spcBef>
              <a:buFontTx/>
              <a:buNone/>
            </a:pPr>
            <a:r>
              <a:rPr lang="en-US" altLang="vi-VN" sz="2400" b="1">
                <a:solidFill>
                  <a:srgbClr val="000066"/>
                </a:solidFill>
              </a:rPr>
              <a:t>       BIỆN PHÁP ĐẢM BẢO AN TOÀN THỰC PHẨM</a:t>
            </a:r>
          </a:p>
          <a:p>
            <a:pPr algn="ctr">
              <a:spcBef>
                <a:spcPct val="0"/>
              </a:spcBef>
              <a:buFontTx/>
              <a:buNone/>
            </a:pPr>
            <a:endParaRPr lang="en-US" altLang="en-US" sz="2400" b="1">
              <a:solidFill>
                <a:srgbClr val="7030A0"/>
              </a:solidFill>
            </a:endParaRPr>
          </a:p>
        </p:txBody>
      </p:sp>
      <p:pic>
        <p:nvPicPr>
          <p:cNvPr id="31751"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9600" cy="58261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2" name="TextBox 3"/>
          <p:cNvSpPr txBox="1">
            <a:spLocks noChangeArrowheads="1"/>
          </p:cNvSpPr>
          <p:nvPr/>
        </p:nvSpPr>
        <p:spPr bwMode="auto">
          <a:xfrm>
            <a:off x="5105400" y="757238"/>
            <a:ext cx="388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a:solidFill>
                  <a:srgbClr val="C00000"/>
                </a:solidFill>
              </a:rPr>
              <a:t>Thực phẩm tươi sống</a:t>
            </a:r>
          </a:p>
        </p:txBody>
      </p:sp>
      <p:pic>
        <p:nvPicPr>
          <p:cNvPr id="31753" name="Picture 2" descr="https://vtv1.mediacdn.vn/k:2015/gia-cam-1448070545554/cach-nhan-biet-gia-cam-da-an-chat-van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1862138"/>
            <a:ext cx="47625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4" descr="https://vtv1.mediacdn.vn/k:2015/vang-o-1448070507912/cach-nhan-biet-gia-cam-da-an-chat-van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900238"/>
            <a:ext cx="4162425"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Rectangle 2"/>
          <p:cNvSpPr>
            <a:spLocks noChangeArrowheads="1"/>
          </p:cNvSpPr>
          <p:nvPr/>
        </p:nvSpPr>
        <p:spPr bwMode="auto">
          <a:xfrm>
            <a:off x="762000" y="4805363"/>
            <a:ext cx="76200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vi-VN" altLang="en-US" sz="1800" b="1">
                <a:solidFill>
                  <a:srgbClr val="212121"/>
                </a:solidFill>
              </a:rPr>
              <a:t>Gia cầm ăn thức ăn có trộn </a:t>
            </a:r>
            <a:r>
              <a:rPr lang="vi-VN" altLang="en-US" b="1">
                <a:solidFill>
                  <a:srgbClr val="FF0000"/>
                </a:solidFill>
              </a:rPr>
              <a:t>chất vàng ô </a:t>
            </a:r>
            <a:r>
              <a:rPr lang="vi-VN" altLang="en-US" sz="1800" b="1">
                <a:solidFill>
                  <a:srgbClr val="212121"/>
                </a:solidFill>
              </a:rPr>
              <a:t>sẽ không tăng chất dinh dưỡng ở thịt và gây bệnh nguy hiểm như: dị ứng, ngộ độc, ảnh hưởng đến gan, hệ thần kinh và thận, lâu ngày có thể gây ung thư. </a:t>
            </a:r>
            <a:endParaRPr lang="en-US" altLang="en-US" sz="1800" b="1"/>
          </a:p>
        </p:txBody>
      </p:sp>
    </p:spTree>
    <p:extLst>
      <p:ext uri="{BB962C8B-B14F-4D97-AF65-F5344CB8AC3E}">
        <p14:creationId xmlns:p14="http://schemas.microsoft.com/office/powerpoint/2010/main" val="92145540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A7161324-CA19-4844-8A51-31A502318400}" type="slidenum">
              <a:rPr lang="en-US" altLang="en-US" sz="1400" smtClean="0"/>
              <a:pPr>
                <a:spcBef>
                  <a:spcPct val="0"/>
                </a:spcBef>
                <a:buFontTx/>
                <a:buNone/>
              </a:pPr>
              <a:t>63</a:t>
            </a:fld>
            <a:endParaRPr lang="en-US" altLang="en-US" sz="1400" smtClean="0"/>
          </a:p>
        </p:txBody>
      </p:sp>
      <p:sp>
        <p:nvSpPr>
          <p:cNvPr id="32771"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32772"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32773" name="AutoShape 14"/>
          <p:cNvSpPr>
            <a:spLocks noChangeArrowheads="1"/>
          </p:cNvSpPr>
          <p:nvPr/>
        </p:nvSpPr>
        <p:spPr bwMode="auto">
          <a:xfrm>
            <a:off x="104775" y="701675"/>
            <a:ext cx="4722813" cy="441325"/>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US" altLang="en-US" sz="2000" b="1">
                <a:solidFill>
                  <a:schemeClr val="bg1"/>
                </a:solidFill>
              </a:rPr>
              <a:t>1. Mua, lựa chọn thực phẩm an toàn</a:t>
            </a:r>
          </a:p>
        </p:txBody>
      </p:sp>
      <p:sp>
        <p:nvSpPr>
          <p:cNvPr id="11" name="Title 1"/>
          <p:cNvSpPr txBox="1">
            <a:spLocks/>
          </p:cNvSpPr>
          <p:nvPr/>
        </p:nvSpPr>
        <p:spPr bwMode="auto">
          <a:xfrm>
            <a:off x="0" y="-52388"/>
            <a:ext cx="9144000" cy="577851"/>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lIns="91436" tIns="45719" rIns="91436" bIns="45719" anchor="ctr">
            <a:flatTx/>
          </a:bodyPr>
          <a:lstStyle>
            <a:lvl1pPr defTabSz="9128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vi-VN" sz="2400" b="1">
              <a:solidFill>
                <a:srgbClr val="000066"/>
              </a:solidFill>
            </a:endParaRPr>
          </a:p>
          <a:p>
            <a:pPr algn="ctr">
              <a:spcBef>
                <a:spcPct val="0"/>
              </a:spcBef>
              <a:buFontTx/>
              <a:buNone/>
            </a:pPr>
            <a:r>
              <a:rPr lang="en-US" altLang="vi-VN" sz="2400" b="1">
                <a:solidFill>
                  <a:srgbClr val="000066"/>
                </a:solidFill>
              </a:rPr>
              <a:t>       BIỆN PHÁP ĐẢM BẢO AN TOÀN THỰC PHẨM</a:t>
            </a:r>
          </a:p>
          <a:p>
            <a:pPr algn="ctr">
              <a:spcBef>
                <a:spcPct val="0"/>
              </a:spcBef>
              <a:buFontTx/>
              <a:buNone/>
            </a:pPr>
            <a:endParaRPr lang="en-US" altLang="en-US" sz="2400" b="1">
              <a:solidFill>
                <a:srgbClr val="7030A0"/>
              </a:solidFill>
            </a:endParaRPr>
          </a:p>
        </p:txBody>
      </p:sp>
      <p:pic>
        <p:nvPicPr>
          <p:cNvPr id="32775"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9600" cy="58261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6" name="TextBox 3"/>
          <p:cNvSpPr txBox="1">
            <a:spLocks noChangeArrowheads="1"/>
          </p:cNvSpPr>
          <p:nvPr/>
        </p:nvSpPr>
        <p:spPr bwMode="auto">
          <a:xfrm>
            <a:off x="5105400" y="757238"/>
            <a:ext cx="388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a:solidFill>
                  <a:srgbClr val="C00000"/>
                </a:solidFill>
              </a:rPr>
              <a:t>Thực phẩm tươi sống</a:t>
            </a:r>
          </a:p>
        </p:txBody>
      </p:sp>
      <p:pic>
        <p:nvPicPr>
          <p:cNvPr id="32777" name="Picture 2" descr="https://afamilycdn.com/150157425591193600/2022/11/22/avatar1669125525660-166912552641418542067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00200"/>
            <a:ext cx="6784975"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Rectangle 1"/>
          <p:cNvSpPr>
            <a:spLocks noChangeArrowheads="1"/>
          </p:cNvSpPr>
          <p:nvPr/>
        </p:nvSpPr>
        <p:spPr bwMode="auto">
          <a:xfrm>
            <a:off x="460375" y="5437188"/>
            <a:ext cx="79978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800" b="1">
                <a:solidFill>
                  <a:srgbClr val="222222"/>
                </a:solidFill>
                <a:latin typeface="Times New Roman" panose="02020603050405020304" pitchFamily="18" charset="0"/>
              </a:rPr>
              <a:t>Phát hiện vi khuẩn Samonella spp, vi khuẩn Bacillus cereus và Escherichia coli trong mẫu cánh gà chiên tại trường Quốc tế Ischool nha trang</a:t>
            </a:r>
            <a:endParaRPr lang="en-US" altLang="en-US" sz="1800" b="1"/>
          </a:p>
        </p:txBody>
      </p:sp>
    </p:spTree>
    <p:extLst>
      <p:ext uri="{BB962C8B-B14F-4D97-AF65-F5344CB8AC3E}">
        <p14:creationId xmlns:p14="http://schemas.microsoft.com/office/powerpoint/2010/main" val="22367554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6910733A-1A2A-480C-83B1-3C5E8024E50E}" type="slidenum">
              <a:rPr lang="en-US" altLang="en-US" sz="1400" smtClean="0"/>
              <a:pPr>
                <a:spcBef>
                  <a:spcPct val="0"/>
                </a:spcBef>
                <a:buFontTx/>
                <a:buNone/>
              </a:pPr>
              <a:t>64</a:t>
            </a:fld>
            <a:endParaRPr lang="en-US" altLang="en-US" sz="1400" smtClean="0"/>
          </a:p>
        </p:txBody>
      </p:sp>
      <p:sp>
        <p:nvSpPr>
          <p:cNvPr id="33795"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33796"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33797" name="AutoShape 14"/>
          <p:cNvSpPr>
            <a:spLocks noChangeArrowheads="1"/>
          </p:cNvSpPr>
          <p:nvPr/>
        </p:nvSpPr>
        <p:spPr bwMode="auto">
          <a:xfrm>
            <a:off x="104775" y="701675"/>
            <a:ext cx="4722813" cy="441325"/>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US" altLang="en-US" sz="2000" b="1">
                <a:solidFill>
                  <a:schemeClr val="bg1"/>
                </a:solidFill>
              </a:rPr>
              <a:t>1. Mua, lựa chọn thực phẩm an toàn</a:t>
            </a:r>
          </a:p>
        </p:txBody>
      </p:sp>
      <p:sp>
        <p:nvSpPr>
          <p:cNvPr id="11" name="Title 1"/>
          <p:cNvSpPr txBox="1">
            <a:spLocks/>
          </p:cNvSpPr>
          <p:nvPr/>
        </p:nvSpPr>
        <p:spPr bwMode="auto">
          <a:xfrm>
            <a:off x="0" y="-52388"/>
            <a:ext cx="9144000" cy="577851"/>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lIns="91436" tIns="45719" rIns="91436" bIns="45719" anchor="ctr">
            <a:flatTx/>
          </a:bodyPr>
          <a:lstStyle>
            <a:lvl1pPr defTabSz="9128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vi-VN" sz="2400" b="1">
              <a:solidFill>
                <a:srgbClr val="000066"/>
              </a:solidFill>
            </a:endParaRPr>
          </a:p>
          <a:p>
            <a:pPr algn="ctr">
              <a:spcBef>
                <a:spcPct val="0"/>
              </a:spcBef>
              <a:buFontTx/>
              <a:buNone/>
            </a:pPr>
            <a:r>
              <a:rPr lang="en-US" altLang="vi-VN" sz="2400" b="1">
                <a:solidFill>
                  <a:srgbClr val="000066"/>
                </a:solidFill>
              </a:rPr>
              <a:t>       BIỆN PHÁP ĐẢM BẢO AN TOÀN THỰC PHẨM</a:t>
            </a:r>
          </a:p>
          <a:p>
            <a:pPr algn="ctr">
              <a:spcBef>
                <a:spcPct val="0"/>
              </a:spcBef>
              <a:buFontTx/>
              <a:buNone/>
            </a:pPr>
            <a:endParaRPr lang="en-US" altLang="en-US" sz="2400" b="1">
              <a:solidFill>
                <a:srgbClr val="7030A0"/>
              </a:solidFill>
            </a:endParaRPr>
          </a:p>
        </p:txBody>
      </p:sp>
      <p:pic>
        <p:nvPicPr>
          <p:cNvPr id="33799"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9600" cy="58261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800" name="TextBox 3"/>
          <p:cNvSpPr txBox="1">
            <a:spLocks noChangeArrowheads="1"/>
          </p:cNvSpPr>
          <p:nvPr/>
        </p:nvSpPr>
        <p:spPr bwMode="auto">
          <a:xfrm>
            <a:off x="5105400" y="757238"/>
            <a:ext cx="388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a:solidFill>
                  <a:srgbClr val="C00000"/>
                </a:solidFill>
              </a:rPr>
              <a:t>Thực phẩm tươi sống</a:t>
            </a:r>
          </a:p>
        </p:txBody>
      </p:sp>
      <p:pic>
        <p:nvPicPr>
          <p:cNvPr id="33801" name="Picture 2" descr="Muốn chọn cá tươi ngon chỉ cần nhìn 6 điểm này -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50975"/>
            <a:ext cx="6656388"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TextBox 11"/>
          <p:cNvSpPr txBox="1">
            <a:spLocks noChangeArrowheads="1"/>
          </p:cNvSpPr>
          <p:nvPr/>
        </p:nvSpPr>
        <p:spPr bwMode="auto">
          <a:xfrm>
            <a:off x="609600" y="4646613"/>
            <a:ext cx="7620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a:solidFill>
                  <a:srgbClr val="0000FF"/>
                </a:solidFill>
              </a:rPr>
              <a:t>Nhận biết cá tươi ngon qua Thân, Bụng, Mắt, Miệng, Mang và Vẩy cá</a:t>
            </a:r>
          </a:p>
        </p:txBody>
      </p:sp>
    </p:spTree>
    <p:extLst>
      <p:ext uri="{BB962C8B-B14F-4D97-AF65-F5344CB8AC3E}">
        <p14:creationId xmlns:p14="http://schemas.microsoft.com/office/powerpoint/2010/main" val="315788737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6D95700-9736-4960-B8C0-A7B452038EDD}" type="slidenum">
              <a:rPr lang="en-US" altLang="en-US" sz="1400" smtClean="0"/>
              <a:pPr>
                <a:spcBef>
                  <a:spcPct val="0"/>
                </a:spcBef>
                <a:buFontTx/>
                <a:buNone/>
              </a:pPr>
              <a:t>65</a:t>
            </a:fld>
            <a:endParaRPr lang="en-US" altLang="en-US" sz="1400" smtClean="0"/>
          </a:p>
        </p:txBody>
      </p:sp>
      <p:sp>
        <p:nvSpPr>
          <p:cNvPr id="34819"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34820"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11" name="Title 1"/>
          <p:cNvSpPr txBox="1">
            <a:spLocks/>
          </p:cNvSpPr>
          <p:nvPr/>
        </p:nvSpPr>
        <p:spPr bwMode="auto">
          <a:xfrm>
            <a:off x="0" y="-52388"/>
            <a:ext cx="9144000" cy="577851"/>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lIns="91436" tIns="45719" rIns="91436" bIns="45719" anchor="ctr">
            <a:flatTx/>
          </a:bodyPr>
          <a:lstStyle>
            <a:lvl1pPr defTabSz="9128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vi-VN" sz="2400" b="1">
              <a:solidFill>
                <a:srgbClr val="000066"/>
              </a:solidFill>
            </a:endParaRPr>
          </a:p>
          <a:p>
            <a:pPr algn="ctr">
              <a:spcBef>
                <a:spcPct val="0"/>
              </a:spcBef>
              <a:buFontTx/>
              <a:buNone/>
            </a:pPr>
            <a:r>
              <a:rPr lang="en-US" altLang="vi-VN" sz="2400" b="1">
                <a:solidFill>
                  <a:srgbClr val="000066"/>
                </a:solidFill>
              </a:rPr>
              <a:t>       BIỆN PHÁP ĐẢM BẢO AN TOÀN THỰC PHẨM</a:t>
            </a:r>
          </a:p>
          <a:p>
            <a:pPr algn="ctr">
              <a:spcBef>
                <a:spcPct val="0"/>
              </a:spcBef>
              <a:buFontTx/>
              <a:buNone/>
            </a:pPr>
            <a:endParaRPr lang="en-US" altLang="en-US" sz="2400" b="1">
              <a:solidFill>
                <a:srgbClr val="7030A0"/>
              </a:solidFill>
            </a:endParaRPr>
          </a:p>
        </p:txBody>
      </p:sp>
      <p:pic>
        <p:nvPicPr>
          <p:cNvPr id="3482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9600" cy="58261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3" name="Picture 2" descr="Muốn chọn cá tươi ngon chỉ cần nhìn 6 điểm này -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731838"/>
            <a:ext cx="7159625" cy="612616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153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4DDE81A6-00A9-4D67-A28F-91B4B65222FB}" type="slidenum">
              <a:rPr lang="en-US" altLang="en-US" sz="1400" smtClean="0"/>
              <a:pPr>
                <a:spcBef>
                  <a:spcPct val="0"/>
                </a:spcBef>
                <a:buFontTx/>
                <a:buNone/>
              </a:pPr>
              <a:t>66</a:t>
            </a:fld>
            <a:endParaRPr lang="en-US" altLang="en-US" sz="1400" smtClean="0"/>
          </a:p>
        </p:txBody>
      </p:sp>
      <p:sp>
        <p:nvSpPr>
          <p:cNvPr id="35843"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35844"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35845" name="AutoShape 14"/>
          <p:cNvSpPr>
            <a:spLocks noChangeArrowheads="1"/>
          </p:cNvSpPr>
          <p:nvPr/>
        </p:nvSpPr>
        <p:spPr bwMode="auto">
          <a:xfrm>
            <a:off x="104775" y="701675"/>
            <a:ext cx="4722813" cy="441325"/>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US" altLang="en-US" sz="2000" b="1">
                <a:solidFill>
                  <a:schemeClr val="bg1"/>
                </a:solidFill>
              </a:rPr>
              <a:t>1. Mua, lựa chọn thực phẩm an toàn</a:t>
            </a:r>
          </a:p>
        </p:txBody>
      </p:sp>
      <p:sp>
        <p:nvSpPr>
          <p:cNvPr id="11" name="Title 1"/>
          <p:cNvSpPr txBox="1">
            <a:spLocks/>
          </p:cNvSpPr>
          <p:nvPr/>
        </p:nvSpPr>
        <p:spPr bwMode="auto">
          <a:xfrm>
            <a:off x="0" y="-52388"/>
            <a:ext cx="9144000" cy="577851"/>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lIns="91436" tIns="45719" rIns="91436" bIns="45719" anchor="ctr">
            <a:flatTx/>
          </a:bodyPr>
          <a:lstStyle>
            <a:lvl1pPr defTabSz="9128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vi-VN" sz="2400" b="1">
              <a:solidFill>
                <a:srgbClr val="000066"/>
              </a:solidFill>
            </a:endParaRPr>
          </a:p>
          <a:p>
            <a:pPr algn="ctr">
              <a:spcBef>
                <a:spcPct val="0"/>
              </a:spcBef>
              <a:buFontTx/>
              <a:buNone/>
            </a:pPr>
            <a:r>
              <a:rPr lang="en-US" altLang="vi-VN" sz="2400" b="1">
                <a:solidFill>
                  <a:srgbClr val="000066"/>
                </a:solidFill>
              </a:rPr>
              <a:t>       BIỆN PHÁP ĐẢM BẢO AN TOÀN THỰC PHẨM</a:t>
            </a:r>
          </a:p>
          <a:p>
            <a:pPr algn="ctr">
              <a:spcBef>
                <a:spcPct val="0"/>
              </a:spcBef>
              <a:buFontTx/>
              <a:buNone/>
            </a:pPr>
            <a:endParaRPr lang="en-US" altLang="en-US" sz="2400" b="1">
              <a:solidFill>
                <a:srgbClr val="7030A0"/>
              </a:solidFill>
            </a:endParaRPr>
          </a:p>
        </p:txBody>
      </p:sp>
      <p:pic>
        <p:nvPicPr>
          <p:cNvPr id="35847"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9600" cy="58261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Oval 1"/>
          <p:cNvSpPr>
            <a:spLocks noChangeArrowheads="1"/>
          </p:cNvSpPr>
          <p:nvPr/>
        </p:nvSpPr>
        <p:spPr bwMode="auto">
          <a:xfrm>
            <a:off x="6254750" y="1296988"/>
            <a:ext cx="2514600" cy="1493837"/>
          </a:xfrm>
          <a:prstGeom prst="ellipse">
            <a:avLst/>
          </a:prstGeom>
          <a:noFill/>
          <a:ln w="95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800" b="1"/>
              <a:t>Lựa chọn rau theo mùa</a:t>
            </a:r>
          </a:p>
        </p:txBody>
      </p:sp>
      <p:sp>
        <p:nvSpPr>
          <p:cNvPr id="35849" name="TextBox 3"/>
          <p:cNvSpPr txBox="1">
            <a:spLocks noChangeArrowheads="1"/>
          </p:cNvSpPr>
          <p:nvPr/>
        </p:nvSpPr>
        <p:spPr bwMode="auto">
          <a:xfrm>
            <a:off x="2971800" y="4491038"/>
            <a:ext cx="320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000" b="1">
                <a:solidFill>
                  <a:srgbClr val="C00000"/>
                </a:solidFill>
              </a:rPr>
              <a:t>Rau củ quả</a:t>
            </a:r>
          </a:p>
        </p:txBody>
      </p:sp>
      <p:sp>
        <p:nvSpPr>
          <p:cNvPr id="14" name="Oval 13"/>
          <p:cNvSpPr>
            <a:spLocks noChangeArrowheads="1"/>
          </p:cNvSpPr>
          <p:nvPr/>
        </p:nvSpPr>
        <p:spPr bwMode="auto">
          <a:xfrm>
            <a:off x="304800" y="1452563"/>
            <a:ext cx="2514600" cy="1493837"/>
          </a:xfrm>
          <a:prstGeom prst="ellipse">
            <a:avLst/>
          </a:prstGeom>
          <a:noFill/>
          <a:ln w="95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800" b="1"/>
              <a:t>Địa điểm </a:t>
            </a:r>
          </a:p>
          <a:p>
            <a:pPr algn="ctr">
              <a:spcBef>
                <a:spcPct val="0"/>
              </a:spcBef>
              <a:buFontTx/>
              <a:buNone/>
            </a:pPr>
            <a:r>
              <a:rPr lang="en-US" altLang="en-US" sz="1800" b="1"/>
              <a:t>mua hang rõ nguồn gốc xuất xứ</a:t>
            </a:r>
          </a:p>
        </p:txBody>
      </p:sp>
      <p:sp>
        <p:nvSpPr>
          <p:cNvPr id="15" name="Oval 14"/>
          <p:cNvSpPr>
            <a:spLocks noChangeArrowheads="1"/>
          </p:cNvSpPr>
          <p:nvPr/>
        </p:nvSpPr>
        <p:spPr bwMode="auto">
          <a:xfrm>
            <a:off x="2209800" y="5092700"/>
            <a:ext cx="4044950" cy="1493838"/>
          </a:xfrm>
          <a:prstGeom prst="ellipse">
            <a:avLst/>
          </a:prstGeom>
          <a:noFill/>
          <a:ln w="95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800" b="1"/>
              <a:t>Cảm quan nhìn hình thức bên ngoài</a:t>
            </a:r>
          </a:p>
        </p:txBody>
      </p:sp>
      <p:sp>
        <p:nvSpPr>
          <p:cNvPr id="35852" name="AutoShape 2" descr="7 cách chọn rau củ quả tươi ngon cực đơn giản"/>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pic>
        <p:nvPicPr>
          <p:cNvPr id="3585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67063" y="2790825"/>
            <a:ext cx="28098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361868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P spid="2" grpId="0" animBg="1"/>
      <p:bldP spid="14" grpId="0" animBg="1"/>
      <p:bldP spid="1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085B99A-84F3-4455-B593-2193BBF33BE5}" type="slidenum">
              <a:rPr lang="en-US" altLang="en-US" sz="1400" smtClean="0"/>
              <a:pPr>
                <a:spcBef>
                  <a:spcPct val="0"/>
                </a:spcBef>
                <a:buFontTx/>
                <a:buNone/>
              </a:pPr>
              <a:t>67</a:t>
            </a:fld>
            <a:endParaRPr lang="en-US" altLang="en-US" sz="1400" smtClean="0"/>
          </a:p>
        </p:txBody>
      </p:sp>
      <p:sp>
        <p:nvSpPr>
          <p:cNvPr id="36867"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36868"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32773" name="AutoShape 14"/>
          <p:cNvSpPr>
            <a:spLocks noChangeArrowheads="1"/>
          </p:cNvSpPr>
          <p:nvPr/>
        </p:nvSpPr>
        <p:spPr bwMode="auto">
          <a:xfrm>
            <a:off x="104775" y="701675"/>
            <a:ext cx="4010025" cy="441325"/>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US" altLang="en-US" sz="2000" b="1">
                <a:solidFill>
                  <a:schemeClr val="bg1"/>
                </a:solidFill>
              </a:rPr>
              <a:t>2. Chế biến thực phẩm an toàn</a:t>
            </a:r>
          </a:p>
        </p:txBody>
      </p:sp>
      <p:sp>
        <p:nvSpPr>
          <p:cNvPr id="11" name="Title 1"/>
          <p:cNvSpPr txBox="1">
            <a:spLocks/>
          </p:cNvSpPr>
          <p:nvPr/>
        </p:nvSpPr>
        <p:spPr bwMode="auto">
          <a:xfrm>
            <a:off x="0" y="-52388"/>
            <a:ext cx="9144000" cy="577851"/>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lIns="91436" tIns="45719" rIns="91436" bIns="45719" anchor="ctr">
            <a:flatTx/>
          </a:bodyPr>
          <a:lstStyle>
            <a:lvl1pPr defTabSz="9128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vi-VN" sz="2400" b="1">
              <a:solidFill>
                <a:srgbClr val="000066"/>
              </a:solidFill>
            </a:endParaRPr>
          </a:p>
          <a:p>
            <a:pPr algn="ctr">
              <a:spcBef>
                <a:spcPct val="0"/>
              </a:spcBef>
              <a:buFontTx/>
              <a:buNone/>
            </a:pPr>
            <a:r>
              <a:rPr lang="en-US" altLang="vi-VN" sz="2400" b="1">
                <a:solidFill>
                  <a:srgbClr val="000066"/>
                </a:solidFill>
              </a:rPr>
              <a:t>       BIỆN PHÁP ĐẢM BẢO AN TOÀN THỰC PHẨM</a:t>
            </a:r>
          </a:p>
          <a:p>
            <a:pPr algn="ctr">
              <a:spcBef>
                <a:spcPct val="0"/>
              </a:spcBef>
              <a:buFontTx/>
              <a:buNone/>
            </a:pPr>
            <a:endParaRPr lang="en-US" altLang="en-US" sz="2400" b="1">
              <a:solidFill>
                <a:srgbClr val="7030A0"/>
              </a:solidFill>
            </a:endParaRPr>
          </a:p>
        </p:txBody>
      </p:sp>
      <p:pic>
        <p:nvPicPr>
          <p:cNvPr id="36871"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9600" cy="58261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72" name="AutoShape 2" descr="7 cách chọn rau củ quả tươi ngon cực đơn giản"/>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12" name="Oval 11"/>
          <p:cNvSpPr>
            <a:spLocks noChangeArrowheads="1"/>
          </p:cNvSpPr>
          <p:nvPr/>
        </p:nvSpPr>
        <p:spPr bwMode="auto">
          <a:xfrm>
            <a:off x="0" y="1319212"/>
            <a:ext cx="4114800" cy="5157787"/>
          </a:xfrm>
          <a:prstGeom prst="ellipse">
            <a:avLst/>
          </a:prstGeom>
          <a:noFill/>
          <a:ln w="95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sz="2800" b="1"/>
              <a:t>C</a:t>
            </a:r>
            <a:r>
              <a:rPr lang="en-US" sz="2800" b="1" smtClean="0"/>
              <a:t>ó </a:t>
            </a:r>
            <a:r>
              <a:rPr lang="en-US" sz="2800" b="1"/>
              <a:t>đủ dụng cụ chế biến, bảo quản và sử dụng riêng đối với </a:t>
            </a:r>
            <a:r>
              <a:rPr lang="en-US" sz="2800" b="1">
                <a:solidFill>
                  <a:srgbClr val="0000FF"/>
                </a:solidFill>
              </a:rPr>
              <a:t>thực phẩm tươi sống, thực phẩm đã qua chế biến;</a:t>
            </a:r>
            <a:endParaRPr lang="en-US" altLang="en-US" sz="2800" b="1">
              <a:solidFill>
                <a:srgbClr val="0000FF"/>
              </a:solidFill>
            </a:endParaRPr>
          </a:p>
        </p:txBody>
      </p:sp>
      <p:pic>
        <p:nvPicPr>
          <p:cNvPr id="13" name="Picture 4" descr="20131011_105356">
            <a:extLst>
              <a:ext uri="{FF2B5EF4-FFF2-40B4-BE49-F238E27FC236}">
                <a16:creationId xmlns:a16="http://schemas.microsoft.com/office/drawing/2014/main" id="{C35EB86D-9F5C-4455-B65B-93CC4C8C6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992" y="1438672"/>
            <a:ext cx="3744416" cy="474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4939915"/>
      </p:ext>
    </p:extLst>
  </p:cSld>
  <p:clrMapOvr>
    <a:masterClrMapping/>
  </p:clrMapOvr>
  <p:transition>
    <p:rand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085B99A-84F3-4455-B593-2193BBF33BE5}" type="slidenum">
              <a:rPr lang="en-US" altLang="en-US" sz="1400" smtClean="0"/>
              <a:pPr>
                <a:spcBef>
                  <a:spcPct val="0"/>
                </a:spcBef>
                <a:buFontTx/>
                <a:buNone/>
              </a:pPr>
              <a:t>68</a:t>
            </a:fld>
            <a:endParaRPr lang="en-US" altLang="en-US" sz="1400" smtClean="0"/>
          </a:p>
        </p:txBody>
      </p:sp>
      <p:sp>
        <p:nvSpPr>
          <p:cNvPr id="36867"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36868"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32773" name="AutoShape 14"/>
          <p:cNvSpPr>
            <a:spLocks noChangeArrowheads="1"/>
          </p:cNvSpPr>
          <p:nvPr/>
        </p:nvSpPr>
        <p:spPr bwMode="auto">
          <a:xfrm>
            <a:off x="104775" y="701675"/>
            <a:ext cx="4010025" cy="441325"/>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US" altLang="en-US" sz="2000" b="1">
                <a:solidFill>
                  <a:schemeClr val="bg1"/>
                </a:solidFill>
              </a:rPr>
              <a:t>2. Chế biến thực phẩm an toàn</a:t>
            </a:r>
          </a:p>
        </p:txBody>
      </p:sp>
      <p:sp>
        <p:nvSpPr>
          <p:cNvPr id="11" name="Title 1"/>
          <p:cNvSpPr txBox="1">
            <a:spLocks/>
          </p:cNvSpPr>
          <p:nvPr/>
        </p:nvSpPr>
        <p:spPr bwMode="auto">
          <a:xfrm>
            <a:off x="0" y="-52388"/>
            <a:ext cx="9144000" cy="577851"/>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lIns="91436" tIns="45719" rIns="91436" bIns="45719" anchor="ctr">
            <a:flatTx/>
          </a:bodyPr>
          <a:lstStyle>
            <a:lvl1pPr defTabSz="9128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vi-VN" sz="2400" b="1">
              <a:solidFill>
                <a:srgbClr val="000066"/>
              </a:solidFill>
            </a:endParaRPr>
          </a:p>
          <a:p>
            <a:pPr algn="ctr">
              <a:spcBef>
                <a:spcPct val="0"/>
              </a:spcBef>
              <a:buFontTx/>
              <a:buNone/>
            </a:pPr>
            <a:r>
              <a:rPr lang="en-US" altLang="vi-VN" sz="2400" b="1">
                <a:solidFill>
                  <a:srgbClr val="000066"/>
                </a:solidFill>
              </a:rPr>
              <a:t>       BIỆN PHÁP ĐẢM BẢO AN TOÀN THỰC PHẨM</a:t>
            </a:r>
          </a:p>
          <a:p>
            <a:pPr algn="ctr">
              <a:spcBef>
                <a:spcPct val="0"/>
              </a:spcBef>
              <a:buFontTx/>
              <a:buNone/>
            </a:pPr>
            <a:endParaRPr lang="en-US" altLang="en-US" sz="2400" b="1">
              <a:solidFill>
                <a:srgbClr val="7030A0"/>
              </a:solidFill>
            </a:endParaRPr>
          </a:p>
        </p:txBody>
      </p:sp>
      <p:pic>
        <p:nvPicPr>
          <p:cNvPr id="36871"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9600" cy="58261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72" name="AutoShape 2" descr="7 cách chọn rau củ quả tươi ngon cực đơn giản"/>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pic>
        <p:nvPicPr>
          <p:cNvPr id="1026" name="Picture 2" descr="Biểu tượng thực phẩm, nhà hàng, logo, thiết kế biểu tượng, cdr, đầu bếp,  vẽ, phim hoạt hình, Hoạt hình, khu vực png | PNGEg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7275" y="1638953"/>
            <a:ext cx="3225006" cy="3225006"/>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Alternate Process 1"/>
          <p:cNvSpPr/>
          <p:nvPr/>
        </p:nvSpPr>
        <p:spPr>
          <a:xfrm>
            <a:off x="6248400" y="1549288"/>
            <a:ext cx="2438400" cy="16002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FF"/>
                </a:solidFill>
              </a:rPr>
              <a:t>Đ</a:t>
            </a:r>
            <a:r>
              <a:rPr lang="en-US" sz="2400" b="1" smtClean="0">
                <a:solidFill>
                  <a:srgbClr val="0000FF"/>
                </a:solidFill>
              </a:rPr>
              <a:t>ội </a:t>
            </a:r>
            <a:r>
              <a:rPr lang="en-US" sz="2400" b="1">
                <a:solidFill>
                  <a:srgbClr val="0000FF"/>
                </a:solidFill>
              </a:rPr>
              <a:t>mũ, đeo khẩu trang</a:t>
            </a:r>
          </a:p>
        </p:txBody>
      </p:sp>
      <p:sp>
        <p:nvSpPr>
          <p:cNvPr id="15" name="Flowchart: Alternate Process 14"/>
          <p:cNvSpPr/>
          <p:nvPr/>
        </p:nvSpPr>
        <p:spPr>
          <a:xfrm>
            <a:off x="6400800" y="4013144"/>
            <a:ext cx="2438400" cy="16002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FF"/>
                </a:solidFill>
              </a:rPr>
              <a:t>C</a:t>
            </a:r>
            <a:r>
              <a:rPr lang="en-US" sz="2400" b="1" smtClean="0">
                <a:solidFill>
                  <a:srgbClr val="0000FF"/>
                </a:solidFill>
              </a:rPr>
              <a:t>ắt </a:t>
            </a:r>
            <a:r>
              <a:rPr lang="en-US" sz="2400" b="1">
                <a:solidFill>
                  <a:srgbClr val="0000FF"/>
                </a:solidFill>
              </a:rPr>
              <a:t>ngắn móng tay</a:t>
            </a:r>
          </a:p>
        </p:txBody>
      </p:sp>
      <p:sp>
        <p:nvSpPr>
          <p:cNvPr id="16" name="Flowchart: Alternate Process 15"/>
          <p:cNvSpPr/>
          <p:nvPr/>
        </p:nvSpPr>
        <p:spPr>
          <a:xfrm>
            <a:off x="3192505" y="5059363"/>
            <a:ext cx="2438400" cy="16002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FF"/>
                </a:solidFill>
              </a:rPr>
              <a:t>sử dụng găng tay khi tiếp xúc trực tiếp với thực phẩm chín, thức ăn ngay</a:t>
            </a:r>
          </a:p>
        </p:txBody>
      </p:sp>
      <p:sp>
        <p:nvSpPr>
          <p:cNvPr id="17" name="Flowchart: Alternate Process 16"/>
          <p:cNvSpPr/>
          <p:nvPr/>
        </p:nvSpPr>
        <p:spPr>
          <a:xfrm>
            <a:off x="304800" y="1607628"/>
            <a:ext cx="2438400" cy="16002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0000FF"/>
                </a:solidFill>
              </a:rPr>
              <a:t>Xác nhận kiến thức ATTP do chủ cơ sở ký</a:t>
            </a:r>
            <a:endParaRPr lang="en-US" sz="2000" b="1">
              <a:solidFill>
                <a:srgbClr val="0000FF"/>
              </a:solidFill>
            </a:endParaRPr>
          </a:p>
        </p:txBody>
      </p:sp>
      <p:sp>
        <p:nvSpPr>
          <p:cNvPr id="18" name="Flowchart: Alternate Process 17"/>
          <p:cNvSpPr/>
          <p:nvPr/>
        </p:nvSpPr>
        <p:spPr>
          <a:xfrm>
            <a:off x="155575" y="4167216"/>
            <a:ext cx="2438400" cy="160020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0000FF"/>
                </a:solidFill>
              </a:rPr>
              <a:t>Khám sức khỏe định kỳ</a:t>
            </a:r>
            <a:endParaRPr lang="en-US" sz="2000" b="1">
              <a:solidFill>
                <a:srgbClr val="0000FF"/>
              </a:solidFill>
            </a:endParaRPr>
          </a:p>
        </p:txBody>
      </p:sp>
    </p:spTree>
    <p:extLst>
      <p:ext uri="{BB962C8B-B14F-4D97-AF65-F5344CB8AC3E}">
        <p14:creationId xmlns:p14="http://schemas.microsoft.com/office/powerpoint/2010/main" val="9872391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277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autoUpdateAnimBg="0"/>
      <p:bldP spid="11" grpId="0" animBg="1" autoUpdateAnimBg="0"/>
      <p:bldP spid="2" grpId="0" animBg="1"/>
      <p:bldP spid="15" grpId="0" animBg="1"/>
      <p:bldP spid="16" grpId="0" animBg="1"/>
      <p:bldP spid="17" grpId="0" animBg="1"/>
      <p:bldP spid="1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06482D86-9377-4DB6-9A88-095192F91B54}" type="slidenum">
              <a:rPr lang="en-US" altLang="en-US" sz="1400" smtClean="0"/>
              <a:pPr>
                <a:spcBef>
                  <a:spcPct val="0"/>
                </a:spcBef>
                <a:buFontTx/>
                <a:buNone/>
              </a:pPr>
              <a:t>69</a:t>
            </a:fld>
            <a:endParaRPr lang="en-US" altLang="en-US" sz="1400" smtClean="0"/>
          </a:p>
        </p:txBody>
      </p:sp>
      <p:sp>
        <p:nvSpPr>
          <p:cNvPr id="47107"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47108"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32773" name="AutoShape 14"/>
          <p:cNvSpPr>
            <a:spLocks noChangeArrowheads="1"/>
          </p:cNvSpPr>
          <p:nvPr/>
        </p:nvSpPr>
        <p:spPr bwMode="auto">
          <a:xfrm>
            <a:off x="104775" y="701675"/>
            <a:ext cx="4086225" cy="441325"/>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US" altLang="en-US" sz="2000" b="1">
                <a:solidFill>
                  <a:schemeClr val="bg1"/>
                </a:solidFill>
              </a:rPr>
              <a:t>3. Bảo quản thực phẩm an toàn</a:t>
            </a:r>
          </a:p>
        </p:txBody>
      </p:sp>
      <p:sp>
        <p:nvSpPr>
          <p:cNvPr id="11" name="Title 1"/>
          <p:cNvSpPr txBox="1">
            <a:spLocks/>
          </p:cNvSpPr>
          <p:nvPr/>
        </p:nvSpPr>
        <p:spPr bwMode="auto">
          <a:xfrm>
            <a:off x="0" y="-52388"/>
            <a:ext cx="9144000" cy="577851"/>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lIns="91436" tIns="45719" rIns="91436" bIns="45719" anchor="ctr">
            <a:flatTx/>
          </a:bodyPr>
          <a:lstStyle>
            <a:lvl1pPr defTabSz="9128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vi-VN" sz="2400" b="1">
              <a:solidFill>
                <a:srgbClr val="000066"/>
              </a:solidFill>
            </a:endParaRPr>
          </a:p>
          <a:p>
            <a:pPr algn="ctr">
              <a:spcBef>
                <a:spcPct val="0"/>
              </a:spcBef>
              <a:buFontTx/>
              <a:buNone/>
            </a:pPr>
            <a:r>
              <a:rPr lang="en-US" altLang="vi-VN" sz="2400" b="1">
                <a:solidFill>
                  <a:srgbClr val="000066"/>
                </a:solidFill>
              </a:rPr>
              <a:t>       BIỆN PHÁP ĐẢM BẢO AN TOÀN THỰC PHẨM</a:t>
            </a:r>
          </a:p>
          <a:p>
            <a:pPr algn="ctr">
              <a:spcBef>
                <a:spcPct val="0"/>
              </a:spcBef>
              <a:buFontTx/>
              <a:buNone/>
            </a:pPr>
            <a:endParaRPr lang="en-US" altLang="en-US" sz="2400" b="1">
              <a:solidFill>
                <a:srgbClr val="7030A0"/>
              </a:solidFill>
            </a:endParaRPr>
          </a:p>
        </p:txBody>
      </p:sp>
      <p:pic>
        <p:nvPicPr>
          <p:cNvPr id="47111"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9600" cy="58261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12" name="AutoShape 2" descr="7 cách chọn rau củ quả tươi ngon cực đơn giản"/>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pic>
        <p:nvPicPr>
          <p:cNvPr id="47113" name="Picture 2" descr="Thức ăn chín để trong tủ lạnh được bao lâu là thời gian an toà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14438"/>
            <a:ext cx="65532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24008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27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autoUpdateAnimBg="0"/>
      <p:bldP spid="11"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1"/>
          </p:nvPr>
        </p:nvSpPr>
        <p:spPr>
          <a:xfrm>
            <a:off x="457200" y="762000"/>
            <a:ext cx="8229600" cy="5715000"/>
          </a:xfrm>
        </p:spPr>
        <p:txBody>
          <a:bodyPr/>
          <a:lstStyle/>
          <a:p>
            <a:pPr algn="just"/>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nghiêm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túc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phẩm</a:t>
            </a:r>
            <a:r>
              <a:rPr lang="en-US" sz="2800" dirty="0" smtClean="0">
                <a:latin typeface="Times New Roman" pitchFamily="18" charset="0"/>
                <a:cs typeface="Times New Roman" pitchFamily="18" charset="0"/>
              </a:rPr>
              <a:t> an </a:t>
            </a:r>
            <a:r>
              <a:rPr lang="en-US" sz="2800" dirty="0" err="1" smtClean="0">
                <a:latin typeface="Times New Roman" pitchFamily="18" charset="0"/>
                <a:cs typeface="Times New Roman" pitchFamily="18" charset="0"/>
              </a:rPr>
              <a:t>toàn</a:t>
            </a:r>
            <a:r>
              <a:rPr lang="en-US" sz="2800" dirty="0" smtClean="0">
                <a:latin typeface="Times New Roman" pitchFamily="18" charset="0"/>
                <a:cs typeface="Times New Roman" pitchFamily="18" charset="0"/>
              </a:rPr>
              <a:t>:</a:t>
            </a:r>
          </a:p>
          <a:p>
            <a:pPr algn="just">
              <a:buFontTx/>
              <a:buChar char="-"/>
            </a:pP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bước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soát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chặt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lượng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nguồn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gốc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phẩm</a:t>
            </a:r>
            <a:endParaRPr lang="en-US" sz="2800" dirty="0" smtClean="0">
              <a:latin typeface="Times New Roman" pitchFamily="18" charset="0"/>
              <a:cs typeface="Times New Roman" pitchFamily="18" charset="0"/>
            </a:endParaRPr>
          </a:p>
          <a:p>
            <a:pPr algn="just">
              <a:buFontTx/>
              <a:buChar char="-"/>
            </a:pP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tiếp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đúng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định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hành</a:t>
            </a:r>
            <a:r>
              <a:rPr lang="en-US" sz="2800" dirty="0" smtClean="0">
                <a:latin typeface="Times New Roman" pitchFamily="18" charset="0"/>
                <a:cs typeface="Times New Roman" pitchFamily="18" charset="0"/>
              </a:rPr>
              <a:t> ATTP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bảo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phẩm</a:t>
            </a:r>
            <a:r>
              <a:rPr lang="en-US" sz="2800" dirty="0" smtClean="0">
                <a:latin typeface="Times New Roman" pitchFamily="18" charset="0"/>
                <a:cs typeface="Times New Roman" pitchFamily="18" charset="0"/>
              </a:rPr>
              <a:t>.</a:t>
            </a:r>
          </a:p>
          <a:p>
            <a:pPr algn="just">
              <a:buFontTx/>
              <a:buChar char="-"/>
            </a:pPr>
            <a:r>
              <a:rPr lang="en-US" sz="2800" dirty="0" err="1" smtClean="0">
                <a:latin typeface="Times New Roman" pitchFamily="18" charset="0"/>
                <a:cs typeface="Times New Roman" pitchFamily="18" charset="0"/>
              </a:rPr>
              <a:t>Lưu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mẫu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 24 </a:t>
            </a:r>
            <a:r>
              <a:rPr lang="en-US" sz="2800" dirty="0" err="1" smtClean="0">
                <a:latin typeface="Times New Roman" pitchFamily="18" charset="0"/>
                <a:cs typeface="Times New Roman" pitchFamily="18" charset="0"/>
              </a:rPr>
              <a:t>giờ</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theo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đúng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định</a:t>
            </a:r>
            <a:endParaRPr lang="en-US" sz="2800" dirty="0" smtClean="0">
              <a:latin typeface="Times New Roman" pitchFamily="18" charset="0"/>
              <a:cs typeface="Times New Roman" pitchFamily="18" charset="0"/>
            </a:endParaRPr>
          </a:p>
          <a:p>
            <a:pPr algn="just">
              <a:defRPr/>
            </a:pPr>
            <a:r>
              <a:rPr lang="en-US" sz="2800" dirty="0" err="1">
                <a:latin typeface="Times New Roman" pitchFamily="18" charset="0"/>
                <a:cs typeface="Times New Roman" pitchFamily="18" charset="0"/>
              </a:rPr>
              <a:t>Duy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a:t>
            </a:r>
          </a:p>
          <a:p>
            <a:pPr algn="just">
              <a:buFontTx/>
              <a:buChar char="-"/>
              <a:defRPr/>
            </a:pPr>
            <a:r>
              <a:rPr lang="en-US" sz="2800" dirty="0">
                <a:latin typeface="Times New Roman" pitchFamily="18" charset="0"/>
                <a:cs typeface="Times New Roman" pitchFamily="18" charset="0"/>
              </a:rPr>
              <a:t>100%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i="1" dirty="0">
                <a:latin typeface="Times New Roman" pitchFamily="18" charset="0"/>
                <a:cs typeface="Times New Roman" pitchFamily="18" charset="0"/>
              </a:rPr>
              <a:t>“</a:t>
            </a:r>
            <a:r>
              <a:rPr lang="en-US" sz="2800" i="1" dirty="0" err="1">
                <a:latin typeface="Times New Roman" pitchFamily="18" charset="0"/>
                <a:cs typeface="Times New Roman" pitchFamily="18" charset="0"/>
              </a:rPr>
              <a:t>Nâng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cao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năng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lực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tự</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quản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lý</a:t>
            </a:r>
            <a:r>
              <a:rPr lang="en-US" sz="2800" i="1" dirty="0">
                <a:latin typeface="Times New Roman" pitchFamily="18" charset="0"/>
                <a:cs typeface="Times New Roman" pitchFamily="18" charset="0"/>
              </a:rPr>
              <a:t> ATTP </a:t>
            </a:r>
            <a:r>
              <a:rPr lang="en-US" sz="2800" i="1" dirty="0" err="1">
                <a:latin typeface="Times New Roman" pitchFamily="18" charset="0"/>
                <a:cs typeface="Times New Roman" pitchFamily="18" charset="0"/>
              </a:rPr>
              <a:t>bếp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ăn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tập</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thể</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trường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học</a:t>
            </a:r>
            <a:r>
              <a:rPr lang="en-US" sz="2800" i="1" dirty="0">
                <a:latin typeface="Times New Roman" pitchFamily="18" charset="0"/>
                <a:cs typeface="Times New Roman" pitchFamily="18" charset="0"/>
              </a:rPr>
              <a:t>” </a:t>
            </a:r>
          </a:p>
          <a:p>
            <a:pPr algn="just">
              <a:buFontTx/>
              <a:buChar char="-"/>
            </a:pPr>
            <a:endParaRPr lang="en-US" sz="2800" dirty="0" smtClean="0">
              <a:latin typeface="Times New Roman" pitchFamily="18" charset="0"/>
              <a:cs typeface="Times New Roman" pitchFamily="18" charset="0"/>
            </a:endParaRPr>
          </a:p>
        </p:txBody>
      </p:sp>
      <p:sp>
        <p:nvSpPr>
          <p:cNvPr id="5" name="AutoShape 15"/>
          <p:cNvSpPr>
            <a:spLocks noChangeArrowheads="1"/>
          </p:cNvSpPr>
          <p:nvPr/>
        </p:nvSpPr>
        <p:spPr bwMode="gray">
          <a:xfrm>
            <a:off x="0" y="-76200"/>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sz="2800" b="1" dirty="0" smtClean="0">
                <a:solidFill>
                  <a:srgbClr val="FF0000"/>
                </a:solidFill>
                <a:cs typeface="+mn-cs"/>
              </a:rPr>
              <a:t>II. </a:t>
            </a:r>
            <a:r>
              <a:rPr lang="en-US" sz="2800" b="1" dirty="0">
                <a:solidFill>
                  <a:srgbClr val="0000CC"/>
                </a:solidFill>
                <a:cs typeface="+mn-cs"/>
              </a:rPr>
              <a:t>NỘI DUNG NHIỆM VỤ CÔNG TÁC ATTP</a:t>
            </a:r>
            <a:endParaRPr lang="vi-VN" altLang="en-US" sz="2800" b="1" dirty="0">
              <a:solidFill>
                <a:srgbClr val="0000CC"/>
              </a:solidFill>
              <a:cs typeface="+mn-cs"/>
            </a:endParaRPr>
          </a:p>
        </p:txBody>
      </p:sp>
    </p:spTree>
    <p:extLst>
      <p:ext uri="{BB962C8B-B14F-4D97-AF65-F5344CB8AC3E}">
        <p14:creationId xmlns:p14="http://schemas.microsoft.com/office/powerpoint/2010/main" val="4194713990"/>
      </p:ext>
    </p:extLst>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F4C9CA2-AA25-4DD1-87A6-8835AA58D866}" type="slidenum">
              <a:rPr lang="en-US" altLang="en-US" sz="1400" smtClean="0"/>
              <a:pPr>
                <a:spcBef>
                  <a:spcPct val="0"/>
                </a:spcBef>
                <a:buFontTx/>
                <a:buNone/>
              </a:pPr>
              <a:t>70</a:t>
            </a:fld>
            <a:endParaRPr lang="en-US" altLang="en-US" sz="1400" smtClean="0"/>
          </a:p>
        </p:txBody>
      </p:sp>
      <p:sp>
        <p:nvSpPr>
          <p:cNvPr id="48131"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48132"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32773" name="AutoShape 14"/>
          <p:cNvSpPr>
            <a:spLocks noChangeArrowheads="1"/>
          </p:cNvSpPr>
          <p:nvPr/>
        </p:nvSpPr>
        <p:spPr bwMode="auto">
          <a:xfrm>
            <a:off x="104775" y="701675"/>
            <a:ext cx="4086225" cy="441325"/>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US" altLang="en-US" sz="2000" b="1">
                <a:solidFill>
                  <a:schemeClr val="bg1"/>
                </a:solidFill>
              </a:rPr>
              <a:t>3. Bảo quản thực phẩm an toàn</a:t>
            </a:r>
          </a:p>
        </p:txBody>
      </p:sp>
      <p:sp>
        <p:nvSpPr>
          <p:cNvPr id="11" name="Title 1"/>
          <p:cNvSpPr txBox="1">
            <a:spLocks/>
          </p:cNvSpPr>
          <p:nvPr/>
        </p:nvSpPr>
        <p:spPr bwMode="auto">
          <a:xfrm>
            <a:off x="0" y="-52388"/>
            <a:ext cx="9144000" cy="577851"/>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lIns="91436" tIns="45719" rIns="91436" bIns="45719" anchor="ctr">
            <a:flatTx/>
          </a:bodyPr>
          <a:lstStyle>
            <a:lvl1pPr defTabSz="9128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vi-VN" sz="2400" b="1">
              <a:solidFill>
                <a:srgbClr val="000066"/>
              </a:solidFill>
            </a:endParaRPr>
          </a:p>
          <a:p>
            <a:pPr algn="ctr">
              <a:spcBef>
                <a:spcPct val="0"/>
              </a:spcBef>
              <a:buFontTx/>
              <a:buNone/>
            </a:pPr>
            <a:r>
              <a:rPr lang="en-US" altLang="vi-VN" sz="2400" b="1">
                <a:solidFill>
                  <a:srgbClr val="000066"/>
                </a:solidFill>
              </a:rPr>
              <a:t>       BIỆN PHÁP ĐẢM BẢO AN TOÀN THỰC PHẨM</a:t>
            </a:r>
          </a:p>
          <a:p>
            <a:pPr algn="ctr">
              <a:spcBef>
                <a:spcPct val="0"/>
              </a:spcBef>
              <a:buFontTx/>
              <a:buNone/>
            </a:pPr>
            <a:endParaRPr lang="en-US" altLang="en-US" sz="2400" b="1">
              <a:solidFill>
                <a:srgbClr val="7030A0"/>
              </a:solidFill>
            </a:endParaRPr>
          </a:p>
        </p:txBody>
      </p:sp>
      <p:pic>
        <p:nvPicPr>
          <p:cNvPr id="48135"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9600" cy="58261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6" name="AutoShape 2" descr="7 cách chọn rau củ quả tươi ngon cực đơn giản"/>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pic>
        <p:nvPicPr>
          <p:cNvPr id="4813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19213"/>
            <a:ext cx="8942388"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20673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27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autoUpdateAnimBg="0"/>
      <p:bldP spid="11"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31EF7F21-F782-4E67-A76F-DC00545C040D}" type="slidenum">
              <a:rPr lang="en-US" altLang="en-US" sz="1400" smtClean="0"/>
              <a:pPr>
                <a:spcBef>
                  <a:spcPct val="0"/>
                </a:spcBef>
                <a:buFontTx/>
                <a:buNone/>
              </a:pPr>
              <a:t>71</a:t>
            </a:fld>
            <a:endParaRPr lang="en-US" altLang="en-US" sz="1400" smtClean="0"/>
          </a:p>
        </p:txBody>
      </p:sp>
      <p:sp>
        <p:nvSpPr>
          <p:cNvPr id="49155"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49156"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32773" name="AutoShape 14"/>
          <p:cNvSpPr>
            <a:spLocks noChangeArrowheads="1"/>
          </p:cNvSpPr>
          <p:nvPr/>
        </p:nvSpPr>
        <p:spPr bwMode="auto">
          <a:xfrm>
            <a:off x="104775" y="701675"/>
            <a:ext cx="4086225" cy="441325"/>
          </a:xfrm>
          <a:prstGeom prst="flowChartAlternateProcess">
            <a:avLst/>
          </a:prstGeom>
          <a:solidFill>
            <a:srgbClr val="0000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US" altLang="en-US" sz="2000" b="1">
                <a:solidFill>
                  <a:schemeClr val="bg1"/>
                </a:solidFill>
              </a:rPr>
              <a:t>3. Bảo quản thực phẩm an toàn</a:t>
            </a:r>
          </a:p>
        </p:txBody>
      </p:sp>
      <p:sp>
        <p:nvSpPr>
          <p:cNvPr id="11" name="Title 1"/>
          <p:cNvSpPr txBox="1">
            <a:spLocks/>
          </p:cNvSpPr>
          <p:nvPr/>
        </p:nvSpPr>
        <p:spPr bwMode="auto">
          <a:xfrm>
            <a:off x="0" y="-52388"/>
            <a:ext cx="9144000" cy="577851"/>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lIns="91436" tIns="45719" rIns="91436" bIns="45719" anchor="ctr">
            <a:flatTx/>
          </a:bodyPr>
          <a:lstStyle>
            <a:lvl1pPr defTabSz="9128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vi-VN" sz="2400" b="1">
              <a:solidFill>
                <a:srgbClr val="000066"/>
              </a:solidFill>
            </a:endParaRPr>
          </a:p>
          <a:p>
            <a:pPr algn="ctr">
              <a:spcBef>
                <a:spcPct val="0"/>
              </a:spcBef>
              <a:buFontTx/>
              <a:buNone/>
            </a:pPr>
            <a:r>
              <a:rPr lang="en-US" altLang="vi-VN" sz="2400" b="1">
                <a:solidFill>
                  <a:srgbClr val="000066"/>
                </a:solidFill>
              </a:rPr>
              <a:t>       BIỆN PHÁP ĐẢM BẢO AN TOÀN THỰC PHẨM</a:t>
            </a:r>
          </a:p>
          <a:p>
            <a:pPr algn="ctr">
              <a:spcBef>
                <a:spcPct val="0"/>
              </a:spcBef>
              <a:buFontTx/>
              <a:buNone/>
            </a:pPr>
            <a:endParaRPr lang="en-US" altLang="en-US" sz="2400" b="1">
              <a:solidFill>
                <a:srgbClr val="7030A0"/>
              </a:solidFill>
            </a:endParaRPr>
          </a:p>
        </p:txBody>
      </p:sp>
      <p:pic>
        <p:nvPicPr>
          <p:cNvPr id="49159"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9600" cy="58261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60" name="AutoShape 2" descr="7 cách chọn rau củ quả tươi ngon cực đơn giản"/>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49161" name="Rounded Rectangle 2"/>
          <p:cNvSpPr>
            <a:spLocks noChangeArrowheads="1"/>
          </p:cNvSpPr>
          <p:nvPr/>
        </p:nvSpPr>
        <p:spPr bwMode="auto">
          <a:xfrm>
            <a:off x="304800" y="1481138"/>
            <a:ext cx="8561388" cy="4745037"/>
          </a:xfrm>
          <a:prstGeom prst="roundRect">
            <a:avLst>
              <a:gd name="adj" fmla="val 16667"/>
            </a:avLst>
          </a:prstGeom>
          <a:solidFill>
            <a:schemeClr val="bg1"/>
          </a:solidFill>
          <a:ln w="9525" algn="ctr">
            <a:solidFill>
              <a:schemeClr val="tx1"/>
            </a:solidFill>
            <a:round/>
            <a:headEnd/>
            <a:tailEnd/>
          </a:ln>
        </p:spPr>
        <p:txBody>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spcAft>
                <a:spcPts val="1200"/>
              </a:spcAft>
              <a:buClr>
                <a:srgbClr val="FF0000"/>
              </a:buClr>
              <a:buFont typeface="Wingdings" panose="05000000000000000000" pitchFamily="2" charset="2"/>
              <a:buChar char="v"/>
            </a:pPr>
            <a:r>
              <a:rPr lang="en-US" altLang="en-US" sz="2400"/>
              <a:t> Thực phẩm để ngăn mát sử dụng tối đa trong 3 ngày.</a:t>
            </a:r>
          </a:p>
          <a:p>
            <a:pPr algn="just">
              <a:spcBef>
                <a:spcPct val="0"/>
              </a:spcBef>
              <a:spcAft>
                <a:spcPts val="1200"/>
              </a:spcAft>
              <a:buClr>
                <a:srgbClr val="FF0000"/>
              </a:buClr>
              <a:buFont typeface="Wingdings" panose="05000000000000000000" pitchFamily="2" charset="2"/>
              <a:buChar char="v"/>
            </a:pPr>
            <a:r>
              <a:rPr lang="en-US" altLang="en-US" sz="2400"/>
              <a:t> Thực phẩm để ngăn đá phải được rửa sạch trước khi bỏ tủ, dùng tối đa 10 ngày.</a:t>
            </a:r>
          </a:p>
          <a:p>
            <a:pPr algn="just">
              <a:spcBef>
                <a:spcPct val="0"/>
              </a:spcBef>
              <a:spcAft>
                <a:spcPts val="1200"/>
              </a:spcAft>
              <a:buClr>
                <a:srgbClr val="FF0000"/>
              </a:buClr>
              <a:buFont typeface="Wingdings" panose="05000000000000000000" pitchFamily="2" charset="2"/>
              <a:buChar char="v"/>
            </a:pPr>
            <a:r>
              <a:rPr lang="en-US" altLang="en-US" sz="2400"/>
              <a:t> Đối với thực phẩm đã nấu chín phải bao kín.</a:t>
            </a:r>
          </a:p>
          <a:p>
            <a:pPr algn="just">
              <a:spcBef>
                <a:spcPct val="0"/>
              </a:spcBef>
              <a:spcAft>
                <a:spcPts val="1200"/>
              </a:spcAft>
              <a:buClr>
                <a:srgbClr val="FF0000"/>
              </a:buClr>
              <a:buFont typeface="Wingdings" panose="05000000000000000000" pitchFamily="2" charset="2"/>
              <a:buChar char="v"/>
            </a:pPr>
            <a:r>
              <a:rPr lang="en-US" altLang="en-US" sz="2400"/>
              <a:t> Để riêng thực phẩm đã chế biến và thực phẩm sống tránh nhiễm chéo.</a:t>
            </a:r>
          </a:p>
          <a:p>
            <a:pPr algn="just">
              <a:spcBef>
                <a:spcPct val="0"/>
              </a:spcBef>
              <a:spcAft>
                <a:spcPts val="1200"/>
              </a:spcAft>
              <a:buClr>
                <a:srgbClr val="FF0000"/>
              </a:buClr>
              <a:buFont typeface="Wingdings" panose="05000000000000000000" pitchFamily="2" charset="2"/>
              <a:buChar char="v"/>
            </a:pPr>
            <a:r>
              <a:rPr lang="en-US" altLang="en-US" sz="2400"/>
              <a:t> </a:t>
            </a:r>
            <a:r>
              <a:rPr lang="en-US" altLang="en-US" sz="2400" b="1">
                <a:solidFill>
                  <a:srgbClr val="FF0000"/>
                </a:solidFill>
              </a:rPr>
              <a:t>CÓ NÊN BẢO QUẢN TRỨNG GÀ VỊT TRONG TỦ LẠNH????</a:t>
            </a:r>
          </a:p>
        </p:txBody>
      </p:sp>
    </p:spTree>
    <p:extLst>
      <p:ext uri="{BB962C8B-B14F-4D97-AF65-F5344CB8AC3E}">
        <p14:creationId xmlns:p14="http://schemas.microsoft.com/office/powerpoint/2010/main" val="278056882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27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autoUpdateAnimBg="0"/>
      <p:bldP spid="11"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B7B4E2F-08CC-4907-BDDC-1A22E15B2D0E}" type="slidenum">
              <a:rPr lang="en-US" altLang="en-US" sz="1400" smtClean="0"/>
              <a:pPr>
                <a:spcBef>
                  <a:spcPct val="0"/>
                </a:spcBef>
                <a:buFontTx/>
                <a:buNone/>
              </a:pPr>
              <a:t>72</a:t>
            </a:fld>
            <a:endParaRPr lang="en-US" altLang="en-US" sz="1400" smtClean="0"/>
          </a:p>
        </p:txBody>
      </p:sp>
      <p:sp>
        <p:nvSpPr>
          <p:cNvPr id="55299" name="Rectangle 11"/>
          <p:cNvSpPr>
            <a:spLocks noChangeArrowheads="1"/>
          </p:cNvSpPr>
          <p:nvPr/>
        </p:nvSpPr>
        <p:spPr bwMode="auto">
          <a:xfrm>
            <a:off x="0" y="6477000"/>
            <a:ext cx="9144000" cy="381000"/>
          </a:xfrm>
          <a:prstGeom prst="rect">
            <a:avLst/>
          </a:prstGeom>
          <a:gradFill rotWithShape="1">
            <a:gsLst>
              <a:gs pos="0">
                <a:srgbClr val="FFFFFF"/>
              </a:gs>
              <a:gs pos="100000">
                <a:srgbClr val="66FF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55300" name="AutoShape 2" descr="CẢNH BÁO NGỘ ĐỘC TRONG DỊP TẾT NGUYÊN ĐÁ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
        <p:nvSpPr>
          <p:cNvPr id="11" name="Title 1"/>
          <p:cNvSpPr txBox="1">
            <a:spLocks/>
          </p:cNvSpPr>
          <p:nvPr/>
        </p:nvSpPr>
        <p:spPr bwMode="auto">
          <a:xfrm>
            <a:off x="0" y="-52388"/>
            <a:ext cx="9144000" cy="577851"/>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lIns="91436" tIns="45719" rIns="91436" bIns="45719" anchor="ctr">
            <a:flatTx/>
          </a:bodyPr>
          <a:lstStyle>
            <a:lvl1pPr defTabSz="912813">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vi-VN" sz="2400" b="1">
              <a:solidFill>
                <a:srgbClr val="000066"/>
              </a:solidFill>
            </a:endParaRPr>
          </a:p>
          <a:p>
            <a:pPr algn="ctr">
              <a:spcBef>
                <a:spcPct val="0"/>
              </a:spcBef>
              <a:buFontTx/>
              <a:buNone/>
            </a:pPr>
            <a:r>
              <a:rPr lang="en-US" altLang="vi-VN" sz="2400" b="1">
                <a:solidFill>
                  <a:srgbClr val="000066"/>
                </a:solidFill>
              </a:rPr>
              <a:t>DẤU HIỆU NHẬN BIẾT NGỘ ĐỘC THỰC PHẨM</a:t>
            </a:r>
          </a:p>
          <a:p>
            <a:pPr algn="ctr">
              <a:spcBef>
                <a:spcPct val="0"/>
              </a:spcBef>
              <a:buFontTx/>
              <a:buNone/>
            </a:pPr>
            <a:endParaRPr lang="en-US" altLang="en-US" sz="2400" b="1">
              <a:solidFill>
                <a:srgbClr val="7030A0"/>
              </a:solidFill>
            </a:endParaRPr>
          </a:p>
        </p:txBody>
      </p:sp>
      <p:pic>
        <p:nvPicPr>
          <p:cNvPr id="55302"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9600" cy="582613"/>
          </a:xfrm>
          <a:prstGeom prst="rect">
            <a:avLst/>
          </a:prstGeom>
          <a:solidFill>
            <a:srgbClr val="FF0000"/>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03" name="AutoShape 2" descr="7 cách chọn rau củ quả tươi ngon cực đơn giản"/>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pic>
        <p:nvPicPr>
          <p:cNvPr id="55304" name="Picture 2" descr="Dấu hiệu nhận biết ngộ độc thực phẩm và cách sơ cứu - Bệnh viện Đa khoa  tỉnh Thái Bì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25" y="881063"/>
            <a:ext cx="8185150" cy="527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76894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97" y="0"/>
            <a:ext cx="9144000" cy="927100"/>
          </a:xfrm>
          <a:gradFill rotWithShape="1">
            <a:gsLst>
              <a:gs pos="0">
                <a:srgbClr val="00FFFF"/>
              </a:gs>
              <a:gs pos="50000">
                <a:srgbClr val="FFFFFF"/>
              </a:gs>
              <a:gs pos="100000">
                <a:srgbClr val="00FFFF"/>
              </a:gs>
            </a:gsLst>
            <a:lin ang="5400000" scaled="1"/>
          </a:gradFill>
          <a:ln w="9525">
            <a:noFill/>
            <a:miter lim="800000"/>
            <a:headEnd/>
            <a:tailEnd/>
          </a:ln>
          <a:effectLst>
            <a:outerShdw dist="35921" dir="2700000" algn="ctr" rotWithShape="0">
              <a:srgbClr val="FFFFFF"/>
            </a:outerShdw>
          </a:effectLst>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vert="horz" wrap="square" lIns="91436" tIns="45719" rIns="91436" bIns="45719" numCol="1" anchor="ctr" anchorCtr="0" compatLnSpc="1">
            <a:prstTxWarp prst="textNoShape">
              <a:avLst/>
            </a:prstTxWarp>
            <a:flatTx/>
          </a:bodyPr>
          <a:lstStyle/>
          <a:p>
            <a:pPr algn="ctr" defTabSz="912813" eaLnBrk="0" hangingPunct="0"/>
            <a:r>
              <a:rPr lang="en-US" sz="2400" kern="1200" smtClean="0">
                <a:solidFill>
                  <a:srgbClr val="333399"/>
                </a:solidFill>
                <a:latin typeface="Arial" panose="020B0604020202020204" pitchFamily="34" charset="0"/>
                <a:ea typeface="+mn-ea"/>
                <a:cs typeface="Arial" panose="020B0604020202020204" pitchFamily="34" charset="0"/>
              </a:rPr>
              <a:t>QUY </a:t>
            </a:r>
            <a:r>
              <a:rPr lang="en-US" sz="2400" kern="1200" dirty="0">
                <a:solidFill>
                  <a:srgbClr val="333399"/>
                </a:solidFill>
                <a:latin typeface="Arial" panose="020B0604020202020204" pitchFamily="34" charset="0"/>
                <a:ea typeface="+mn-ea"/>
                <a:cs typeface="Arial" panose="020B0604020202020204" pitchFamily="34" charset="0"/>
              </a:rPr>
              <a:t>TRÌNH BÁO CÁO NGỘ ĐỘC THỰC PHẨM</a:t>
            </a:r>
          </a:p>
        </p:txBody>
      </p:sp>
      <p:graphicFrame>
        <p:nvGraphicFramePr>
          <p:cNvPr id="4" name="Content Placeholder 3"/>
          <p:cNvGraphicFramePr>
            <a:graphicFrameLocks noGrp="1"/>
          </p:cNvGraphicFramePr>
          <p:nvPr>
            <p:ph idx="1"/>
            <p:extLst/>
          </p:nvPr>
        </p:nvGraphicFramePr>
        <p:xfrm>
          <a:off x="467544" y="1052736"/>
          <a:ext cx="8280920"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own Arrow 2"/>
          <p:cNvSpPr/>
          <p:nvPr/>
        </p:nvSpPr>
        <p:spPr>
          <a:xfrm>
            <a:off x="4495800" y="5257800"/>
            <a:ext cx="3048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4455604" y="3592252"/>
            <a:ext cx="344996" cy="3701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4455604" y="2296852"/>
            <a:ext cx="344996" cy="3701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4775148"/>
      </p:ext>
    </p:extLst>
  </p:cSld>
  <p:clrMapOvr>
    <a:masterClrMapping/>
  </p:clrMapOvr>
  <p:transition>
    <p:rand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1200"/>
            <a:ext cx="9144000" cy="2362200"/>
          </a:xfrm>
          <a:gradFill rotWithShape="1">
            <a:gsLst>
              <a:gs pos="0">
                <a:srgbClr val="00FFFF"/>
              </a:gs>
              <a:gs pos="50000">
                <a:srgbClr val="FFFFFF"/>
              </a:gs>
              <a:gs pos="100000">
                <a:srgbClr val="00FFFF"/>
              </a:gs>
            </a:gsLst>
            <a:lin ang="5400000" scaled="1"/>
          </a:gradFill>
          <a:ln w="9525">
            <a:noFill/>
            <a:miter lim="800000"/>
            <a:headEnd/>
            <a:tailEnd/>
          </a:ln>
          <a:effectLst>
            <a:outerShdw dist="35921" dir="2700000" algn="ctr" rotWithShape="0">
              <a:srgbClr val="FFFFFF"/>
            </a:outerShdw>
          </a:effectLst>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vert="horz" wrap="square" lIns="91436" tIns="45719" rIns="91436" bIns="45719" numCol="1" anchor="ctr" anchorCtr="0" compatLnSpc="1">
            <a:prstTxWarp prst="textNoShape">
              <a:avLst/>
            </a:prstTxWarp>
            <a:flatTx/>
          </a:bodyPr>
          <a:lstStyle/>
          <a:p>
            <a:pPr algn="ctr" defTabSz="912813" eaLnBrk="0" hangingPunct="0"/>
            <a:r>
              <a:rPr lang="en-US" sz="3200" b="1" kern="1200" smtClean="0">
                <a:solidFill>
                  <a:srgbClr val="C00000"/>
                </a:solidFill>
                <a:latin typeface="Arial" panose="020B0604020202020204" pitchFamily="34" charset="0"/>
                <a:ea typeface="+mn-ea"/>
                <a:cs typeface="Arial" panose="020B0604020202020204" pitchFamily="34" charset="0"/>
              </a:rPr>
              <a:t/>
            </a:r>
            <a:br>
              <a:rPr lang="en-US" sz="3200" b="1" kern="1200" smtClean="0">
                <a:solidFill>
                  <a:srgbClr val="C00000"/>
                </a:solidFill>
                <a:latin typeface="Arial" panose="020B0604020202020204" pitchFamily="34" charset="0"/>
                <a:ea typeface="+mn-ea"/>
                <a:cs typeface="Arial" panose="020B0604020202020204" pitchFamily="34" charset="0"/>
              </a:rPr>
            </a:br>
            <a:r>
              <a:rPr lang="en-US" sz="3200" b="1" kern="1200" smtClean="0">
                <a:solidFill>
                  <a:srgbClr val="333399"/>
                </a:solidFill>
                <a:latin typeface="Arial" panose="020B0604020202020204" pitchFamily="34" charset="0"/>
                <a:ea typeface="+mn-ea"/>
                <a:cs typeface="Arial" panose="020B0604020202020204" pitchFamily="34" charset="0"/>
              </a:rPr>
              <a:t>MÔ </a:t>
            </a:r>
            <a:r>
              <a:rPr lang="en-US" sz="3200" b="1" kern="1200" dirty="0">
                <a:solidFill>
                  <a:srgbClr val="333399"/>
                </a:solidFill>
                <a:latin typeface="Arial" panose="020B0604020202020204" pitchFamily="34" charset="0"/>
                <a:ea typeface="+mn-ea"/>
                <a:cs typeface="Arial" panose="020B0604020202020204" pitchFamily="34" charset="0"/>
              </a:rPr>
              <a:t>HÌNH</a:t>
            </a:r>
            <a:br>
              <a:rPr lang="en-US" sz="3200" b="1" kern="1200" dirty="0">
                <a:solidFill>
                  <a:srgbClr val="333399"/>
                </a:solidFill>
                <a:latin typeface="Arial" panose="020B0604020202020204" pitchFamily="34" charset="0"/>
                <a:ea typeface="+mn-ea"/>
                <a:cs typeface="Arial" panose="020B0604020202020204" pitchFamily="34" charset="0"/>
              </a:rPr>
            </a:br>
            <a:r>
              <a:rPr lang="en-US" sz="3200" b="1" kern="1200" dirty="0">
                <a:solidFill>
                  <a:srgbClr val="FF0000"/>
                </a:solidFill>
                <a:latin typeface="Arial" panose="020B0604020202020204" pitchFamily="34" charset="0"/>
                <a:ea typeface="+mn-ea"/>
                <a:cs typeface="Arial" panose="020B0604020202020204" pitchFamily="34" charset="0"/>
              </a:rPr>
              <a:t>“Nâng cao năng lực quản lý ATTP bếp ăn tập thể trường học”</a:t>
            </a:r>
            <a:br>
              <a:rPr lang="en-US" sz="3200" b="1" kern="1200" dirty="0">
                <a:solidFill>
                  <a:srgbClr val="FF0000"/>
                </a:solidFill>
                <a:latin typeface="Arial" panose="020B0604020202020204" pitchFamily="34" charset="0"/>
                <a:ea typeface="+mn-ea"/>
                <a:cs typeface="Arial" panose="020B0604020202020204" pitchFamily="34" charset="0"/>
              </a:rPr>
            </a:br>
            <a:endParaRPr lang="en-US" sz="3200" b="1" kern="1200" dirty="0">
              <a:solidFill>
                <a:srgbClr val="FF00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1526152"/>
      </p:ext>
    </p:extLst>
  </p:cSld>
  <p:clrMapOvr>
    <a:masterClrMapping/>
  </p:clrMapOvr>
  <p:transition>
    <p:rand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27100"/>
          </a:xfrm>
          <a:gradFill rotWithShape="1">
            <a:gsLst>
              <a:gs pos="0">
                <a:srgbClr val="00FFFF"/>
              </a:gs>
              <a:gs pos="50000">
                <a:srgbClr val="FFFFFF"/>
              </a:gs>
              <a:gs pos="100000">
                <a:srgbClr val="00FFFF"/>
              </a:gs>
            </a:gsLst>
            <a:lin ang="5400000" scaled="1"/>
          </a:gradFill>
          <a:ln w="9525">
            <a:noFill/>
            <a:miter lim="800000"/>
            <a:headEnd/>
            <a:tailEnd/>
          </a:ln>
          <a:effectLst>
            <a:outerShdw dist="35921" dir="2700000" algn="ctr" rotWithShape="0">
              <a:srgbClr val="FFFFFF"/>
            </a:outerShdw>
          </a:effectLst>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vert="horz" wrap="square" lIns="91436" tIns="45719" rIns="91436" bIns="45719" numCol="1" anchor="ctr" anchorCtr="0" compatLnSpc="1">
            <a:prstTxWarp prst="textNoShape">
              <a:avLst/>
            </a:prstTxWarp>
            <a:flatTx/>
          </a:bodyPr>
          <a:lstStyle/>
          <a:p>
            <a:pPr algn="ctr" defTabSz="912813" eaLnBrk="0" hangingPunct="0"/>
            <a:r>
              <a:rPr lang="en-US" sz="3000" kern="1200" smtClean="0">
                <a:solidFill>
                  <a:srgbClr val="333399"/>
                </a:solidFill>
                <a:latin typeface="Arial" panose="020B0604020202020204" pitchFamily="34" charset="0"/>
                <a:ea typeface="+mn-ea"/>
                <a:cs typeface="Arial" panose="020B0604020202020204" pitchFamily="34" charset="0"/>
              </a:rPr>
              <a:t>Hình </a:t>
            </a:r>
            <a:r>
              <a:rPr lang="en-US" sz="3000" kern="1200" dirty="0" err="1">
                <a:solidFill>
                  <a:srgbClr val="333399"/>
                </a:solidFill>
                <a:latin typeface="Arial" panose="020B0604020202020204" pitchFamily="34" charset="0"/>
                <a:ea typeface="+mn-ea"/>
                <a:cs typeface="Arial" panose="020B0604020202020204" pitchFamily="34" charset="0"/>
              </a:rPr>
              <a:t>ảnh</a:t>
            </a:r>
            <a:r>
              <a:rPr lang="en-US" sz="3000" kern="1200" dirty="0">
                <a:solidFill>
                  <a:srgbClr val="333399"/>
                </a:solidFill>
                <a:latin typeface="Arial" panose="020B0604020202020204" pitchFamily="34" charset="0"/>
                <a:ea typeface="+mn-ea"/>
                <a:cs typeface="Arial" panose="020B0604020202020204" pitchFamily="34" charset="0"/>
              </a:rPr>
              <a:t> </a:t>
            </a:r>
            <a:r>
              <a:rPr lang="en-US" sz="3000" kern="1200" dirty="0" err="1">
                <a:solidFill>
                  <a:srgbClr val="333399"/>
                </a:solidFill>
                <a:latin typeface="Arial" panose="020B0604020202020204" pitchFamily="34" charset="0"/>
                <a:ea typeface="+mn-ea"/>
                <a:cs typeface="Arial" panose="020B0604020202020204" pitchFamily="34" charset="0"/>
              </a:rPr>
              <a:t>kiểm</a:t>
            </a:r>
            <a:r>
              <a:rPr lang="en-US" sz="3000" kern="1200" dirty="0">
                <a:solidFill>
                  <a:srgbClr val="333399"/>
                </a:solidFill>
                <a:latin typeface="Arial" panose="020B0604020202020204" pitchFamily="34" charset="0"/>
                <a:ea typeface="+mn-ea"/>
                <a:cs typeface="Arial" panose="020B0604020202020204" pitchFamily="34" charset="0"/>
              </a:rPr>
              <a:t> </a:t>
            </a:r>
            <a:r>
              <a:rPr lang="en-US" sz="3000" kern="1200" dirty="0" err="1">
                <a:solidFill>
                  <a:srgbClr val="333399"/>
                </a:solidFill>
                <a:latin typeface="Arial" panose="020B0604020202020204" pitchFamily="34" charset="0"/>
                <a:ea typeface="+mn-ea"/>
                <a:cs typeface="Arial" panose="020B0604020202020204" pitchFamily="34" charset="0"/>
              </a:rPr>
              <a:t>tra</a:t>
            </a:r>
            <a:r>
              <a:rPr lang="en-US" sz="3000" kern="1200" dirty="0">
                <a:solidFill>
                  <a:srgbClr val="333399"/>
                </a:solidFill>
                <a:latin typeface="Arial" panose="020B0604020202020204" pitchFamily="34" charset="0"/>
                <a:ea typeface="+mn-ea"/>
                <a:cs typeface="Arial" panose="020B0604020202020204" pitchFamily="34" charset="0"/>
              </a:rPr>
              <a:t> </a:t>
            </a:r>
            <a:r>
              <a:rPr lang="en-US" sz="3000" kern="1200" dirty="0" err="1">
                <a:solidFill>
                  <a:srgbClr val="333399"/>
                </a:solidFill>
                <a:latin typeface="Arial" panose="020B0604020202020204" pitchFamily="34" charset="0"/>
                <a:ea typeface="+mn-ea"/>
                <a:cs typeface="Arial" panose="020B0604020202020204" pitchFamily="34" charset="0"/>
              </a:rPr>
              <a:t>triển</a:t>
            </a:r>
            <a:r>
              <a:rPr lang="en-US" sz="3000" kern="1200" dirty="0">
                <a:solidFill>
                  <a:srgbClr val="333399"/>
                </a:solidFill>
                <a:latin typeface="Arial" panose="020B0604020202020204" pitchFamily="34" charset="0"/>
                <a:ea typeface="+mn-ea"/>
                <a:cs typeface="Arial" panose="020B0604020202020204" pitchFamily="34" charset="0"/>
              </a:rPr>
              <a:t> </a:t>
            </a:r>
            <a:r>
              <a:rPr lang="en-US" sz="3000" kern="1200" dirty="0" err="1">
                <a:solidFill>
                  <a:srgbClr val="333399"/>
                </a:solidFill>
                <a:latin typeface="Arial" panose="020B0604020202020204" pitchFamily="34" charset="0"/>
                <a:ea typeface="+mn-ea"/>
                <a:cs typeface="Arial" panose="020B0604020202020204" pitchFamily="34" charset="0"/>
              </a:rPr>
              <a:t>khai</a:t>
            </a:r>
            <a:r>
              <a:rPr lang="en-US" sz="3000" kern="1200" dirty="0">
                <a:solidFill>
                  <a:srgbClr val="333399"/>
                </a:solidFill>
                <a:latin typeface="Arial" panose="020B0604020202020204" pitchFamily="34" charset="0"/>
                <a:ea typeface="+mn-ea"/>
                <a:cs typeface="Arial" panose="020B0604020202020204" pitchFamily="34" charset="0"/>
              </a:rPr>
              <a:t> </a:t>
            </a:r>
            <a:r>
              <a:rPr lang="en-US" sz="3000" kern="1200" dirty="0" err="1">
                <a:solidFill>
                  <a:srgbClr val="333399"/>
                </a:solidFill>
                <a:latin typeface="Arial" panose="020B0604020202020204" pitchFamily="34" charset="0"/>
                <a:ea typeface="+mn-ea"/>
                <a:cs typeface="Arial" panose="020B0604020202020204" pitchFamily="34" charset="0"/>
              </a:rPr>
              <a:t>mô</a:t>
            </a:r>
            <a:r>
              <a:rPr lang="en-US" sz="3000" kern="1200" dirty="0">
                <a:solidFill>
                  <a:srgbClr val="333399"/>
                </a:solidFill>
                <a:latin typeface="Arial" panose="020B0604020202020204" pitchFamily="34" charset="0"/>
                <a:ea typeface="+mn-ea"/>
                <a:cs typeface="Arial" panose="020B0604020202020204" pitchFamily="34" charset="0"/>
              </a:rPr>
              <a:t> </a:t>
            </a:r>
            <a:r>
              <a:rPr lang="en-US" sz="3000" kern="1200" dirty="0" err="1">
                <a:solidFill>
                  <a:srgbClr val="333399"/>
                </a:solidFill>
                <a:latin typeface="Arial" panose="020B0604020202020204" pitchFamily="34" charset="0"/>
                <a:ea typeface="+mn-ea"/>
                <a:cs typeface="Arial" panose="020B0604020202020204" pitchFamily="34" charset="0"/>
              </a:rPr>
              <a:t>hình</a:t>
            </a:r>
            <a:endParaRPr lang="en-US" sz="3000" kern="1200" dirty="0">
              <a:solidFill>
                <a:srgbClr val="333399"/>
              </a:solidFill>
              <a:latin typeface="Arial" panose="020B0604020202020204" pitchFamily="34" charset="0"/>
              <a:ea typeface="+mn-ea"/>
              <a:cs typeface="Arial" panose="020B0604020202020204" pitchFamily="34" charset="0"/>
            </a:endParaRPr>
          </a:p>
        </p:txBody>
      </p:sp>
      <p:sp>
        <p:nvSpPr>
          <p:cNvPr id="4" name="Title 1"/>
          <p:cNvSpPr txBox="1">
            <a:spLocks/>
          </p:cNvSpPr>
          <p:nvPr/>
        </p:nvSpPr>
        <p:spPr bwMode="gray">
          <a:xfrm>
            <a:off x="457200" y="1371600"/>
            <a:ext cx="8305800" cy="4953000"/>
          </a:xfrm>
          <a:prstGeom prst="rect">
            <a:avLst/>
          </a:prstGeom>
          <a:noFill/>
          <a:ln w="9525">
            <a:noFill/>
            <a:miter lim="800000"/>
            <a:headEnd/>
            <a:tailEnd/>
          </a:ln>
          <a:effectLst>
            <a:outerShdw dist="35921" dir="2700000" algn="ctr" rotWithShape="0">
              <a:srgbClr val="FFFFFF"/>
            </a:outerShdw>
          </a:effectLst>
        </p:spPr>
        <p:txBody>
          <a:bodyPr vert="horz" wrap="square" lIns="91440" tIns="45720" rIns="91440" bIns="45720" numCol="1" anchor="ctr" anchorCtr="0" compatLnSpc="1">
            <a:prstTxWarp prst="textNoShape">
              <a:avLst/>
            </a:prstTxWarp>
          </a:bodyPr>
          <a:lstStyle/>
          <a:p>
            <a:pPr lvl="0" algn="just">
              <a:spcBef>
                <a:spcPts val="600"/>
              </a:spcBef>
              <a:spcAft>
                <a:spcPts val="600"/>
              </a:spcAft>
              <a:defRPr/>
            </a:pPr>
            <a:r>
              <a:rPr lang="en-US" sz="2400" dirty="0" smtClean="0"/>
              <a:t>     </a:t>
            </a:r>
          </a:p>
          <a:p>
            <a:pPr lvl="0" algn="just">
              <a:spcBef>
                <a:spcPts val="600"/>
              </a:spcBef>
              <a:spcAft>
                <a:spcPts val="600"/>
              </a:spcAft>
              <a:defRPr/>
            </a:pPr>
            <a:r>
              <a:rPr lang="en-US" sz="2400" dirty="0" smtClean="0"/>
              <a:t>      </a:t>
            </a:r>
            <a:r>
              <a:rPr kumimoji="0" lang="en-US" sz="2400" b="1" i="1" u="none" strike="noStrike" kern="0" cap="none" spc="0" normalizeH="0" baseline="0" noProof="0" dirty="0" smtClean="0">
                <a:ln>
                  <a:noFill/>
                </a:ln>
                <a:solidFill>
                  <a:schemeClr val="tx2"/>
                </a:solidFill>
                <a:effectLst/>
                <a:uLnTx/>
                <a:uFillTx/>
                <a:latin typeface="+mj-lt"/>
                <a:ea typeface="+mj-ea"/>
                <a:cs typeface="+mj-cs"/>
              </a:rPr>
              <a:t/>
            </a:r>
            <a:br>
              <a:rPr kumimoji="0" lang="en-US" sz="2400" b="1" i="1" u="none" strike="noStrike" kern="0" cap="none" spc="0" normalizeH="0" baseline="0" noProof="0" dirty="0" smtClean="0">
                <a:ln>
                  <a:noFill/>
                </a:ln>
                <a:solidFill>
                  <a:schemeClr val="tx2"/>
                </a:solidFill>
                <a:effectLst/>
                <a:uLnTx/>
                <a:uFillTx/>
                <a:latin typeface="+mj-lt"/>
                <a:ea typeface="+mj-ea"/>
                <a:cs typeface="+mj-cs"/>
              </a:rPr>
            </a:br>
            <a:endParaRPr kumimoji="0" lang="en-US" sz="2800" b="1" i="1" u="none" strike="noStrike" kern="0" cap="none" spc="0" normalizeH="0" baseline="0" noProof="0" dirty="0">
              <a:ln>
                <a:noFill/>
              </a:ln>
              <a:solidFill>
                <a:schemeClr val="tx2"/>
              </a:solidFill>
              <a:effectLst/>
              <a:uLnTx/>
              <a:uFillTx/>
              <a:latin typeface="+mj-lt"/>
              <a:ea typeface="+mj-ea"/>
              <a:cs typeface="+mj-cs"/>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382" y="1905000"/>
            <a:ext cx="3996018" cy="299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8068" y="1935815"/>
            <a:ext cx="3954932" cy="296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2400" y="5105400"/>
            <a:ext cx="8763000" cy="914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err="1" smtClean="0">
                <a:solidFill>
                  <a:srgbClr val="C00000"/>
                </a:solidFill>
              </a:rPr>
              <a:t>Lãnh</a:t>
            </a:r>
            <a:r>
              <a:rPr lang="en-US" sz="2000" b="1" dirty="0" smtClean="0">
                <a:solidFill>
                  <a:srgbClr val="C00000"/>
                </a:solidFill>
              </a:rPr>
              <a:t> </a:t>
            </a:r>
            <a:r>
              <a:rPr lang="en-US" sz="2000" b="1" dirty="0" err="1" smtClean="0">
                <a:solidFill>
                  <a:srgbClr val="C00000"/>
                </a:solidFill>
              </a:rPr>
              <a:t>đạo</a:t>
            </a:r>
            <a:r>
              <a:rPr lang="en-US" sz="2000" b="1" dirty="0" smtClean="0">
                <a:solidFill>
                  <a:srgbClr val="C00000"/>
                </a:solidFill>
              </a:rPr>
              <a:t> </a:t>
            </a:r>
            <a:r>
              <a:rPr lang="en-US" sz="2000" b="1" dirty="0" err="1" smtClean="0">
                <a:solidFill>
                  <a:srgbClr val="C00000"/>
                </a:solidFill>
              </a:rPr>
              <a:t>quận</a:t>
            </a:r>
            <a:r>
              <a:rPr lang="en-US" sz="2000" b="1" dirty="0" smtClean="0">
                <a:solidFill>
                  <a:srgbClr val="C00000"/>
                </a:solidFill>
              </a:rPr>
              <a:t> </a:t>
            </a:r>
            <a:r>
              <a:rPr lang="en-US" sz="2000" b="1" dirty="0" err="1" smtClean="0">
                <a:solidFill>
                  <a:srgbClr val="C00000"/>
                </a:solidFill>
              </a:rPr>
              <a:t>chủ</a:t>
            </a:r>
            <a:r>
              <a:rPr lang="en-US" sz="2000" b="1" dirty="0" smtClean="0">
                <a:solidFill>
                  <a:srgbClr val="C00000"/>
                </a:solidFill>
              </a:rPr>
              <a:t> </a:t>
            </a:r>
            <a:r>
              <a:rPr lang="en-US" sz="2000" b="1" dirty="0" err="1" smtClean="0">
                <a:solidFill>
                  <a:srgbClr val="C00000"/>
                </a:solidFill>
              </a:rPr>
              <a:t>trì</a:t>
            </a:r>
            <a:r>
              <a:rPr lang="en-US" sz="2000" b="1" dirty="0" smtClean="0">
                <a:solidFill>
                  <a:srgbClr val="C00000"/>
                </a:solidFill>
              </a:rPr>
              <a:t> </a:t>
            </a:r>
            <a:r>
              <a:rPr lang="en-US" sz="2000" b="1" dirty="0" err="1" smtClean="0">
                <a:solidFill>
                  <a:srgbClr val="C00000"/>
                </a:solidFill>
              </a:rPr>
              <a:t>đoàn</a:t>
            </a:r>
            <a:r>
              <a:rPr lang="en-US" sz="2000" b="1" dirty="0" smtClean="0">
                <a:solidFill>
                  <a:srgbClr val="C00000"/>
                </a:solidFill>
              </a:rPr>
              <a:t> </a:t>
            </a:r>
            <a:r>
              <a:rPr lang="en-US" sz="2000" b="1" dirty="0" err="1" smtClean="0">
                <a:solidFill>
                  <a:srgbClr val="C00000"/>
                </a:solidFill>
              </a:rPr>
              <a:t>kiểm</a:t>
            </a:r>
            <a:r>
              <a:rPr lang="en-US" sz="2000" b="1" dirty="0" smtClean="0">
                <a:solidFill>
                  <a:srgbClr val="C00000"/>
                </a:solidFill>
              </a:rPr>
              <a:t> </a:t>
            </a:r>
            <a:r>
              <a:rPr lang="en-US" sz="2000" b="1" dirty="0" err="1" smtClean="0">
                <a:solidFill>
                  <a:srgbClr val="C00000"/>
                </a:solidFill>
              </a:rPr>
              <a:t>tra</a:t>
            </a:r>
            <a:r>
              <a:rPr lang="en-US" sz="2000" b="1" dirty="0" smtClean="0">
                <a:solidFill>
                  <a:srgbClr val="C00000"/>
                </a:solidFill>
              </a:rPr>
              <a:t> </a:t>
            </a:r>
            <a:r>
              <a:rPr lang="en-US" sz="2000" b="1" dirty="0" err="1" smtClean="0">
                <a:solidFill>
                  <a:srgbClr val="C00000"/>
                </a:solidFill>
              </a:rPr>
              <a:t>tại</a:t>
            </a:r>
            <a:r>
              <a:rPr lang="en-US" sz="2000" b="1" dirty="0" smtClean="0">
                <a:solidFill>
                  <a:srgbClr val="C00000"/>
                </a:solidFill>
              </a:rPr>
              <a:t> </a:t>
            </a:r>
            <a:r>
              <a:rPr lang="en-US" sz="2000" b="1" dirty="0" err="1" smtClean="0">
                <a:solidFill>
                  <a:srgbClr val="C00000"/>
                </a:solidFill>
              </a:rPr>
              <a:t>trường</a:t>
            </a:r>
            <a:r>
              <a:rPr lang="en-US" sz="2000" b="1" dirty="0" smtClean="0">
                <a:solidFill>
                  <a:srgbClr val="C00000"/>
                </a:solidFill>
              </a:rPr>
              <a:t> </a:t>
            </a:r>
            <a:r>
              <a:rPr lang="en-US" sz="2000" b="1" dirty="0" err="1" smtClean="0">
                <a:solidFill>
                  <a:srgbClr val="C00000"/>
                </a:solidFill>
              </a:rPr>
              <a:t>Tiểu</a:t>
            </a:r>
            <a:r>
              <a:rPr lang="en-US" sz="2000" b="1" dirty="0" smtClean="0">
                <a:solidFill>
                  <a:srgbClr val="C00000"/>
                </a:solidFill>
              </a:rPr>
              <a:t> </a:t>
            </a:r>
            <a:r>
              <a:rPr lang="en-US" sz="2000" b="1" dirty="0" err="1" smtClean="0">
                <a:solidFill>
                  <a:srgbClr val="C00000"/>
                </a:solidFill>
              </a:rPr>
              <a:t>học</a:t>
            </a:r>
            <a:r>
              <a:rPr lang="en-US" sz="2000" b="1" dirty="0" smtClean="0">
                <a:solidFill>
                  <a:srgbClr val="C00000"/>
                </a:solidFill>
              </a:rPr>
              <a:t> </a:t>
            </a:r>
            <a:r>
              <a:rPr lang="en-US" sz="2000" b="1" dirty="0" err="1" smtClean="0">
                <a:solidFill>
                  <a:srgbClr val="C00000"/>
                </a:solidFill>
              </a:rPr>
              <a:t>Đô</a:t>
            </a:r>
            <a:r>
              <a:rPr lang="en-US" sz="2000" b="1" dirty="0" smtClean="0">
                <a:solidFill>
                  <a:srgbClr val="C00000"/>
                </a:solidFill>
              </a:rPr>
              <a:t> </a:t>
            </a:r>
            <a:r>
              <a:rPr lang="en-US" sz="2000" b="1" dirty="0" err="1" smtClean="0">
                <a:solidFill>
                  <a:srgbClr val="C00000"/>
                </a:solidFill>
              </a:rPr>
              <a:t>thị</a:t>
            </a:r>
            <a:r>
              <a:rPr lang="en-US" sz="2000" b="1" dirty="0" smtClean="0">
                <a:solidFill>
                  <a:srgbClr val="C00000"/>
                </a:solidFill>
              </a:rPr>
              <a:t> </a:t>
            </a:r>
            <a:r>
              <a:rPr lang="en-US" sz="2000" b="1" dirty="0" err="1" smtClean="0">
                <a:solidFill>
                  <a:srgbClr val="C00000"/>
                </a:solidFill>
              </a:rPr>
              <a:t>Việt</a:t>
            </a:r>
            <a:r>
              <a:rPr lang="en-US" sz="2000" b="1" dirty="0" smtClean="0">
                <a:solidFill>
                  <a:srgbClr val="C00000"/>
                </a:solidFill>
              </a:rPr>
              <a:t> </a:t>
            </a:r>
            <a:r>
              <a:rPr lang="en-US" sz="2000" b="1" dirty="0" err="1" smtClean="0">
                <a:solidFill>
                  <a:srgbClr val="C00000"/>
                </a:solidFill>
              </a:rPr>
              <a:t>Hưng</a:t>
            </a:r>
            <a:r>
              <a:rPr lang="en-US" sz="2000" b="1" dirty="0" smtClean="0">
                <a:solidFill>
                  <a:srgbClr val="C00000"/>
                </a:solidFill>
              </a:rPr>
              <a:t> </a:t>
            </a:r>
            <a:r>
              <a:rPr lang="en-US" sz="2000" b="1" dirty="0" err="1" smtClean="0">
                <a:solidFill>
                  <a:srgbClr val="C00000"/>
                </a:solidFill>
              </a:rPr>
              <a:t>và</a:t>
            </a:r>
            <a:r>
              <a:rPr lang="en-US" sz="2000" b="1" dirty="0" smtClean="0">
                <a:solidFill>
                  <a:srgbClr val="C00000"/>
                </a:solidFill>
              </a:rPr>
              <a:t> </a:t>
            </a:r>
            <a:r>
              <a:rPr lang="en-US" sz="2000" b="1" dirty="0" err="1" smtClean="0">
                <a:solidFill>
                  <a:srgbClr val="C00000"/>
                </a:solidFill>
              </a:rPr>
              <a:t>truy</a:t>
            </a:r>
            <a:r>
              <a:rPr lang="en-US" sz="2000" b="1" dirty="0" smtClean="0">
                <a:solidFill>
                  <a:srgbClr val="C00000"/>
                </a:solidFill>
              </a:rPr>
              <a:t> </a:t>
            </a:r>
            <a:r>
              <a:rPr lang="en-US" sz="2000" b="1" dirty="0" err="1" smtClean="0">
                <a:solidFill>
                  <a:srgbClr val="C00000"/>
                </a:solidFill>
              </a:rPr>
              <a:t>xuất</a:t>
            </a:r>
            <a:r>
              <a:rPr lang="en-US" sz="2000" b="1" dirty="0" smtClean="0">
                <a:solidFill>
                  <a:srgbClr val="C00000"/>
                </a:solidFill>
              </a:rPr>
              <a:t> </a:t>
            </a:r>
            <a:r>
              <a:rPr lang="en-US" sz="2000" b="1" dirty="0" err="1" smtClean="0">
                <a:solidFill>
                  <a:srgbClr val="C00000"/>
                </a:solidFill>
              </a:rPr>
              <a:t>nguồn</a:t>
            </a:r>
            <a:r>
              <a:rPr lang="en-US" sz="2000" b="1" dirty="0" smtClean="0">
                <a:solidFill>
                  <a:srgbClr val="C00000"/>
                </a:solidFill>
              </a:rPr>
              <a:t> </a:t>
            </a:r>
            <a:r>
              <a:rPr lang="en-US" sz="2000" b="1" dirty="0" err="1" smtClean="0">
                <a:solidFill>
                  <a:srgbClr val="C00000"/>
                </a:solidFill>
              </a:rPr>
              <a:t>gố</a:t>
            </a:r>
            <a:r>
              <a:rPr lang="en-US" sz="2000" b="1" dirty="0" smtClean="0">
                <a:solidFill>
                  <a:srgbClr val="C00000"/>
                </a:solidFill>
              </a:rPr>
              <a:t> </a:t>
            </a:r>
            <a:r>
              <a:rPr lang="en-US" sz="2000" b="1" dirty="0" err="1" smtClean="0">
                <a:solidFill>
                  <a:srgbClr val="C00000"/>
                </a:solidFill>
              </a:rPr>
              <a:t>thực</a:t>
            </a:r>
            <a:r>
              <a:rPr lang="en-US" sz="2000" b="1" dirty="0" smtClean="0">
                <a:solidFill>
                  <a:srgbClr val="C00000"/>
                </a:solidFill>
              </a:rPr>
              <a:t> </a:t>
            </a:r>
            <a:r>
              <a:rPr lang="en-US" sz="2000" b="1" dirty="0" err="1" smtClean="0">
                <a:solidFill>
                  <a:srgbClr val="C00000"/>
                </a:solidFill>
              </a:rPr>
              <a:t>phẩm</a:t>
            </a:r>
            <a:r>
              <a:rPr lang="en-US" sz="2000" b="1" dirty="0" smtClean="0">
                <a:solidFill>
                  <a:srgbClr val="C00000"/>
                </a:solidFill>
              </a:rPr>
              <a:t> </a:t>
            </a:r>
            <a:r>
              <a:rPr lang="en-US" sz="2000" b="1" dirty="0" err="1" smtClean="0">
                <a:solidFill>
                  <a:srgbClr val="C00000"/>
                </a:solidFill>
              </a:rPr>
              <a:t>tại</a:t>
            </a:r>
            <a:r>
              <a:rPr lang="en-US" sz="2000" b="1" dirty="0" smtClean="0">
                <a:solidFill>
                  <a:srgbClr val="C00000"/>
                </a:solidFill>
              </a:rPr>
              <a:t> </a:t>
            </a:r>
            <a:r>
              <a:rPr lang="en-US" sz="2000" b="1" dirty="0" err="1" smtClean="0">
                <a:solidFill>
                  <a:srgbClr val="C00000"/>
                </a:solidFill>
              </a:rPr>
              <a:t>Công</a:t>
            </a:r>
            <a:r>
              <a:rPr lang="en-US" sz="2000" b="1" dirty="0" smtClean="0">
                <a:solidFill>
                  <a:srgbClr val="C00000"/>
                </a:solidFill>
              </a:rPr>
              <a:t> </a:t>
            </a:r>
            <a:r>
              <a:rPr lang="en-US" sz="2000" b="1" dirty="0" err="1" smtClean="0">
                <a:solidFill>
                  <a:srgbClr val="C00000"/>
                </a:solidFill>
              </a:rPr>
              <a:t>ty</a:t>
            </a:r>
            <a:r>
              <a:rPr lang="en-US" sz="2000" b="1" dirty="0" smtClean="0">
                <a:solidFill>
                  <a:srgbClr val="C00000"/>
                </a:solidFill>
              </a:rPr>
              <a:t> TNHH </a:t>
            </a:r>
            <a:r>
              <a:rPr lang="en-US" sz="2000" b="1" dirty="0" err="1" smtClean="0">
                <a:solidFill>
                  <a:srgbClr val="C00000"/>
                </a:solidFill>
              </a:rPr>
              <a:t>Hương</a:t>
            </a:r>
            <a:r>
              <a:rPr lang="en-US" sz="2000" b="1" dirty="0" smtClean="0">
                <a:solidFill>
                  <a:srgbClr val="C00000"/>
                </a:solidFill>
              </a:rPr>
              <a:t> </a:t>
            </a:r>
            <a:r>
              <a:rPr lang="en-US" sz="2000" b="1" dirty="0" err="1" smtClean="0">
                <a:solidFill>
                  <a:srgbClr val="C00000"/>
                </a:solidFill>
              </a:rPr>
              <a:t>Việt</a:t>
            </a:r>
            <a:r>
              <a:rPr lang="en-US" sz="2000" b="1" dirty="0" smtClean="0">
                <a:solidFill>
                  <a:srgbClr val="C00000"/>
                </a:solidFill>
              </a:rPr>
              <a:t> </a:t>
            </a:r>
            <a:r>
              <a:rPr lang="en-US" sz="2000" b="1" dirty="0" err="1" smtClean="0">
                <a:solidFill>
                  <a:srgbClr val="C00000"/>
                </a:solidFill>
              </a:rPr>
              <a:t>Sinh</a:t>
            </a:r>
            <a:r>
              <a:rPr lang="en-US" sz="2000" b="1" dirty="0" smtClean="0">
                <a:solidFill>
                  <a:srgbClr val="C00000"/>
                </a:solidFill>
              </a:rPr>
              <a:t> </a:t>
            </a:r>
            <a:endParaRPr lang="en-US" sz="2000" b="1" dirty="0">
              <a:solidFill>
                <a:srgbClr val="C00000"/>
              </a:solidFill>
            </a:endParaRPr>
          </a:p>
        </p:txBody>
      </p:sp>
    </p:spTree>
    <p:extLst>
      <p:ext uri="{BB962C8B-B14F-4D97-AF65-F5344CB8AC3E}">
        <p14:creationId xmlns:p14="http://schemas.microsoft.com/office/powerpoint/2010/main" val="3822601532"/>
      </p:ext>
    </p:extLst>
  </p:cSld>
  <p:clrMapOvr>
    <a:masterClrMapping/>
  </p:clrMapOvr>
  <p:transition>
    <p:rand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98" y="-31955"/>
            <a:ext cx="9173497" cy="927100"/>
          </a:xfrm>
          <a:gradFill rotWithShape="1">
            <a:gsLst>
              <a:gs pos="0">
                <a:srgbClr val="00FFFF"/>
              </a:gs>
              <a:gs pos="50000">
                <a:srgbClr val="FFFFFF"/>
              </a:gs>
              <a:gs pos="100000">
                <a:srgbClr val="00FFFF"/>
              </a:gs>
            </a:gsLst>
            <a:lin ang="5400000" scaled="1"/>
          </a:gradFill>
          <a:ln w="9525">
            <a:noFill/>
            <a:miter lim="800000"/>
            <a:headEnd/>
            <a:tailEnd/>
          </a:ln>
          <a:effectLst>
            <a:outerShdw dist="35921" dir="2700000" algn="ctr" rotWithShape="0">
              <a:srgbClr val="FFFFFF"/>
            </a:outerShdw>
          </a:effectLst>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vert="horz" wrap="square" lIns="91436" tIns="45719" rIns="91436" bIns="45719" numCol="1" anchor="ctr" anchorCtr="0" compatLnSpc="1">
            <a:prstTxWarp prst="textNoShape">
              <a:avLst/>
            </a:prstTxWarp>
            <a:flatTx/>
          </a:bodyPr>
          <a:lstStyle/>
          <a:p>
            <a:pPr algn="ctr" defTabSz="912813" eaLnBrk="0" hangingPunct="0"/>
            <a:r>
              <a:rPr lang="en-US" sz="4000" kern="1200" dirty="0">
                <a:solidFill>
                  <a:srgbClr val="333399"/>
                </a:solidFill>
                <a:latin typeface="Arial" panose="020B0604020202020204" pitchFamily="34" charset="0"/>
                <a:ea typeface="+mn-ea"/>
                <a:cs typeface="Arial" panose="020B0604020202020204" pitchFamily="34" charset="0"/>
              </a:rPr>
              <a:t>Nội dung của mô hình</a:t>
            </a:r>
          </a:p>
        </p:txBody>
      </p:sp>
      <p:sp>
        <p:nvSpPr>
          <p:cNvPr id="4" name="Title 1"/>
          <p:cNvSpPr txBox="1">
            <a:spLocks/>
          </p:cNvSpPr>
          <p:nvPr/>
        </p:nvSpPr>
        <p:spPr bwMode="gray">
          <a:xfrm>
            <a:off x="404350" y="990600"/>
            <a:ext cx="8305800" cy="5029200"/>
          </a:xfrm>
          <a:prstGeom prst="rect">
            <a:avLst/>
          </a:prstGeom>
          <a:noFill/>
          <a:ln w="9525">
            <a:noFill/>
            <a:miter lim="800000"/>
            <a:headEnd/>
            <a:tailEnd/>
          </a:ln>
          <a:effectLst>
            <a:outerShdw dist="35921" dir="2700000" algn="ctr" rotWithShape="0">
              <a:srgbClr val="FFFFFF"/>
            </a:outerShdw>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ts val="600"/>
              </a:spcBef>
              <a:spcAft>
                <a:spcPts val="600"/>
              </a:spcAft>
              <a:buClrTx/>
              <a:buSzTx/>
              <a:buFontTx/>
              <a:buNone/>
              <a:tabLst/>
              <a:defRPr/>
            </a:pPr>
            <a:r>
              <a:rPr kumimoji="0" lang="en-US" sz="2800" u="none" strike="noStrike" kern="0" cap="none" spc="0" normalizeH="0" baseline="0" noProof="0" dirty="0" smtClean="0">
                <a:ln>
                  <a:noFill/>
                </a:ln>
                <a:solidFill>
                  <a:srgbClr val="333399"/>
                </a:solidFill>
                <a:effectLst/>
                <a:uLnTx/>
                <a:uFillTx/>
                <a:latin typeface="+mj-lt"/>
                <a:ea typeface="+mj-ea"/>
                <a:cs typeface="+mj-cs"/>
              </a:rPr>
              <a:t>    </a:t>
            </a:r>
            <a:endParaRPr kumimoji="0" lang="en-US" sz="2800" b="1" u="none" strike="noStrike" kern="0" cap="none" spc="0" normalizeH="0" noProof="0" dirty="0" smtClean="0">
              <a:ln>
                <a:noFill/>
              </a:ln>
              <a:solidFill>
                <a:srgbClr val="333399"/>
              </a:solidFill>
              <a:effectLst/>
              <a:uLnTx/>
              <a:uFillTx/>
              <a:latin typeface="+mj-lt"/>
              <a:ea typeface="+mj-ea"/>
              <a:cs typeface="+mj-cs"/>
            </a:endParaRPr>
          </a:p>
          <a:p>
            <a:pPr marL="457200" marR="0" lvl="0" indent="-457200" algn="just" defTabSz="914400" rtl="0" eaLnBrk="1" fontAlgn="base" latinLnBrk="0" hangingPunct="1">
              <a:lnSpc>
                <a:spcPct val="100000"/>
              </a:lnSpc>
              <a:spcBef>
                <a:spcPts val="600"/>
              </a:spcBef>
              <a:spcAft>
                <a:spcPts val="600"/>
              </a:spcAft>
              <a:buClrTx/>
              <a:buSzTx/>
              <a:buFontTx/>
              <a:buAutoNum type="arabicPeriod"/>
              <a:tabLst/>
              <a:defRPr/>
            </a:pPr>
            <a:r>
              <a:rPr lang="en-US" sz="2800" b="1" kern="0" dirty="0" smtClean="0">
                <a:solidFill>
                  <a:srgbClr val="C00000"/>
                </a:solidFill>
                <a:latin typeface="+mj-lt"/>
                <a:ea typeface="+mj-ea"/>
                <a:cs typeface="+mj-cs"/>
              </a:rPr>
              <a:t>Duy trì thường xuyên, đầy đủ các điều kiện ATTP</a:t>
            </a:r>
            <a:r>
              <a:rPr lang="en-US" sz="2800" kern="0" dirty="0" smtClean="0">
                <a:solidFill>
                  <a:srgbClr val="C00000"/>
                </a:solidFill>
                <a:latin typeface="+mj-lt"/>
                <a:ea typeface="+mj-ea"/>
                <a:cs typeface="+mj-cs"/>
              </a:rPr>
              <a:t> </a:t>
            </a:r>
            <a:r>
              <a:rPr lang="en-US" sz="2800" kern="0" dirty="0" smtClean="0">
                <a:solidFill>
                  <a:srgbClr val="333399"/>
                </a:solidFill>
                <a:latin typeface="+mj-lt"/>
                <a:ea typeface="+mj-ea"/>
                <a:cs typeface="+mj-cs"/>
              </a:rPr>
              <a:t>theo quy định của pháp luật; chỉ đạo của Thành phố và quận.</a:t>
            </a:r>
          </a:p>
          <a:p>
            <a:pPr marL="457200" marR="0" lvl="0" indent="-457200" algn="just" defTabSz="914400" rtl="0" eaLnBrk="1" fontAlgn="base" latinLnBrk="0" hangingPunct="1">
              <a:lnSpc>
                <a:spcPct val="100000"/>
              </a:lnSpc>
              <a:spcBef>
                <a:spcPts val="600"/>
              </a:spcBef>
              <a:spcAft>
                <a:spcPts val="600"/>
              </a:spcAft>
              <a:buClrTx/>
              <a:buSzTx/>
              <a:buFontTx/>
              <a:buAutoNum type="arabicPeriod"/>
              <a:tabLst/>
              <a:defRPr/>
            </a:pPr>
            <a:r>
              <a:rPr lang="en-US" sz="2800" kern="0" dirty="0" smtClean="0">
                <a:solidFill>
                  <a:srgbClr val="333399"/>
                </a:solidFill>
                <a:latin typeface="+mj-lt"/>
                <a:ea typeface="+mj-ea"/>
                <a:cs typeface="+mj-cs"/>
              </a:rPr>
              <a:t>Tăng cường công tác </a:t>
            </a:r>
            <a:r>
              <a:rPr lang="en-US" sz="2800" b="1" kern="0" dirty="0" smtClean="0">
                <a:solidFill>
                  <a:srgbClr val="C00000"/>
                </a:solidFill>
                <a:latin typeface="+mj-lt"/>
                <a:ea typeface="+mj-ea"/>
                <a:cs typeface="+mj-cs"/>
              </a:rPr>
              <a:t>tự kiểm tra, giám sát của nhà trường</a:t>
            </a:r>
            <a:r>
              <a:rPr lang="en-US" sz="2800" kern="0" dirty="0" smtClean="0">
                <a:solidFill>
                  <a:srgbClr val="333399"/>
                </a:solidFill>
                <a:latin typeface="+mj-lt"/>
                <a:ea typeface="+mj-ea"/>
                <a:cs typeface="+mj-cs"/>
              </a:rPr>
              <a:t> về các điều kiện đảm bảo ATTP trong sơ chế, chế biến, bảo quản thực phẩm nhằm </a:t>
            </a:r>
            <a:r>
              <a:rPr lang="en-US" sz="2800" b="1" kern="0" dirty="0" smtClean="0">
                <a:solidFill>
                  <a:srgbClr val="C00000"/>
                </a:solidFill>
                <a:latin typeface="+mj-lt"/>
                <a:ea typeface="+mj-ea"/>
                <a:cs typeface="+mj-cs"/>
              </a:rPr>
              <a:t>kịp thời phát hiện và xử lý các nguy cơ mất ATTP</a:t>
            </a:r>
            <a:r>
              <a:rPr lang="en-US" sz="2800" kern="0" dirty="0" smtClean="0">
                <a:solidFill>
                  <a:srgbClr val="C00000"/>
                </a:solidFill>
                <a:latin typeface="+mj-lt"/>
                <a:ea typeface="+mj-ea"/>
                <a:cs typeface="+mj-cs"/>
              </a:rPr>
              <a:t> </a:t>
            </a:r>
            <a:r>
              <a:rPr lang="en-US" sz="2800" kern="0" dirty="0" smtClean="0">
                <a:solidFill>
                  <a:srgbClr val="333399"/>
                </a:solidFill>
                <a:latin typeface="+mj-lt"/>
                <a:ea typeface="+mj-ea"/>
                <a:cs typeface="+mj-cs"/>
              </a:rPr>
              <a:t>trong trường học. </a:t>
            </a:r>
          </a:p>
          <a:p>
            <a:pPr marL="0" marR="0" lvl="0" indent="0" algn="just" defTabSz="914400" rtl="0" eaLnBrk="1" fontAlgn="base" latinLnBrk="0" hangingPunct="1">
              <a:lnSpc>
                <a:spcPct val="100000"/>
              </a:lnSpc>
              <a:spcBef>
                <a:spcPts val="600"/>
              </a:spcBef>
              <a:spcAft>
                <a:spcPts val="600"/>
              </a:spcAft>
              <a:buClrTx/>
              <a:buSzTx/>
              <a:buFontTx/>
              <a:buNone/>
              <a:tabLst/>
              <a:defRPr/>
            </a:pPr>
            <a:r>
              <a:rPr kumimoji="0" lang="en-US" sz="2400" b="1" i="1" u="none" strike="noStrike" kern="0" cap="none" spc="0" normalizeH="0" baseline="0" noProof="0" dirty="0" smtClean="0">
                <a:ln>
                  <a:noFill/>
                </a:ln>
                <a:solidFill>
                  <a:schemeClr val="tx2"/>
                </a:solidFill>
                <a:effectLst/>
                <a:uLnTx/>
                <a:uFillTx/>
                <a:latin typeface="+mj-lt"/>
                <a:ea typeface="+mj-ea"/>
                <a:cs typeface="+mj-cs"/>
              </a:rPr>
              <a:t/>
            </a:r>
            <a:br>
              <a:rPr kumimoji="0" lang="en-US" sz="2400" b="1" i="1" u="none" strike="noStrike" kern="0" cap="none" spc="0" normalizeH="0" baseline="0" noProof="0" dirty="0" smtClean="0">
                <a:ln>
                  <a:noFill/>
                </a:ln>
                <a:solidFill>
                  <a:schemeClr val="tx2"/>
                </a:solidFill>
                <a:effectLst/>
                <a:uLnTx/>
                <a:uFillTx/>
                <a:latin typeface="+mj-lt"/>
                <a:ea typeface="+mj-ea"/>
                <a:cs typeface="+mj-cs"/>
              </a:rPr>
            </a:br>
            <a:endParaRPr kumimoji="0" lang="en-US" sz="2800" b="1" i="1" u="none" strike="noStrike" kern="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1258413624"/>
      </p:ext>
    </p:extLst>
  </p:cSld>
  <p:clrMapOvr>
    <a:masterClrMapping/>
  </p:clrMapOvr>
  <p:transition>
    <p:rand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64" y="0"/>
            <a:ext cx="9144000" cy="1691804"/>
          </a:xfrm>
          <a:gradFill rotWithShape="1">
            <a:gsLst>
              <a:gs pos="0">
                <a:srgbClr val="00FFFF"/>
              </a:gs>
              <a:gs pos="50000">
                <a:srgbClr val="FFFFFF"/>
              </a:gs>
              <a:gs pos="100000">
                <a:srgbClr val="00FFFF"/>
              </a:gs>
            </a:gsLst>
            <a:lin ang="5400000" scaled="1"/>
          </a:gradFill>
          <a:ln w="9525">
            <a:noFill/>
            <a:miter lim="800000"/>
            <a:headEnd/>
            <a:tailEnd/>
          </a:ln>
          <a:effectLst>
            <a:outerShdw dist="35921" dir="2700000" algn="ctr" rotWithShape="0">
              <a:srgbClr val="FFFFFF"/>
            </a:outerShdw>
          </a:effectLst>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txBody>
          <a:bodyPr vert="horz" wrap="square" lIns="91436" tIns="45719" rIns="91436" bIns="45719" numCol="1" anchor="ctr" anchorCtr="0" compatLnSpc="1">
            <a:prstTxWarp prst="textNoShape">
              <a:avLst/>
            </a:prstTxWarp>
            <a:flatTx/>
          </a:bodyPr>
          <a:lstStyle/>
          <a:p>
            <a:pPr algn="ctr" defTabSz="912813" eaLnBrk="0" hangingPunct="0"/>
            <a:r>
              <a:rPr lang="en-US" sz="3200" b="1" kern="1200" smtClean="0">
                <a:solidFill>
                  <a:srgbClr val="333399"/>
                </a:solidFill>
                <a:latin typeface="Arial" panose="020B0604020202020204" pitchFamily="34" charset="0"/>
                <a:ea typeface="+mn-ea"/>
                <a:cs typeface="Arial" panose="020B0604020202020204" pitchFamily="34" charset="0"/>
              </a:rPr>
              <a:t/>
            </a:r>
            <a:br>
              <a:rPr lang="en-US" sz="3200" b="1" kern="1200" smtClean="0">
                <a:solidFill>
                  <a:srgbClr val="333399"/>
                </a:solidFill>
                <a:latin typeface="Arial" panose="020B0604020202020204" pitchFamily="34" charset="0"/>
                <a:ea typeface="+mn-ea"/>
                <a:cs typeface="Arial" panose="020B0604020202020204" pitchFamily="34" charset="0"/>
              </a:rPr>
            </a:br>
            <a:r>
              <a:rPr lang="en-US" sz="3200" b="1" kern="1200" smtClean="0">
                <a:solidFill>
                  <a:srgbClr val="333399"/>
                </a:solidFill>
                <a:latin typeface="Arial" panose="020B0604020202020204" pitchFamily="34" charset="0"/>
                <a:ea typeface="+mn-ea"/>
                <a:cs typeface="Arial" panose="020B0604020202020204" pitchFamily="34" charset="0"/>
              </a:rPr>
              <a:t>CÁC </a:t>
            </a:r>
            <a:r>
              <a:rPr lang="en-US" sz="3200" b="1" kern="1200" dirty="0">
                <a:solidFill>
                  <a:srgbClr val="333399"/>
                </a:solidFill>
                <a:latin typeface="Arial" panose="020B0604020202020204" pitchFamily="34" charset="0"/>
                <a:ea typeface="+mn-ea"/>
                <a:cs typeface="Arial" panose="020B0604020202020204" pitchFamily="34" charset="0"/>
              </a:rPr>
              <a:t>TIÊU CHÍ CỦA MÔ HÌNH</a:t>
            </a:r>
            <a:br>
              <a:rPr lang="en-US" sz="3200" b="1" kern="1200" dirty="0">
                <a:solidFill>
                  <a:srgbClr val="333399"/>
                </a:solidFill>
                <a:latin typeface="Arial" panose="020B0604020202020204" pitchFamily="34" charset="0"/>
                <a:ea typeface="+mn-ea"/>
                <a:cs typeface="Arial" panose="020B0604020202020204" pitchFamily="34" charset="0"/>
              </a:rPr>
            </a:br>
            <a:r>
              <a:rPr lang="en-US" sz="3200" b="1" kern="1200" dirty="0">
                <a:solidFill>
                  <a:srgbClr val="C00000"/>
                </a:solidFill>
                <a:latin typeface="Arial" panose="020B0604020202020204" pitchFamily="34" charset="0"/>
                <a:ea typeface="+mn-ea"/>
                <a:cs typeface="Arial" panose="020B0604020202020204" pitchFamily="34" charset="0"/>
              </a:rPr>
              <a:t>“</a:t>
            </a:r>
            <a:r>
              <a:rPr lang="en-US" sz="3200" b="1" kern="1200" dirty="0" err="1">
                <a:solidFill>
                  <a:srgbClr val="C00000"/>
                </a:solidFill>
                <a:latin typeface="Arial" panose="020B0604020202020204" pitchFamily="34" charset="0"/>
                <a:ea typeface="+mn-ea"/>
                <a:cs typeface="Arial" panose="020B0604020202020204" pitchFamily="34" charset="0"/>
              </a:rPr>
              <a:t>Nâng</a:t>
            </a:r>
            <a:r>
              <a:rPr lang="en-US" sz="3200" b="1" kern="1200" dirty="0">
                <a:solidFill>
                  <a:srgbClr val="C00000"/>
                </a:solidFill>
                <a:latin typeface="Arial" panose="020B0604020202020204" pitchFamily="34" charset="0"/>
                <a:ea typeface="+mn-ea"/>
                <a:cs typeface="Arial" panose="020B0604020202020204" pitchFamily="34" charset="0"/>
              </a:rPr>
              <a:t> </a:t>
            </a:r>
            <a:r>
              <a:rPr lang="en-US" sz="3200" b="1" kern="1200" dirty="0" err="1">
                <a:solidFill>
                  <a:srgbClr val="C00000"/>
                </a:solidFill>
                <a:latin typeface="Arial" panose="020B0604020202020204" pitchFamily="34" charset="0"/>
                <a:ea typeface="+mn-ea"/>
                <a:cs typeface="Arial" panose="020B0604020202020204" pitchFamily="34" charset="0"/>
              </a:rPr>
              <a:t>cao</a:t>
            </a:r>
            <a:r>
              <a:rPr lang="en-US" sz="3200" b="1" kern="1200" dirty="0">
                <a:solidFill>
                  <a:srgbClr val="C00000"/>
                </a:solidFill>
                <a:latin typeface="Arial" panose="020B0604020202020204" pitchFamily="34" charset="0"/>
                <a:ea typeface="+mn-ea"/>
                <a:cs typeface="Arial" panose="020B0604020202020204" pitchFamily="34" charset="0"/>
              </a:rPr>
              <a:t> </a:t>
            </a:r>
            <a:r>
              <a:rPr lang="en-US" sz="3200" b="1" kern="1200" dirty="0" err="1">
                <a:solidFill>
                  <a:srgbClr val="C00000"/>
                </a:solidFill>
                <a:latin typeface="Arial" panose="020B0604020202020204" pitchFamily="34" charset="0"/>
                <a:ea typeface="+mn-ea"/>
                <a:cs typeface="Arial" panose="020B0604020202020204" pitchFamily="34" charset="0"/>
              </a:rPr>
              <a:t>năng</a:t>
            </a:r>
            <a:r>
              <a:rPr lang="en-US" sz="3200" b="1" kern="1200" dirty="0">
                <a:solidFill>
                  <a:srgbClr val="C00000"/>
                </a:solidFill>
                <a:latin typeface="Arial" panose="020B0604020202020204" pitchFamily="34" charset="0"/>
                <a:ea typeface="+mn-ea"/>
                <a:cs typeface="Arial" panose="020B0604020202020204" pitchFamily="34" charset="0"/>
              </a:rPr>
              <a:t> </a:t>
            </a:r>
            <a:r>
              <a:rPr lang="en-US" sz="3200" b="1" kern="1200" dirty="0" err="1">
                <a:solidFill>
                  <a:srgbClr val="C00000"/>
                </a:solidFill>
                <a:latin typeface="Arial" panose="020B0604020202020204" pitchFamily="34" charset="0"/>
                <a:ea typeface="+mn-ea"/>
                <a:cs typeface="Arial" panose="020B0604020202020204" pitchFamily="34" charset="0"/>
              </a:rPr>
              <a:t>lực</a:t>
            </a:r>
            <a:r>
              <a:rPr lang="en-US" sz="3200" b="1" kern="1200" dirty="0">
                <a:solidFill>
                  <a:srgbClr val="C00000"/>
                </a:solidFill>
                <a:latin typeface="Arial" panose="020B0604020202020204" pitchFamily="34" charset="0"/>
                <a:ea typeface="+mn-ea"/>
                <a:cs typeface="Arial" panose="020B0604020202020204" pitchFamily="34" charset="0"/>
              </a:rPr>
              <a:t> </a:t>
            </a:r>
            <a:r>
              <a:rPr lang="en-US" sz="3200" b="1" kern="1200" dirty="0" err="1">
                <a:solidFill>
                  <a:srgbClr val="C00000"/>
                </a:solidFill>
                <a:latin typeface="Arial" panose="020B0604020202020204" pitchFamily="34" charset="0"/>
                <a:ea typeface="+mn-ea"/>
                <a:cs typeface="Arial" panose="020B0604020202020204" pitchFamily="34" charset="0"/>
              </a:rPr>
              <a:t>quản</a:t>
            </a:r>
            <a:r>
              <a:rPr lang="en-US" sz="3200" b="1" kern="1200" dirty="0">
                <a:solidFill>
                  <a:srgbClr val="C00000"/>
                </a:solidFill>
                <a:latin typeface="Arial" panose="020B0604020202020204" pitchFamily="34" charset="0"/>
                <a:ea typeface="+mn-ea"/>
                <a:cs typeface="Arial" panose="020B0604020202020204" pitchFamily="34" charset="0"/>
              </a:rPr>
              <a:t> </a:t>
            </a:r>
            <a:r>
              <a:rPr lang="en-US" sz="3200" b="1" kern="1200" dirty="0" err="1">
                <a:solidFill>
                  <a:srgbClr val="C00000"/>
                </a:solidFill>
                <a:latin typeface="Arial" panose="020B0604020202020204" pitchFamily="34" charset="0"/>
                <a:ea typeface="+mn-ea"/>
                <a:cs typeface="Arial" panose="020B0604020202020204" pitchFamily="34" charset="0"/>
              </a:rPr>
              <a:t>lý</a:t>
            </a:r>
            <a:r>
              <a:rPr lang="en-US" sz="3200" b="1" kern="1200" dirty="0">
                <a:solidFill>
                  <a:srgbClr val="C00000"/>
                </a:solidFill>
                <a:latin typeface="Arial" panose="020B0604020202020204" pitchFamily="34" charset="0"/>
                <a:ea typeface="+mn-ea"/>
                <a:cs typeface="Arial" panose="020B0604020202020204" pitchFamily="34" charset="0"/>
              </a:rPr>
              <a:t> ATTP </a:t>
            </a:r>
            <a:r>
              <a:rPr lang="en-US" sz="3200" b="1" kern="1200" dirty="0" err="1">
                <a:solidFill>
                  <a:srgbClr val="C00000"/>
                </a:solidFill>
                <a:latin typeface="Arial" panose="020B0604020202020204" pitchFamily="34" charset="0"/>
                <a:ea typeface="+mn-ea"/>
                <a:cs typeface="Arial" panose="020B0604020202020204" pitchFamily="34" charset="0"/>
              </a:rPr>
              <a:t>bếp</a:t>
            </a:r>
            <a:r>
              <a:rPr lang="en-US" sz="3200" b="1" kern="1200" dirty="0">
                <a:solidFill>
                  <a:srgbClr val="C00000"/>
                </a:solidFill>
                <a:latin typeface="Arial" panose="020B0604020202020204" pitchFamily="34" charset="0"/>
                <a:ea typeface="+mn-ea"/>
                <a:cs typeface="Arial" panose="020B0604020202020204" pitchFamily="34" charset="0"/>
              </a:rPr>
              <a:t> </a:t>
            </a:r>
            <a:r>
              <a:rPr lang="en-US" sz="3200" b="1" kern="1200" dirty="0" err="1">
                <a:solidFill>
                  <a:srgbClr val="C00000"/>
                </a:solidFill>
                <a:latin typeface="Arial" panose="020B0604020202020204" pitchFamily="34" charset="0"/>
                <a:ea typeface="+mn-ea"/>
                <a:cs typeface="Arial" panose="020B0604020202020204" pitchFamily="34" charset="0"/>
              </a:rPr>
              <a:t>ăn</a:t>
            </a:r>
            <a:r>
              <a:rPr lang="en-US" sz="3200" b="1" kern="1200" dirty="0">
                <a:solidFill>
                  <a:srgbClr val="C00000"/>
                </a:solidFill>
                <a:latin typeface="Arial" panose="020B0604020202020204" pitchFamily="34" charset="0"/>
                <a:ea typeface="+mn-ea"/>
                <a:cs typeface="Arial" panose="020B0604020202020204" pitchFamily="34" charset="0"/>
              </a:rPr>
              <a:t> </a:t>
            </a:r>
            <a:r>
              <a:rPr lang="en-US" sz="3200" b="1" kern="1200" dirty="0" err="1">
                <a:solidFill>
                  <a:srgbClr val="C00000"/>
                </a:solidFill>
                <a:latin typeface="Arial" panose="020B0604020202020204" pitchFamily="34" charset="0"/>
                <a:ea typeface="+mn-ea"/>
                <a:cs typeface="Arial" panose="020B0604020202020204" pitchFamily="34" charset="0"/>
              </a:rPr>
              <a:t>tập</a:t>
            </a:r>
            <a:r>
              <a:rPr lang="en-US" sz="3200" b="1" kern="1200" dirty="0">
                <a:solidFill>
                  <a:srgbClr val="C00000"/>
                </a:solidFill>
                <a:latin typeface="Arial" panose="020B0604020202020204" pitchFamily="34" charset="0"/>
                <a:ea typeface="+mn-ea"/>
                <a:cs typeface="Arial" panose="020B0604020202020204" pitchFamily="34" charset="0"/>
              </a:rPr>
              <a:t> </a:t>
            </a:r>
            <a:r>
              <a:rPr lang="en-US" sz="3200" b="1" kern="1200" dirty="0" err="1">
                <a:solidFill>
                  <a:srgbClr val="C00000"/>
                </a:solidFill>
                <a:latin typeface="Arial" panose="020B0604020202020204" pitchFamily="34" charset="0"/>
                <a:ea typeface="+mn-ea"/>
                <a:cs typeface="Arial" panose="020B0604020202020204" pitchFamily="34" charset="0"/>
              </a:rPr>
              <a:t>thể</a:t>
            </a:r>
            <a:r>
              <a:rPr lang="en-US" sz="3200" b="1" kern="1200" dirty="0">
                <a:solidFill>
                  <a:srgbClr val="C00000"/>
                </a:solidFill>
                <a:latin typeface="Arial" panose="020B0604020202020204" pitchFamily="34" charset="0"/>
                <a:ea typeface="+mn-ea"/>
                <a:cs typeface="Arial" panose="020B0604020202020204" pitchFamily="34" charset="0"/>
              </a:rPr>
              <a:t> </a:t>
            </a:r>
            <a:r>
              <a:rPr lang="en-US" sz="3200" b="1" kern="1200" dirty="0" err="1">
                <a:solidFill>
                  <a:srgbClr val="C00000"/>
                </a:solidFill>
                <a:latin typeface="Arial" panose="020B0604020202020204" pitchFamily="34" charset="0"/>
                <a:ea typeface="+mn-ea"/>
                <a:cs typeface="Arial" panose="020B0604020202020204" pitchFamily="34" charset="0"/>
              </a:rPr>
              <a:t>trường</a:t>
            </a:r>
            <a:r>
              <a:rPr lang="en-US" sz="3200" b="1" kern="1200" dirty="0">
                <a:solidFill>
                  <a:srgbClr val="C00000"/>
                </a:solidFill>
                <a:latin typeface="Arial" panose="020B0604020202020204" pitchFamily="34" charset="0"/>
                <a:ea typeface="+mn-ea"/>
                <a:cs typeface="Arial" panose="020B0604020202020204" pitchFamily="34" charset="0"/>
              </a:rPr>
              <a:t> </a:t>
            </a:r>
            <a:r>
              <a:rPr lang="en-US" sz="3200" b="1" kern="1200" dirty="0" err="1">
                <a:solidFill>
                  <a:srgbClr val="C00000"/>
                </a:solidFill>
                <a:latin typeface="Arial" panose="020B0604020202020204" pitchFamily="34" charset="0"/>
                <a:ea typeface="+mn-ea"/>
                <a:cs typeface="Arial" panose="020B0604020202020204" pitchFamily="34" charset="0"/>
              </a:rPr>
              <a:t>học</a:t>
            </a:r>
            <a:r>
              <a:rPr lang="en-US" sz="3200" b="1" kern="1200" dirty="0">
                <a:solidFill>
                  <a:srgbClr val="C00000"/>
                </a:solidFill>
                <a:latin typeface="Arial" panose="020B0604020202020204" pitchFamily="34" charset="0"/>
                <a:ea typeface="+mn-ea"/>
                <a:cs typeface="Arial" panose="020B0604020202020204" pitchFamily="34" charset="0"/>
              </a:rPr>
              <a:t>”</a:t>
            </a:r>
            <a:br>
              <a:rPr lang="en-US" sz="3200" b="1" kern="1200" dirty="0">
                <a:solidFill>
                  <a:srgbClr val="C00000"/>
                </a:solidFill>
                <a:latin typeface="Arial" panose="020B0604020202020204" pitchFamily="34" charset="0"/>
                <a:ea typeface="+mn-ea"/>
                <a:cs typeface="Arial" panose="020B0604020202020204" pitchFamily="34" charset="0"/>
              </a:rPr>
            </a:br>
            <a:endParaRPr lang="en-US" sz="3200" b="1" kern="1200" dirty="0">
              <a:solidFill>
                <a:srgbClr val="C00000"/>
              </a:solidFill>
              <a:latin typeface="Arial" panose="020B0604020202020204" pitchFamily="34" charset="0"/>
              <a:ea typeface="+mn-ea"/>
              <a:cs typeface="Arial" panose="020B0604020202020204" pitchFamily="34" charset="0"/>
            </a:endParaRPr>
          </a:p>
        </p:txBody>
      </p:sp>
      <p:graphicFrame>
        <p:nvGraphicFramePr>
          <p:cNvPr id="5" name="Diagram 4"/>
          <p:cNvGraphicFramePr/>
          <p:nvPr>
            <p:extLst>
              <p:ext uri="{D42A27DB-BD31-4B8C-83A1-F6EECF244321}">
                <p14:modId xmlns:p14="http://schemas.microsoft.com/office/powerpoint/2010/main" val="3708781402"/>
              </p:ext>
            </p:extLst>
          </p:nvPr>
        </p:nvGraphicFramePr>
        <p:xfrm>
          <a:off x="1547664" y="177281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213971"/>
      </p:ext>
    </p:extLst>
  </p:cSld>
  <p:clrMapOvr>
    <a:masterClrMapping/>
  </p:clrMapOvr>
  <p:transition>
    <p:rand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Picture4"/>
          <p:cNvPicPr>
            <a:picLocks noChangeAspect="1" noChangeArrowheads="1"/>
          </p:cNvPicPr>
          <p:nvPr/>
        </p:nvPicPr>
        <p:blipFill>
          <a:blip r:embed="rId2"/>
          <a:srcRect/>
          <a:stretch>
            <a:fillRect/>
          </a:stretch>
        </p:blipFill>
        <p:spPr bwMode="auto">
          <a:xfrm>
            <a:off x="4406900" y="1884363"/>
            <a:ext cx="792163" cy="673100"/>
          </a:xfrm>
          <a:prstGeom prst="rect">
            <a:avLst/>
          </a:prstGeom>
          <a:noFill/>
        </p:spPr>
      </p:pic>
      <p:pic>
        <p:nvPicPr>
          <p:cNvPr id="12294" name="Picture 6" descr="Picture4"/>
          <p:cNvPicPr>
            <a:picLocks noChangeAspect="1" noChangeArrowheads="1"/>
          </p:cNvPicPr>
          <p:nvPr/>
        </p:nvPicPr>
        <p:blipFill>
          <a:blip r:embed="rId2"/>
          <a:srcRect/>
          <a:stretch>
            <a:fillRect/>
          </a:stretch>
        </p:blipFill>
        <p:spPr bwMode="auto">
          <a:xfrm>
            <a:off x="4403725" y="3214688"/>
            <a:ext cx="793750" cy="673100"/>
          </a:xfrm>
          <a:prstGeom prst="rect">
            <a:avLst/>
          </a:prstGeom>
          <a:noFill/>
        </p:spPr>
      </p:pic>
      <p:sp>
        <p:nvSpPr>
          <p:cNvPr id="12295" name="AutoShape 7"/>
          <p:cNvSpPr>
            <a:spLocks noChangeArrowheads="1"/>
          </p:cNvSpPr>
          <p:nvPr/>
        </p:nvSpPr>
        <p:spPr bwMode="gray">
          <a:xfrm>
            <a:off x="4343400" y="4415999"/>
            <a:ext cx="4405024" cy="1066800"/>
          </a:xfrm>
          <a:prstGeom prst="roundRect">
            <a:avLst>
              <a:gd name="adj" fmla="val 11921"/>
            </a:avLst>
          </a:prstGeom>
          <a:gradFill rotWithShape="1">
            <a:gsLst>
              <a:gs pos="0">
                <a:schemeClr val="folHlink">
                  <a:gamma/>
                  <a:tint val="80000"/>
                  <a:invGamma/>
                </a:schemeClr>
              </a:gs>
              <a:gs pos="100000">
                <a:schemeClr val="folHlink"/>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pPr algn="ctr"/>
            <a:r>
              <a:rPr lang="en-US" sz="2400" b="1">
                <a:solidFill>
                  <a:srgbClr val="000000"/>
                </a:solidFill>
                <a:latin typeface="Times New Roman" panose="02020603050405020304" pitchFamily="18" charset="0"/>
                <a:cs typeface="Times New Roman" panose="02020603050405020304" pitchFamily="18" charset="0"/>
              </a:rPr>
              <a:t>Xây dựng phương án xử </a:t>
            </a:r>
            <a:r>
              <a:rPr lang="en-US" sz="2400" b="1" smtClean="0">
                <a:solidFill>
                  <a:srgbClr val="000000"/>
                </a:solidFill>
                <a:latin typeface="Times New Roman" panose="02020603050405020304" pitchFamily="18" charset="0"/>
                <a:cs typeface="Times New Roman" panose="02020603050405020304" pitchFamily="18" charset="0"/>
              </a:rPr>
              <a:t>lý</a:t>
            </a:r>
          </a:p>
          <a:p>
            <a:pPr algn="ctr"/>
            <a:r>
              <a:rPr lang="en-US" sz="2400" b="1" smtClean="0">
                <a:solidFill>
                  <a:srgbClr val="000000"/>
                </a:solidFill>
                <a:latin typeface="Times New Roman" panose="02020603050405020304" pitchFamily="18" charset="0"/>
                <a:cs typeface="Times New Roman" panose="02020603050405020304" pitchFamily="18" charset="0"/>
              </a:rPr>
              <a:t> </a:t>
            </a:r>
            <a:r>
              <a:rPr lang="en-US" sz="2400" b="1">
                <a:solidFill>
                  <a:srgbClr val="000000"/>
                </a:solidFill>
                <a:latin typeface="Times New Roman" panose="02020603050405020304" pitchFamily="18" charset="0"/>
                <a:cs typeface="Times New Roman" panose="02020603050405020304" pitchFamily="18" charset="0"/>
              </a:rPr>
              <a:t>khắc phục sự cố </a:t>
            </a:r>
            <a:r>
              <a:rPr lang="en-US" sz="2400" b="1" smtClean="0">
                <a:solidFill>
                  <a:srgbClr val="000000"/>
                </a:solidFill>
                <a:latin typeface="Times New Roman" panose="02020603050405020304" pitchFamily="18" charset="0"/>
                <a:cs typeface="Times New Roman" panose="02020603050405020304" pitchFamily="18" charset="0"/>
              </a:rPr>
              <a:t>ATTP</a:t>
            </a:r>
            <a:endParaRPr lang="en-US" sz="2400" b="1">
              <a:solidFill>
                <a:srgbClr val="000000"/>
              </a:solidFill>
              <a:latin typeface="Times New Roman" panose="02020603050405020304" pitchFamily="18" charset="0"/>
              <a:cs typeface="Times New Roman" panose="02020603050405020304" pitchFamily="18" charset="0"/>
            </a:endParaRPr>
          </a:p>
        </p:txBody>
      </p:sp>
      <p:pic>
        <p:nvPicPr>
          <p:cNvPr id="12296" name="Picture 8" descr="Picture4"/>
          <p:cNvPicPr>
            <a:picLocks noChangeAspect="1" noChangeArrowheads="1"/>
          </p:cNvPicPr>
          <p:nvPr/>
        </p:nvPicPr>
        <p:blipFill>
          <a:blip r:embed="rId2"/>
          <a:srcRect/>
          <a:stretch>
            <a:fillRect/>
          </a:stretch>
        </p:blipFill>
        <p:spPr bwMode="auto">
          <a:xfrm>
            <a:off x="4402138" y="4538663"/>
            <a:ext cx="792162" cy="673100"/>
          </a:xfrm>
          <a:prstGeom prst="rect">
            <a:avLst/>
          </a:prstGeom>
          <a:noFill/>
        </p:spPr>
      </p:pic>
      <p:grpSp>
        <p:nvGrpSpPr>
          <p:cNvPr id="12297" name="Group 9"/>
          <p:cNvGrpSpPr>
            <a:grpSpLocks/>
          </p:cNvGrpSpPr>
          <p:nvPr/>
        </p:nvGrpSpPr>
        <p:grpSpPr bwMode="auto">
          <a:xfrm>
            <a:off x="304830" y="1528469"/>
            <a:ext cx="2700517" cy="2967139"/>
            <a:chOff x="2457" y="2000"/>
            <a:chExt cx="901" cy="888"/>
          </a:xfrm>
        </p:grpSpPr>
        <p:pic>
          <p:nvPicPr>
            <p:cNvPr id="12298" name="Picture 10" descr="circuler_1"/>
            <p:cNvPicPr>
              <a:picLocks noChangeAspect="1" noChangeArrowheads="1"/>
            </p:cNvPicPr>
            <p:nvPr/>
          </p:nvPicPr>
          <p:blipFill>
            <a:blip r:embed="rId3"/>
            <a:srcRect/>
            <a:stretch>
              <a:fillRect/>
            </a:stretch>
          </p:blipFill>
          <p:spPr bwMode="ltGray">
            <a:xfrm>
              <a:off x="2457" y="2000"/>
              <a:ext cx="901" cy="886"/>
            </a:xfrm>
            <a:prstGeom prst="rect">
              <a:avLst/>
            </a:prstGeom>
            <a:gradFill rotWithShape="1">
              <a:gsLst>
                <a:gs pos="0">
                  <a:srgbClr val="00FFFF"/>
                </a:gs>
                <a:gs pos="50000">
                  <a:srgbClr val="FFFFFF"/>
                </a:gs>
                <a:gs pos="100000">
                  <a:srgbClr val="00FFFF"/>
                </a:gs>
              </a:gsLst>
              <a:lin ang="5400000" scaled="1"/>
            </a:gradFill>
            <a:ln w="9525">
              <a:noFill/>
              <a:miter lim="800000"/>
              <a:headEnd/>
              <a:tailEnd/>
            </a:ln>
            <a:effectLst>
              <a:outerShdw dist="35921" dir="2700000" algn="ctr" rotWithShape="0">
                <a:srgbClr val="FFFFFF"/>
              </a:outerShdw>
            </a:effectLst>
            <a:scene3d>
              <a:camera prst="legacyPerspectiveBottom"/>
              <a:lightRig rig="legacyFlat3" dir="t"/>
            </a:scene3d>
            <a:sp3d extrusionH="887400" prstMaterial="legacyMatte">
              <a:bevelT w="13500" h="13500" prst="angle"/>
              <a:bevelB w="13500" h="13500" prst="angle"/>
              <a:extrusionClr>
                <a:srgbClr val="800000"/>
              </a:extrusionClr>
              <a:contourClr>
                <a:srgbClr val="00FFFF"/>
              </a:contourClr>
            </a:sp3d>
          </p:spPr>
        </p:pic>
        <p:sp>
          <p:nvSpPr>
            <p:cNvPr id="12299" name="Oval 11"/>
            <p:cNvSpPr>
              <a:spLocks noChangeArrowheads="1"/>
            </p:cNvSpPr>
            <p:nvPr/>
          </p:nvSpPr>
          <p:spPr bwMode="ltGray">
            <a:xfrm>
              <a:off x="2457" y="2000"/>
              <a:ext cx="895" cy="888"/>
            </a:xfrm>
            <a:prstGeom prst="ellipse">
              <a:avLst/>
            </a:prstGeom>
            <a:gradFill rotWithShape="1">
              <a:gsLst>
                <a:gs pos="0">
                  <a:srgbClr val="F8F8F8">
                    <a:gamma/>
                    <a:shade val="26275"/>
                    <a:invGamma/>
                    <a:alpha val="89999"/>
                  </a:srgbClr>
                </a:gs>
                <a:gs pos="50000">
                  <a:srgbClr val="F8F8F8">
                    <a:alpha val="45000"/>
                  </a:srgbClr>
                </a:gs>
                <a:gs pos="100000">
                  <a:srgbClr val="F8F8F8">
                    <a:gamma/>
                    <a:shade val="26275"/>
                    <a:invGamma/>
                    <a:alpha val="89999"/>
                  </a:srgbClr>
                </a:gs>
              </a:gsLst>
              <a:lin ang="5400000" scaled="1"/>
            </a:gradFill>
            <a:ln w="9525" algn="ctr">
              <a:noFill/>
              <a:round/>
              <a:headEnd/>
              <a:tailEnd/>
            </a:ln>
            <a:effectLst/>
          </p:spPr>
          <p:txBody>
            <a:bodyPr wrap="none" anchor="ctr"/>
            <a:lstStyle/>
            <a:p>
              <a:endParaRPr lang="en-US">
                <a:solidFill>
                  <a:srgbClr val="000000"/>
                </a:solidFill>
              </a:endParaRPr>
            </a:p>
          </p:txBody>
        </p:sp>
        <p:sp>
          <p:nvSpPr>
            <p:cNvPr id="12300" name="Freeform 12"/>
            <p:cNvSpPr>
              <a:spLocks/>
            </p:cNvSpPr>
            <p:nvPr/>
          </p:nvSpPr>
          <p:spPr bwMode="ltGray">
            <a:xfrm>
              <a:off x="2550" y="2018"/>
              <a:ext cx="703" cy="308"/>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DDDDDD"/>
                </a:gs>
              </a:gsLst>
              <a:lin ang="5400000" scaled="1"/>
            </a:gradFill>
            <a:ln w="0">
              <a:noFill/>
              <a:prstDash val="solid"/>
              <a:round/>
              <a:headEnd/>
              <a:tailEnd/>
            </a:ln>
          </p:spPr>
          <p:txBody>
            <a:bodyPr/>
            <a:lstStyle/>
            <a:p>
              <a:endParaRPr lang="en-US">
                <a:solidFill>
                  <a:srgbClr val="000000"/>
                </a:solidFill>
              </a:endParaRPr>
            </a:p>
          </p:txBody>
        </p:sp>
        <p:grpSp>
          <p:nvGrpSpPr>
            <p:cNvPr id="12301" name="Group 13"/>
            <p:cNvGrpSpPr>
              <a:grpSpLocks/>
            </p:cNvGrpSpPr>
            <p:nvPr/>
          </p:nvGrpSpPr>
          <p:grpSpPr bwMode="auto">
            <a:xfrm rot="-1297425" flipH="1" flipV="1">
              <a:off x="2525" y="2693"/>
              <a:ext cx="781" cy="188"/>
              <a:chOff x="2532" y="1051"/>
              <a:chExt cx="893" cy="246"/>
            </a:xfrm>
          </p:grpSpPr>
          <p:grpSp>
            <p:nvGrpSpPr>
              <p:cNvPr id="12302" name="Group 14"/>
              <p:cNvGrpSpPr>
                <a:grpSpLocks/>
              </p:cNvGrpSpPr>
              <p:nvPr/>
            </p:nvGrpSpPr>
            <p:grpSpPr bwMode="auto">
              <a:xfrm>
                <a:off x="2532" y="1051"/>
                <a:ext cx="743" cy="185"/>
                <a:chOff x="1565" y="2568"/>
                <a:chExt cx="1118" cy="279"/>
              </a:xfrm>
            </p:grpSpPr>
            <p:sp>
              <p:nvSpPr>
                <p:cNvPr id="12303" name="AutoShape 15"/>
                <p:cNvSpPr>
                  <a:spLocks noChangeArrowheads="1"/>
                </p:cNvSpPr>
                <p:nvPr/>
              </p:nvSpPr>
              <p:spPr bwMode="ltGray">
                <a:xfrm rot="5263130">
                  <a:off x="1859" y="2274"/>
                  <a:ext cx="227" cy="816"/>
                </a:xfrm>
                <a:prstGeom prst="moon">
                  <a:avLst>
                    <a:gd name="adj" fmla="val 49773"/>
                  </a:avLst>
                </a:prstGeom>
                <a:solidFill>
                  <a:srgbClr val="F8F8F8">
                    <a:alpha val="3999"/>
                  </a:srgbClr>
                </a:solidFill>
                <a:ln w="9525">
                  <a:noFill/>
                  <a:miter lim="800000"/>
                  <a:headEnd/>
                  <a:tailEnd/>
                </a:ln>
                <a:effectLst/>
              </p:spPr>
              <p:txBody>
                <a:bodyPr wrap="none" anchor="ctr"/>
                <a:lstStyle/>
                <a:p>
                  <a:endParaRPr lang="en-US">
                    <a:solidFill>
                      <a:srgbClr val="000000"/>
                    </a:solidFill>
                  </a:endParaRPr>
                </a:p>
              </p:txBody>
            </p:sp>
            <p:sp>
              <p:nvSpPr>
                <p:cNvPr id="12304" name="AutoShape 16"/>
                <p:cNvSpPr>
                  <a:spLocks noChangeArrowheads="1"/>
                </p:cNvSpPr>
                <p:nvPr/>
              </p:nvSpPr>
              <p:spPr bwMode="ltGray">
                <a:xfrm rot="6078281">
                  <a:off x="1995" y="2274"/>
                  <a:ext cx="227" cy="816"/>
                </a:xfrm>
                <a:prstGeom prst="moon">
                  <a:avLst>
                    <a:gd name="adj" fmla="val 49773"/>
                  </a:avLst>
                </a:prstGeom>
                <a:solidFill>
                  <a:srgbClr val="F8F8F8">
                    <a:alpha val="3999"/>
                  </a:srgbClr>
                </a:solidFill>
                <a:ln w="9525">
                  <a:noFill/>
                  <a:miter lim="800000"/>
                  <a:headEnd/>
                  <a:tailEnd/>
                </a:ln>
                <a:effectLst/>
              </p:spPr>
              <p:txBody>
                <a:bodyPr wrap="none" anchor="ctr"/>
                <a:lstStyle/>
                <a:p>
                  <a:endParaRPr lang="en-US">
                    <a:solidFill>
                      <a:srgbClr val="000000"/>
                    </a:solidFill>
                  </a:endParaRPr>
                </a:p>
              </p:txBody>
            </p:sp>
            <p:sp>
              <p:nvSpPr>
                <p:cNvPr id="12305" name="AutoShape 17"/>
                <p:cNvSpPr>
                  <a:spLocks noChangeArrowheads="1"/>
                </p:cNvSpPr>
                <p:nvPr/>
              </p:nvSpPr>
              <p:spPr bwMode="ltGray">
                <a:xfrm rot="6373927">
                  <a:off x="2071" y="2296"/>
                  <a:ext cx="227" cy="816"/>
                </a:xfrm>
                <a:prstGeom prst="moon">
                  <a:avLst>
                    <a:gd name="adj" fmla="val 49773"/>
                  </a:avLst>
                </a:prstGeom>
                <a:solidFill>
                  <a:srgbClr val="F8F8F8">
                    <a:alpha val="3999"/>
                  </a:srgbClr>
                </a:solidFill>
                <a:ln w="9525">
                  <a:noFill/>
                  <a:miter lim="800000"/>
                  <a:headEnd/>
                  <a:tailEnd/>
                </a:ln>
                <a:effectLst/>
              </p:spPr>
              <p:txBody>
                <a:bodyPr wrap="none" anchor="ctr"/>
                <a:lstStyle/>
                <a:p>
                  <a:endParaRPr lang="en-US">
                    <a:solidFill>
                      <a:srgbClr val="000000"/>
                    </a:solidFill>
                  </a:endParaRPr>
                </a:p>
              </p:txBody>
            </p:sp>
            <p:sp>
              <p:nvSpPr>
                <p:cNvPr id="12306" name="AutoShape 18"/>
                <p:cNvSpPr>
                  <a:spLocks noChangeArrowheads="1"/>
                </p:cNvSpPr>
                <p:nvPr/>
              </p:nvSpPr>
              <p:spPr bwMode="ltGray">
                <a:xfrm rot="6906312">
                  <a:off x="2161" y="2326"/>
                  <a:ext cx="227" cy="816"/>
                </a:xfrm>
                <a:prstGeom prst="moon">
                  <a:avLst>
                    <a:gd name="adj" fmla="val 49773"/>
                  </a:avLst>
                </a:prstGeom>
                <a:solidFill>
                  <a:srgbClr val="F8F8F8">
                    <a:alpha val="3999"/>
                  </a:srgbClr>
                </a:solidFill>
                <a:ln w="9525">
                  <a:noFill/>
                  <a:miter lim="800000"/>
                  <a:headEnd/>
                  <a:tailEnd/>
                </a:ln>
                <a:effectLst/>
              </p:spPr>
              <p:txBody>
                <a:bodyPr wrap="none" anchor="ctr"/>
                <a:lstStyle/>
                <a:p>
                  <a:endParaRPr lang="en-US">
                    <a:solidFill>
                      <a:srgbClr val="000000"/>
                    </a:solidFill>
                  </a:endParaRPr>
                </a:p>
              </p:txBody>
            </p:sp>
          </p:grpSp>
          <p:grpSp>
            <p:nvGrpSpPr>
              <p:cNvPr id="12307" name="Group 19"/>
              <p:cNvGrpSpPr>
                <a:grpSpLocks/>
              </p:cNvGrpSpPr>
              <p:nvPr/>
            </p:nvGrpSpPr>
            <p:grpSpPr bwMode="auto">
              <a:xfrm rot="1353540">
                <a:off x="2682" y="1111"/>
                <a:ext cx="743" cy="186"/>
                <a:chOff x="1565" y="2568"/>
                <a:chExt cx="1118" cy="279"/>
              </a:xfrm>
            </p:grpSpPr>
            <p:sp>
              <p:nvSpPr>
                <p:cNvPr id="12308" name="AutoShape 20"/>
                <p:cNvSpPr>
                  <a:spLocks noChangeArrowheads="1"/>
                </p:cNvSpPr>
                <p:nvPr/>
              </p:nvSpPr>
              <p:spPr bwMode="ltGray">
                <a:xfrm rot="5263130">
                  <a:off x="1859" y="2274"/>
                  <a:ext cx="227" cy="816"/>
                </a:xfrm>
                <a:prstGeom prst="moon">
                  <a:avLst>
                    <a:gd name="adj" fmla="val 49773"/>
                  </a:avLst>
                </a:prstGeom>
                <a:solidFill>
                  <a:srgbClr val="F8F8F8">
                    <a:alpha val="3999"/>
                  </a:srgbClr>
                </a:solidFill>
                <a:ln w="9525">
                  <a:noFill/>
                  <a:miter lim="800000"/>
                  <a:headEnd/>
                  <a:tailEnd/>
                </a:ln>
                <a:effectLst/>
              </p:spPr>
              <p:txBody>
                <a:bodyPr wrap="none" anchor="ctr"/>
                <a:lstStyle/>
                <a:p>
                  <a:endParaRPr lang="en-US">
                    <a:solidFill>
                      <a:srgbClr val="000000"/>
                    </a:solidFill>
                  </a:endParaRPr>
                </a:p>
              </p:txBody>
            </p:sp>
            <p:sp>
              <p:nvSpPr>
                <p:cNvPr id="12309" name="AutoShape 21"/>
                <p:cNvSpPr>
                  <a:spLocks noChangeArrowheads="1"/>
                </p:cNvSpPr>
                <p:nvPr/>
              </p:nvSpPr>
              <p:spPr bwMode="ltGray">
                <a:xfrm rot="6078281">
                  <a:off x="1995" y="2274"/>
                  <a:ext cx="227" cy="816"/>
                </a:xfrm>
                <a:prstGeom prst="moon">
                  <a:avLst>
                    <a:gd name="adj" fmla="val 49773"/>
                  </a:avLst>
                </a:prstGeom>
                <a:solidFill>
                  <a:srgbClr val="F8F8F8">
                    <a:alpha val="3999"/>
                  </a:srgbClr>
                </a:solidFill>
                <a:ln w="9525">
                  <a:noFill/>
                  <a:miter lim="800000"/>
                  <a:headEnd/>
                  <a:tailEnd/>
                </a:ln>
                <a:effectLst/>
              </p:spPr>
              <p:txBody>
                <a:bodyPr wrap="none" anchor="ctr"/>
                <a:lstStyle/>
                <a:p>
                  <a:endParaRPr lang="en-US">
                    <a:solidFill>
                      <a:srgbClr val="000000"/>
                    </a:solidFill>
                  </a:endParaRPr>
                </a:p>
              </p:txBody>
            </p:sp>
            <p:sp>
              <p:nvSpPr>
                <p:cNvPr id="12310" name="AutoShape 22"/>
                <p:cNvSpPr>
                  <a:spLocks noChangeArrowheads="1"/>
                </p:cNvSpPr>
                <p:nvPr/>
              </p:nvSpPr>
              <p:spPr bwMode="ltGray">
                <a:xfrm rot="6373927">
                  <a:off x="2071" y="2296"/>
                  <a:ext cx="227" cy="816"/>
                </a:xfrm>
                <a:prstGeom prst="moon">
                  <a:avLst>
                    <a:gd name="adj" fmla="val 49773"/>
                  </a:avLst>
                </a:prstGeom>
                <a:solidFill>
                  <a:srgbClr val="F8F8F8">
                    <a:alpha val="3999"/>
                  </a:srgbClr>
                </a:solidFill>
                <a:ln w="9525">
                  <a:noFill/>
                  <a:miter lim="800000"/>
                  <a:headEnd/>
                  <a:tailEnd/>
                </a:ln>
                <a:effectLst/>
              </p:spPr>
              <p:txBody>
                <a:bodyPr wrap="none" anchor="ctr"/>
                <a:lstStyle/>
                <a:p>
                  <a:endParaRPr lang="en-US">
                    <a:solidFill>
                      <a:srgbClr val="000000"/>
                    </a:solidFill>
                  </a:endParaRPr>
                </a:p>
              </p:txBody>
            </p:sp>
            <p:sp>
              <p:nvSpPr>
                <p:cNvPr id="12311" name="AutoShape 23"/>
                <p:cNvSpPr>
                  <a:spLocks noChangeArrowheads="1"/>
                </p:cNvSpPr>
                <p:nvPr/>
              </p:nvSpPr>
              <p:spPr bwMode="ltGray">
                <a:xfrm rot="6906312">
                  <a:off x="2161" y="2326"/>
                  <a:ext cx="227" cy="816"/>
                </a:xfrm>
                <a:prstGeom prst="moon">
                  <a:avLst>
                    <a:gd name="adj" fmla="val 49773"/>
                  </a:avLst>
                </a:prstGeom>
                <a:solidFill>
                  <a:srgbClr val="F8F8F8">
                    <a:alpha val="3999"/>
                  </a:srgbClr>
                </a:solidFill>
                <a:ln w="9525">
                  <a:noFill/>
                  <a:miter lim="800000"/>
                  <a:headEnd/>
                  <a:tailEnd/>
                </a:ln>
                <a:effectLst/>
              </p:spPr>
              <p:txBody>
                <a:bodyPr wrap="none" anchor="ctr"/>
                <a:lstStyle/>
                <a:p>
                  <a:endParaRPr lang="en-US">
                    <a:solidFill>
                      <a:srgbClr val="000000"/>
                    </a:solidFill>
                  </a:endParaRPr>
                </a:p>
              </p:txBody>
            </p:sp>
          </p:grpSp>
        </p:grpSp>
      </p:grpSp>
      <p:sp>
        <p:nvSpPr>
          <p:cNvPr id="12330" name="Text Box 42"/>
          <p:cNvSpPr txBox="1">
            <a:spLocks noChangeArrowheads="1"/>
          </p:cNvSpPr>
          <p:nvPr/>
        </p:nvSpPr>
        <p:spPr bwMode="auto">
          <a:xfrm>
            <a:off x="721072" y="2389804"/>
            <a:ext cx="1905000" cy="1200329"/>
          </a:xfrm>
          <a:prstGeom prst="rect">
            <a:avLst/>
          </a:prstGeom>
          <a:noFill/>
          <a:ln w="9525">
            <a:noFill/>
            <a:miter lim="800000"/>
            <a:headEnd/>
            <a:tailEnd/>
          </a:ln>
          <a:effectLst/>
        </p:spPr>
        <p:txBody>
          <a:bodyPr>
            <a:spAutoFit/>
          </a:bodyPr>
          <a:lstStyle/>
          <a:p>
            <a:pPr algn="ctr">
              <a:spcBef>
                <a:spcPct val="50000"/>
              </a:spcBef>
            </a:pPr>
            <a:r>
              <a:rPr lang="en-US" sz="2400" b="1">
                <a:latin typeface="Times New Roman" pitchFamily="18" charset="0"/>
                <a:cs typeface="Times New Roman" pitchFamily="18" charset="0"/>
              </a:rPr>
              <a:t>Tiêu chí về năng lực tự quản lý</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12332" name="Freeform 44"/>
          <p:cNvSpPr>
            <a:spLocks/>
          </p:cNvSpPr>
          <p:nvPr/>
        </p:nvSpPr>
        <p:spPr bwMode="gray">
          <a:xfrm rot="16200000">
            <a:off x="3297799" y="3485798"/>
            <a:ext cx="1040061" cy="979559"/>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tx2">
              <a:alpha val="50000"/>
            </a:schemeClr>
          </a:solidFill>
          <a:ln w="9525" cap="flat" cmpd="sng">
            <a:noFill/>
            <a:prstDash val="solid"/>
            <a:round/>
            <a:headEnd type="none" w="med" len="med"/>
            <a:tailEnd type="none" w="med" len="med"/>
          </a:ln>
          <a:effectLst/>
        </p:spPr>
        <p:txBody>
          <a:bodyPr wrap="none" anchor="ctr"/>
          <a:lstStyle/>
          <a:p>
            <a:endParaRPr lang="en-US">
              <a:solidFill>
                <a:srgbClr val="000000"/>
              </a:solidFill>
            </a:endParaRPr>
          </a:p>
        </p:txBody>
      </p:sp>
      <p:sp>
        <p:nvSpPr>
          <p:cNvPr id="12333" name="Freeform 45"/>
          <p:cNvSpPr>
            <a:spLocks/>
          </p:cNvSpPr>
          <p:nvPr/>
        </p:nvSpPr>
        <p:spPr bwMode="gray">
          <a:xfrm rot="16200000">
            <a:off x="3696494" y="4187079"/>
            <a:ext cx="314325" cy="1096963"/>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tx2">
              <a:alpha val="50000"/>
            </a:schemeClr>
          </a:solidFill>
          <a:ln w="9525" cap="flat" cmpd="sng">
            <a:noFill/>
            <a:prstDash val="solid"/>
            <a:round/>
            <a:headEnd type="none" w="med" len="med"/>
            <a:tailEnd type="none" w="med" len="med"/>
          </a:ln>
          <a:effectLst/>
        </p:spPr>
        <p:txBody>
          <a:bodyPr wrap="none" anchor="ctr"/>
          <a:lstStyle/>
          <a:p>
            <a:endParaRPr lang="en-US">
              <a:solidFill>
                <a:srgbClr val="000000"/>
              </a:solidFill>
            </a:endParaRPr>
          </a:p>
        </p:txBody>
      </p:sp>
      <p:sp>
        <p:nvSpPr>
          <p:cNvPr id="12334" name="Freeform 46"/>
          <p:cNvSpPr>
            <a:spLocks/>
          </p:cNvSpPr>
          <p:nvPr/>
        </p:nvSpPr>
        <p:spPr bwMode="gray">
          <a:xfrm rot="16200000" flipH="1">
            <a:off x="3236157" y="1618468"/>
            <a:ext cx="1066801" cy="979559"/>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tx2">
              <a:alpha val="50000"/>
            </a:schemeClr>
          </a:solidFill>
          <a:ln w="9525" cap="flat" cmpd="sng">
            <a:noFill/>
            <a:prstDash val="solid"/>
            <a:round/>
            <a:headEnd type="none" w="med" len="med"/>
            <a:tailEnd type="none" w="med" len="med"/>
          </a:ln>
          <a:effectLst/>
        </p:spPr>
        <p:txBody>
          <a:bodyPr wrap="none" anchor="ctr"/>
          <a:lstStyle/>
          <a:p>
            <a:endParaRPr lang="en-US">
              <a:solidFill>
                <a:srgbClr val="000000"/>
              </a:solidFill>
            </a:endParaRPr>
          </a:p>
        </p:txBody>
      </p:sp>
      <p:sp>
        <p:nvSpPr>
          <p:cNvPr id="49" name="AutoShape 3">
            <a:extLst>
              <a:ext uri="{FF2B5EF4-FFF2-40B4-BE49-F238E27FC236}">
                <a16:creationId xmlns:a16="http://schemas.microsoft.com/office/drawing/2014/main" id="{055301C6-FEDF-42D2-9317-8B64EDE4F1AE}"/>
              </a:ext>
            </a:extLst>
          </p:cNvPr>
          <p:cNvSpPr>
            <a:spLocks noChangeArrowheads="1"/>
          </p:cNvSpPr>
          <p:nvPr/>
        </p:nvSpPr>
        <p:spPr bwMode="ltGray">
          <a:xfrm>
            <a:off x="4346575" y="0"/>
            <a:ext cx="4340225" cy="1066800"/>
          </a:xfrm>
          <a:prstGeom prst="roundRect">
            <a:avLst>
              <a:gd name="adj" fmla="val 11921"/>
            </a:avLst>
          </a:prstGeom>
          <a:solidFill>
            <a:srgbClr val="00B0F0"/>
          </a:solidFill>
          <a:ln w="25400">
            <a:solidFill>
              <a:srgbClr val="FEFFFF"/>
            </a:solidFill>
            <a:round/>
            <a:headEnd/>
            <a:tailEnd/>
          </a:ln>
          <a:effectLst>
            <a:outerShdw dist="53882" dir="2700000" algn="ctr" rotWithShape="0">
              <a:srgbClr val="000000">
                <a:alpha val="50000"/>
              </a:srgbClr>
            </a:outerShdw>
          </a:effectLst>
        </p:spPr>
        <p:txBody>
          <a:bodyPr wrap="none" anchor="ctr"/>
          <a:lstStyle/>
          <a:p>
            <a:pPr algn="ctr"/>
            <a:r>
              <a:rPr lang="en-US" sz="2000" b="1" smtClean="0">
                <a:solidFill>
                  <a:srgbClr val="000000"/>
                </a:solidFill>
                <a:latin typeface="Times New Roman" panose="02020603050405020304" pitchFamily="18" charset="0"/>
                <a:cs typeface="Times New Roman" panose="02020603050405020304" pitchFamily="18" charset="0"/>
              </a:rPr>
              <a:t>Có kế hoạch đảm bảo ATTP BATT</a:t>
            </a:r>
            <a:endParaRPr lang="en-US" sz="2000" b="1" dirty="0">
              <a:solidFill>
                <a:srgbClr val="000000"/>
              </a:solidFill>
              <a:latin typeface="Times New Roman" panose="02020603050405020304" pitchFamily="18" charset="0"/>
              <a:cs typeface="Times New Roman" panose="02020603050405020304" pitchFamily="18" charset="0"/>
            </a:endParaRPr>
          </a:p>
        </p:txBody>
      </p:sp>
      <p:sp>
        <p:nvSpPr>
          <p:cNvPr id="50" name="AutoShape 3">
            <a:extLst>
              <a:ext uri="{FF2B5EF4-FFF2-40B4-BE49-F238E27FC236}">
                <a16:creationId xmlns:a16="http://schemas.microsoft.com/office/drawing/2014/main" id="{76904A1E-C69C-4A6E-B372-49918FF5E65D}"/>
              </a:ext>
            </a:extLst>
          </p:cNvPr>
          <p:cNvSpPr>
            <a:spLocks noChangeArrowheads="1"/>
          </p:cNvSpPr>
          <p:nvPr/>
        </p:nvSpPr>
        <p:spPr bwMode="ltGray">
          <a:xfrm>
            <a:off x="4331278" y="964406"/>
            <a:ext cx="4355522" cy="1066800"/>
          </a:xfrm>
          <a:prstGeom prst="roundRect">
            <a:avLst>
              <a:gd name="adj" fmla="val 11921"/>
            </a:avLst>
          </a:prstGeom>
          <a:gradFill rotWithShape="1">
            <a:gsLst>
              <a:gs pos="0">
                <a:schemeClr val="accent1">
                  <a:gamma/>
                  <a:tint val="76078"/>
                  <a:invGamma/>
                </a:schemeClr>
              </a:gs>
              <a:gs pos="100000">
                <a:schemeClr val="accent1"/>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pPr algn="ctr"/>
            <a:r>
              <a:rPr lang="en-US" sz="2000" b="1" smtClean="0">
                <a:solidFill>
                  <a:srgbClr val="000000"/>
                </a:solidFill>
                <a:latin typeface="Times New Roman" panose="02020603050405020304" pitchFamily="18" charset="0"/>
                <a:cs typeface="Times New Roman" panose="02020603050405020304" pitchFamily="18" charset="0"/>
              </a:rPr>
              <a:t>Quyết định thành lập tổ tự giám sát</a:t>
            </a:r>
            <a:endParaRPr lang="en-US" sz="2000" b="1" dirty="0">
              <a:solidFill>
                <a:srgbClr val="000000"/>
              </a:solidFill>
              <a:latin typeface="Times New Roman" panose="02020603050405020304" pitchFamily="18" charset="0"/>
              <a:cs typeface="Times New Roman" panose="02020603050405020304" pitchFamily="18" charset="0"/>
            </a:endParaRPr>
          </a:p>
        </p:txBody>
      </p:sp>
      <p:sp>
        <p:nvSpPr>
          <p:cNvPr id="52" name="Freeform 45">
            <a:extLst>
              <a:ext uri="{FF2B5EF4-FFF2-40B4-BE49-F238E27FC236}">
                <a16:creationId xmlns:a16="http://schemas.microsoft.com/office/drawing/2014/main" id="{7A364B1C-2CCE-4A7C-BD4C-AB090AB9AFCD}"/>
              </a:ext>
            </a:extLst>
          </p:cNvPr>
          <p:cNvSpPr>
            <a:spLocks/>
          </p:cNvSpPr>
          <p:nvPr/>
        </p:nvSpPr>
        <p:spPr bwMode="gray">
          <a:xfrm rot="16200000">
            <a:off x="3587534" y="743743"/>
            <a:ext cx="314325" cy="1096963"/>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tx2">
              <a:alpha val="50000"/>
            </a:schemeClr>
          </a:solidFill>
          <a:ln w="9525" cap="flat" cmpd="sng">
            <a:noFill/>
            <a:prstDash val="solid"/>
            <a:round/>
            <a:headEnd type="none" w="med" len="med"/>
            <a:tailEnd type="none" w="med" len="med"/>
          </a:ln>
          <a:effectLst/>
        </p:spPr>
        <p:txBody>
          <a:bodyPr wrap="none" anchor="ctr"/>
          <a:lstStyle/>
          <a:p>
            <a:endParaRPr lang="en-US">
              <a:solidFill>
                <a:srgbClr val="000000"/>
              </a:solidFill>
            </a:endParaRPr>
          </a:p>
        </p:txBody>
      </p:sp>
      <p:sp>
        <p:nvSpPr>
          <p:cNvPr id="53" name="Freeform 44">
            <a:extLst>
              <a:ext uri="{FF2B5EF4-FFF2-40B4-BE49-F238E27FC236}">
                <a16:creationId xmlns:a16="http://schemas.microsoft.com/office/drawing/2014/main" id="{45C1F868-D67E-47C4-BFD9-C3C137A663A7}"/>
              </a:ext>
            </a:extLst>
          </p:cNvPr>
          <p:cNvSpPr>
            <a:spLocks/>
          </p:cNvSpPr>
          <p:nvPr/>
        </p:nvSpPr>
        <p:spPr bwMode="gray">
          <a:xfrm rot="16200000">
            <a:off x="3328194" y="116507"/>
            <a:ext cx="830260" cy="1200152"/>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tx2">
              <a:alpha val="50000"/>
            </a:schemeClr>
          </a:solidFill>
          <a:ln w="9525" cap="flat" cmpd="sng">
            <a:noFill/>
            <a:prstDash val="solid"/>
            <a:round/>
            <a:headEnd type="none" w="med" len="med"/>
            <a:tailEnd type="none" w="med" len="med"/>
          </a:ln>
          <a:effectLst/>
        </p:spPr>
        <p:txBody>
          <a:bodyPr wrap="none" anchor="ctr"/>
          <a:lstStyle/>
          <a:p>
            <a:endParaRPr lang="en-US">
              <a:solidFill>
                <a:srgbClr val="000000"/>
              </a:solidFill>
            </a:endParaRPr>
          </a:p>
        </p:txBody>
      </p:sp>
      <p:sp>
        <p:nvSpPr>
          <p:cNvPr id="56" name="Freeform 46">
            <a:extLst>
              <a:ext uri="{FF2B5EF4-FFF2-40B4-BE49-F238E27FC236}">
                <a16:creationId xmlns:a16="http://schemas.microsoft.com/office/drawing/2014/main" id="{A9E15B6F-70AF-43B6-A21E-C332E904742A}"/>
              </a:ext>
            </a:extLst>
          </p:cNvPr>
          <p:cNvSpPr>
            <a:spLocks/>
          </p:cNvSpPr>
          <p:nvPr/>
        </p:nvSpPr>
        <p:spPr bwMode="gray">
          <a:xfrm rot="16200000" flipH="1">
            <a:off x="3270399" y="5082655"/>
            <a:ext cx="1066801" cy="979559"/>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tx2">
              <a:alpha val="50000"/>
            </a:schemeClr>
          </a:solidFill>
          <a:ln w="9525" cap="flat" cmpd="sng">
            <a:noFill/>
            <a:prstDash val="solid"/>
            <a:round/>
            <a:headEnd type="none" w="med" len="med"/>
            <a:tailEnd type="none" w="med" len="med"/>
          </a:ln>
          <a:effectLst/>
        </p:spPr>
        <p:txBody>
          <a:bodyPr wrap="none" anchor="ctr"/>
          <a:lstStyle/>
          <a:p>
            <a:endParaRPr lang="en-US">
              <a:solidFill>
                <a:srgbClr val="000000"/>
              </a:solidFill>
            </a:endParaRPr>
          </a:p>
        </p:txBody>
      </p:sp>
      <p:sp>
        <p:nvSpPr>
          <p:cNvPr id="57" name="AutoShape 3">
            <a:extLst>
              <a:ext uri="{FF2B5EF4-FFF2-40B4-BE49-F238E27FC236}">
                <a16:creationId xmlns:a16="http://schemas.microsoft.com/office/drawing/2014/main" id="{76904A1E-C69C-4A6E-B372-49918FF5E65D}"/>
              </a:ext>
            </a:extLst>
          </p:cNvPr>
          <p:cNvSpPr>
            <a:spLocks noChangeArrowheads="1"/>
          </p:cNvSpPr>
          <p:nvPr/>
        </p:nvSpPr>
        <p:spPr bwMode="ltGray">
          <a:xfrm>
            <a:off x="4325417" y="2088976"/>
            <a:ext cx="4355522" cy="1066800"/>
          </a:xfrm>
          <a:prstGeom prst="roundRect">
            <a:avLst>
              <a:gd name="adj" fmla="val 11921"/>
            </a:avLst>
          </a:prstGeom>
          <a:solidFill>
            <a:srgbClr val="92D050"/>
          </a:solidFill>
          <a:ln w="25400">
            <a:solidFill>
              <a:srgbClr val="FEFFFF"/>
            </a:solidFill>
            <a:round/>
            <a:headEnd/>
            <a:tailEnd/>
          </a:ln>
          <a:effectLst>
            <a:outerShdw dist="53882" dir="2700000" algn="ctr" rotWithShape="0">
              <a:srgbClr val="000000">
                <a:alpha val="50000"/>
              </a:srgbClr>
            </a:outerShdw>
          </a:effectLst>
        </p:spPr>
        <p:txBody>
          <a:bodyPr wrap="none" anchor="ctr"/>
          <a:lstStyle/>
          <a:p>
            <a:pPr algn="ctr"/>
            <a:r>
              <a:rPr lang="en-US" sz="2000" b="1">
                <a:solidFill>
                  <a:srgbClr val="000000"/>
                </a:solidFill>
                <a:latin typeface="Times New Roman" panose="02020603050405020304" pitchFamily="18" charset="0"/>
                <a:cs typeface="Times New Roman" panose="02020603050405020304" pitchFamily="18" charset="0"/>
              </a:rPr>
              <a:t>Có sổ theo dõi nguồn gốc </a:t>
            </a:r>
            <a:endParaRPr lang="en-US" sz="2000" b="1" smtClean="0">
              <a:solidFill>
                <a:srgbClr val="000000"/>
              </a:solidFill>
              <a:latin typeface="Times New Roman" panose="02020603050405020304" pitchFamily="18" charset="0"/>
              <a:cs typeface="Times New Roman" panose="02020603050405020304" pitchFamily="18" charset="0"/>
            </a:endParaRPr>
          </a:p>
          <a:p>
            <a:pPr algn="ctr"/>
            <a:r>
              <a:rPr lang="en-US" sz="2000" b="1" smtClean="0">
                <a:solidFill>
                  <a:srgbClr val="000000"/>
                </a:solidFill>
                <a:latin typeface="Times New Roman" panose="02020603050405020304" pitchFamily="18" charset="0"/>
                <a:cs typeface="Times New Roman" panose="02020603050405020304" pitchFamily="18" charset="0"/>
              </a:rPr>
              <a:t>nguyên </a:t>
            </a:r>
            <a:r>
              <a:rPr lang="en-US" sz="2000" b="1">
                <a:solidFill>
                  <a:srgbClr val="000000"/>
                </a:solidFill>
                <a:latin typeface="Times New Roman" panose="02020603050405020304" pitchFamily="18" charset="0"/>
                <a:cs typeface="Times New Roman" panose="02020603050405020304" pitchFamily="18" charset="0"/>
              </a:rPr>
              <a:t>liệu thực phẩm</a:t>
            </a:r>
          </a:p>
          <a:p>
            <a:pPr algn="ctr"/>
            <a:endParaRPr lang="en-US" sz="2000" b="1" dirty="0">
              <a:solidFill>
                <a:srgbClr val="000000"/>
              </a:solidFill>
              <a:latin typeface="Times New Roman" panose="02020603050405020304" pitchFamily="18" charset="0"/>
              <a:cs typeface="Times New Roman" panose="02020603050405020304" pitchFamily="18" charset="0"/>
            </a:endParaRPr>
          </a:p>
        </p:txBody>
      </p:sp>
      <p:sp>
        <p:nvSpPr>
          <p:cNvPr id="58" name="AutoShape 3">
            <a:extLst>
              <a:ext uri="{FF2B5EF4-FFF2-40B4-BE49-F238E27FC236}">
                <a16:creationId xmlns:a16="http://schemas.microsoft.com/office/drawing/2014/main" id="{76904A1E-C69C-4A6E-B372-49918FF5E65D}"/>
              </a:ext>
            </a:extLst>
          </p:cNvPr>
          <p:cNvSpPr>
            <a:spLocks noChangeArrowheads="1"/>
          </p:cNvSpPr>
          <p:nvPr/>
        </p:nvSpPr>
        <p:spPr bwMode="ltGray">
          <a:xfrm>
            <a:off x="4321629" y="3244779"/>
            <a:ext cx="4355522" cy="1066800"/>
          </a:xfrm>
          <a:prstGeom prst="roundRect">
            <a:avLst>
              <a:gd name="adj" fmla="val 11921"/>
            </a:avLst>
          </a:prstGeom>
          <a:solidFill>
            <a:srgbClr val="FFD84B"/>
          </a:solidFill>
          <a:ln w="25400">
            <a:solidFill>
              <a:srgbClr val="FEFFFF"/>
            </a:solidFill>
            <a:round/>
            <a:headEnd/>
            <a:tailEnd/>
          </a:ln>
          <a:effectLst>
            <a:outerShdw dist="53882" dir="2700000" algn="ctr" rotWithShape="0">
              <a:srgbClr val="000000">
                <a:alpha val="50000"/>
              </a:srgbClr>
            </a:outerShdw>
          </a:effectLst>
        </p:spPr>
        <p:txBody>
          <a:bodyPr wrap="none" anchor="ctr"/>
          <a:lstStyle/>
          <a:p>
            <a:pPr algn="ctr">
              <a:lnSpc>
                <a:spcPct val="120000"/>
              </a:lnSpc>
            </a:pPr>
            <a:r>
              <a:rPr lang="en-US" sz="1900" b="1">
                <a:solidFill>
                  <a:srgbClr val="000000"/>
                </a:solidFill>
                <a:latin typeface="Times New Roman" panose="02020603050405020304" pitchFamily="18" charset="0"/>
                <a:cs typeface="Times New Roman" panose="02020603050405020304" pitchFamily="18" charset="0"/>
              </a:rPr>
              <a:t>Có lịch phân công </a:t>
            </a:r>
            <a:r>
              <a:rPr lang="en-US" sz="1900" b="1" smtClean="0">
                <a:solidFill>
                  <a:srgbClr val="000000"/>
                </a:solidFill>
                <a:latin typeface="Times New Roman" panose="02020603050405020304" pitchFamily="18" charset="0"/>
                <a:cs typeface="Times New Roman" panose="02020603050405020304" pitchFamily="18" charset="0"/>
              </a:rPr>
              <a:t>KT, </a:t>
            </a:r>
            <a:r>
              <a:rPr lang="en-US" sz="1900" b="1">
                <a:solidFill>
                  <a:srgbClr val="000000"/>
                </a:solidFill>
                <a:latin typeface="Times New Roman" panose="02020603050405020304" pitchFamily="18" charset="0"/>
                <a:cs typeface="Times New Roman" panose="02020603050405020304" pitchFamily="18" charset="0"/>
              </a:rPr>
              <a:t>giám sát BATT, </a:t>
            </a:r>
            <a:endParaRPr lang="en-US" sz="1900" b="1" smtClean="0">
              <a:solidFill>
                <a:srgbClr val="000000"/>
              </a:solidFill>
              <a:latin typeface="Times New Roman" panose="02020603050405020304" pitchFamily="18" charset="0"/>
              <a:cs typeface="Times New Roman" panose="02020603050405020304" pitchFamily="18" charset="0"/>
            </a:endParaRPr>
          </a:p>
          <a:p>
            <a:pPr algn="ctr">
              <a:lnSpc>
                <a:spcPct val="120000"/>
              </a:lnSpc>
            </a:pPr>
            <a:r>
              <a:rPr lang="en-US" sz="1900" b="1" smtClean="0">
                <a:solidFill>
                  <a:srgbClr val="000000"/>
                </a:solidFill>
                <a:latin typeface="Times New Roman" panose="02020603050405020304" pitchFamily="18" charset="0"/>
                <a:cs typeface="Times New Roman" panose="02020603050405020304" pitchFamily="18" charset="0"/>
              </a:rPr>
              <a:t>biên </a:t>
            </a:r>
            <a:r>
              <a:rPr lang="en-US" sz="1900" b="1">
                <a:solidFill>
                  <a:srgbClr val="000000"/>
                </a:solidFill>
                <a:latin typeface="Times New Roman" panose="02020603050405020304" pitchFamily="18" charset="0"/>
                <a:cs typeface="Times New Roman" panose="02020603050405020304" pitchFamily="18" charset="0"/>
              </a:rPr>
              <a:t>bản làm </a:t>
            </a:r>
            <a:r>
              <a:rPr lang="en-US" sz="1900" b="1" smtClean="0">
                <a:solidFill>
                  <a:srgbClr val="000000"/>
                </a:solidFill>
                <a:latin typeface="Times New Roman" panose="02020603050405020304" pitchFamily="18" charset="0"/>
                <a:cs typeface="Times New Roman" panose="02020603050405020304" pitchFamily="18" charset="0"/>
              </a:rPr>
              <a:t>việc </a:t>
            </a:r>
            <a:r>
              <a:rPr lang="en-US" sz="1900" b="1">
                <a:solidFill>
                  <a:srgbClr val="000000"/>
                </a:solidFill>
                <a:latin typeface="Times New Roman" panose="02020603050405020304" pitchFamily="18" charset="0"/>
                <a:cs typeface="Times New Roman" panose="02020603050405020304" pitchFamily="18" charset="0"/>
              </a:rPr>
              <a:t>với cơ sở cung </a:t>
            </a:r>
            <a:r>
              <a:rPr lang="en-US" sz="1900" b="1" smtClean="0">
                <a:solidFill>
                  <a:srgbClr val="000000"/>
                </a:solidFill>
                <a:latin typeface="Times New Roman" panose="02020603050405020304" pitchFamily="18" charset="0"/>
                <a:cs typeface="Times New Roman" panose="02020603050405020304" pitchFamily="18" charset="0"/>
              </a:rPr>
              <a:t>cấp</a:t>
            </a:r>
          </a:p>
          <a:p>
            <a:pPr algn="ctr">
              <a:lnSpc>
                <a:spcPct val="120000"/>
              </a:lnSpc>
            </a:pPr>
            <a:r>
              <a:rPr lang="en-US" sz="1900" b="1" smtClean="0">
                <a:solidFill>
                  <a:srgbClr val="000000"/>
                </a:solidFill>
                <a:latin typeface="Times New Roman" panose="02020603050405020304" pitchFamily="18" charset="0"/>
                <a:cs typeface="Times New Roman" panose="02020603050405020304" pitchFamily="18" charset="0"/>
              </a:rPr>
              <a:t> </a:t>
            </a:r>
            <a:r>
              <a:rPr lang="en-US" sz="1900" b="1">
                <a:solidFill>
                  <a:srgbClr val="000000"/>
                </a:solidFill>
                <a:latin typeface="Times New Roman" panose="02020603050405020304" pitchFamily="18" charset="0"/>
                <a:cs typeface="Times New Roman" panose="02020603050405020304" pitchFamily="18" charset="0"/>
              </a:rPr>
              <a:t>dịch vụ định kỳ, đột </a:t>
            </a:r>
            <a:r>
              <a:rPr lang="en-US" sz="1900" b="1" smtClean="0">
                <a:solidFill>
                  <a:srgbClr val="000000"/>
                </a:solidFill>
                <a:latin typeface="Times New Roman" panose="02020603050405020304" pitchFamily="18" charset="0"/>
                <a:cs typeface="Times New Roman" panose="02020603050405020304" pitchFamily="18" charset="0"/>
              </a:rPr>
              <a:t>xuất</a:t>
            </a:r>
            <a:endParaRPr lang="en-US" sz="1900" b="1">
              <a:solidFill>
                <a:srgbClr val="000000"/>
              </a:solidFill>
              <a:latin typeface="Times New Roman" panose="02020603050405020304" pitchFamily="18" charset="0"/>
              <a:cs typeface="Times New Roman" panose="02020603050405020304" pitchFamily="18" charset="0"/>
            </a:endParaRPr>
          </a:p>
        </p:txBody>
      </p:sp>
      <p:sp>
        <p:nvSpPr>
          <p:cNvPr id="59" name="AutoShape 7"/>
          <p:cNvSpPr>
            <a:spLocks noChangeArrowheads="1"/>
          </p:cNvSpPr>
          <p:nvPr/>
        </p:nvSpPr>
        <p:spPr bwMode="gray">
          <a:xfrm>
            <a:off x="4321629" y="5621114"/>
            <a:ext cx="4405024" cy="1066800"/>
          </a:xfrm>
          <a:prstGeom prst="roundRect">
            <a:avLst>
              <a:gd name="adj" fmla="val 11921"/>
            </a:avLst>
          </a:prstGeom>
          <a:solidFill>
            <a:srgbClr val="FFFF00"/>
          </a:solidFill>
          <a:ln w="25400">
            <a:solidFill>
              <a:srgbClr val="FEFFFF"/>
            </a:solidFill>
            <a:round/>
            <a:headEnd/>
            <a:tailEnd/>
          </a:ln>
          <a:effectLst>
            <a:outerShdw dist="53882" dir="2700000" algn="ctr" rotWithShape="0">
              <a:srgbClr val="000000">
                <a:alpha val="50000"/>
              </a:srgbClr>
            </a:outerShdw>
          </a:effectLst>
        </p:spPr>
        <p:txBody>
          <a:bodyPr wrap="none" anchor="ctr"/>
          <a:lstStyle/>
          <a:p>
            <a:pPr algn="ctr">
              <a:lnSpc>
                <a:spcPct val="120000"/>
              </a:lnSpc>
            </a:pPr>
            <a:r>
              <a:rPr lang="en-US" sz="2000" b="1">
                <a:solidFill>
                  <a:srgbClr val="000000"/>
                </a:solidFill>
                <a:latin typeface="Times New Roman" panose="02020603050405020304" pitchFamily="18" charset="0"/>
                <a:cs typeface="Times New Roman" panose="02020603050405020304" pitchFamily="18" charset="0"/>
              </a:rPr>
              <a:t>Có GCN/cam </a:t>
            </a:r>
            <a:r>
              <a:rPr lang="en-US" sz="2000" b="1" smtClean="0">
                <a:solidFill>
                  <a:srgbClr val="000000"/>
                </a:solidFill>
                <a:latin typeface="Times New Roman" panose="02020603050405020304" pitchFamily="18" charset="0"/>
                <a:cs typeface="Times New Roman" panose="02020603050405020304" pitchFamily="18" charset="0"/>
              </a:rPr>
              <a:t>kết ATTP, </a:t>
            </a:r>
          </a:p>
          <a:p>
            <a:pPr algn="ctr">
              <a:lnSpc>
                <a:spcPct val="120000"/>
              </a:lnSpc>
            </a:pPr>
            <a:r>
              <a:rPr lang="en-US" sz="2000" b="1" smtClean="0">
                <a:solidFill>
                  <a:srgbClr val="000000"/>
                </a:solidFill>
                <a:latin typeface="Times New Roman" panose="02020603050405020304" pitchFamily="18" charset="0"/>
                <a:cs typeface="Times New Roman" panose="02020603050405020304" pitchFamily="18" charset="0"/>
              </a:rPr>
              <a:t>nguồn </a:t>
            </a:r>
            <a:r>
              <a:rPr lang="en-US" sz="2000" b="1">
                <a:solidFill>
                  <a:srgbClr val="000000"/>
                </a:solidFill>
                <a:latin typeface="Times New Roman" panose="02020603050405020304" pitchFamily="18" charset="0"/>
                <a:cs typeface="Times New Roman" panose="02020603050405020304" pitchFamily="18" charset="0"/>
              </a:rPr>
              <a:t>gốc niêm yết công khai tại trường</a:t>
            </a:r>
            <a:endParaRPr lang="en-US" sz="2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28754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anim calcmode="lin" valueType="num">
                                      <p:cBhvr>
                                        <p:cTn id="14" dur="500" fill="hold"/>
                                        <p:tgtEl>
                                          <p:spTgt spid="50"/>
                                        </p:tgtEl>
                                        <p:attrNameLst>
                                          <p:attrName>ppt_w</p:attrName>
                                        </p:attrNameLst>
                                      </p:cBhvr>
                                      <p:tavLst>
                                        <p:tav tm="0">
                                          <p:val>
                                            <p:fltVal val="0"/>
                                          </p:val>
                                        </p:tav>
                                        <p:tav tm="100000">
                                          <p:val>
                                            <p:strVal val="#ppt_w"/>
                                          </p:val>
                                        </p:tav>
                                      </p:tavLst>
                                    </p:anim>
                                    <p:anim calcmode="lin" valueType="num">
                                      <p:cBhvr>
                                        <p:cTn id="15" dur="500" fill="hold"/>
                                        <p:tgtEl>
                                          <p:spTgt spid="50"/>
                                        </p:tgtEl>
                                        <p:attrNameLst>
                                          <p:attrName>ppt_h</p:attrName>
                                        </p:attrNameLst>
                                      </p:cBhvr>
                                      <p:tavLst>
                                        <p:tav tm="0">
                                          <p:val>
                                            <p:fltVal val="0"/>
                                          </p:val>
                                        </p:tav>
                                        <p:tav tm="100000">
                                          <p:val>
                                            <p:strVal val="#ppt_h"/>
                                          </p:val>
                                        </p:tav>
                                      </p:tavLst>
                                    </p:anim>
                                    <p:animEffect transition="in" filter="fade">
                                      <p:cBhvr>
                                        <p:cTn id="16" dur="500"/>
                                        <p:tgtEl>
                                          <p:spTgt spid="5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p:cTn id="21" dur="500" fill="hold"/>
                                        <p:tgtEl>
                                          <p:spTgt spid="57"/>
                                        </p:tgtEl>
                                        <p:attrNameLst>
                                          <p:attrName>ppt_w</p:attrName>
                                        </p:attrNameLst>
                                      </p:cBhvr>
                                      <p:tavLst>
                                        <p:tav tm="0">
                                          <p:val>
                                            <p:fltVal val="0"/>
                                          </p:val>
                                        </p:tav>
                                        <p:tav tm="100000">
                                          <p:val>
                                            <p:strVal val="#ppt_w"/>
                                          </p:val>
                                        </p:tav>
                                      </p:tavLst>
                                    </p:anim>
                                    <p:anim calcmode="lin" valueType="num">
                                      <p:cBhvr>
                                        <p:cTn id="22" dur="500" fill="hold"/>
                                        <p:tgtEl>
                                          <p:spTgt spid="57"/>
                                        </p:tgtEl>
                                        <p:attrNameLst>
                                          <p:attrName>ppt_h</p:attrName>
                                        </p:attrNameLst>
                                      </p:cBhvr>
                                      <p:tavLst>
                                        <p:tav tm="0">
                                          <p:val>
                                            <p:fltVal val="0"/>
                                          </p:val>
                                        </p:tav>
                                        <p:tav tm="100000">
                                          <p:val>
                                            <p:strVal val="#ppt_h"/>
                                          </p:val>
                                        </p:tav>
                                      </p:tavLst>
                                    </p:anim>
                                    <p:animEffect transition="in" filter="fade">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8"/>
                                        </p:tgtEl>
                                        <p:attrNameLst>
                                          <p:attrName>style.visibility</p:attrName>
                                        </p:attrNameLst>
                                      </p:cBhvr>
                                      <p:to>
                                        <p:strVal val="visible"/>
                                      </p:to>
                                    </p:set>
                                    <p:anim calcmode="lin" valueType="num">
                                      <p:cBhvr>
                                        <p:cTn id="28" dur="500" fill="hold"/>
                                        <p:tgtEl>
                                          <p:spTgt spid="58"/>
                                        </p:tgtEl>
                                        <p:attrNameLst>
                                          <p:attrName>ppt_w</p:attrName>
                                        </p:attrNameLst>
                                      </p:cBhvr>
                                      <p:tavLst>
                                        <p:tav tm="0">
                                          <p:val>
                                            <p:fltVal val="0"/>
                                          </p:val>
                                        </p:tav>
                                        <p:tav tm="100000">
                                          <p:val>
                                            <p:strVal val="#ppt_w"/>
                                          </p:val>
                                        </p:tav>
                                      </p:tavLst>
                                    </p:anim>
                                    <p:anim calcmode="lin" valueType="num">
                                      <p:cBhvr>
                                        <p:cTn id="29" dur="500" fill="hold"/>
                                        <p:tgtEl>
                                          <p:spTgt spid="58"/>
                                        </p:tgtEl>
                                        <p:attrNameLst>
                                          <p:attrName>ppt_h</p:attrName>
                                        </p:attrNameLst>
                                      </p:cBhvr>
                                      <p:tavLst>
                                        <p:tav tm="0">
                                          <p:val>
                                            <p:fltVal val="0"/>
                                          </p:val>
                                        </p:tav>
                                        <p:tav tm="100000">
                                          <p:val>
                                            <p:strVal val="#ppt_h"/>
                                          </p:val>
                                        </p:tav>
                                      </p:tavLst>
                                    </p:anim>
                                    <p:animEffect transition="in" filter="fade">
                                      <p:cBhvr>
                                        <p:cTn id="30" dur="500"/>
                                        <p:tgtEl>
                                          <p:spTgt spid="5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295"/>
                                        </p:tgtEl>
                                        <p:attrNameLst>
                                          <p:attrName>style.visibility</p:attrName>
                                        </p:attrNameLst>
                                      </p:cBhvr>
                                      <p:to>
                                        <p:strVal val="visible"/>
                                      </p:to>
                                    </p:set>
                                    <p:anim calcmode="lin" valueType="num">
                                      <p:cBhvr>
                                        <p:cTn id="35" dur="500" fill="hold"/>
                                        <p:tgtEl>
                                          <p:spTgt spid="12295"/>
                                        </p:tgtEl>
                                        <p:attrNameLst>
                                          <p:attrName>ppt_w</p:attrName>
                                        </p:attrNameLst>
                                      </p:cBhvr>
                                      <p:tavLst>
                                        <p:tav tm="0">
                                          <p:val>
                                            <p:fltVal val="0"/>
                                          </p:val>
                                        </p:tav>
                                        <p:tav tm="100000">
                                          <p:val>
                                            <p:strVal val="#ppt_w"/>
                                          </p:val>
                                        </p:tav>
                                      </p:tavLst>
                                    </p:anim>
                                    <p:anim calcmode="lin" valueType="num">
                                      <p:cBhvr>
                                        <p:cTn id="36" dur="500" fill="hold"/>
                                        <p:tgtEl>
                                          <p:spTgt spid="12295"/>
                                        </p:tgtEl>
                                        <p:attrNameLst>
                                          <p:attrName>ppt_h</p:attrName>
                                        </p:attrNameLst>
                                      </p:cBhvr>
                                      <p:tavLst>
                                        <p:tav tm="0">
                                          <p:val>
                                            <p:fltVal val="0"/>
                                          </p:val>
                                        </p:tav>
                                        <p:tav tm="100000">
                                          <p:val>
                                            <p:strVal val="#ppt_h"/>
                                          </p:val>
                                        </p:tav>
                                      </p:tavLst>
                                    </p:anim>
                                    <p:animEffect transition="in" filter="fade">
                                      <p:cBhvr>
                                        <p:cTn id="37" dur="500"/>
                                        <p:tgtEl>
                                          <p:spTgt spid="1229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9"/>
                                        </p:tgtEl>
                                        <p:attrNameLst>
                                          <p:attrName>style.visibility</p:attrName>
                                        </p:attrNameLst>
                                      </p:cBhvr>
                                      <p:to>
                                        <p:strVal val="visible"/>
                                      </p:to>
                                    </p:set>
                                    <p:anim calcmode="lin" valueType="num">
                                      <p:cBhvr>
                                        <p:cTn id="42" dur="500" fill="hold"/>
                                        <p:tgtEl>
                                          <p:spTgt spid="59"/>
                                        </p:tgtEl>
                                        <p:attrNameLst>
                                          <p:attrName>ppt_w</p:attrName>
                                        </p:attrNameLst>
                                      </p:cBhvr>
                                      <p:tavLst>
                                        <p:tav tm="0">
                                          <p:val>
                                            <p:fltVal val="0"/>
                                          </p:val>
                                        </p:tav>
                                        <p:tav tm="100000">
                                          <p:val>
                                            <p:strVal val="#ppt_w"/>
                                          </p:val>
                                        </p:tav>
                                      </p:tavLst>
                                    </p:anim>
                                    <p:anim calcmode="lin" valueType="num">
                                      <p:cBhvr>
                                        <p:cTn id="43" dur="500" fill="hold"/>
                                        <p:tgtEl>
                                          <p:spTgt spid="59"/>
                                        </p:tgtEl>
                                        <p:attrNameLst>
                                          <p:attrName>ppt_h</p:attrName>
                                        </p:attrNameLst>
                                      </p:cBhvr>
                                      <p:tavLst>
                                        <p:tav tm="0">
                                          <p:val>
                                            <p:fltVal val="0"/>
                                          </p:val>
                                        </p:tav>
                                        <p:tav tm="100000">
                                          <p:val>
                                            <p:strVal val="#ppt_h"/>
                                          </p:val>
                                        </p:tav>
                                      </p:tavLst>
                                    </p:anim>
                                    <p:animEffect transition="in" filter="fade">
                                      <p:cBhvr>
                                        <p:cTn id="4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animBg="1"/>
      <p:bldP spid="49" grpId="0" animBg="1"/>
      <p:bldP spid="50" grpId="0" animBg="1"/>
      <p:bldP spid="57" grpId="0" animBg="1"/>
      <p:bldP spid="58" grpId="0" animBg="1"/>
      <p:bldP spid="5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60375" y="1143000"/>
            <a:ext cx="8403372" cy="1066800"/>
          </a:xfrm>
          <a:prstGeom prst="roundRect">
            <a:avLst/>
          </a:prstGeom>
          <a:blipFill dpi="0" rotWithShape="0">
            <a:blip r:embed="rId2"/>
            <a:srcRect/>
            <a:tile tx="0" ty="0" sx="100000" sy="100000" flip="none" algn="tl"/>
          </a:blipFill>
          <a:ln w="9525">
            <a:round/>
            <a:headEnd/>
            <a:tailEnd/>
          </a:ln>
          <a:scene3d>
            <a:camera prst="legacyPerspectiveBottom"/>
            <a:lightRig rig="legacyFlat3" dir="t"/>
          </a:scene3d>
          <a:sp3d extrusionH="887400" prstMaterial="legacyMatte">
            <a:bevelT w="13500" h="13500" prst="angle"/>
            <a:bevelB w="13500" h="13500" prst="angle"/>
            <a:extrusionClr>
              <a:srgbClr val="FFFFFF"/>
            </a:extrusionClr>
          </a:sp3d>
        </p:spPr>
        <p:txBody>
          <a:bodyPr anchor="ctr">
            <a:flatTx/>
          </a:bodyPr>
          <a:lstStyle/>
          <a:p>
            <a:pPr algn="just">
              <a:lnSpc>
                <a:spcPct val="110000"/>
              </a:lnSpc>
            </a:pPr>
            <a:r>
              <a:rPr lang="en-US" sz="2400">
                <a:solidFill>
                  <a:schemeClr val="tx1"/>
                </a:solidFill>
                <a:latin typeface="Arial" charset="0"/>
                <a:cs typeface="Arial" charset="0"/>
              </a:rPr>
              <a:t> </a:t>
            </a:r>
            <a:r>
              <a:rPr lang="vi-VN" sz="2400" smtClean="0">
                <a:solidFill>
                  <a:schemeClr val="tx1"/>
                </a:solidFill>
                <a:latin typeface="Arial" charset="0"/>
                <a:cs typeface="Arial" charset="0"/>
              </a:rPr>
              <a:t>Bếp ăn được bố trí bảo đảm </a:t>
            </a:r>
            <a:r>
              <a:rPr lang="vi-VN" sz="2400" b="1" smtClean="0">
                <a:solidFill>
                  <a:srgbClr val="FF0000"/>
                </a:solidFill>
                <a:latin typeface="Arial" charset="0"/>
                <a:cs typeface="Arial" charset="0"/>
              </a:rPr>
              <a:t>không nhiễm chéo </a:t>
            </a:r>
            <a:r>
              <a:rPr lang="vi-VN" sz="2400" smtClean="0">
                <a:solidFill>
                  <a:schemeClr val="tx1"/>
                </a:solidFill>
                <a:latin typeface="Arial" charset="0"/>
                <a:cs typeface="Arial" charset="0"/>
              </a:rPr>
              <a:t>giữa thực phẩm chưa qua chế biến và thực phẩm đã qua chế biến.</a:t>
            </a:r>
            <a:endParaRPr lang="en-US" sz="2400" smtClean="0">
              <a:solidFill>
                <a:schemeClr val="tx1"/>
              </a:solidFill>
              <a:latin typeface="Arial" charset="0"/>
              <a:cs typeface="Arial" charset="0"/>
            </a:endParaRPr>
          </a:p>
        </p:txBody>
      </p:sp>
      <p:sp>
        <p:nvSpPr>
          <p:cNvPr id="11" name="Title 1"/>
          <p:cNvSpPr txBox="1">
            <a:spLocks/>
          </p:cNvSpPr>
          <p:nvPr/>
        </p:nvSpPr>
        <p:spPr bwMode="auto">
          <a:xfrm>
            <a:off x="0" y="0"/>
            <a:ext cx="9144000" cy="6858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r>
              <a:rPr lang="en-US" altLang="vi-VN" sz="2400" b="1" dirty="0" smtClean="0">
                <a:solidFill>
                  <a:srgbClr val="FF0000"/>
                </a:solidFill>
              </a:rPr>
              <a:t>I. </a:t>
            </a:r>
            <a:r>
              <a:rPr lang="en-US" altLang="vi-VN" sz="2400" b="1" dirty="0" smtClean="0">
                <a:solidFill>
                  <a:srgbClr val="0000CC"/>
                </a:solidFill>
              </a:rPr>
              <a:t>CÁC ĐIỀU KIỆN ĐẢM BẢO AN TOÀN THỰC PHẨM</a:t>
            </a:r>
            <a:endParaRPr lang="en-US" altLang="vi-VN" sz="2300" b="1" dirty="0" smtClean="0">
              <a:solidFill>
                <a:srgbClr val="0000CC"/>
              </a:solidFill>
            </a:endParaRPr>
          </a:p>
        </p:txBody>
      </p:sp>
      <p:sp>
        <p:nvSpPr>
          <p:cNvPr id="115714" name="AutoShape 2" descr="https://scontent.fhph1-2.fna.fbcdn.net/v/t1.0-9/105521215_1224579134553584_8940637405277047983_n.jpg?_nc_cat=101&amp;_nc_sid=110474&amp;_nc_ohc=jV83Z5HiJDYAX9EyQcO&amp;_nc_ht=scontent.fhph1-2.fna&amp;oh=ddfb55620b6792c0670f37702a1d8483&amp;oe=5F74D56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Rounded Rectangle 5"/>
          <p:cNvSpPr/>
          <p:nvPr/>
        </p:nvSpPr>
        <p:spPr bwMode="auto">
          <a:xfrm>
            <a:off x="478572" y="2438400"/>
            <a:ext cx="8385175" cy="838200"/>
          </a:xfrm>
          <a:prstGeom prst="roundRect">
            <a:avLst/>
          </a:prstGeom>
          <a:blipFill dpi="0" rotWithShape="0">
            <a:blip r:embed="rId2"/>
            <a:srcRect/>
            <a:tile tx="0" ty="0" sx="100000" sy="100000" flip="none" algn="tl"/>
          </a:blipFill>
          <a:ln w="9525">
            <a:round/>
            <a:headEnd/>
            <a:tailEnd/>
          </a:ln>
          <a:scene3d>
            <a:camera prst="legacyPerspectiveBottom"/>
            <a:lightRig rig="legacyFlat3" dir="t"/>
          </a:scene3d>
          <a:sp3d extrusionH="887400" prstMaterial="legacyMatte">
            <a:bevelT w="13500" h="13500" prst="angle"/>
            <a:bevelB w="13500" h="13500" prst="angle"/>
            <a:extrusionClr>
              <a:srgbClr val="FFFFFF"/>
            </a:extrusionClr>
          </a:sp3d>
        </p:spPr>
        <p:txBody>
          <a:bodyPr anchor="ctr">
            <a:flatTx/>
          </a:bodyPr>
          <a:lstStyle/>
          <a:p>
            <a:pPr algn="just">
              <a:lnSpc>
                <a:spcPct val="110000"/>
              </a:lnSpc>
            </a:pPr>
            <a:r>
              <a:rPr lang="vi-VN" sz="2400" dirty="0" smtClean="0"/>
              <a:t>Có đủ nước đạt quy chuẩn kỹ thuật phục vụ việc </a:t>
            </a:r>
            <a:r>
              <a:rPr lang="en-US" sz="2400" dirty="0" err="1" smtClean="0"/>
              <a:t>sơ</a:t>
            </a:r>
            <a:r>
              <a:rPr lang="en-US" sz="2400" dirty="0" smtClean="0"/>
              <a:t> </a:t>
            </a:r>
            <a:r>
              <a:rPr lang="vi-VN" sz="2400" dirty="0" smtClean="0"/>
              <a:t>chế biến</a:t>
            </a:r>
            <a:r>
              <a:rPr lang="en-US" sz="2400" dirty="0" smtClean="0"/>
              <a:t>  </a:t>
            </a:r>
            <a:r>
              <a:rPr lang="en-US" sz="2400" dirty="0" err="1" smtClean="0"/>
              <a:t>thực</a:t>
            </a:r>
            <a:r>
              <a:rPr lang="en-US" sz="2400" dirty="0" smtClean="0"/>
              <a:t> </a:t>
            </a:r>
            <a:r>
              <a:rPr lang="en-US" sz="2400" dirty="0" err="1" smtClean="0"/>
              <a:t>phẩm</a:t>
            </a:r>
            <a:endParaRPr lang="en-US" sz="2400" dirty="0" smtClean="0"/>
          </a:p>
        </p:txBody>
      </p:sp>
      <p:sp>
        <p:nvSpPr>
          <p:cNvPr id="7" name="Rounded Rectangle 6"/>
          <p:cNvSpPr/>
          <p:nvPr/>
        </p:nvSpPr>
        <p:spPr bwMode="auto">
          <a:xfrm>
            <a:off x="505985" y="3505200"/>
            <a:ext cx="8330347" cy="762000"/>
          </a:xfrm>
          <a:prstGeom prst="roundRect">
            <a:avLst/>
          </a:prstGeom>
          <a:blipFill dpi="0" rotWithShape="0">
            <a:blip r:embed="rId2"/>
            <a:srcRect/>
            <a:tile tx="0" ty="0" sx="100000" sy="100000" flip="none" algn="tl"/>
          </a:blipFill>
          <a:ln w="9525">
            <a:round/>
            <a:headEnd/>
            <a:tailEnd/>
          </a:ln>
          <a:scene3d>
            <a:camera prst="legacyPerspectiveBottom"/>
            <a:lightRig rig="legacyFlat3" dir="t"/>
          </a:scene3d>
          <a:sp3d extrusionH="887400" prstMaterial="legacyMatte">
            <a:bevelT w="13500" h="13500" prst="angle"/>
            <a:bevelB w="13500" h="13500" prst="angle"/>
            <a:extrusionClr>
              <a:srgbClr val="FFFFFF"/>
            </a:extrusionClr>
          </a:sp3d>
        </p:spPr>
        <p:txBody>
          <a:bodyPr anchor="ctr">
            <a:flatTx/>
          </a:bodyPr>
          <a:lstStyle/>
          <a:p>
            <a:pPr algn="just">
              <a:lnSpc>
                <a:spcPct val="110000"/>
              </a:lnSpc>
            </a:pPr>
            <a:r>
              <a:rPr lang="vi-VN" sz="2400" dirty="0" smtClean="0"/>
              <a:t>Có dụng cụ thu gom, chứa đựng rác thải, chất thải bảo đảm vệ sinh.</a:t>
            </a:r>
            <a:endParaRPr lang="en-US" sz="2400" dirty="0" smtClean="0"/>
          </a:p>
        </p:txBody>
      </p:sp>
      <p:sp>
        <p:nvSpPr>
          <p:cNvPr id="8" name="Rounded Rectangle 7"/>
          <p:cNvSpPr/>
          <p:nvPr/>
        </p:nvSpPr>
        <p:spPr bwMode="auto">
          <a:xfrm>
            <a:off x="488808" y="4495800"/>
            <a:ext cx="8254147" cy="914400"/>
          </a:xfrm>
          <a:prstGeom prst="roundRect">
            <a:avLst/>
          </a:prstGeom>
          <a:blipFill dpi="0" rotWithShape="0">
            <a:blip r:embed="rId2"/>
            <a:srcRect/>
            <a:tile tx="0" ty="0" sx="100000" sy="100000" flip="none" algn="tl"/>
          </a:blipFill>
          <a:ln w="9525">
            <a:round/>
            <a:headEnd/>
            <a:tailEnd/>
          </a:ln>
          <a:scene3d>
            <a:camera prst="legacyPerspectiveBottom"/>
            <a:lightRig rig="legacyFlat3" dir="t"/>
          </a:scene3d>
          <a:sp3d extrusionH="887400" prstMaterial="legacyMatte">
            <a:bevelT w="13500" h="13500" prst="angle"/>
            <a:bevelB w="13500" h="13500" prst="angle"/>
            <a:extrusionClr>
              <a:srgbClr val="FFFFFF"/>
            </a:extrusionClr>
          </a:sp3d>
        </p:spPr>
        <p:txBody>
          <a:bodyPr anchor="ctr">
            <a:flatTx/>
          </a:bodyPr>
          <a:lstStyle/>
          <a:p>
            <a:pPr algn="just">
              <a:lnSpc>
                <a:spcPct val="110000"/>
              </a:lnSpc>
            </a:pPr>
            <a:r>
              <a:rPr lang="vi-VN" sz="2400" dirty="0" smtClean="0"/>
              <a:t>Cống rãnh ở khu vực cửa hàng, nhà bếp phải thông thoát, không ứ đọng.</a:t>
            </a:r>
            <a:endParaRPr lang="en-US" sz="2400" dirty="0" smtClean="0"/>
          </a:p>
        </p:txBody>
      </p:sp>
      <p:sp>
        <p:nvSpPr>
          <p:cNvPr id="9" name="Rounded Rectangle 8"/>
          <p:cNvSpPr/>
          <p:nvPr/>
        </p:nvSpPr>
        <p:spPr bwMode="auto">
          <a:xfrm>
            <a:off x="460375" y="5638800"/>
            <a:ext cx="8282580" cy="939800"/>
          </a:xfrm>
          <a:prstGeom prst="roundRect">
            <a:avLst/>
          </a:prstGeom>
          <a:blipFill dpi="0" rotWithShape="0">
            <a:blip r:embed="rId2"/>
            <a:srcRect/>
            <a:tile tx="0" ty="0" sx="100000" sy="100000" flip="none" algn="tl"/>
          </a:blipFill>
          <a:ln w="9525">
            <a:round/>
            <a:headEnd/>
            <a:tailEnd/>
          </a:ln>
          <a:scene3d>
            <a:camera prst="legacyPerspectiveBottom"/>
            <a:lightRig rig="legacyFlat3" dir="t"/>
          </a:scene3d>
          <a:sp3d extrusionH="887400" prstMaterial="legacyMatte">
            <a:bevelT w="13500" h="13500" prst="angle"/>
            <a:bevelB w="13500" h="13500" prst="angle"/>
            <a:extrusionClr>
              <a:srgbClr val="FFFFFF"/>
            </a:extrusionClr>
          </a:sp3d>
        </p:spPr>
        <p:txBody>
          <a:bodyPr anchor="ctr">
            <a:flatTx/>
          </a:bodyPr>
          <a:lstStyle/>
          <a:p>
            <a:pPr algn="just">
              <a:lnSpc>
                <a:spcPct val="110000"/>
              </a:lnSpc>
            </a:pPr>
            <a:r>
              <a:rPr lang="vi-VN" sz="2400" smtClean="0"/>
              <a:t>Có thiết bị bảo quản thực phẩm, nhà vệ sinh, rửa tay và thu dọn chất thải, rác thải hàng ngày sạch sẽ.</a:t>
            </a:r>
            <a:endParaRPr lang="en-US" sz="2400" smtClean="0"/>
          </a:p>
        </p:txBody>
      </p:sp>
    </p:spTree>
    <p:extLst>
      <p:ext uri="{BB962C8B-B14F-4D97-AF65-F5344CB8AC3E}">
        <p14:creationId xmlns:p14="http://schemas.microsoft.com/office/powerpoint/2010/main" val="1482839575"/>
      </p:ext>
    </p:extLst>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685800" y="1371600"/>
            <a:ext cx="4267200" cy="3886200"/>
          </a:xfrm>
        </p:spPr>
        <p:txBody>
          <a:bodyPr/>
          <a:lstStyle/>
          <a:p>
            <a:pPr algn="just"/>
            <a:r>
              <a:rPr lang="en-US" sz="2800" dirty="0" err="1" smtClean="0">
                <a:latin typeface="Times New Roman" pitchFamily="18" charset="0"/>
                <a:cs typeface="Times New Roman" pitchFamily="18" charset="0"/>
              </a:rPr>
              <a:t>Kịp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thông</a:t>
            </a:r>
            <a:r>
              <a:rPr lang="en-US" sz="2800" dirty="0" smtClean="0">
                <a:latin typeface="Times New Roman" pitchFamily="18" charset="0"/>
                <a:cs typeface="Times New Roman" pitchFamily="18" charset="0"/>
              </a:rPr>
              <a:t> tin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lý</a:t>
            </a:r>
            <a:r>
              <a:rPr lang="en-US" sz="2800" dirty="0" smtClean="0">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ngộ</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độc</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thực</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phẩm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mất</a:t>
            </a:r>
            <a:r>
              <a:rPr lang="en-US" sz="2800" dirty="0" smtClean="0">
                <a:latin typeface="Times New Roman" pitchFamily="18" charset="0"/>
                <a:cs typeface="Times New Roman" pitchFamily="18" charset="0"/>
              </a:rPr>
              <a:t> ATTP)</a:t>
            </a:r>
            <a:endParaRPr lang="en-US" dirty="0" smtClean="0"/>
          </a:p>
        </p:txBody>
      </p:sp>
      <p:sp>
        <p:nvSpPr>
          <p:cNvPr id="5" name="AutoShape 15"/>
          <p:cNvSpPr>
            <a:spLocks noChangeArrowheads="1"/>
          </p:cNvSpPr>
          <p:nvPr/>
        </p:nvSpPr>
        <p:spPr bwMode="gray">
          <a:xfrm>
            <a:off x="0" y="-76200"/>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sz="2800" b="1" dirty="0" smtClean="0">
                <a:solidFill>
                  <a:srgbClr val="FF0000"/>
                </a:solidFill>
                <a:cs typeface="+mn-cs"/>
              </a:rPr>
              <a:t>II. </a:t>
            </a:r>
            <a:r>
              <a:rPr lang="en-US" sz="2800" b="1" dirty="0">
                <a:solidFill>
                  <a:srgbClr val="0000CC"/>
                </a:solidFill>
                <a:cs typeface="+mn-cs"/>
              </a:rPr>
              <a:t>NỘI DUNG NHIỆM VỤ CÔNG TÁC ATTP</a:t>
            </a:r>
            <a:endParaRPr lang="vi-VN" altLang="en-US" sz="2800" b="1" dirty="0">
              <a:solidFill>
                <a:srgbClr val="0000CC"/>
              </a:solidFill>
              <a:cs typeface="+mn-cs"/>
            </a:endParaRPr>
          </a:p>
        </p:txBody>
      </p:sp>
      <p:pic>
        <p:nvPicPr>
          <p:cNvPr id="8194" name="Picture 2" descr="Diễn tập điều tra, xử lý ngộ độc thực phẩm trường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773497"/>
            <a:ext cx="3405509" cy="226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728768"/>
      </p:ext>
    </p:extLst>
  </p:cSld>
  <p:clrMapOvr>
    <a:masterClrMapping/>
  </p:clrMapOvr>
  <p:transition>
    <p:random/>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584200"/>
            <a:ext cx="8229600" cy="4978400"/>
          </a:xfrm>
          <a:gradFill rotWithShape="1">
            <a:gsLst>
              <a:gs pos="0">
                <a:srgbClr val="00FFFF"/>
              </a:gs>
              <a:gs pos="50000">
                <a:srgbClr val="FFFFFF"/>
              </a:gs>
              <a:gs pos="100000">
                <a:srgbClr val="00FFFF"/>
              </a:gs>
            </a:gsLst>
            <a:lin ang="5400000" scaled="1"/>
          </a:gradFill>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a:lnSpc>
                <a:spcPct val="120000"/>
              </a:lnSpc>
              <a:spcBef>
                <a:spcPct val="0"/>
              </a:spcBef>
              <a:buFontTx/>
              <a:buNone/>
              <a:defRPr/>
            </a:pPr>
            <a:r>
              <a:rPr lang="en-US" altLang="vi-VN" sz="2800" b="1" kern="1200" smtClean="0">
                <a:solidFill>
                  <a:srgbClr val="0000CC"/>
                </a:solidFill>
                <a:effectLst>
                  <a:outerShdw blurRad="38100" dist="38100" dir="2700000" algn="tl">
                    <a:srgbClr val="C0C0C0"/>
                  </a:outerShdw>
                </a:effectLst>
                <a:latin typeface="Arial" charset="0"/>
              </a:rPr>
              <a:t>THỰC </a:t>
            </a:r>
            <a:r>
              <a:rPr lang="en-US" altLang="vi-VN" sz="2800" b="1" kern="1200" dirty="0" smtClean="0">
                <a:solidFill>
                  <a:srgbClr val="0000CC"/>
                </a:solidFill>
                <a:effectLst>
                  <a:outerShdw blurRad="38100" dist="38100" dir="2700000" algn="tl">
                    <a:srgbClr val="C0C0C0"/>
                  </a:outerShdw>
                </a:effectLst>
                <a:latin typeface="Arial" charset="0"/>
              </a:rPr>
              <a:t>HIỆN KIỂM THỰC BA BƯỚC VÀ LƯU MẪU THỨC ĂN THEO QUYẾT ĐỊNH SỐ </a:t>
            </a:r>
            <a:r>
              <a:rPr lang="en-US" altLang="vi-VN" sz="2800" b="1" kern="1200" dirty="0" smtClean="0">
                <a:solidFill>
                  <a:srgbClr val="FF0000"/>
                </a:solidFill>
                <a:effectLst>
                  <a:outerShdw blurRad="38100" dist="38100" dir="2700000" algn="tl">
                    <a:srgbClr val="C0C0C0"/>
                  </a:outerShdw>
                </a:effectLst>
                <a:latin typeface="Arial" charset="0"/>
              </a:rPr>
              <a:t>1246/QĐ- BYT </a:t>
            </a:r>
            <a:r>
              <a:rPr lang="en-US" altLang="vi-VN" sz="2800" b="1" kern="1200" dirty="0" smtClean="0">
                <a:solidFill>
                  <a:srgbClr val="0000CC"/>
                </a:solidFill>
                <a:effectLst>
                  <a:outerShdw blurRad="38100" dist="38100" dir="2700000" algn="tl">
                    <a:srgbClr val="C0C0C0"/>
                  </a:outerShdw>
                </a:effectLst>
                <a:latin typeface="Arial" charset="0"/>
              </a:rPr>
              <a:t>NGÀY 31/03/2017</a:t>
            </a:r>
          </a:p>
        </p:txBody>
      </p:sp>
    </p:spTree>
    <p:extLst>
      <p:ext uri="{BB962C8B-B14F-4D97-AF65-F5344CB8AC3E}">
        <p14:creationId xmlns:p14="http://schemas.microsoft.com/office/powerpoint/2010/main" val="941395698"/>
      </p:ext>
    </p:extLst>
  </p:cSld>
  <p:clrMapOvr>
    <a:masterClrMapping/>
  </p:clrMapOvr>
  <p:transition>
    <p:fade thruBlk="1"/>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6858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r>
              <a:rPr lang="en-US" altLang="vi-VN" sz="2800" b="1" smtClean="0">
                <a:solidFill>
                  <a:srgbClr val="0000FF"/>
                </a:solidFill>
              </a:rPr>
              <a:t>KIỂM SOÁT AN TOÀN THỰC PHẨM</a:t>
            </a:r>
            <a:endParaRPr lang="en-US" altLang="vi-VN" sz="2800" b="1">
              <a:solidFill>
                <a:srgbClr val="0000FF"/>
              </a:solidFill>
            </a:endParaRPr>
          </a:p>
        </p:txBody>
      </p:sp>
      <p:pic>
        <p:nvPicPr>
          <p:cNvPr id="12291" name="Picture 3" descr="C:\Users\Administrator\Desktop\quy-trinh-kiem-thu-3-buoc.jpg"/>
          <p:cNvPicPr>
            <a:picLocks noChangeAspect="1" noChangeArrowheads="1"/>
          </p:cNvPicPr>
          <p:nvPr/>
        </p:nvPicPr>
        <p:blipFill>
          <a:blip r:embed="rId2"/>
          <a:srcRect/>
          <a:stretch>
            <a:fillRect/>
          </a:stretch>
        </p:blipFill>
        <p:spPr bwMode="auto">
          <a:xfrm>
            <a:off x="76200" y="1066800"/>
            <a:ext cx="9144000" cy="4097937"/>
          </a:xfrm>
          <a:prstGeom prst="rect">
            <a:avLst/>
          </a:prstGeom>
          <a:noFill/>
        </p:spPr>
      </p:pic>
    </p:spTree>
    <p:extLst>
      <p:ext uri="{BB962C8B-B14F-4D97-AF65-F5344CB8AC3E}">
        <p14:creationId xmlns:p14="http://schemas.microsoft.com/office/powerpoint/2010/main" val="895077965"/>
      </p:ext>
    </p:extLst>
  </p:cSld>
  <p:clrMapOvr>
    <a:masterClrMapping/>
  </p:clrMapOvr>
  <p:transition>
    <p:rand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372" name="Picture 4"/>
          <p:cNvPicPr>
            <a:picLocks noChangeAspect="1" noChangeArrowheads="1"/>
          </p:cNvPicPr>
          <p:nvPr/>
        </p:nvPicPr>
        <p:blipFill>
          <a:blip r:embed="rId2"/>
          <a:srcRect/>
          <a:stretch>
            <a:fillRect/>
          </a:stretch>
        </p:blipFill>
        <p:spPr bwMode="auto">
          <a:xfrm>
            <a:off x="1" y="0"/>
            <a:ext cx="9144000" cy="6781800"/>
          </a:xfrm>
          <a:prstGeom prst="rect">
            <a:avLst/>
          </a:prstGeom>
          <a:noFill/>
          <a:ln w="9525">
            <a:noFill/>
            <a:miter lim="800000"/>
            <a:headEnd/>
            <a:tailEnd/>
          </a:ln>
          <a:effectLst/>
        </p:spPr>
      </p:pic>
      <p:sp>
        <p:nvSpPr>
          <p:cNvPr id="3" name="Rectangle 2"/>
          <p:cNvSpPr/>
          <p:nvPr/>
        </p:nvSpPr>
        <p:spPr bwMode="auto">
          <a:xfrm>
            <a:off x="2590800" y="2057400"/>
            <a:ext cx="1981200" cy="12954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4" name="Rectangle 3"/>
          <p:cNvSpPr/>
          <p:nvPr/>
        </p:nvSpPr>
        <p:spPr bwMode="auto">
          <a:xfrm>
            <a:off x="5562600" y="4648200"/>
            <a:ext cx="1295400" cy="12192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2" name="TextBox 1"/>
          <p:cNvSpPr txBox="1"/>
          <p:nvPr/>
        </p:nvSpPr>
        <p:spPr>
          <a:xfrm>
            <a:off x="228601" y="3267207"/>
            <a:ext cx="380999" cy="369332"/>
          </a:xfrm>
          <a:prstGeom prst="rect">
            <a:avLst/>
          </a:prstGeom>
          <a:noFill/>
        </p:spPr>
        <p:txBody>
          <a:bodyPr wrap="square" rtlCol="0">
            <a:spAutoFit/>
          </a:bodyPr>
          <a:lstStyle/>
          <a:p>
            <a:r>
              <a:rPr lang="en-US" b="1" smtClean="0">
                <a:solidFill>
                  <a:srgbClr val="0000CC"/>
                </a:solidFill>
              </a:rPr>
              <a:t>1</a:t>
            </a:r>
            <a:endParaRPr lang="en-US" b="1">
              <a:solidFill>
                <a:srgbClr val="0000CC"/>
              </a:solidFill>
            </a:endParaRPr>
          </a:p>
        </p:txBody>
      </p:sp>
      <p:sp>
        <p:nvSpPr>
          <p:cNvPr id="6" name="TextBox 5"/>
          <p:cNvSpPr txBox="1"/>
          <p:nvPr/>
        </p:nvSpPr>
        <p:spPr>
          <a:xfrm>
            <a:off x="609600" y="3200400"/>
            <a:ext cx="762000" cy="584775"/>
          </a:xfrm>
          <a:prstGeom prst="rect">
            <a:avLst/>
          </a:prstGeom>
          <a:noFill/>
        </p:spPr>
        <p:txBody>
          <a:bodyPr wrap="square" rtlCol="0">
            <a:spAutoFit/>
          </a:bodyPr>
          <a:lstStyle/>
          <a:p>
            <a:r>
              <a:rPr lang="en-US" sz="1600" b="1" smtClean="0">
                <a:solidFill>
                  <a:srgbClr val="0000CC"/>
                </a:solidFill>
              </a:rPr>
              <a:t>Thịt gà</a:t>
            </a:r>
            <a:endParaRPr lang="en-US" sz="1600" b="1">
              <a:solidFill>
                <a:srgbClr val="0000CC"/>
              </a:solidFill>
            </a:endParaRPr>
          </a:p>
        </p:txBody>
      </p:sp>
      <p:sp>
        <p:nvSpPr>
          <p:cNvPr id="7" name="TextBox 6"/>
          <p:cNvSpPr txBox="1"/>
          <p:nvPr/>
        </p:nvSpPr>
        <p:spPr>
          <a:xfrm>
            <a:off x="1219200" y="3308121"/>
            <a:ext cx="990600" cy="307777"/>
          </a:xfrm>
          <a:prstGeom prst="rect">
            <a:avLst/>
          </a:prstGeom>
          <a:noFill/>
        </p:spPr>
        <p:txBody>
          <a:bodyPr wrap="square" rtlCol="0">
            <a:spAutoFit/>
          </a:bodyPr>
          <a:lstStyle/>
          <a:p>
            <a:r>
              <a:rPr lang="en-US" sz="1400" b="1" smtClean="0">
                <a:solidFill>
                  <a:srgbClr val="0000CC"/>
                </a:solidFill>
              </a:rPr>
              <a:t>6h 16/7</a:t>
            </a:r>
            <a:endParaRPr lang="en-US" sz="1400" b="1">
              <a:solidFill>
                <a:srgbClr val="0000CC"/>
              </a:solidFill>
            </a:endParaRPr>
          </a:p>
        </p:txBody>
      </p:sp>
      <p:sp>
        <p:nvSpPr>
          <p:cNvPr id="8" name="TextBox 7"/>
          <p:cNvSpPr txBox="1"/>
          <p:nvPr/>
        </p:nvSpPr>
        <p:spPr>
          <a:xfrm>
            <a:off x="2095500" y="3349823"/>
            <a:ext cx="495300" cy="307777"/>
          </a:xfrm>
          <a:prstGeom prst="rect">
            <a:avLst/>
          </a:prstGeom>
          <a:noFill/>
        </p:spPr>
        <p:txBody>
          <a:bodyPr wrap="square" rtlCol="0">
            <a:spAutoFit/>
          </a:bodyPr>
          <a:lstStyle/>
          <a:p>
            <a:r>
              <a:rPr lang="en-US" sz="1400" b="1" smtClean="0">
                <a:solidFill>
                  <a:srgbClr val="0000CC"/>
                </a:solidFill>
              </a:rPr>
              <a:t>20</a:t>
            </a:r>
            <a:endParaRPr lang="en-US" sz="1400" b="1">
              <a:solidFill>
                <a:srgbClr val="0000CC"/>
              </a:solidFill>
            </a:endParaRPr>
          </a:p>
        </p:txBody>
      </p:sp>
      <p:sp>
        <p:nvSpPr>
          <p:cNvPr id="11" name="TextBox 10"/>
          <p:cNvSpPr txBox="1"/>
          <p:nvPr/>
        </p:nvSpPr>
        <p:spPr>
          <a:xfrm>
            <a:off x="4000500" y="3403684"/>
            <a:ext cx="495300" cy="253916"/>
          </a:xfrm>
          <a:prstGeom prst="rect">
            <a:avLst/>
          </a:prstGeom>
          <a:noFill/>
        </p:spPr>
        <p:txBody>
          <a:bodyPr wrap="square" rtlCol="0">
            <a:spAutoFit/>
          </a:bodyPr>
          <a:lstStyle/>
          <a:p>
            <a:r>
              <a:rPr lang="en-US" sz="1050" b="1" smtClean="0">
                <a:solidFill>
                  <a:srgbClr val="0000CC"/>
                </a:solidFill>
              </a:rPr>
              <a:t>Tiến</a:t>
            </a:r>
            <a:endParaRPr lang="en-US" sz="1050" b="1">
              <a:solidFill>
                <a:srgbClr val="0000CC"/>
              </a:solidFill>
            </a:endParaRPr>
          </a:p>
        </p:txBody>
      </p:sp>
      <p:sp>
        <p:nvSpPr>
          <p:cNvPr id="12" name="TextBox 11"/>
          <p:cNvSpPr txBox="1"/>
          <p:nvPr/>
        </p:nvSpPr>
        <p:spPr>
          <a:xfrm>
            <a:off x="4572000" y="3352800"/>
            <a:ext cx="677839" cy="415498"/>
          </a:xfrm>
          <a:prstGeom prst="rect">
            <a:avLst/>
          </a:prstGeom>
          <a:noFill/>
        </p:spPr>
        <p:txBody>
          <a:bodyPr wrap="square" rtlCol="0">
            <a:spAutoFit/>
          </a:bodyPr>
          <a:lstStyle/>
          <a:p>
            <a:r>
              <a:rPr lang="en-US" sz="1050" b="1" smtClean="0">
                <a:solidFill>
                  <a:srgbClr val="0000CC"/>
                </a:solidFill>
              </a:rPr>
              <a:t>Số hóa đơn</a:t>
            </a:r>
            <a:endParaRPr lang="en-US" sz="1050" b="1">
              <a:solidFill>
                <a:srgbClr val="0000CC"/>
              </a:solidFill>
            </a:endParaRPr>
          </a:p>
        </p:txBody>
      </p:sp>
      <p:sp>
        <p:nvSpPr>
          <p:cNvPr id="13" name="TextBox 12"/>
          <p:cNvSpPr txBox="1"/>
          <p:nvPr/>
        </p:nvSpPr>
        <p:spPr>
          <a:xfrm>
            <a:off x="5223680" y="3400189"/>
            <a:ext cx="677839" cy="253916"/>
          </a:xfrm>
          <a:prstGeom prst="rect">
            <a:avLst/>
          </a:prstGeom>
          <a:noFill/>
        </p:spPr>
        <p:txBody>
          <a:bodyPr wrap="square" rtlCol="0">
            <a:spAutoFit/>
          </a:bodyPr>
          <a:lstStyle/>
          <a:p>
            <a:r>
              <a:rPr lang="en-US" sz="1050" b="1" smtClean="0">
                <a:solidFill>
                  <a:srgbClr val="0000CC"/>
                </a:solidFill>
              </a:rPr>
              <a:t>Có</a:t>
            </a:r>
            <a:endParaRPr lang="en-US" sz="1050" b="1">
              <a:solidFill>
                <a:srgbClr val="0000CC"/>
              </a:solidFill>
            </a:endParaRPr>
          </a:p>
        </p:txBody>
      </p:sp>
      <p:sp>
        <p:nvSpPr>
          <p:cNvPr id="14" name="TextBox 13"/>
          <p:cNvSpPr txBox="1"/>
          <p:nvPr/>
        </p:nvSpPr>
        <p:spPr>
          <a:xfrm>
            <a:off x="5722961" y="3403684"/>
            <a:ext cx="677839" cy="253916"/>
          </a:xfrm>
          <a:prstGeom prst="rect">
            <a:avLst/>
          </a:prstGeom>
          <a:noFill/>
        </p:spPr>
        <p:txBody>
          <a:bodyPr wrap="square" rtlCol="0">
            <a:spAutoFit/>
          </a:bodyPr>
          <a:lstStyle/>
          <a:p>
            <a:r>
              <a:rPr lang="en-US" sz="1050" b="1" smtClean="0">
                <a:solidFill>
                  <a:srgbClr val="0000CC"/>
                </a:solidFill>
              </a:rPr>
              <a:t>SỐ </a:t>
            </a:r>
            <a:endParaRPr lang="en-US" sz="1050" b="1">
              <a:solidFill>
                <a:srgbClr val="0000CC"/>
              </a:solidFill>
            </a:endParaRPr>
          </a:p>
        </p:txBody>
      </p:sp>
      <p:sp>
        <p:nvSpPr>
          <p:cNvPr id="15" name="TextBox 14"/>
          <p:cNvSpPr txBox="1"/>
          <p:nvPr/>
        </p:nvSpPr>
        <p:spPr>
          <a:xfrm>
            <a:off x="6256361" y="3433591"/>
            <a:ext cx="677839" cy="307777"/>
          </a:xfrm>
          <a:prstGeom prst="rect">
            <a:avLst/>
          </a:prstGeom>
          <a:noFill/>
        </p:spPr>
        <p:txBody>
          <a:bodyPr wrap="square" rtlCol="0">
            <a:spAutoFit/>
          </a:bodyPr>
          <a:lstStyle/>
          <a:p>
            <a:r>
              <a:rPr lang="en-US" sz="1400" b="1">
                <a:solidFill>
                  <a:srgbClr val="0000CC"/>
                </a:solidFill>
              </a:rPr>
              <a:t>X</a:t>
            </a:r>
          </a:p>
        </p:txBody>
      </p:sp>
      <p:sp>
        <p:nvSpPr>
          <p:cNvPr id="16" name="TextBox 15"/>
          <p:cNvSpPr txBox="1"/>
          <p:nvPr/>
        </p:nvSpPr>
        <p:spPr>
          <a:xfrm>
            <a:off x="7315200" y="3396214"/>
            <a:ext cx="677839" cy="307777"/>
          </a:xfrm>
          <a:prstGeom prst="rect">
            <a:avLst/>
          </a:prstGeom>
          <a:noFill/>
        </p:spPr>
        <p:txBody>
          <a:bodyPr wrap="square" rtlCol="0">
            <a:spAutoFit/>
          </a:bodyPr>
          <a:lstStyle/>
          <a:p>
            <a:r>
              <a:rPr lang="en-US" sz="1400" b="1">
                <a:solidFill>
                  <a:srgbClr val="0000CC"/>
                </a:solidFill>
              </a:rPr>
              <a:t>X</a:t>
            </a:r>
          </a:p>
        </p:txBody>
      </p:sp>
      <p:sp>
        <p:nvSpPr>
          <p:cNvPr id="17" name="TextBox 16"/>
          <p:cNvSpPr txBox="1"/>
          <p:nvPr/>
        </p:nvSpPr>
        <p:spPr>
          <a:xfrm>
            <a:off x="762000" y="6019800"/>
            <a:ext cx="762000" cy="584775"/>
          </a:xfrm>
          <a:prstGeom prst="rect">
            <a:avLst/>
          </a:prstGeom>
          <a:noFill/>
        </p:spPr>
        <p:txBody>
          <a:bodyPr wrap="square" rtlCol="0">
            <a:spAutoFit/>
          </a:bodyPr>
          <a:lstStyle/>
          <a:p>
            <a:r>
              <a:rPr lang="en-US" sz="1600" b="1" smtClean="0">
                <a:solidFill>
                  <a:srgbClr val="0000CC"/>
                </a:solidFill>
              </a:rPr>
              <a:t>Mỳ chính</a:t>
            </a:r>
            <a:endParaRPr lang="en-US" sz="1600" b="1">
              <a:solidFill>
                <a:srgbClr val="0000CC"/>
              </a:solidFill>
            </a:endParaRPr>
          </a:p>
        </p:txBody>
      </p:sp>
      <p:sp>
        <p:nvSpPr>
          <p:cNvPr id="18" name="TextBox 17"/>
          <p:cNvSpPr txBox="1"/>
          <p:nvPr/>
        </p:nvSpPr>
        <p:spPr>
          <a:xfrm>
            <a:off x="336077" y="6127521"/>
            <a:ext cx="380999" cy="369332"/>
          </a:xfrm>
          <a:prstGeom prst="rect">
            <a:avLst/>
          </a:prstGeom>
          <a:noFill/>
        </p:spPr>
        <p:txBody>
          <a:bodyPr wrap="square" rtlCol="0">
            <a:spAutoFit/>
          </a:bodyPr>
          <a:lstStyle/>
          <a:p>
            <a:r>
              <a:rPr lang="en-US" b="1" smtClean="0">
                <a:solidFill>
                  <a:srgbClr val="0000CC"/>
                </a:solidFill>
              </a:rPr>
              <a:t>1</a:t>
            </a:r>
            <a:endParaRPr lang="en-US" b="1">
              <a:solidFill>
                <a:srgbClr val="0000CC"/>
              </a:solidFill>
            </a:endParaRPr>
          </a:p>
        </p:txBody>
      </p:sp>
      <p:sp>
        <p:nvSpPr>
          <p:cNvPr id="19" name="TextBox 18"/>
          <p:cNvSpPr txBox="1"/>
          <p:nvPr/>
        </p:nvSpPr>
        <p:spPr>
          <a:xfrm>
            <a:off x="1492155" y="5991563"/>
            <a:ext cx="1014199" cy="584775"/>
          </a:xfrm>
          <a:prstGeom prst="rect">
            <a:avLst/>
          </a:prstGeom>
          <a:noFill/>
        </p:spPr>
        <p:txBody>
          <a:bodyPr wrap="square" rtlCol="0">
            <a:spAutoFit/>
          </a:bodyPr>
          <a:lstStyle/>
          <a:p>
            <a:r>
              <a:rPr lang="en-US" sz="1600" b="1" smtClean="0">
                <a:solidFill>
                  <a:srgbClr val="0000CC"/>
                </a:solidFill>
              </a:rPr>
              <a:t>Ghi theo nhãn sp</a:t>
            </a:r>
            <a:endParaRPr lang="en-US" sz="1600" b="1">
              <a:solidFill>
                <a:srgbClr val="0000CC"/>
              </a:solidFill>
            </a:endParaRPr>
          </a:p>
        </p:txBody>
      </p:sp>
      <p:sp>
        <p:nvSpPr>
          <p:cNvPr id="20" name="TextBox 19"/>
          <p:cNvSpPr txBox="1"/>
          <p:nvPr/>
        </p:nvSpPr>
        <p:spPr>
          <a:xfrm>
            <a:off x="4114800" y="5968425"/>
            <a:ext cx="1353118" cy="584775"/>
          </a:xfrm>
          <a:prstGeom prst="rect">
            <a:avLst/>
          </a:prstGeom>
          <a:noFill/>
        </p:spPr>
        <p:txBody>
          <a:bodyPr wrap="square" rtlCol="0">
            <a:spAutoFit/>
          </a:bodyPr>
          <a:lstStyle/>
          <a:p>
            <a:r>
              <a:rPr lang="en-US" sz="1600" b="1" smtClean="0">
                <a:solidFill>
                  <a:srgbClr val="0000CC"/>
                </a:solidFill>
              </a:rPr>
              <a:t>Ghi theo hợp đồng</a:t>
            </a:r>
            <a:endParaRPr lang="en-US" sz="1600" b="1">
              <a:solidFill>
                <a:srgbClr val="0000CC"/>
              </a:solidFill>
            </a:endParaRPr>
          </a:p>
        </p:txBody>
      </p:sp>
      <p:sp>
        <p:nvSpPr>
          <p:cNvPr id="21" name="TextBox 20"/>
          <p:cNvSpPr txBox="1"/>
          <p:nvPr/>
        </p:nvSpPr>
        <p:spPr>
          <a:xfrm>
            <a:off x="2837882" y="3301425"/>
            <a:ext cx="1353118" cy="584775"/>
          </a:xfrm>
          <a:prstGeom prst="rect">
            <a:avLst/>
          </a:prstGeom>
          <a:noFill/>
        </p:spPr>
        <p:txBody>
          <a:bodyPr wrap="square" rtlCol="0">
            <a:spAutoFit/>
          </a:bodyPr>
          <a:lstStyle/>
          <a:p>
            <a:r>
              <a:rPr lang="en-US" sz="1600" b="1" smtClean="0">
                <a:solidFill>
                  <a:srgbClr val="0000CC"/>
                </a:solidFill>
              </a:rPr>
              <a:t>Ghi theo hợp đồng</a:t>
            </a:r>
            <a:endParaRPr lang="en-US" sz="1600" b="1">
              <a:solidFill>
                <a:srgbClr val="0000CC"/>
              </a:solidFill>
            </a:endParaRPr>
          </a:p>
        </p:txBody>
      </p:sp>
      <p:sp>
        <p:nvSpPr>
          <p:cNvPr id="22" name="TextBox 21"/>
          <p:cNvSpPr txBox="1"/>
          <p:nvPr/>
        </p:nvSpPr>
        <p:spPr>
          <a:xfrm>
            <a:off x="5749261" y="6043585"/>
            <a:ext cx="1014199" cy="584775"/>
          </a:xfrm>
          <a:prstGeom prst="rect">
            <a:avLst/>
          </a:prstGeom>
          <a:noFill/>
        </p:spPr>
        <p:txBody>
          <a:bodyPr wrap="square" rtlCol="0">
            <a:spAutoFit/>
          </a:bodyPr>
          <a:lstStyle/>
          <a:p>
            <a:r>
              <a:rPr lang="en-US" sz="1600" b="1" smtClean="0">
                <a:solidFill>
                  <a:srgbClr val="0000CC"/>
                </a:solidFill>
              </a:rPr>
              <a:t>Ghi theo nhãn sp</a:t>
            </a:r>
            <a:endParaRPr lang="en-US" sz="1600" b="1">
              <a:solidFill>
                <a:srgbClr val="0000CC"/>
              </a:solidFill>
            </a:endParaRPr>
          </a:p>
        </p:txBody>
      </p:sp>
      <p:sp>
        <p:nvSpPr>
          <p:cNvPr id="23" name="TextBox 22"/>
          <p:cNvSpPr txBox="1"/>
          <p:nvPr/>
        </p:nvSpPr>
        <p:spPr>
          <a:xfrm>
            <a:off x="7399361" y="6245423"/>
            <a:ext cx="677839" cy="307777"/>
          </a:xfrm>
          <a:prstGeom prst="rect">
            <a:avLst/>
          </a:prstGeom>
          <a:noFill/>
        </p:spPr>
        <p:txBody>
          <a:bodyPr wrap="square" rtlCol="0">
            <a:spAutoFit/>
          </a:bodyPr>
          <a:lstStyle/>
          <a:p>
            <a:r>
              <a:rPr lang="en-US" sz="1400" b="1">
                <a:solidFill>
                  <a:srgbClr val="0000CC"/>
                </a:solidFill>
              </a:rPr>
              <a:t>X</a:t>
            </a:r>
          </a:p>
        </p:txBody>
      </p:sp>
      <p:sp>
        <p:nvSpPr>
          <p:cNvPr id="24" name="TextBox 23"/>
          <p:cNvSpPr txBox="1"/>
          <p:nvPr/>
        </p:nvSpPr>
        <p:spPr>
          <a:xfrm>
            <a:off x="1009650" y="499646"/>
            <a:ext cx="3257550" cy="338554"/>
          </a:xfrm>
          <a:prstGeom prst="rect">
            <a:avLst/>
          </a:prstGeom>
          <a:noFill/>
        </p:spPr>
        <p:txBody>
          <a:bodyPr wrap="square" rtlCol="0">
            <a:spAutoFit/>
          </a:bodyPr>
          <a:lstStyle/>
          <a:p>
            <a:r>
              <a:rPr lang="en-US" sz="1600" b="1" smtClean="0">
                <a:solidFill>
                  <a:srgbClr val="0000CC"/>
                </a:solidFill>
              </a:rPr>
              <a:t>Trường MN Long Biên A</a:t>
            </a:r>
            <a:endParaRPr lang="en-US" sz="1600" b="1">
              <a:solidFill>
                <a:srgbClr val="0000CC"/>
              </a:solidFill>
            </a:endParaRPr>
          </a:p>
        </p:txBody>
      </p:sp>
      <p:sp>
        <p:nvSpPr>
          <p:cNvPr id="25" name="TextBox 24"/>
          <p:cNvSpPr txBox="1"/>
          <p:nvPr/>
        </p:nvSpPr>
        <p:spPr>
          <a:xfrm>
            <a:off x="1314450" y="762000"/>
            <a:ext cx="3257550" cy="338554"/>
          </a:xfrm>
          <a:prstGeom prst="rect">
            <a:avLst/>
          </a:prstGeom>
          <a:noFill/>
        </p:spPr>
        <p:txBody>
          <a:bodyPr wrap="square" rtlCol="0">
            <a:spAutoFit/>
          </a:bodyPr>
          <a:lstStyle/>
          <a:p>
            <a:r>
              <a:rPr lang="en-US" sz="1600" b="1" smtClean="0">
                <a:solidFill>
                  <a:srgbClr val="0000CC"/>
                </a:solidFill>
              </a:rPr>
              <a:t>Nguyễn Thị A</a:t>
            </a:r>
            <a:endParaRPr lang="en-US" sz="1600" b="1">
              <a:solidFill>
                <a:srgbClr val="0000CC"/>
              </a:solidFill>
            </a:endParaRPr>
          </a:p>
        </p:txBody>
      </p:sp>
      <p:sp>
        <p:nvSpPr>
          <p:cNvPr id="26" name="TextBox 25"/>
          <p:cNvSpPr txBox="1"/>
          <p:nvPr/>
        </p:nvSpPr>
        <p:spPr>
          <a:xfrm>
            <a:off x="1488743" y="1295400"/>
            <a:ext cx="3257550" cy="338554"/>
          </a:xfrm>
          <a:prstGeom prst="rect">
            <a:avLst/>
          </a:prstGeom>
          <a:noFill/>
        </p:spPr>
        <p:txBody>
          <a:bodyPr wrap="square" rtlCol="0">
            <a:spAutoFit/>
          </a:bodyPr>
          <a:lstStyle/>
          <a:p>
            <a:r>
              <a:rPr lang="en-US" sz="1600" b="1" smtClean="0">
                <a:solidFill>
                  <a:srgbClr val="0000CC"/>
                </a:solidFill>
              </a:rPr>
              <a:t>Trường MN Long Biên A</a:t>
            </a:r>
            <a:endParaRPr lang="en-US" sz="1600" b="1">
              <a:solidFill>
                <a:srgbClr val="0000CC"/>
              </a:solidFill>
            </a:endParaRPr>
          </a:p>
        </p:txBody>
      </p:sp>
      <p:sp>
        <p:nvSpPr>
          <p:cNvPr id="27" name="TextBox 26"/>
          <p:cNvSpPr txBox="1"/>
          <p:nvPr/>
        </p:nvSpPr>
        <p:spPr>
          <a:xfrm>
            <a:off x="1791410" y="1066800"/>
            <a:ext cx="494590" cy="307777"/>
          </a:xfrm>
          <a:prstGeom prst="rect">
            <a:avLst/>
          </a:prstGeom>
          <a:noFill/>
        </p:spPr>
        <p:txBody>
          <a:bodyPr wrap="square" rtlCol="0">
            <a:spAutoFit/>
          </a:bodyPr>
          <a:lstStyle/>
          <a:p>
            <a:r>
              <a:rPr lang="en-US" sz="1400" b="1" smtClean="0">
                <a:solidFill>
                  <a:srgbClr val="0000CC"/>
                </a:solidFill>
              </a:rPr>
              <a:t>16</a:t>
            </a:r>
            <a:endParaRPr lang="en-US" sz="1400" b="1">
              <a:solidFill>
                <a:srgbClr val="0000CC"/>
              </a:solidFill>
            </a:endParaRPr>
          </a:p>
        </p:txBody>
      </p:sp>
      <p:sp>
        <p:nvSpPr>
          <p:cNvPr id="28" name="TextBox 27"/>
          <p:cNvSpPr txBox="1"/>
          <p:nvPr/>
        </p:nvSpPr>
        <p:spPr>
          <a:xfrm>
            <a:off x="2401010" y="1063823"/>
            <a:ext cx="494590" cy="307777"/>
          </a:xfrm>
          <a:prstGeom prst="rect">
            <a:avLst/>
          </a:prstGeom>
          <a:noFill/>
        </p:spPr>
        <p:txBody>
          <a:bodyPr wrap="square" rtlCol="0">
            <a:spAutoFit/>
          </a:bodyPr>
          <a:lstStyle/>
          <a:p>
            <a:r>
              <a:rPr lang="en-US" sz="1400" b="1">
                <a:solidFill>
                  <a:srgbClr val="0000CC"/>
                </a:solidFill>
              </a:rPr>
              <a:t>7</a:t>
            </a:r>
          </a:p>
        </p:txBody>
      </p:sp>
      <p:sp>
        <p:nvSpPr>
          <p:cNvPr id="29" name="TextBox 28"/>
          <p:cNvSpPr txBox="1"/>
          <p:nvPr/>
        </p:nvSpPr>
        <p:spPr>
          <a:xfrm>
            <a:off x="3019850" y="1063822"/>
            <a:ext cx="713949" cy="307777"/>
          </a:xfrm>
          <a:prstGeom prst="rect">
            <a:avLst/>
          </a:prstGeom>
          <a:noFill/>
        </p:spPr>
        <p:txBody>
          <a:bodyPr wrap="square" rtlCol="0">
            <a:spAutoFit/>
          </a:bodyPr>
          <a:lstStyle/>
          <a:p>
            <a:r>
              <a:rPr lang="en-US" sz="1400" b="1" smtClean="0">
                <a:solidFill>
                  <a:srgbClr val="0000CC"/>
                </a:solidFill>
              </a:rPr>
              <a:t>2022</a:t>
            </a:r>
            <a:endParaRPr lang="en-US" sz="1400" b="1">
              <a:solidFill>
                <a:srgbClr val="0000CC"/>
              </a:solidFill>
            </a:endParaRPr>
          </a:p>
        </p:txBody>
      </p:sp>
      <p:sp>
        <p:nvSpPr>
          <p:cNvPr id="30" name="TextBox 29"/>
          <p:cNvSpPr txBox="1"/>
          <p:nvPr/>
        </p:nvSpPr>
        <p:spPr>
          <a:xfrm>
            <a:off x="2500242" y="6055492"/>
            <a:ext cx="1014199" cy="461665"/>
          </a:xfrm>
          <a:prstGeom prst="rect">
            <a:avLst/>
          </a:prstGeom>
          <a:noFill/>
        </p:spPr>
        <p:txBody>
          <a:bodyPr wrap="square" rtlCol="0">
            <a:spAutoFit/>
          </a:bodyPr>
          <a:lstStyle/>
          <a:p>
            <a:r>
              <a:rPr lang="en-US" sz="1200" b="1" smtClean="0">
                <a:solidFill>
                  <a:srgbClr val="0000CC"/>
                </a:solidFill>
              </a:rPr>
              <a:t>9h00</a:t>
            </a:r>
          </a:p>
          <a:p>
            <a:r>
              <a:rPr lang="en-US" sz="1200" b="1" smtClean="0">
                <a:solidFill>
                  <a:srgbClr val="0000CC"/>
                </a:solidFill>
              </a:rPr>
              <a:t>16/7/2022</a:t>
            </a:r>
            <a:endParaRPr lang="en-US" sz="1200" b="1">
              <a:solidFill>
                <a:srgbClr val="0000CC"/>
              </a:solidFill>
            </a:endParaRPr>
          </a:p>
        </p:txBody>
      </p:sp>
      <p:sp>
        <p:nvSpPr>
          <p:cNvPr id="31" name="TextBox 30"/>
          <p:cNvSpPr txBox="1"/>
          <p:nvPr/>
        </p:nvSpPr>
        <p:spPr>
          <a:xfrm>
            <a:off x="3405401" y="6200001"/>
            <a:ext cx="1014199" cy="276999"/>
          </a:xfrm>
          <a:prstGeom prst="rect">
            <a:avLst/>
          </a:prstGeom>
          <a:noFill/>
        </p:spPr>
        <p:txBody>
          <a:bodyPr wrap="square" rtlCol="0">
            <a:spAutoFit/>
          </a:bodyPr>
          <a:lstStyle/>
          <a:p>
            <a:r>
              <a:rPr lang="en-US" sz="1200" b="1" smtClean="0">
                <a:solidFill>
                  <a:srgbClr val="0000CC"/>
                </a:solidFill>
              </a:rPr>
              <a:t>10</a:t>
            </a:r>
            <a:endParaRPr lang="en-US" sz="1200" b="1">
              <a:solidFill>
                <a:srgbClr val="0000CC"/>
              </a:solidFill>
            </a:endParaRPr>
          </a:p>
        </p:txBody>
      </p:sp>
    </p:spTree>
    <p:extLst>
      <p:ext uri="{BB962C8B-B14F-4D97-AF65-F5344CB8AC3E}">
        <p14:creationId xmlns:p14="http://schemas.microsoft.com/office/powerpoint/2010/main" val="290738795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repeatCount="4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0" repeatCount="4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1000"/>
                                        <p:tgtEl>
                                          <p:spTgt spid="15"/>
                                        </p:tgtEl>
                                      </p:cBhvr>
                                    </p:animEffect>
                                    <p:anim calcmode="lin" valueType="num">
                                      <p:cBhvr>
                                        <p:cTn id="65" dur="1000" fill="hold"/>
                                        <p:tgtEl>
                                          <p:spTgt spid="15"/>
                                        </p:tgtEl>
                                        <p:attrNameLst>
                                          <p:attrName>ppt_x</p:attrName>
                                        </p:attrNameLst>
                                      </p:cBhvr>
                                      <p:tavLst>
                                        <p:tav tm="0">
                                          <p:val>
                                            <p:strVal val="#ppt_x"/>
                                          </p:val>
                                        </p:tav>
                                        <p:tav tm="100000">
                                          <p:val>
                                            <p:strVal val="#ppt_x"/>
                                          </p:val>
                                        </p:tav>
                                      </p:tavLst>
                                    </p:anim>
                                    <p:anim calcmode="lin" valueType="num">
                                      <p:cBhvr>
                                        <p:cTn id="66" dur="1000" fill="hold"/>
                                        <p:tgtEl>
                                          <p:spTgt spid="1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1000"/>
                                        <p:tgtEl>
                                          <p:spTgt spid="16"/>
                                        </p:tgtEl>
                                      </p:cBhvr>
                                    </p:animEffect>
                                    <p:anim calcmode="lin" valueType="num">
                                      <p:cBhvr>
                                        <p:cTn id="70" dur="1000" fill="hold"/>
                                        <p:tgtEl>
                                          <p:spTgt spid="16"/>
                                        </p:tgtEl>
                                        <p:attrNameLst>
                                          <p:attrName>ppt_x</p:attrName>
                                        </p:attrNameLst>
                                      </p:cBhvr>
                                      <p:tavLst>
                                        <p:tav tm="0">
                                          <p:val>
                                            <p:strVal val="#ppt_x"/>
                                          </p:val>
                                        </p:tav>
                                        <p:tav tm="100000">
                                          <p:val>
                                            <p:strVal val="#ppt_x"/>
                                          </p:val>
                                        </p:tav>
                                      </p:tavLst>
                                    </p:anim>
                                    <p:anim calcmode="lin" valueType="num">
                                      <p:cBhvr>
                                        <p:cTn id="7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500"/>
                                        <p:tgtEl>
                                          <p:spTgt spid="1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500"/>
                                        <p:tgtEl>
                                          <p:spTgt spid="2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500"/>
                                        <p:tgtEl>
                                          <p:spTgt spid="2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500"/>
                                        <p:tgtEl>
                                          <p:spTgt spid="3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p:bldP spid="6" grpId="0"/>
      <p:bldP spid="7" grpId="0"/>
      <p:bldP spid="8" grpId="0"/>
      <p:bldP spid="11" grpId="0"/>
      <p:bldP spid="12" grpId="0"/>
      <p:bldP spid="13" grpId="0"/>
      <p:bldP spid="14" grpId="0"/>
      <p:bldP spid="15" grpId="0"/>
      <p:bldP spid="16" grpId="0"/>
      <p:bldP spid="17" grpId="0"/>
      <p:bldP spid="18" grpId="0"/>
      <p:bldP spid="19" grpId="0"/>
      <p:bldP spid="20" grpId="0"/>
      <p:bldP spid="21" grpId="0"/>
      <p:bldP spid="22" grpId="0"/>
      <p:bldP spid="23" grpId="0"/>
      <p:bldP spid="30" grpId="0"/>
      <p:bldP spid="31" grpId="0"/>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2"/>
          <a:srcRect/>
          <a:stretch>
            <a:fillRect/>
          </a:stretch>
        </p:blipFill>
        <p:spPr bwMode="auto">
          <a:xfrm>
            <a:off x="47625" y="0"/>
            <a:ext cx="9048750" cy="6858000"/>
          </a:xfrm>
          <a:prstGeom prst="rect">
            <a:avLst/>
          </a:prstGeom>
          <a:noFill/>
          <a:ln w="9525">
            <a:noFill/>
            <a:miter lim="800000"/>
            <a:headEnd/>
            <a:tailEnd/>
          </a:ln>
          <a:effectLst/>
        </p:spPr>
      </p:pic>
      <p:sp>
        <p:nvSpPr>
          <p:cNvPr id="3" name="Rectangle 2"/>
          <p:cNvSpPr/>
          <p:nvPr/>
        </p:nvSpPr>
        <p:spPr bwMode="auto">
          <a:xfrm>
            <a:off x="3276600" y="2362200"/>
            <a:ext cx="1524000" cy="26670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4" name="TextBox 3"/>
          <p:cNvSpPr txBox="1"/>
          <p:nvPr/>
        </p:nvSpPr>
        <p:spPr>
          <a:xfrm>
            <a:off x="533400" y="5410200"/>
            <a:ext cx="762000" cy="584775"/>
          </a:xfrm>
          <a:prstGeom prst="rect">
            <a:avLst/>
          </a:prstGeom>
          <a:noFill/>
        </p:spPr>
        <p:txBody>
          <a:bodyPr wrap="square" rtlCol="0">
            <a:spAutoFit/>
          </a:bodyPr>
          <a:lstStyle/>
          <a:p>
            <a:r>
              <a:rPr lang="en-US" sz="1600" b="1" smtClean="0">
                <a:solidFill>
                  <a:srgbClr val="0000CC"/>
                </a:solidFill>
              </a:rPr>
              <a:t>Trưa	</a:t>
            </a:r>
            <a:endParaRPr lang="en-US" sz="1600" b="1">
              <a:solidFill>
                <a:srgbClr val="0000CC"/>
              </a:solidFill>
            </a:endParaRPr>
          </a:p>
        </p:txBody>
      </p:sp>
      <p:sp>
        <p:nvSpPr>
          <p:cNvPr id="5" name="TextBox 4"/>
          <p:cNvSpPr txBox="1"/>
          <p:nvPr/>
        </p:nvSpPr>
        <p:spPr>
          <a:xfrm>
            <a:off x="152400" y="5486400"/>
            <a:ext cx="381000" cy="584775"/>
          </a:xfrm>
          <a:prstGeom prst="rect">
            <a:avLst/>
          </a:prstGeom>
          <a:noFill/>
        </p:spPr>
        <p:txBody>
          <a:bodyPr wrap="square" rtlCol="0">
            <a:spAutoFit/>
          </a:bodyPr>
          <a:lstStyle/>
          <a:p>
            <a:r>
              <a:rPr lang="en-US" sz="1600" b="1">
                <a:solidFill>
                  <a:srgbClr val="0000CC"/>
                </a:solidFill>
              </a:rPr>
              <a:t>1</a:t>
            </a:r>
            <a:r>
              <a:rPr lang="en-US" sz="1600" b="1" smtClean="0">
                <a:solidFill>
                  <a:srgbClr val="0000CC"/>
                </a:solidFill>
              </a:rPr>
              <a:t>	</a:t>
            </a:r>
            <a:endParaRPr lang="en-US" sz="1600" b="1">
              <a:solidFill>
                <a:srgbClr val="0000CC"/>
              </a:solidFill>
            </a:endParaRPr>
          </a:p>
        </p:txBody>
      </p:sp>
      <p:sp>
        <p:nvSpPr>
          <p:cNvPr id="6" name="TextBox 5"/>
          <p:cNvSpPr txBox="1"/>
          <p:nvPr/>
        </p:nvSpPr>
        <p:spPr>
          <a:xfrm>
            <a:off x="1295400" y="5410200"/>
            <a:ext cx="762000" cy="830997"/>
          </a:xfrm>
          <a:prstGeom prst="rect">
            <a:avLst/>
          </a:prstGeom>
          <a:noFill/>
        </p:spPr>
        <p:txBody>
          <a:bodyPr wrap="square" rtlCol="0">
            <a:spAutoFit/>
          </a:bodyPr>
          <a:lstStyle/>
          <a:p>
            <a:r>
              <a:rPr lang="en-US" sz="1600" b="1" smtClean="0">
                <a:solidFill>
                  <a:srgbClr val="0000CC"/>
                </a:solidFill>
              </a:rPr>
              <a:t>Cháo gà	</a:t>
            </a:r>
            <a:endParaRPr lang="en-US" sz="1600" b="1">
              <a:solidFill>
                <a:srgbClr val="0000CC"/>
              </a:solidFill>
            </a:endParaRPr>
          </a:p>
        </p:txBody>
      </p:sp>
      <p:sp>
        <p:nvSpPr>
          <p:cNvPr id="7" name="TextBox 6"/>
          <p:cNvSpPr txBox="1"/>
          <p:nvPr/>
        </p:nvSpPr>
        <p:spPr>
          <a:xfrm>
            <a:off x="1999397" y="5410200"/>
            <a:ext cx="762000" cy="1384995"/>
          </a:xfrm>
          <a:prstGeom prst="rect">
            <a:avLst/>
          </a:prstGeom>
          <a:noFill/>
        </p:spPr>
        <p:txBody>
          <a:bodyPr wrap="square" rtlCol="0">
            <a:spAutoFit/>
          </a:bodyPr>
          <a:lstStyle/>
          <a:p>
            <a:r>
              <a:rPr lang="en-US" sz="1400" b="1" smtClean="0">
                <a:solidFill>
                  <a:srgbClr val="0000CC"/>
                </a:solidFill>
              </a:rPr>
              <a:t>Thịt gà 20kg, gạo tẻ 10kg	</a:t>
            </a:r>
            <a:endParaRPr lang="en-US" sz="1400" b="1">
              <a:solidFill>
                <a:srgbClr val="0000CC"/>
              </a:solidFill>
            </a:endParaRPr>
          </a:p>
        </p:txBody>
      </p:sp>
      <p:sp>
        <p:nvSpPr>
          <p:cNvPr id="8" name="TextBox 7"/>
          <p:cNvSpPr txBox="1"/>
          <p:nvPr/>
        </p:nvSpPr>
        <p:spPr>
          <a:xfrm>
            <a:off x="2667000" y="5410200"/>
            <a:ext cx="762000" cy="584775"/>
          </a:xfrm>
          <a:prstGeom prst="rect">
            <a:avLst/>
          </a:prstGeom>
          <a:noFill/>
        </p:spPr>
        <p:txBody>
          <a:bodyPr wrap="square" rtlCol="0">
            <a:spAutoFit/>
          </a:bodyPr>
          <a:lstStyle/>
          <a:p>
            <a:r>
              <a:rPr lang="en-US" sz="1600" b="1" smtClean="0">
                <a:solidFill>
                  <a:srgbClr val="0000CC"/>
                </a:solidFill>
              </a:rPr>
              <a:t>200	</a:t>
            </a:r>
            <a:endParaRPr lang="en-US" sz="1600" b="1">
              <a:solidFill>
                <a:srgbClr val="0000CC"/>
              </a:solidFill>
            </a:endParaRPr>
          </a:p>
        </p:txBody>
      </p:sp>
      <p:sp>
        <p:nvSpPr>
          <p:cNvPr id="9" name="TextBox 8"/>
          <p:cNvSpPr txBox="1"/>
          <p:nvPr/>
        </p:nvSpPr>
        <p:spPr>
          <a:xfrm>
            <a:off x="3200400" y="5418161"/>
            <a:ext cx="914400" cy="646331"/>
          </a:xfrm>
          <a:prstGeom prst="rect">
            <a:avLst/>
          </a:prstGeom>
          <a:noFill/>
        </p:spPr>
        <p:txBody>
          <a:bodyPr wrap="square" rtlCol="0">
            <a:spAutoFit/>
          </a:bodyPr>
          <a:lstStyle/>
          <a:p>
            <a:r>
              <a:rPr lang="en-US" sz="1200" b="1" smtClean="0">
                <a:solidFill>
                  <a:srgbClr val="0000CC"/>
                </a:solidFill>
              </a:rPr>
              <a:t>9h30</a:t>
            </a:r>
          </a:p>
          <a:p>
            <a:r>
              <a:rPr lang="en-US" sz="1200" b="1" smtClean="0">
                <a:solidFill>
                  <a:srgbClr val="0000CC"/>
                </a:solidFill>
              </a:rPr>
              <a:t>16/7/2022	</a:t>
            </a:r>
            <a:endParaRPr lang="en-US" sz="1200" b="1">
              <a:solidFill>
                <a:srgbClr val="0000CC"/>
              </a:solidFill>
            </a:endParaRPr>
          </a:p>
        </p:txBody>
      </p:sp>
      <p:sp>
        <p:nvSpPr>
          <p:cNvPr id="11" name="TextBox 10"/>
          <p:cNvSpPr txBox="1"/>
          <p:nvPr/>
        </p:nvSpPr>
        <p:spPr>
          <a:xfrm>
            <a:off x="4876800" y="5511225"/>
            <a:ext cx="762000" cy="584775"/>
          </a:xfrm>
          <a:prstGeom prst="rect">
            <a:avLst/>
          </a:prstGeom>
          <a:noFill/>
        </p:spPr>
        <p:txBody>
          <a:bodyPr wrap="square" rtlCol="0">
            <a:spAutoFit/>
          </a:bodyPr>
          <a:lstStyle/>
          <a:p>
            <a:r>
              <a:rPr lang="en-US" sz="1600" b="1" smtClean="0">
                <a:solidFill>
                  <a:srgbClr val="0000CC"/>
                </a:solidFill>
              </a:rPr>
              <a:t>Đạt	</a:t>
            </a:r>
            <a:endParaRPr lang="en-US" sz="1600" b="1">
              <a:solidFill>
                <a:srgbClr val="0000CC"/>
              </a:solidFill>
            </a:endParaRPr>
          </a:p>
        </p:txBody>
      </p:sp>
      <p:sp>
        <p:nvSpPr>
          <p:cNvPr id="12" name="TextBox 11"/>
          <p:cNvSpPr txBox="1"/>
          <p:nvPr/>
        </p:nvSpPr>
        <p:spPr>
          <a:xfrm>
            <a:off x="5562600" y="5511225"/>
            <a:ext cx="762000" cy="1323439"/>
          </a:xfrm>
          <a:prstGeom prst="rect">
            <a:avLst/>
          </a:prstGeom>
          <a:noFill/>
        </p:spPr>
        <p:txBody>
          <a:bodyPr wrap="square" rtlCol="0">
            <a:spAutoFit/>
          </a:bodyPr>
          <a:lstStyle/>
          <a:p>
            <a:r>
              <a:rPr lang="en-US" sz="1600" b="1" smtClean="0">
                <a:solidFill>
                  <a:srgbClr val="0000CC"/>
                </a:solidFill>
              </a:rPr>
              <a:t>Đảm bảo vệ sinh	</a:t>
            </a:r>
            <a:endParaRPr lang="en-US" sz="1600" b="1">
              <a:solidFill>
                <a:srgbClr val="0000CC"/>
              </a:solidFill>
            </a:endParaRPr>
          </a:p>
        </p:txBody>
      </p:sp>
      <p:sp>
        <p:nvSpPr>
          <p:cNvPr id="13" name="TextBox 12"/>
          <p:cNvSpPr txBox="1"/>
          <p:nvPr/>
        </p:nvSpPr>
        <p:spPr>
          <a:xfrm>
            <a:off x="6324600" y="5497871"/>
            <a:ext cx="762000" cy="1323439"/>
          </a:xfrm>
          <a:prstGeom prst="rect">
            <a:avLst/>
          </a:prstGeom>
          <a:noFill/>
        </p:spPr>
        <p:txBody>
          <a:bodyPr wrap="square" rtlCol="0">
            <a:spAutoFit/>
          </a:bodyPr>
          <a:lstStyle/>
          <a:p>
            <a:r>
              <a:rPr lang="en-US" sz="1600" b="1" smtClean="0">
                <a:solidFill>
                  <a:srgbClr val="0000CC"/>
                </a:solidFill>
              </a:rPr>
              <a:t>Đảm bảo vệ sinh	</a:t>
            </a:r>
            <a:endParaRPr lang="en-US" sz="1600" b="1">
              <a:solidFill>
                <a:srgbClr val="0000CC"/>
              </a:solidFill>
            </a:endParaRPr>
          </a:p>
        </p:txBody>
      </p:sp>
      <p:sp>
        <p:nvSpPr>
          <p:cNvPr id="14" name="TextBox 13"/>
          <p:cNvSpPr txBox="1"/>
          <p:nvPr/>
        </p:nvSpPr>
        <p:spPr>
          <a:xfrm>
            <a:off x="6825016" y="5601073"/>
            <a:ext cx="762000" cy="584775"/>
          </a:xfrm>
          <a:prstGeom prst="rect">
            <a:avLst/>
          </a:prstGeom>
          <a:noFill/>
        </p:spPr>
        <p:txBody>
          <a:bodyPr wrap="square" rtlCol="0">
            <a:spAutoFit/>
          </a:bodyPr>
          <a:lstStyle/>
          <a:p>
            <a:pPr algn="ctr"/>
            <a:r>
              <a:rPr lang="en-US" sz="1600" b="1">
                <a:solidFill>
                  <a:srgbClr val="0000CC"/>
                </a:solidFill>
              </a:rPr>
              <a:t>X</a:t>
            </a:r>
            <a:r>
              <a:rPr lang="en-US" sz="1600" b="1" smtClean="0">
                <a:solidFill>
                  <a:srgbClr val="0000CC"/>
                </a:solidFill>
              </a:rPr>
              <a:t>	</a:t>
            </a:r>
            <a:endParaRPr lang="en-US" sz="1600" b="1">
              <a:solidFill>
                <a:srgbClr val="0000CC"/>
              </a:solidFill>
            </a:endParaRPr>
          </a:p>
        </p:txBody>
      </p:sp>
      <p:sp>
        <p:nvSpPr>
          <p:cNvPr id="15" name="TextBox 14"/>
          <p:cNvSpPr txBox="1"/>
          <p:nvPr/>
        </p:nvSpPr>
        <p:spPr>
          <a:xfrm>
            <a:off x="3928281" y="5406788"/>
            <a:ext cx="914400" cy="646331"/>
          </a:xfrm>
          <a:prstGeom prst="rect">
            <a:avLst/>
          </a:prstGeom>
          <a:noFill/>
        </p:spPr>
        <p:txBody>
          <a:bodyPr wrap="square" rtlCol="0">
            <a:spAutoFit/>
          </a:bodyPr>
          <a:lstStyle/>
          <a:p>
            <a:r>
              <a:rPr lang="en-US" sz="1200" b="1" smtClean="0">
                <a:solidFill>
                  <a:srgbClr val="0000CC"/>
                </a:solidFill>
              </a:rPr>
              <a:t>10h30</a:t>
            </a:r>
          </a:p>
          <a:p>
            <a:r>
              <a:rPr lang="en-US" sz="1200" b="1" smtClean="0">
                <a:solidFill>
                  <a:srgbClr val="0000CC"/>
                </a:solidFill>
              </a:rPr>
              <a:t>16/7/2022	</a:t>
            </a:r>
            <a:endParaRPr lang="en-US" sz="1200" b="1">
              <a:solidFill>
                <a:srgbClr val="0000CC"/>
              </a:solidFill>
            </a:endParaRPr>
          </a:p>
        </p:txBody>
      </p:sp>
    </p:spTree>
    <p:extLst>
      <p:ext uri="{BB962C8B-B14F-4D97-AF65-F5344CB8AC3E}">
        <p14:creationId xmlns:p14="http://schemas.microsoft.com/office/powerpoint/2010/main" val="285710582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repeatCount="4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1" grpId="0"/>
      <p:bldP spid="12" grpId="0"/>
      <p:bldP spid="13" grpId="0"/>
      <p:bldP spid="14" grpId="0"/>
      <p:bldP spid="15" grpId="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0419" name="Picture 3"/>
          <p:cNvPicPr>
            <a:picLocks noChangeAspect="1" noChangeArrowheads="1"/>
          </p:cNvPicPr>
          <p:nvPr/>
        </p:nvPicPr>
        <p:blipFill>
          <a:blip r:embed="rId2"/>
          <a:srcRect/>
          <a:stretch>
            <a:fillRect/>
          </a:stretch>
        </p:blipFill>
        <p:spPr bwMode="auto">
          <a:xfrm>
            <a:off x="57150" y="1"/>
            <a:ext cx="9029700" cy="6857999"/>
          </a:xfrm>
          <a:prstGeom prst="rect">
            <a:avLst/>
          </a:prstGeom>
          <a:noFill/>
          <a:ln w="9525">
            <a:noFill/>
            <a:miter lim="800000"/>
            <a:headEnd/>
            <a:tailEnd/>
          </a:ln>
          <a:effectLst/>
        </p:spPr>
      </p:pic>
      <p:sp>
        <p:nvSpPr>
          <p:cNvPr id="4" name="Rectangle 3"/>
          <p:cNvSpPr/>
          <p:nvPr/>
        </p:nvSpPr>
        <p:spPr bwMode="auto">
          <a:xfrm>
            <a:off x="1371600" y="2514600"/>
            <a:ext cx="685800" cy="1752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w="57150">
                <a:solidFill>
                  <a:schemeClr val="tx1"/>
                </a:solidFill>
              </a:ln>
              <a:solidFill>
                <a:schemeClr val="tx1"/>
              </a:solidFill>
              <a:effectLst/>
              <a:latin typeface="Arial" charset="0"/>
              <a:cs typeface="Arial" charset="0"/>
            </a:endParaRPr>
          </a:p>
        </p:txBody>
      </p:sp>
      <p:sp>
        <p:nvSpPr>
          <p:cNvPr id="5" name="TextBox 4"/>
          <p:cNvSpPr txBox="1"/>
          <p:nvPr/>
        </p:nvSpPr>
        <p:spPr>
          <a:xfrm>
            <a:off x="152400" y="4872055"/>
            <a:ext cx="381000" cy="584775"/>
          </a:xfrm>
          <a:prstGeom prst="rect">
            <a:avLst/>
          </a:prstGeom>
          <a:noFill/>
        </p:spPr>
        <p:txBody>
          <a:bodyPr wrap="square" rtlCol="0">
            <a:spAutoFit/>
          </a:bodyPr>
          <a:lstStyle/>
          <a:p>
            <a:r>
              <a:rPr lang="en-US" sz="1600" b="1">
                <a:solidFill>
                  <a:srgbClr val="0000CC"/>
                </a:solidFill>
              </a:rPr>
              <a:t>1</a:t>
            </a:r>
            <a:r>
              <a:rPr lang="en-US" sz="1600" b="1" smtClean="0">
                <a:solidFill>
                  <a:srgbClr val="0000CC"/>
                </a:solidFill>
              </a:rPr>
              <a:t>	</a:t>
            </a:r>
            <a:endParaRPr lang="en-US" sz="1600" b="1">
              <a:solidFill>
                <a:srgbClr val="0000CC"/>
              </a:solidFill>
            </a:endParaRPr>
          </a:p>
        </p:txBody>
      </p:sp>
      <p:sp>
        <p:nvSpPr>
          <p:cNvPr id="6" name="TextBox 5"/>
          <p:cNvSpPr txBox="1"/>
          <p:nvPr/>
        </p:nvSpPr>
        <p:spPr>
          <a:xfrm>
            <a:off x="609600" y="4872054"/>
            <a:ext cx="685800" cy="338554"/>
          </a:xfrm>
          <a:prstGeom prst="rect">
            <a:avLst/>
          </a:prstGeom>
          <a:noFill/>
        </p:spPr>
        <p:txBody>
          <a:bodyPr wrap="square" rtlCol="0">
            <a:spAutoFit/>
          </a:bodyPr>
          <a:lstStyle/>
          <a:p>
            <a:r>
              <a:rPr lang="en-US" sz="1600" b="1" smtClean="0">
                <a:solidFill>
                  <a:srgbClr val="0000CC"/>
                </a:solidFill>
              </a:rPr>
              <a:t>Trưa</a:t>
            </a:r>
            <a:endParaRPr lang="en-US" sz="1600" b="1">
              <a:solidFill>
                <a:srgbClr val="0000CC"/>
              </a:solidFill>
            </a:endParaRPr>
          </a:p>
        </p:txBody>
      </p:sp>
      <p:sp>
        <p:nvSpPr>
          <p:cNvPr id="7" name="TextBox 6"/>
          <p:cNvSpPr txBox="1"/>
          <p:nvPr/>
        </p:nvSpPr>
        <p:spPr>
          <a:xfrm>
            <a:off x="1371600" y="4876801"/>
            <a:ext cx="838200" cy="580030"/>
          </a:xfrm>
          <a:prstGeom prst="rect">
            <a:avLst/>
          </a:prstGeom>
          <a:noFill/>
        </p:spPr>
        <p:txBody>
          <a:bodyPr wrap="square" rtlCol="0">
            <a:spAutoFit/>
          </a:bodyPr>
          <a:lstStyle/>
          <a:p>
            <a:r>
              <a:rPr lang="en-US" sz="1600" b="1" smtClean="0">
                <a:solidFill>
                  <a:srgbClr val="0000CC"/>
                </a:solidFill>
              </a:rPr>
              <a:t>Cháo gà</a:t>
            </a:r>
            <a:endParaRPr lang="en-US" sz="1600" b="1">
              <a:solidFill>
                <a:srgbClr val="0000CC"/>
              </a:solidFill>
            </a:endParaRPr>
          </a:p>
        </p:txBody>
      </p:sp>
      <p:sp>
        <p:nvSpPr>
          <p:cNvPr id="8" name="TextBox 7"/>
          <p:cNvSpPr txBox="1"/>
          <p:nvPr/>
        </p:nvSpPr>
        <p:spPr>
          <a:xfrm>
            <a:off x="2133600" y="4919246"/>
            <a:ext cx="838200" cy="338554"/>
          </a:xfrm>
          <a:prstGeom prst="rect">
            <a:avLst/>
          </a:prstGeom>
          <a:noFill/>
        </p:spPr>
        <p:txBody>
          <a:bodyPr wrap="square" rtlCol="0">
            <a:spAutoFit/>
          </a:bodyPr>
          <a:lstStyle/>
          <a:p>
            <a:r>
              <a:rPr lang="en-US" sz="1600" b="1" smtClean="0">
                <a:solidFill>
                  <a:srgbClr val="0000CC"/>
                </a:solidFill>
              </a:rPr>
              <a:t>200</a:t>
            </a:r>
            <a:endParaRPr lang="en-US" sz="1600" b="1">
              <a:solidFill>
                <a:srgbClr val="0000CC"/>
              </a:solidFill>
            </a:endParaRPr>
          </a:p>
        </p:txBody>
      </p:sp>
      <p:sp>
        <p:nvSpPr>
          <p:cNvPr id="9" name="TextBox 8"/>
          <p:cNvSpPr txBox="1"/>
          <p:nvPr/>
        </p:nvSpPr>
        <p:spPr>
          <a:xfrm>
            <a:off x="2895600" y="4927573"/>
            <a:ext cx="838200" cy="584775"/>
          </a:xfrm>
          <a:prstGeom prst="rect">
            <a:avLst/>
          </a:prstGeom>
          <a:noFill/>
        </p:spPr>
        <p:txBody>
          <a:bodyPr wrap="square" rtlCol="0">
            <a:spAutoFit/>
          </a:bodyPr>
          <a:lstStyle/>
          <a:p>
            <a:r>
              <a:rPr lang="en-US" sz="1600" b="1" smtClean="0">
                <a:solidFill>
                  <a:srgbClr val="0000CC"/>
                </a:solidFill>
              </a:rPr>
              <a:t>11 giờ 00</a:t>
            </a:r>
            <a:endParaRPr lang="en-US" sz="1600" b="1">
              <a:solidFill>
                <a:srgbClr val="0000CC"/>
              </a:solidFill>
            </a:endParaRPr>
          </a:p>
        </p:txBody>
      </p:sp>
      <p:sp>
        <p:nvSpPr>
          <p:cNvPr id="10" name="TextBox 9"/>
          <p:cNvSpPr txBox="1"/>
          <p:nvPr/>
        </p:nvSpPr>
        <p:spPr>
          <a:xfrm>
            <a:off x="3755409" y="4879807"/>
            <a:ext cx="838200" cy="584775"/>
          </a:xfrm>
          <a:prstGeom prst="rect">
            <a:avLst/>
          </a:prstGeom>
          <a:noFill/>
        </p:spPr>
        <p:txBody>
          <a:bodyPr wrap="square" rtlCol="0">
            <a:spAutoFit/>
          </a:bodyPr>
          <a:lstStyle/>
          <a:p>
            <a:r>
              <a:rPr lang="en-US" sz="1600" b="1" smtClean="0">
                <a:solidFill>
                  <a:srgbClr val="0000CC"/>
                </a:solidFill>
              </a:rPr>
              <a:t>11 giờ 10</a:t>
            </a:r>
            <a:endParaRPr lang="en-US" sz="1600" b="1">
              <a:solidFill>
                <a:srgbClr val="0000CC"/>
              </a:solidFill>
            </a:endParaRPr>
          </a:p>
        </p:txBody>
      </p:sp>
      <p:sp>
        <p:nvSpPr>
          <p:cNvPr id="11" name="TextBox 10"/>
          <p:cNvSpPr txBox="1"/>
          <p:nvPr/>
        </p:nvSpPr>
        <p:spPr>
          <a:xfrm>
            <a:off x="4724400" y="4872054"/>
            <a:ext cx="1295400" cy="584775"/>
          </a:xfrm>
          <a:prstGeom prst="rect">
            <a:avLst/>
          </a:prstGeom>
          <a:noFill/>
        </p:spPr>
        <p:txBody>
          <a:bodyPr wrap="square" rtlCol="0">
            <a:spAutoFit/>
          </a:bodyPr>
          <a:lstStyle/>
          <a:p>
            <a:r>
              <a:rPr lang="en-US" sz="1600" b="1" smtClean="0">
                <a:solidFill>
                  <a:srgbClr val="0000CC"/>
                </a:solidFill>
              </a:rPr>
              <a:t>Đảm bảo vệ sinh</a:t>
            </a:r>
            <a:endParaRPr lang="en-US" sz="1600" b="1">
              <a:solidFill>
                <a:srgbClr val="0000CC"/>
              </a:solidFill>
            </a:endParaRPr>
          </a:p>
        </p:txBody>
      </p:sp>
      <p:sp>
        <p:nvSpPr>
          <p:cNvPr id="12" name="TextBox 11"/>
          <p:cNvSpPr txBox="1"/>
          <p:nvPr/>
        </p:nvSpPr>
        <p:spPr>
          <a:xfrm>
            <a:off x="6172200" y="4918220"/>
            <a:ext cx="1295400" cy="338554"/>
          </a:xfrm>
          <a:prstGeom prst="rect">
            <a:avLst/>
          </a:prstGeom>
          <a:noFill/>
        </p:spPr>
        <p:txBody>
          <a:bodyPr wrap="square" rtlCol="0">
            <a:spAutoFit/>
          </a:bodyPr>
          <a:lstStyle/>
          <a:p>
            <a:r>
              <a:rPr lang="en-US" sz="1600" b="1">
                <a:solidFill>
                  <a:srgbClr val="0000CC"/>
                </a:solidFill>
              </a:rPr>
              <a:t>X</a:t>
            </a:r>
          </a:p>
        </p:txBody>
      </p:sp>
    </p:spTree>
    <p:extLst>
      <p:ext uri="{BB962C8B-B14F-4D97-AF65-F5344CB8AC3E}">
        <p14:creationId xmlns:p14="http://schemas.microsoft.com/office/powerpoint/2010/main" val="208487070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repeatCount="4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P spid="10" grpId="0"/>
      <p:bldP spid="11" grpId="0"/>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1"/>
          <p:cNvSpPr>
            <a:spLocks noChangeArrowheads="1"/>
          </p:cNvSpPr>
          <p:nvPr/>
        </p:nvSpPr>
        <p:spPr bwMode="auto">
          <a:xfrm>
            <a:off x="457200" y="1397000"/>
            <a:ext cx="4800600" cy="3539430"/>
          </a:xfrm>
          <a:prstGeom prst="rect">
            <a:avLst/>
          </a:prstGeom>
          <a:noFill/>
          <a:ln w="9525">
            <a:noFill/>
            <a:miter lim="800000"/>
            <a:headEnd/>
            <a:tailEnd/>
          </a:ln>
        </p:spPr>
        <p:txBody>
          <a:bodyPr anchor="ctr">
            <a:spAutoFit/>
          </a:bodyPr>
          <a:lstStyle/>
          <a:p>
            <a:pPr algn="just" eaLnBrk="0" hangingPunct="0"/>
            <a:r>
              <a:rPr lang="vi-VN" sz="2800">
                <a:solidFill>
                  <a:srgbClr val="000066"/>
                </a:solidFill>
                <a:latin typeface="Times New Roman" pitchFamily="18" charset="0"/>
                <a:cs typeface="Times New Roman" pitchFamily="18" charset="0"/>
              </a:rPr>
              <a:t>1. </a:t>
            </a:r>
            <a:r>
              <a:rPr lang="vi-VN" sz="2800" b="1">
                <a:solidFill>
                  <a:srgbClr val="FF0000"/>
                </a:solidFill>
                <a:latin typeface="Times New Roman" pitchFamily="18" charset="0"/>
                <a:cs typeface="Times New Roman" pitchFamily="18" charset="0"/>
              </a:rPr>
              <a:t>Dụng cụ lưu mẫu thức ăn </a:t>
            </a:r>
            <a:r>
              <a:rPr lang="vi-VN" sz="2800">
                <a:solidFill>
                  <a:srgbClr val="000066"/>
                </a:solidFill>
                <a:latin typeface="Times New Roman" pitchFamily="18" charset="0"/>
                <a:cs typeface="Times New Roman" pitchFamily="18" charset="0"/>
              </a:rPr>
              <a:t>phải có nắp đậy kín, chứa được ít nhất </a:t>
            </a:r>
            <a:r>
              <a:rPr lang="vi-VN" sz="2800" b="1">
                <a:solidFill>
                  <a:srgbClr val="0000CC"/>
                </a:solidFill>
                <a:latin typeface="Times New Roman" pitchFamily="18" charset="0"/>
                <a:cs typeface="Times New Roman" pitchFamily="18" charset="0"/>
              </a:rPr>
              <a:t>100 gam </a:t>
            </a:r>
            <a:r>
              <a:rPr lang="vi-VN" sz="2800">
                <a:solidFill>
                  <a:srgbClr val="000066"/>
                </a:solidFill>
                <a:latin typeface="Times New Roman" pitchFamily="18" charset="0"/>
                <a:cs typeface="Times New Roman" pitchFamily="18" charset="0"/>
              </a:rPr>
              <a:t>đối với thức ăn khô, đặc hoặc </a:t>
            </a:r>
            <a:r>
              <a:rPr lang="vi-VN" sz="2800" b="1">
                <a:solidFill>
                  <a:srgbClr val="0000CC"/>
                </a:solidFill>
                <a:latin typeface="Times New Roman" pitchFamily="18" charset="0"/>
                <a:cs typeface="Times New Roman" pitchFamily="18" charset="0"/>
              </a:rPr>
              <a:t>150 ml </a:t>
            </a:r>
            <a:r>
              <a:rPr lang="vi-VN" sz="2800">
                <a:solidFill>
                  <a:srgbClr val="000066"/>
                </a:solidFill>
                <a:latin typeface="Times New Roman" pitchFamily="18" charset="0"/>
                <a:cs typeface="Times New Roman" pitchFamily="18" charset="0"/>
              </a:rPr>
              <a:t>đối với thức ăn lỏng.</a:t>
            </a:r>
            <a:endParaRPr lang="en-US" sz="2800">
              <a:solidFill>
                <a:srgbClr val="000066"/>
              </a:solidFill>
              <a:latin typeface="Times New Roman" pitchFamily="18" charset="0"/>
              <a:cs typeface="Times New Roman" pitchFamily="18" charset="0"/>
            </a:endParaRPr>
          </a:p>
          <a:p>
            <a:pPr algn="just" eaLnBrk="0" hangingPunct="0"/>
            <a:r>
              <a:rPr lang="vi-VN" sz="2800">
                <a:solidFill>
                  <a:srgbClr val="000066"/>
                </a:solidFill>
                <a:latin typeface="Times New Roman" pitchFamily="18" charset="0"/>
                <a:cs typeface="Times New Roman" pitchFamily="18" charset="0"/>
              </a:rPr>
              <a:t>2. </a:t>
            </a:r>
            <a:r>
              <a:rPr lang="vi-VN" sz="2800" b="1">
                <a:solidFill>
                  <a:srgbClr val="FF0000"/>
                </a:solidFill>
                <a:latin typeface="Times New Roman" pitchFamily="18" charset="0"/>
                <a:cs typeface="Times New Roman" pitchFamily="18" charset="0"/>
              </a:rPr>
              <a:t>Dụng cụ lấy mẫu, lưu mẫu </a:t>
            </a:r>
            <a:r>
              <a:rPr lang="vi-VN" sz="2800">
                <a:solidFill>
                  <a:srgbClr val="000066"/>
                </a:solidFill>
                <a:latin typeface="Times New Roman" pitchFamily="18" charset="0"/>
                <a:cs typeface="Times New Roman" pitchFamily="18" charset="0"/>
              </a:rPr>
              <a:t>thức </a:t>
            </a:r>
            <a:r>
              <a:rPr lang="en-US" sz="2800">
                <a:solidFill>
                  <a:srgbClr val="000066"/>
                </a:solidFill>
                <a:latin typeface="Times New Roman" pitchFamily="18" charset="0"/>
                <a:cs typeface="Times New Roman" pitchFamily="18" charset="0"/>
              </a:rPr>
              <a:t>ă</a:t>
            </a:r>
            <a:r>
              <a:rPr lang="vi-VN" sz="2800">
                <a:solidFill>
                  <a:srgbClr val="000066"/>
                </a:solidFill>
                <a:latin typeface="Times New Roman" pitchFamily="18" charset="0"/>
                <a:cs typeface="Times New Roman" pitchFamily="18" charset="0"/>
              </a:rPr>
              <a:t>n phải được rửa sạch và tiệt trùng trước khi sử dụng.</a:t>
            </a:r>
          </a:p>
        </p:txBody>
      </p:sp>
      <p:sp>
        <p:nvSpPr>
          <p:cNvPr id="22533" name="Title 3"/>
          <p:cNvSpPr txBox="1">
            <a:spLocks/>
          </p:cNvSpPr>
          <p:nvPr/>
        </p:nvSpPr>
        <p:spPr bwMode="auto">
          <a:xfrm>
            <a:off x="0" y="0"/>
            <a:ext cx="9144000" cy="7620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marL="342900" indent="-342900" algn="ctr" defTabSz="912813" eaLnBrk="0" hangingPunct="0">
              <a:lnSpc>
                <a:spcPct val="90000"/>
              </a:lnSpc>
            </a:pPr>
            <a:r>
              <a:rPr lang="en-US" altLang="vi-VN" sz="2800" b="1">
                <a:solidFill>
                  <a:srgbClr val="2106EC"/>
                </a:solidFill>
              </a:rPr>
              <a:t/>
            </a:r>
            <a:br>
              <a:rPr lang="en-US" altLang="vi-VN" sz="2800" b="1">
                <a:solidFill>
                  <a:srgbClr val="2106EC"/>
                </a:solidFill>
              </a:rPr>
            </a:br>
            <a:r>
              <a:rPr lang="en-US" altLang="vi-VN" sz="2800" b="1">
                <a:solidFill>
                  <a:srgbClr val="2106EC"/>
                </a:solidFill>
              </a:rPr>
              <a:t/>
            </a:r>
            <a:br>
              <a:rPr lang="en-US" altLang="vi-VN" sz="2800" b="1">
                <a:solidFill>
                  <a:srgbClr val="2106EC"/>
                </a:solidFill>
              </a:rPr>
            </a:br>
            <a:r>
              <a:rPr lang="en-US" altLang="vi-VN" sz="2800" b="1">
                <a:solidFill>
                  <a:srgbClr val="2106EC"/>
                </a:solidFill>
              </a:rPr>
              <a:t/>
            </a:r>
            <a:br>
              <a:rPr lang="en-US" altLang="vi-VN" sz="2800" b="1">
                <a:solidFill>
                  <a:srgbClr val="2106EC"/>
                </a:solidFill>
              </a:rPr>
            </a:br>
            <a:r>
              <a:rPr lang="en-US" altLang="vi-VN" sz="2800" b="1">
                <a:solidFill>
                  <a:srgbClr val="2106EC"/>
                </a:solidFill>
              </a:rPr>
              <a:t/>
            </a:r>
            <a:br>
              <a:rPr lang="en-US" altLang="vi-VN" sz="2800" b="1">
                <a:solidFill>
                  <a:srgbClr val="2106EC"/>
                </a:solidFill>
              </a:rPr>
            </a:br>
            <a:r>
              <a:rPr lang="en-US" altLang="vi-VN" sz="2800" b="1">
                <a:solidFill>
                  <a:srgbClr val="2106EC"/>
                </a:solidFill>
              </a:rPr>
              <a:t/>
            </a:r>
            <a:br>
              <a:rPr lang="en-US" altLang="vi-VN" sz="2800" b="1">
                <a:solidFill>
                  <a:srgbClr val="2106EC"/>
                </a:solidFill>
              </a:rPr>
            </a:br>
            <a:r>
              <a:rPr lang="en-US" altLang="vi-VN" sz="2800" b="1">
                <a:solidFill>
                  <a:srgbClr val="2106EC"/>
                </a:solidFill>
              </a:rPr>
              <a:t/>
            </a:r>
            <a:br>
              <a:rPr lang="en-US" altLang="vi-VN" sz="2800" b="1">
                <a:solidFill>
                  <a:srgbClr val="2106EC"/>
                </a:solidFill>
              </a:rPr>
            </a:br>
            <a:r>
              <a:rPr lang="en-US" altLang="vi-VN" sz="2800" b="1">
                <a:solidFill>
                  <a:srgbClr val="2106EC"/>
                </a:solidFill>
              </a:rPr>
              <a:t/>
            </a:r>
            <a:br>
              <a:rPr lang="en-US" altLang="vi-VN" sz="2800" b="1">
                <a:solidFill>
                  <a:srgbClr val="2106EC"/>
                </a:solidFill>
              </a:rPr>
            </a:br>
            <a:r>
              <a:rPr lang="en-US" altLang="vi-VN" sz="2800" b="1">
                <a:solidFill>
                  <a:srgbClr val="2106EC"/>
                </a:solidFill>
              </a:rPr>
              <a:t/>
            </a:r>
            <a:br>
              <a:rPr lang="en-US" altLang="vi-VN" sz="2800" b="1">
                <a:solidFill>
                  <a:srgbClr val="2106EC"/>
                </a:solidFill>
              </a:rPr>
            </a:br>
            <a:r>
              <a:rPr lang="en-US" altLang="vi-VN" sz="2800" b="1">
                <a:solidFill>
                  <a:srgbClr val="2106EC"/>
                </a:solidFill>
              </a:rPr>
              <a:t/>
            </a:r>
            <a:br>
              <a:rPr lang="en-US" altLang="vi-VN" sz="2800" b="1">
                <a:solidFill>
                  <a:srgbClr val="2106EC"/>
                </a:solidFill>
              </a:rPr>
            </a:br>
            <a:r>
              <a:rPr lang="en-US" altLang="vi-VN" sz="2800" b="1">
                <a:solidFill>
                  <a:srgbClr val="2106EC"/>
                </a:solidFill>
              </a:rPr>
              <a:t/>
            </a:r>
            <a:br>
              <a:rPr lang="en-US" altLang="vi-VN" sz="2800" b="1">
                <a:solidFill>
                  <a:srgbClr val="2106EC"/>
                </a:solidFill>
              </a:rPr>
            </a:br>
            <a:r>
              <a:rPr lang="en-US" altLang="vi-VN" sz="2800" b="1">
                <a:solidFill>
                  <a:srgbClr val="2106EC"/>
                </a:solidFill>
              </a:rPr>
              <a:t/>
            </a:r>
            <a:br>
              <a:rPr lang="en-US" altLang="vi-VN" sz="2800" b="1">
                <a:solidFill>
                  <a:srgbClr val="2106EC"/>
                </a:solidFill>
              </a:rPr>
            </a:br>
            <a:r>
              <a:rPr lang="en-US" altLang="vi-VN" sz="2800" b="1">
                <a:solidFill>
                  <a:srgbClr val="2106EC"/>
                </a:solidFill>
              </a:rPr>
              <a:t/>
            </a:r>
            <a:br>
              <a:rPr lang="en-US" altLang="vi-VN" sz="2800" b="1">
                <a:solidFill>
                  <a:srgbClr val="2106EC"/>
                </a:solidFill>
              </a:rPr>
            </a:br>
            <a:r>
              <a:rPr lang="en-US" altLang="vi-VN" sz="2800" b="1">
                <a:solidFill>
                  <a:srgbClr val="2106EC"/>
                </a:solidFill>
              </a:rPr>
              <a:t>LƯU MẪU THỨC ĂN</a:t>
            </a:r>
            <a:br>
              <a:rPr lang="en-US" altLang="vi-VN" sz="2800" b="1">
                <a:solidFill>
                  <a:srgbClr val="2106EC"/>
                </a:solidFill>
              </a:rPr>
            </a:br>
            <a:r>
              <a:rPr lang="en-US" altLang="vi-VN" sz="2800" b="1">
                <a:solidFill>
                  <a:srgbClr val="2106EC"/>
                </a:solidFill>
              </a:rPr>
              <a:t/>
            </a:r>
            <a:br>
              <a:rPr lang="en-US" altLang="vi-VN" sz="2800" b="1">
                <a:solidFill>
                  <a:srgbClr val="2106EC"/>
                </a:solidFill>
              </a:rPr>
            </a:br>
            <a:r>
              <a:rPr lang="en-US" altLang="vi-VN" sz="2800" b="1">
                <a:solidFill>
                  <a:srgbClr val="2106EC"/>
                </a:solidFill>
              </a:rPr>
              <a:t/>
            </a:r>
            <a:br>
              <a:rPr lang="en-US" altLang="vi-VN" sz="2800" b="1">
                <a:solidFill>
                  <a:srgbClr val="2106EC"/>
                </a:solidFill>
              </a:rPr>
            </a:br>
            <a:r>
              <a:rPr lang="en-US" altLang="vi-VN" sz="2800" b="1">
                <a:solidFill>
                  <a:srgbClr val="2106EC"/>
                </a:solidFill>
              </a:rPr>
              <a:t/>
            </a:r>
            <a:br>
              <a:rPr lang="en-US" altLang="vi-VN" sz="2800" b="1">
                <a:solidFill>
                  <a:srgbClr val="2106EC"/>
                </a:solidFill>
              </a:rPr>
            </a:br>
            <a:r>
              <a:rPr lang="en-US" altLang="vi-VN" sz="2800" b="1">
                <a:solidFill>
                  <a:srgbClr val="2106EC"/>
                </a:solidFill>
              </a:rPr>
              <a:t/>
            </a:r>
            <a:br>
              <a:rPr lang="en-US" altLang="vi-VN" sz="2800" b="1">
                <a:solidFill>
                  <a:srgbClr val="2106EC"/>
                </a:solidFill>
              </a:rPr>
            </a:br>
            <a:r>
              <a:rPr lang="en-US" altLang="vi-VN" sz="2800" b="1">
                <a:solidFill>
                  <a:srgbClr val="2106EC"/>
                </a:solidFill>
              </a:rPr>
              <a:t/>
            </a:r>
            <a:br>
              <a:rPr lang="en-US" altLang="vi-VN" sz="2800" b="1">
                <a:solidFill>
                  <a:srgbClr val="2106EC"/>
                </a:solidFill>
              </a:rPr>
            </a:br>
            <a:r>
              <a:rPr lang="en-US" altLang="vi-VN" sz="2800" b="1">
                <a:solidFill>
                  <a:srgbClr val="2106EC"/>
                </a:solidFill>
              </a:rPr>
              <a:t/>
            </a:r>
            <a:br>
              <a:rPr lang="en-US" altLang="vi-VN" sz="2800" b="1">
                <a:solidFill>
                  <a:srgbClr val="2106EC"/>
                </a:solidFill>
              </a:rPr>
            </a:br>
            <a:r>
              <a:rPr lang="en-US" altLang="vi-VN" sz="2800" b="1">
                <a:solidFill>
                  <a:srgbClr val="2106EC"/>
                </a:solidFill>
              </a:rPr>
              <a:t/>
            </a:r>
            <a:br>
              <a:rPr lang="en-US" altLang="vi-VN" sz="2800" b="1">
                <a:solidFill>
                  <a:srgbClr val="2106EC"/>
                </a:solidFill>
              </a:rPr>
            </a:br>
            <a:r>
              <a:rPr lang="en-US" altLang="vi-VN" sz="2800" b="1">
                <a:solidFill>
                  <a:srgbClr val="2106EC"/>
                </a:solidFill>
              </a:rPr>
              <a:t/>
            </a:r>
            <a:br>
              <a:rPr lang="en-US" altLang="vi-VN" sz="2800" b="1">
                <a:solidFill>
                  <a:srgbClr val="2106EC"/>
                </a:solidFill>
              </a:rPr>
            </a:br>
            <a:r>
              <a:rPr lang="en-US" altLang="vi-VN" sz="2800" b="1">
                <a:solidFill>
                  <a:srgbClr val="2106EC"/>
                </a:solidFill>
              </a:rPr>
              <a:t/>
            </a:r>
            <a:br>
              <a:rPr lang="en-US" altLang="vi-VN" sz="2800" b="1">
                <a:solidFill>
                  <a:srgbClr val="2106EC"/>
                </a:solidFill>
              </a:rPr>
            </a:br>
            <a:r>
              <a:rPr lang="en-US" altLang="vi-VN" sz="2800" b="1">
                <a:solidFill>
                  <a:srgbClr val="2106EC"/>
                </a:solidFill>
              </a:rPr>
              <a:t/>
            </a:r>
            <a:br>
              <a:rPr lang="en-US" altLang="vi-VN" sz="2800" b="1">
                <a:solidFill>
                  <a:srgbClr val="2106EC"/>
                </a:solidFill>
              </a:rPr>
            </a:br>
            <a:r>
              <a:rPr lang="en-US" altLang="vi-VN" sz="2800" b="1">
                <a:solidFill>
                  <a:srgbClr val="2106EC"/>
                </a:solidFill>
              </a:rPr>
              <a:t/>
            </a:r>
            <a:br>
              <a:rPr lang="en-US" altLang="vi-VN" sz="2800" b="1">
                <a:solidFill>
                  <a:srgbClr val="2106EC"/>
                </a:solidFill>
              </a:rPr>
            </a:br>
            <a:endParaRPr lang="en-US" altLang="vi-VN" sz="2800" b="1">
              <a:solidFill>
                <a:srgbClr val="2106EC"/>
              </a:solidFill>
            </a:endParaRPr>
          </a:p>
        </p:txBody>
      </p:sp>
      <p:pic>
        <p:nvPicPr>
          <p:cNvPr id="7" name="Picture 4" descr="C:\Users\Admin\Downloads\IMG-0767.JPG"/>
          <p:cNvPicPr>
            <a:picLocks noChangeAspect="1" noChangeArrowheads="1"/>
          </p:cNvPicPr>
          <p:nvPr/>
        </p:nvPicPr>
        <p:blipFill>
          <a:blip r:embed="rId2" cstate="print"/>
          <a:srcRect/>
          <a:stretch>
            <a:fillRect/>
          </a:stretch>
        </p:blipFill>
        <p:spPr bwMode="auto">
          <a:xfrm>
            <a:off x="5562600" y="1905000"/>
            <a:ext cx="3200400" cy="4057651"/>
          </a:xfrm>
          <a:prstGeom prst="rect">
            <a:avLst/>
          </a:prstGeom>
          <a:noFill/>
          <a:ln w="9525">
            <a:noFill/>
            <a:miter lim="800000"/>
            <a:headEnd/>
            <a:tailEnd/>
          </a:ln>
        </p:spPr>
      </p:pic>
    </p:spTree>
    <p:extLst>
      <p:ext uri="{BB962C8B-B14F-4D97-AF65-F5344CB8AC3E}">
        <p14:creationId xmlns:p14="http://schemas.microsoft.com/office/powerpoint/2010/main" val="869231399"/>
      </p:ext>
    </p:extLst>
  </p:cSld>
  <p:clrMapOvr>
    <a:masterClrMapping/>
  </p:clrMapOvr>
  <p:transition>
    <p:rand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Title 3"/>
          <p:cNvSpPr>
            <a:spLocks noGrp="1"/>
          </p:cNvSpPr>
          <p:nvPr>
            <p:ph type="title"/>
          </p:nvPr>
        </p:nvSpPr>
        <p:spPr>
          <a:xfrm>
            <a:off x="0" y="0"/>
            <a:ext cx="9144000" cy="1524000"/>
          </a:xfrm>
        </p:spPr>
        <p:txBody>
          <a:bodyPr/>
          <a:lstStyle/>
          <a:p>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r>
              <a:rPr lang="en-US" sz="2800" b="1" smtClean="0">
                <a:solidFill>
                  <a:srgbClr val="FF0000"/>
                </a:solidFill>
                <a:effectLst/>
                <a:latin typeface="Times New Roman" pitchFamily="18" charset="0"/>
                <a:cs typeface="Times New Roman" pitchFamily="18" charset="0"/>
              </a:rPr>
              <a:t/>
            </a:r>
            <a:br>
              <a:rPr lang="en-US" sz="2800" b="1" smtClean="0">
                <a:solidFill>
                  <a:srgbClr val="FF0000"/>
                </a:solidFill>
                <a:effectLst/>
                <a:latin typeface="Times New Roman" pitchFamily="18" charset="0"/>
                <a:cs typeface="Times New Roman" pitchFamily="18" charset="0"/>
              </a:rPr>
            </a:br>
            <a:endParaRPr lang="en-US" sz="2800" b="1" smtClean="0">
              <a:solidFill>
                <a:srgbClr val="FF0000"/>
              </a:solidFill>
              <a:effectLst/>
              <a:latin typeface="Times New Roman" pitchFamily="18" charset="0"/>
              <a:cs typeface="Times New Roman" pitchFamily="18" charset="0"/>
            </a:endParaRPr>
          </a:p>
        </p:txBody>
      </p:sp>
      <p:sp>
        <p:nvSpPr>
          <p:cNvPr id="24586" name="AutoShape 11" descr="https://mail.google.com/mail/u/1?ui=2&amp;ik=f41ce1b766&amp;attid=0.1&amp;permmsgid=msg-f:1627964947504748671&amp;th=1697b17e92ced87f&amp;view=fimg&amp;sz=s0-l75-ft&amp;attbid=ANGjdJ92UdktYfqdcmEH8V5jzS-es5J-SS4Odams7RBgVxUmR6XPy8B2KmH6szn515mW_JjPzvTQxD0z94XTC1FGGlqW-6k-lSfyliMUEtLlV3590TbW52gpjJyD6is&amp;disp=emb&amp;realattid=98be400fb3ebeec6_0.1.1"/>
          <p:cNvSpPr>
            <a:spLocks noChangeAspect="1" noChangeArrowheads="1"/>
          </p:cNvSpPr>
          <p:nvPr/>
        </p:nvSpPr>
        <p:spPr bwMode="auto">
          <a:xfrm>
            <a:off x="161925" y="-152400"/>
            <a:ext cx="304800" cy="304800"/>
          </a:xfrm>
          <a:prstGeom prst="rect">
            <a:avLst/>
          </a:prstGeom>
          <a:noFill/>
          <a:ln w="9525">
            <a:noFill/>
            <a:miter lim="800000"/>
            <a:headEnd/>
            <a:tailEnd/>
          </a:ln>
        </p:spPr>
        <p:txBody>
          <a:bodyPr/>
          <a:lstStyle/>
          <a:p>
            <a:endParaRPr lang="en-US"/>
          </a:p>
        </p:txBody>
      </p:sp>
      <p:graphicFrame>
        <p:nvGraphicFramePr>
          <p:cNvPr id="61442" name="Object 5"/>
          <p:cNvGraphicFramePr>
            <a:graphicFrameLocks noChangeAspect="1"/>
          </p:cNvGraphicFramePr>
          <p:nvPr>
            <p:extLst>
              <p:ext uri="{D42A27DB-BD31-4B8C-83A1-F6EECF244321}">
                <p14:modId xmlns:p14="http://schemas.microsoft.com/office/powerpoint/2010/main" val="673009109"/>
              </p:ext>
            </p:extLst>
          </p:nvPr>
        </p:nvGraphicFramePr>
        <p:xfrm>
          <a:off x="152400" y="0"/>
          <a:ext cx="8915400" cy="6858000"/>
        </p:xfrm>
        <a:graphic>
          <a:graphicData uri="http://schemas.openxmlformats.org/presentationml/2006/ole">
            <mc:AlternateContent xmlns:mc="http://schemas.openxmlformats.org/markup-compatibility/2006">
              <mc:Choice xmlns:v="urn:schemas-microsoft-com:vml" Requires="v">
                <p:oleObj spid="_x0000_s1097" name="Image" r:id="rId3" imgW="7479365" imgH="3453968" progId="Photoshop.Image.7">
                  <p:embed/>
                </p:oleObj>
              </mc:Choice>
              <mc:Fallback>
                <p:oleObj name="Image" r:id="rId3" imgW="7479365" imgH="3453968"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0"/>
                        <a:ext cx="89154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514600" y="1981200"/>
            <a:ext cx="1143000" cy="400110"/>
          </a:xfrm>
          <a:prstGeom prst="rect">
            <a:avLst/>
          </a:prstGeom>
          <a:noFill/>
        </p:spPr>
        <p:txBody>
          <a:bodyPr wrap="square" rtlCol="0">
            <a:spAutoFit/>
          </a:bodyPr>
          <a:lstStyle/>
          <a:p>
            <a:r>
              <a:rPr lang="en-US" sz="2000" b="1" smtClean="0">
                <a:solidFill>
                  <a:srgbClr val="0000CC"/>
                </a:solidFill>
              </a:rPr>
              <a:t>Trưa</a:t>
            </a:r>
            <a:endParaRPr lang="en-US" sz="2000" b="1">
              <a:solidFill>
                <a:srgbClr val="0000CC"/>
              </a:solidFill>
            </a:endParaRPr>
          </a:p>
        </p:txBody>
      </p:sp>
      <p:sp>
        <p:nvSpPr>
          <p:cNvPr id="6" name="TextBox 5"/>
          <p:cNvSpPr txBox="1"/>
          <p:nvPr/>
        </p:nvSpPr>
        <p:spPr>
          <a:xfrm>
            <a:off x="3842982" y="2495490"/>
            <a:ext cx="1719618" cy="400110"/>
          </a:xfrm>
          <a:prstGeom prst="rect">
            <a:avLst/>
          </a:prstGeom>
          <a:noFill/>
        </p:spPr>
        <p:txBody>
          <a:bodyPr wrap="square" rtlCol="0">
            <a:spAutoFit/>
          </a:bodyPr>
          <a:lstStyle/>
          <a:p>
            <a:r>
              <a:rPr lang="en-US" sz="2000" b="1" smtClean="0">
                <a:solidFill>
                  <a:srgbClr val="0000CC"/>
                </a:solidFill>
              </a:rPr>
              <a:t>Cháo gà</a:t>
            </a:r>
            <a:endParaRPr lang="en-US" sz="2000" b="1">
              <a:solidFill>
                <a:srgbClr val="0000CC"/>
              </a:solidFill>
            </a:endParaRPr>
          </a:p>
        </p:txBody>
      </p:sp>
      <p:sp>
        <p:nvSpPr>
          <p:cNvPr id="7" name="TextBox 6"/>
          <p:cNvSpPr txBox="1"/>
          <p:nvPr/>
        </p:nvSpPr>
        <p:spPr>
          <a:xfrm>
            <a:off x="2705100" y="3038901"/>
            <a:ext cx="495300" cy="400110"/>
          </a:xfrm>
          <a:prstGeom prst="rect">
            <a:avLst/>
          </a:prstGeom>
          <a:noFill/>
        </p:spPr>
        <p:txBody>
          <a:bodyPr wrap="square" rtlCol="0">
            <a:spAutoFit/>
          </a:bodyPr>
          <a:lstStyle/>
          <a:p>
            <a:r>
              <a:rPr lang="en-US" sz="2000" b="1" smtClean="0">
                <a:solidFill>
                  <a:srgbClr val="0000CC"/>
                </a:solidFill>
              </a:rPr>
              <a:t>11</a:t>
            </a:r>
            <a:endParaRPr lang="en-US" sz="2000" b="1">
              <a:solidFill>
                <a:srgbClr val="0000CC"/>
              </a:solidFill>
            </a:endParaRPr>
          </a:p>
        </p:txBody>
      </p:sp>
      <p:sp>
        <p:nvSpPr>
          <p:cNvPr id="8" name="TextBox 7"/>
          <p:cNvSpPr txBox="1"/>
          <p:nvPr/>
        </p:nvSpPr>
        <p:spPr>
          <a:xfrm>
            <a:off x="3390900" y="3028890"/>
            <a:ext cx="495300" cy="400110"/>
          </a:xfrm>
          <a:prstGeom prst="rect">
            <a:avLst/>
          </a:prstGeom>
          <a:noFill/>
        </p:spPr>
        <p:txBody>
          <a:bodyPr wrap="square" rtlCol="0">
            <a:spAutoFit/>
          </a:bodyPr>
          <a:lstStyle/>
          <a:p>
            <a:r>
              <a:rPr lang="en-US" sz="2000" b="1" smtClean="0">
                <a:solidFill>
                  <a:srgbClr val="0000CC"/>
                </a:solidFill>
              </a:rPr>
              <a:t>00</a:t>
            </a:r>
            <a:endParaRPr lang="en-US" sz="2000" b="1">
              <a:solidFill>
                <a:srgbClr val="0000CC"/>
              </a:solidFill>
            </a:endParaRPr>
          </a:p>
        </p:txBody>
      </p:sp>
      <p:sp>
        <p:nvSpPr>
          <p:cNvPr id="9" name="TextBox 8"/>
          <p:cNvSpPr txBox="1"/>
          <p:nvPr/>
        </p:nvSpPr>
        <p:spPr>
          <a:xfrm>
            <a:off x="5029200" y="3038901"/>
            <a:ext cx="495300" cy="400110"/>
          </a:xfrm>
          <a:prstGeom prst="rect">
            <a:avLst/>
          </a:prstGeom>
          <a:noFill/>
        </p:spPr>
        <p:txBody>
          <a:bodyPr wrap="square" rtlCol="0">
            <a:spAutoFit/>
          </a:bodyPr>
          <a:lstStyle/>
          <a:p>
            <a:r>
              <a:rPr lang="en-US" sz="2000" b="1" smtClean="0">
                <a:solidFill>
                  <a:srgbClr val="0000CC"/>
                </a:solidFill>
              </a:rPr>
              <a:t>16</a:t>
            </a:r>
            <a:endParaRPr lang="en-US" sz="2000" b="1">
              <a:solidFill>
                <a:srgbClr val="0000CC"/>
              </a:solidFill>
            </a:endParaRPr>
          </a:p>
        </p:txBody>
      </p:sp>
      <p:sp>
        <p:nvSpPr>
          <p:cNvPr id="10" name="TextBox 9"/>
          <p:cNvSpPr txBox="1"/>
          <p:nvPr/>
        </p:nvSpPr>
        <p:spPr>
          <a:xfrm>
            <a:off x="6019800" y="2991246"/>
            <a:ext cx="495300" cy="400110"/>
          </a:xfrm>
          <a:prstGeom prst="rect">
            <a:avLst/>
          </a:prstGeom>
          <a:noFill/>
        </p:spPr>
        <p:txBody>
          <a:bodyPr wrap="square" rtlCol="0">
            <a:spAutoFit/>
          </a:bodyPr>
          <a:lstStyle/>
          <a:p>
            <a:r>
              <a:rPr lang="en-US" sz="2000" b="1">
                <a:solidFill>
                  <a:srgbClr val="0000CC"/>
                </a:solidFill>
              </a:rPr>
              <a:t>7</a:t>
            </a:r>
          </a:p>
        </p:txBody>
      </p:sp>
      <p:sp>
        <p:nvSpPr>
          <p:cNvPr id="11" name="TextBox 10"/>
          <p:cNvSpPr txBox="1"/>
          <p:nvPr/>
        </p:nvSpPr>
        <p:spPr>
          <a:xfrm>
            <a:off x="6934200" y="2991246"/>
            <a:ext cx="990600" cy="400110"/>
          </a:xfrm>
          <a:prstGeom prst="rect">
            <a:avLst/>
          </a:prstGeom>
          <a:noFill/>
        </p:spPr>
        <p:txBody>
          <a:bodyPr wrap="square" rtlCol="0">
            <a:spAutoFit/>
          </a:bodyPr>
          <a:lstStyle/>
          <a:p>
            <a:r>
              <a:rPr lang="en-US" sz="2000" b="1" smtClean="0">
                <a:solidFill>
                  <a:srgbClr val="0000CC"/>
                </a:solidFill>
              </a:rPr>
              <a:t>2022</a:t>
            </a:r>
            <a:endParaRPr lang="en-US" sz="2000" b="1">
              <a:solidFill>
                <a:srgbClr val="0000CC"/>
              </a:solidFill>
            </a:endParaRPr>
          </a:p>
        </p:txBody>
      </p:sp>
      <p:sp>
        <p:nvSpPr>
          <p:cNvPr id="12" name="TextBox 11"/>
          <p:cNvSpPr txBox="1"/>
          <p:nvPr/>
        </p:nvSpPr>
        <p:spPr>
          <a:xfrm>
            <a:off x="1714500" y="3886200"/>
            <a:ext cx="2128482" cy="400110"/>
          </a:xfrm>
          <a:prstGeom prst="rect">
            <a:avLst/>
          </a:prstGeom>
          <a:noFill/>
        </p:spPr>
        <p:txBody>
          <a:bodyPr wrap="square" rtlCol="0">
            <a:spAutoFit/>
          </a:bodyPr>
          <a:lstStyle/>
          <a:p>
            <a:r>
              <a:rPr lang="en-US" sz="2000" b="1" smtClean="0">
                <a:solidFill>
                  <a:srgbClr val="0000CC"/>
                </a:solidFill>
              </a:rPr>
              <a:t>Nguyễn Thị A</a:t>
            </a:r>
            <a:endParaRPr lang="en-US" sz="2000" b="1">
              <a:solidFill>
                <a:srgbClr val="0000CC"/>
              </a:solidFill>
            </a:endParaRPr>
          </a:p>
        </p:txBody>
      </p:sp>
    </p:spTree>
    <p:extLst>
      <p:ext uri="{BB962C8B-B14F-4D97-AF65-F5344CB8AC3E}">
        <p14:creationId xmlns:p14="http://schemas.microsoft.com/office/powerpoint/2010/main" val="48033140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6" name="Object 5"/>
          <p:cNvGraphicFramePr>
            <a:graphicFrameLocks noChangeAspect="1"/>
          </p:cNvGraphicFramePr>
          <p:nvPr>
            <p:extLst>
              <p:ext uri="{D42A27DB-BD31-4B8C-83A1-F6EECF244321}">
                <p14:modId xmlns:p14="http://schemas.microsoft.com/office/powerpoint/2010/main" val="2144281849"/>
              </p:ext>
            </p:extLst>
          </p:nvPr>
        </p:nvGraphicFramePr>
        <p:xfrm>
          <a:off x="76200" y="76200"/>
          <a:ext cx="9144000" cy="6477000"/>
        </p:xfrm>
        <a:graphic>
          <a:graphicData uri="http://schemas.openxmlformats.org/presentationml/2006/ole">
            <mc:AlternateContent xmlns:mc="http://schemas.openxmlformats.org/markup-compatibility/2006">
              <mc:Choice xmlns:v="urn:schemas-microsoft-com:vml" Requires="v">
                <p:oleObj spid="_x0000_s2121" name="Image" r:id="rId3" imgW="15466667" imgH="6539683" progId="Photoshop.Image.7">
                  <p:embed/>
                </p:oleObj>
              </mc:Choice>
              <mc:Fallback>
                <p:oleObj name="Image" r:id="rId3" imgW="15466667" imgH="6539683"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9144000" cy="647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p:cNvSpPr/>
          <p:nvPr/>
        </p:nvSpPr>
        <p:spPr bwMode="auto">
          <a:xfrm>
            <a:off x="5181600" y="838200"/>
            <a:ext cx="1828800" cy="12192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4" name="TextBox 3"/>
          <p:cNvSpPr txBox="1"/>
          <p:nvPr/>
        </p:nvSpPr>
        <p:spPr>
          <a:xfrm>
            <a:off x="304800" y="2514600"/>
            <a:ext cx="685800" cy="338554"/>
          </a:xfrm>
          <a:prstGeom prst="rect">
            <a:avLst/>
          </a:prstGeom>
          <a:noFill/>
        </p:spPr>
        <p:txBody>
          <a:bodyPr wrap="square" rtlCol="0">
            <a:spAutoFit/>
          </a:bodyPr>
          <a:lstStyle/>
          <a:p>
            <a:r>
              <a:rPr lang="en-US" sz="1600" b="1">
                <a:solidFill>
                  <a:srgbClr val="0000CC"/>
                </a:solidFill>
              </a:rPr>
              <a:t>1</a:t>
            </a:r>
          </a:p>
        </p:txBody>
      </p:sp>
      <p:sp>
        <p:nvSpPr>
          <p:cNvPr id="5" name="TextBox 4"/>
          <p:cNvSpPr txBox="1"/>
          <p:nvPr/>
        </p:nvSpPr>
        <p:spPr>
          <a:xfrm>
            <a:off x="762000" y="2514600"/>
            <a:ext cx="1121391" cy="369332"/>
          </a:xfrm>
          <a:prstGeom prst="rect">
            <a:avLst/>
          </a:prstGeom>
          <a:noFill/>
        </p:spPr>
        <p:txBody>
          <a:bodyPr wrap="square" rtlCol="0">
            <a:spAutoFit/>
          </a:bodyPr>
          <a:lstStyle/>
          <a:p>
            <a:r>
              <a:rPr lang="en-US" b="1" smtClean="0">
                <a:solidFill>
                  <a:srgbClr val="0000CC"/>
                </a:solidFill>
              </a:rPr>
              <a:t>Cháo gà</a:t>
            </a:r>
            <a:endParaRPr lang="en-US" b="1">
              <a:solidFill>
                <a:srgbClr val="0000CC"/>
              </a:solidFill>
            </a:endParaRPr>
          </a:p>
        </p:txBody>
      </p:sp>
      <p:sp>
        <p:nvSpPr>
          <p:cNvPr id="6" name="TextBox 5"/>
          <p:cNvSpPr txBox="1"/>
          <p:nvPr/>
        </p:nvSpPr>
        <p:spPr>
          <a:xfrm>
            <a:off x="2008496" y="2530452"/>
            <a:ext cx="631210" cy="338554"/>
          </a:xfrm>
          <a:prstGeom prst="rect">
            <a:avLst/>
          </a:prstGeom>
          <a:noFill/>
        </p:spPr>
        <p:txBody>
          <a:bodyPr wrap="square" rtlCol="0">
            <a:spAutoFit/>
          </a:bodyPr>
          <a:lstStyle/>
          <a:p>
            <a:r>
              <a:rPr lang="en-US" sz="1600" b="1" smtClean="0">
                <a:solidFill>
                  <a:srgbClr val="0000CC"/>
                </a:solidFill>
              </a:rPr>
              <a:t>trưa</a:t>
            </a:r>
            <a:endParaRPr lang="en-US" sz="1600" b="1">
              <a:solidFill>
                <a:srgbClr val="0000CC"/>
              </a:solidFill>
            </a:endParaRPr>
          </a:p>
        </p:txBody>
      </p:sp>
      <p:sp>
        <p:nvSpPr>
          <p:cNvPr id="7" name="TextBox 6"/>
          <p:cNvSpPr txBox="1"/>
          <p:nvPr/>
        </p:nvSpPr>
        <p:spPr>
          <a:xfrm>
            <a:off x="2639705" y="2530452"/>
            <a:ext cx="560695" cy="338554"/>
          </a:xfrm>
          <a:prstGeom prst="rect">
            <a:avLst/>
          </a:prstGeom>
          <a:noFill/>
        </p:spPr>
        <p:txBody>
          <a:bodyPr wrap="square" rtlCol="0">
            <a:spAutoFit/>
          </a:bodyPr>
          <a:lstStyle/>
          <a:p>
            <a:r>
              <a:rPr lang="en-US" sz="1600" b="1" smtClean="0">
                <a:solidFill>
                  <a:srgbClr val="0000CC"/>
                </a:solidFill>
              </a:rPr>
              <a:t>200</a:t>
            </a:r>
            <a:endParaRPr lang="en-US" sz="1600" b="1">
              <a:solidFill>
                <a:srgbClr val="0000CC"/>
              </a:solidFill>
            </a:endParaRPr>
          </a:p>
        </p:txBody>
      </p:sp>
      <p:sp>
        <p:nvSpPr>
          <p:cNvPr id="8" name="TextBox 7"/>
          <p:cNvSpPr txBox="1"/>
          <p:nvPr/>
        </p:nvSpPr>
        <p:spPr>
          <a:xfrm>
            <a:off x="3298209" y="2530452"/>
            <a:ext cx="1121391" cy="369332"/>
          </a:xfrm>
          <a:prstGeom prst="rect">
            <a:avLst/>
          </a:prstGeom>
          <a:noFill/>
        </p:spPr>
        <p:txBody>
          <a:bodyPr wrap="square" rtlCol="0">
            <a:spAutoFit/>
          </a:bodyPr>
          <a:lstStyle/>
          <a:p>
            <a:r>
              <a:rPr lang="en-US" b="1" smtClean="0">
                <a:solidFill>
                  <a:srgbClr val="0000CC"/>
                </a:solidFill>
              </a:rPr>
              <a:t>150</a:t>
            </a:r>
            <a:endParaRPr lang="en-US" b="1">
              <a:solidFill>
                <a:srgbClr val="0000CC"/>
              </a:solidFill>
            </a:endParaRPr>
          </a:p>
        </p:txBody>
      </p:sp>
      <p:sp>
        <p:nvSpPr>
          <p:cNvPr id="9" name="TextBox 8"/>
          <p:cNvSpPr txBox="1"/>
          <p:nvPr/>
        </p:nvSpPr>
        <p:spPr>
          <a:xfrm>
            <a:off x="4011304" y="2401669"/>
            <a:ext cx="1121391" cy="646331"/>
          </a:xfrm>
          <a:prstGeom prst="rect">
            <a:avLst/>
          </a:prstGeom>
          <a:noFill/>
        </p:spPr>
        <p:txBody>
          <a:bodyPr wrap="square" rtlCol="0">
            <a:spAutoFit/>
          </a:bodyPr>
          <a:lstStyle/>
          <a:p>
            <a:r>
              <a:rPr lang="en-US" b="1" smtClean="0">
                <a:solidFill>
                  <a:srgbClr val="0000CC"/>
                </a:solidFill>
              </a:rPr>
              <a:t>Hộp inox</a:t>
            </a:r>
            <a:endParaRPr lang="en-US" b="1">
              <a:solidFill>
                <a:srgbClr val="0000CC"/>
              </a:solidFill>
            </a:endParaRPr>
          </a:p>
        </p:txBody>
      </p:sp>
      <p:sp>
        <p:nvSpPr>
          <p:cNvPr id="10" name="TextBox 9"/>
          <p:cNvSpPr txBox="1"/>
          <p:nvPr/>
        </p:nvSpPr>
        <p:spPr>
          <a:xfrm>
            <a:off x="4746009" y="2540168"/>
            <a:ext cx="1121391" cy="369332"/>
          </a:xfrm>
          <a:prstGeom prst="rect">
            <a:avLst/>
          </a:prstGeom>
          <a:noFill/>
        </p:spPr>
        <p:txBody>
          <a:bodyPr wrap="square" rtlCol="0">
            <a:spAutoFit/>
          </a:bodyPr>
          <a:lstStyle/>
          <a:p>
            <a:r>
              <a:rPr lang="en-US" b="1">
                <a:solidFill>
                  <a:srgbClr val="0000CC"/>
                </a:solidFill>
              </a:rPr>
              <a:t>6</a:t>
            </a:r>
          </a:p>
        </p:txBody>
      </p:sp>
      <p:sp>
        <p:nvSpPr>
          <p:cNvPr id="12" name="TextBox 11"/>
          <p:cNvSpPr txBox="1"/>
          <p:nvPr/>
        </p:nvSpPr>
        <p:spPr>
          <a:xfrm>
            <a:off x="5181600" y="2438400"/>
            <a:ext cx="1121391" cy="523220"/>
          </a:xfrm>
          <a:prstGeom prst="rect">
            <a:avLst/>
          </a:prstGeom>
          <a:noFill/>
        </p:spPr>
        <p:txBody>
          <a:bodyPr wrap="square" rtlCol="0">
            <a:spAutoFit/>
          </a:bodyPr>
          <a:lstStyle/>
          <a:p>
            <a:r>
              <a:rPr lang="en-US" sz="1400" b="1" smtClean="0">
                <a:solidFill>
                  <a:srgbClr val="0000CC"/>
                </a:solidFill>
              </a:rPr>
              <a:t>11h00</a:t>
            </a:r>
          </a:p>
          <a:p>
            <a:r>
              <a:rPr lang="en-US" sz="1400" b="1" smtClean="0">
                <a:solidFill>
                  <a:srgbClr val="0000CC"/>
                </a:solidFill>
              </a:rPr>
              <a:t>16/7/2022</a:t>
            </a:r>
            <a:endParaRPr lang="en-US" sz="1400" b="1">
              <a:solidFill>
                <a:srgbClr val="0000CC"/>
              </a:solidFill>
            </a:endParaRPr>
          </a:p>
        </p:txBody>
      </p:sp>
      <p:sp>
        <p:nvSpPr>
          <p:cNvPr id="13" name="TextBox 12"/>
          <p:cNvSpPr txBox="1"/>
          <p:nvPr/>
        </p:nvSpPr>
        <p:spPr>
          <a:xfrm>
            <a:off x="6096000" y="2463224"/>
            <a:ext cx="1121391" cy="523220"/>
          </a:xfrm>
          <a:prstGeom prst="rect">
            <a:avLst/>
          </a:prstGeom>
          <a:noFill/>
        </p:spPr>
        <p:txBody>
          <a:bodyPr wrap="square" rtlCol="0">
            <a:spAutoFit/>
          </a:bodyPr>
          <a:lstStyle/>
          <a:p>
            <a:r>
              <a:rPr lang="en-US" sz="1400" b="1" smtClean="0">
                <a:solidFill>
                  <a:srgbClr val="0000CC"/>
                </a:solidFill>
              </a:rPr>
              <a:t>11h00</a:t>
            </a:r>
          </a:p>
          <a:p>
            <a:r>
              <a:rPr lang="en-US" sz="1400" b="1" smtClean="0">
                <a:solidFill>
                  <a:srgbClr val="0000CC"/>
                </a:solidFill>
              </a:rPr>
              <a:t>17/7/2022</a:t>
            </a:r>
            <a:endParaRPr lang="en-US" sz="1400" b="1">
              <a:solidFill>
                <a:srgbClr val="0000CC"/>
              </a:solidFill>
            </a:endParaRPr>
          </a:p>
        </p:txBody>
      </p:sp>
      <p:sp>
        <p:nvSpPr>
          <p:cNvPr id="14" name="TextBox 13"/>
          <p:cNvSpPr txBox="1"/>
          <p:nvPr/>
        </p:nvSpPr>
        <p:spPr>
          <a:xfrm>
            <a:off x="7217391" y="2601723"/>
            <a:ext cx="1121391" cy="307777"/>
          </a:xfrm>
          <a:prstGeom prst="rect">
            <a:avLst/>
          </a:prstGeom>
          <a:noFill/>
        </p:spPr>
        <p:txBody>
          <a:bodyPr wrap="square" rtlCol="0">
            <a:spAutoFit/>
          </a:bodyPr>
          <a:lstStyle/>
          <a:p>
            <a:r>
              <a:rPr lang="en-US" sz="1400" b="1" smtClean="0">
                <a:solidFill>
                  <a:srgbClr val="0000CC"/>
                </a:solidFill>
              </a:rPr>
              <a:t>\</a:t>
            </a:r>
            <a:endParaRPr lang="en-US" sz="1400" b="1">
              <a:solidFill>
                <a:srgbClr val="0000CC"/>
              </a:solidFill>
            </a:endParaRPr>
          </a:p>
        </p:txBody>
      </p:sp>
      <p:sp>
        <p:nvSpPr>
          <p:cNvPr id="15" name="TextBox 14"/>
          <p:cNvSpPr txBox="1"/>
          <p:nvPr/>
        </p:nvSpPr>
        <p:spPr>
          <a:xfrm>
            <a:off x="7701886" y="2448580"/>
            <a:ext cx="1594514" cy="523220"/>
          </a:xfrm>
          <a:prstGeom prst="rect">
            <a:avLst/>
          </a:prstGeom>
          <a:noFill/>
        </p:spPr>
        <p:txBody>
          <a:bodyPr wrap="square" rtlCol="0">
            <a:spAutoFit/>
          </a:bodyPr>
          <a:lstStyle/>
          <a:p>
            <a:r>
              <a:rPr lang="en-US" sz="1400" b="1" smtClean="0">
                <a:solidFill>
                  <a:srgbClr val="0000CC"/>
                </a:solidFill>
              </a:rPr>
              <a:t>Ký ghi rõ tên người thực hiện</a:t>
            </a:r>
            <a:endParaRPr lang="en-US" sz="1400" b="1">
              <a:solidFill>
                <a:srgbClr val="0000CC"/>
              </a:solidFill>
            </a:endParaRPr>
          </a:p>
        </p:txBody>
      </p:sp>
    </p:spTree>
    <p:extLst>
      <p:ext uri="{BB962C8B-B14F-4D97-AF65-F5344CB8AC3E}">
        <p14:creationId xmlns:p14="http://schemas.microsoft.com/office/powerpoint/2010/main" val="25489330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repeatCount="4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2" grpId="0"/>
      <p:bldP spid="13" grpId="0"/>
      <p:bldP spid="14" grpId="0"/>
      <p:bldP spid="15" grpId="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498600"/>
            <a:ext cx="9144000" cy="3149600"/>
          </a:xfr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defTabSz="912813"/>
            <a:r>
              <a:rPr lang="en-US" altLang="vi-VN" sz="4800" b="1" kern="1200" dirty="0" smtClean="0">
                <a:solidFill>
                  <a:srgbClr val="0000CC"/>
                </a:solidFill>
                <a:latin typeface="Arial" charset="0"/>
                <a:ea typeface="+mn-ea"/>
                <a:cs typeface="Arial" charset="0"/>
              </a:rPr>
              <a:t/>
            </a:r>
            <a:br>
              <a:rPr lang="en-US" altLang="vi-VN" sz="4800" b="1" kern="1200" dirty="0" smtClean="0">
                <a:solidFill>
                  <a:srgbClr val="0000CC"/>
                </a:solidFill>
                <a:latin typeface="Arial" charset="0"/>
                <a:ea typeface="+mn-ea"/>
                <a:cs typeface="Arial" charset="0"/>
              </a:rPr>
            </a:br>
            <a:r>
              <a:rPr lang="en-US" altLang="vi-VN" sz="4000" b="1" kern="1200" dirty="0" smtClean="0">
                <a:solidFill>
                  <a:srgbClr val="0000CC"/>
                </a:solidFill>
                <a:latin typeface="Arial" charset="0"/>
                <a:ea typeface="+mn-ea"/>
                <a:cs typeface="Arial" charset="0"/>
              </a:rPr>
              <a:t>CÁC VI PHẠM THƯỜNG GẶP</a:t>
            </a:r>
            <a:endParaRPr lang="en-US" altLang="vi-VN" sz="4000" b="1" kern="1200" dirty="0">
              <a:solidFill>
                <a:srgbClr val="0000CC"/>
              </a:solidFill>
              <a:latin typeface="Arial" charset="0"/>
              <a:ea typeface="+mn-ea"/>
              <a:cs typeface="Arial" charset="0"/>
            </a:endParaRPr>
          </a:p>
        </p:txBody>
      </p:sp>
      <p:sp>
        <p:nvSpPr>
          <p:cNvPr id="3082" name="AutoShape 10" descr="dochoi"/>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94210" name="AutoShape 2"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4212" name="AutoShape 4" descr="Káº¿t quáº£ hÃ¬nh áº£nh cho cÃ¡c má»i nguy vá» an toÃ n thá»±c pháº©m"/>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03408322"/>
      </p:ext>
    </p:extLst>
  </p:cSld>
  <p:clrMapOvr>
    <a:masterClrMapping/>
  </p:clrMapOvr>
  <p:transition>
    <p:rand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11"/>
          <p:cNvSpPr>
            <a:spLocks noChangeArrowheads="1"/>
          </p:cNvSpPr>
          <p:nvPr/>
        </p:nvSpPr>
        <p:spPr bwMode="auto">
          <a:xfrm>
            <a:off x="0" y="0"/>
            <a:ext cx="9144000" cy="646986"/>
          </a:xfrm>
          <a:prstGeom prst="flowChartAlternateProcess">
            <a:avLst/>
          </a:prstGeom>
          <a:solidFill>
            <a:srgbClr val="0000FF"/>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0000FF"/>
            </a:extrusionClr>
          </a:sp3d>
        </p:spPr>
        <p:txBody>
          <a:bodyPr wrap="square">
            <a:spAutoFit/>
            <a:flatTx/>
          </a:bodyPr>
          <a:lstStyle/>
          <a:p>
            <a:pPr algn="ctr">
              <a:spcBef>
                <a:spcPct val="50000"/>
              </a:spcBef>
            </a:pPr>
            <a:r>
              <a:rPr lang="pt-BR" sz="3200" b="1" smtClean="0">
                <a:solidFill>
                  <a:schemeClr val="bg1"/>
                </a:solidFill>
              </a:rPr>
              <a:t>Căn cứ pháp lý:</a:t>
            </a:r>
            <a:endParaRPr lang="en-US" sz="3200" b="1">
              <a:solidFill>
                <a:schemeClr val="bg1"/>
              </a:solidFill>
            </a:endParaRPr>
          </a:p>
        </p:txBody>
      </p:sp>
      <p:sp>
        <p:nvSpPr>
          <p:cNvPr id="8" name="Rounded Rectangle 7"/>
          <p:cNvSpPr/>
          <p:nvPr/>
        </p:nvSpPr>
        <p:spPr bwMode="auto">
          <a:xfrm>
            <a:off x="190500" y="1143000"/>
            <a:ext cx="8763000" cy="51054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a:spcBef>
                <a:spcPts val="0"/>
              </a:spcBef>
              <a:spcAft>
                <a:spcPts val="600"/>
              </a:spcAft>
              <a:buClr>
                <a:srgbClr val="C00000"/>
              </a:buClr>
              <a:buFont typeface="Wingdings" pitchFamily="2" charset="2"/>
              <a:buChar char="v"/>
            </a:pPr>
            <a:r>
              <a:rPr lang="en-US" sz="2000" smtClean="0"/>
              <a:t>Nghị định 67/2016/NĐ-CP ngày 01/7/2016 quy định điều kiện sản xuất, kinh doanh thực phẩm thuộc lĩnh vực quản lý chuyên ngành của Bộ Y tế;</a:t>
            </a:r>
          </a:p>
          <a:p>
            <a:pPr marL="342900" indent="-342900" algn="just">
              <a:spcBef>
                <a:spcPts val="0"/>
              </a:spcBef>
              <a:spcAft>
                <a:spcPts val="600"/>
              </a:spcAft>
              <a:buClr>
                <a:srgbClr val="C00000"/>
              </a:buClr>
              <a:buFont typeface="Wingdings" pitchFamily="2" charset="2"/>
              <a:buChar char="v"/>
            </a:pPr>
            <a:r>
              <a:rPr lang="en-US" sz="2000" smtClean="0"/>
              <a:t>Nghị định 155/2018/NĐ-CP ngày 12/11/2018 về sửa đổi, bổ sung một số quy định liên quan đến điều kiện đầu tư kinh doanh thuộc phạm vi quản lý nhà nước của Bộ Y tế;</a:t>
            </a:r>
          </a:p>
          <a:p>
            <a:pPr marL="342900" indent="-342900" algn="just">
              <a:spcBef>
                <a:spcPts val="0"/>
              </a:spcBef>
              <a:spcAft>
                <a:spcPts val="600"/>
              </a:spcAft>
              <a:buClr>
                <a:srgbClr val="C00000"/>
              </a:buClr>
              <a:buFont typeface="Wingdings" pitchFamily="2" charset="2"/>
              <a:buChar char="v"/>
            </a:pPr>
            <a:r>
              <a:rPr lang="en-US" sz="2000" smtClean="0"/>
              <a:t>Nghị định 115/2018/NĐ-CP ngày 04/9/2018 Quy định xử phạt vi phạm hành chính về an toàn thực phẩm.</a:t>
            </a:r>
          </a:p>
          <a:p>
            <a:pPr marL="342900" indent="-342900" algn="just">
              <a:spcBef>
                <a:spcPts val="0"/>
              </a:spcBef>
              <a:spcAft>
                <a:spcPts val="600"/>
              </a:spcAft>
              <a:buClr>
                <a:srgbClr val="C00000"/>
              </a:buClr>
              <a:buFont typeface="Wingdings" pitchFamily="2" charset="2"/>
              <a:buChar char="v"/>
            </a:pPr>
            <a:r>
              <a:rPr lang="en-US" sz="2000" smtClean="0">
                <a:solidFill>
                  <a:srgbClr val="FF0000"/>
                </a:solidFill>
              </a:rPr>
              <a:t>Nghị định 124/2021/NĐ-CP ngày 28/12/2021 về Sửa đổi, bổ sung một số điều của Nghị định 115/2018/NĐ-CP ngày 04/9/2018 của Chính phủ quy định xử phạt vi phạm hành chính về ATTP và Nghị định số 117/NĐ-CP ngày 28/9/2020 của Chính phủ quy định XPVPHC trong lĩnh vực y tế.</a:t>
            </a:r>
          </a:p>
          <a:p>
            <a:pPr marL="342900" indent="-342900" algn="just">
              <a:spcBef>
                <a:spcPts val="0"/>
              </a:spcBef>
              <a:spcAft>
                <a:spcPts val="600"/>
              </a:spcAft>
              <a:buClr>
                <a:srgbClr val="C00000"/>
              </a:buClr>
              <a:buFont typeface="Wingdings" pitchFamily="2" charset="2"/>
              <a:buChar char="v"/>
            </a:pPr>
            <a:endParaRPr lang="en-US" sz="2000" smtClean="0">
              <a:solidFill>
                <a:srgbClr val="0000CC"/>
              </a:solidFill>
            </a:endParaRPr>
          </a:p>
          <a:p>
            <a:pPr algn="just">
              <a:spcBef>
                <a:spcPts val="0"/>
              </a:spcBef>
              <a:spcAft>
                <a:spcPts val="600"/>
              </a:spcAft>
              <a:buClr>
                <a:srgbClr val="C00000"/>
              </a:buClr>
            </a:pPr>
            <a:endParaRPr lang="en-US" sz="2000">
              <a:solidFill>
                <a:srgbClr val="0000CC"/>
              </a:solidFill>
            </a:endParaRPr>
          </a:p>
        </p:txBody>
      </p:sp>
    </p:spTree>
    <p:extLst>
      <p:ext uri="{BB962C8B-B14F-4D97-AF65-F5344CB8AC3E}">
        <p14:creationId xmlns:p14="http://schemas.microsoft.com/office/powerpoint/2010/main" val="1083242956"/>
      </p:ext>
    </p:extLst>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685800" y="1371600"/>
            <a:ext cx="4267200" cy="3886200"/>
          </a:xfrm>
        </p:spPr>
        <p:txBody>
          <a:bodyPr/>
          <a:lstStyle/>
          <a:p>
            <a:pPr algn="just"/>
            <a:r>
              <a:rPr lang="en-US" sz="2800" dirty="0" err="1" smtClean="0">
                <a:latin typeface="Times New Roman" pitchFamily="18" charset="0"/>
                <a:cs typeface="Times New Roman" pitchFamily="18" charset="0"/>
              </a:rPr>
              <a:t>Kịp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thông</a:t>
            </a:r>
            <a:r>
              <a:rPr lang="en-US" sz="2800" dirty="0" smtClean="0">
                <a:latin typeface="Times New Roman" pitchFamily="18" charset="0"/>
                <a:cs typeface="Times New Roman" pitchFamily="18" charset="0"/>
              </a:rPr>
              <a:t> tin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lý</a:t>
            </a:r>
            <a:r>
              <a:rPr lang="en-US" sz="2800" dirty="0" smtClean="0">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ngộ</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độc</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thực</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phẩm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mất</a:t>
            </a:r>
            <a:r>
              <a:rPr lang="en-US" sz="2800" dirty="0" smtClean="0">
                <a:latin typeface="Times New Roman" pitchFamily="18" charset="0"/>
                <a:cs typeface="Times New Roman" pitchFamily="18" charset="0"/>
              </a:rPr>
              <a:t> ATTP)</a:t>
            </a:r>
            <a:endParaRPr lang="en-US" dirty="0" smtClean="0"/>
          </a:p>
        </p:txBody>
      </p:sp>
      <p:sp>
        <p:nvSpPr>
          <p:cNvPr id="5" name="AutoShape 15"/>
          <p:cNvSpPr>
            <a:spLocks noChangeArrowheads="1"/>
          </p:cNvSpPr>
          <p:nvPr/>
        </p:nvSpPr>
        <p:spPr bwMode="gray">
          <a:xfrm>
            <a:off x="0" y="-76200"/>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sz="2800" b="1" dirty="0" smtClean="0">
                <a:solidFill>
                  <a:srgbClr val="FF0000"/>
                </a:solidFill>
                <a:cs typeface="+mn-cs"/>
              </a:rPr>
              <a:t>II. </a:t>
            </a:r>
            <a:r>
              <a:rPr lang="en-US" sz="2800" b="1" dirty="0">
                <a:solidFill>
                  <a:srgbClr val="0000CC"/>
                </a:solidFill>
                <a:cs typeface="+mn-cs"/>
              </a:rPr>
              <a:t>NỘI DUNG NHIỆM VỤ CÔNG TÁC ATTP</a:t>
            </a:r>
            <a:endParaRPr lang="vi-VN" altLang="en-US" sz="2800" b="1" dirty="0">
              <a:solidFill>
                <a:srgbClr val="0000CC"/>
              </a:solidFill>
              <a:cs typeface="+mn-cs"/>
            </a:endParaRPr>
          </a:p>
        </p:txBody>
      </p:sp>
      <p:pic>
        <p:nvPicPr>
          <p:cNvPr id="8194" name="Picture 2" descr="Diễn tập điều tra, xử lý ngộ độc thực phẩm trường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773497"/>
            <a:ext cx="3405509" cy="226695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62025"/>
            <a:ext cx="8305800"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6434096"/>
      </p:ext>
    </p:extLst>
  </p:cSld>
  <p:clrMapOvr>
    <a:masterClrMapping/>
  </p:clrMapOvr>
  <p:transition>
    <p:random/>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13" descr="Kết quả hình ảnh cho diệt bọ gậy"/>
          <p:cNvSpPr>
            <a:spLocks noChangeAspect="1" noChangeArrowheads="1"/>
          </p:cNvSpPr>
          <p:nvPr/>
        </p:nvSpPr>
        <p:spPr bwMode="auto">
          <a:xfrm>
            <a:off x="4424365" y="3281364"/>
            <a:ext cx="300037" cy="295275"/>
          </a:xfrm>
          <a:prstGeom prst="rect">
            <a:avLst/>
          </a:prstGeom>
          <a:noFill/>
          <a:ln w="9525">
            <a:noFill/>
            <a:miter lim="800000"/>
            <a:headEnd/>
            <a:tailEnd/>
          </a:ln>
        </p:spPr>
        <p:txBody>
          <a:bodyPr lIns="91407" tIns="45702" rIns="91407" bIns="45702"/>
          <a:lstStyle/>
          <a:p>
            <a:pPr defTabSz="1306513"/>
            <a:endParaRPr lang="vi-VN" altLang="vi-VN" sz="2000"/>
          </a:p>
        </p:txBody>
      </p:sp>
      <p:sp>
        <p:nvSpPr>
          <p:cNvPr id="19459" name="Content Placeholder 2"/>
          <p:cNvSpPr>
            <a:spLocks/>
          </p:cNvSpPr>
          <p:nvPr/>
        </p:nvSpPr>
        <p:spPr bwMode="auto">
          <a:xfrm>
            <a:off x="0" y="0"/>
            <a:ext cx="9144000" cy="1092200"/>
          </a:xfrm>
          <a:prstGeom prst="rect">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F0000"/>
            </a:extrusionClr>
          </a:sp3d>
        </p:spPr>
        <p:txBody>
          <a:bodyPr anchor="ctr">
            <a:flatTx/>
          </a:bodyPr>
          <a:lstStyle/>
          <a:p>
            <a:pPr algn="ctr" eaLnBrk="0" hangingPunct="0"/>
            <a:r>
              <a:rPr lang="en-US" sz="2600" b="1" smtClean="0">
                <a:solidFill>
                  <a:srgbClr val="FFFF00"/>
                </a:solidFill>
                <a:latin typeface="Times New Roman" pitchFamily="18" charset="0"/>
                <a:cs typeface="Times New Roman" pitchFamily="18" charset="0"/>
              </a:rPr>
              <a:t>Các hành vi vi phạm thường gặp bị xử phạt </a:t>
            </a:r>
          </a:p>
          <a:p>
            <a:pPr algn="ctr" eaLnBrk="0" hangingPunct="0"/>
            <a:r>
              <a:rPr lang="en-US" sz="2600" b="1" smtClean="0">
                <a:solidFill>
                  <a:srgbClr val="FFFF00"/>
                </a:solidFill>
                <a:latin typeface="Times New Roman" pitchFamily="18" charset="0"/>
                <a:cs typeface="Times New Roman" pitchFamily="18" charset="0"/>
              </a:rPr>
              <a:t>vi phạm hành chính</a:t>
            </a:r>
            <a:endParaRPr lang="en-US" altLang="en-US" sz="2600" b="1">
              <a:solidFill>
                <a:srgbClr val="FFFF00"/>
              </a:solidFill>
              <a:latin typeface="Times New Roman" pitchFamily="18" charset="0"/>
              <a:cs typeface="Times New Roman" pitchFamily="18" charset="0"/>
            </a:endParaRPr>
          </a:p>
        </p:txBody>
      </p:sp>
      <p:sp>
        <p:nvSpPr>
          <p:cNvPr id="14341" name="Text Box 7"/>
          <p:cNvSpPr txBox="1">
            <a:spLocks noChangeArrowheads="1"/>
          </p:cNvSpPr>
          <p:nvPr/>
        </p:nvSpPr>
        <p:spPr bwMode="auto">
          <a:xfrm>
            <a:off x="533400" y="1295400"/>
            <a:ext cx="8305800" cy="2862322"/>
          </a:xfrm>
          <a:prstGeom prst="rect">
            <a:avLst/>
          </a:prstGeom>
          <a:noFill/>
          <a:ln w="9525" algn="ctr">
            <a:noFill/>
            <a:miter lim="800000"/>
            <a:headEnd/>
            <a:tailEnd/>
          </a:ln>
        </p:spPr>
        <p:txBody>
          <a:bodyPr wrap="square">
            <a:spAutoFit/>
          </a:bodyPr>
          <a:lstStyle/>
          <a:p>
            <a:pPr algn="just"/>
            <a:r>
              <a:rPr lang="en-US" sz="2000" b="1" smtClean="0">
                <a:solidFill>
                  <a:srgbClr val="0000CC"/>
                </a:solidFill>
              </a:rPr>
              <a:t>Các vi phạm về điều kiện đảm bảo ATTP trong kinh doanh, chế biến, bảo quản</a:t>
            </a:r>
            <a:endParaRPr lang="en-US" sz="2000" smtClean="0">
              <a:solidFill>
                <a:srgbClr val="0000CC"/>
              </a:solidFill>
            </a:endParaRPr>
          </a:p>
          <a:p>
            <a:pPr algn="just"/>
            <a:r>
              <a:rPr lang="en-US" sz="2000" b="1" i="1" smtClean="0"/>
              <a:t>Điều 15. Vi phạm quy định về điều kiện bảo đảm ATTP trong kinh doanh dịch vụ ăn uống thuộc loại hình cơ sở chế biến suất ăn sẵn, căng tin kinh doanh ăn uống, </a:t>
            </a:r>
            <a:r>
              <a:rPr lang="en-US" sz="2000" b="1" i="1" smtClean="0">
                <a:solidFill>
                  <a:srgbClr val="FF0000"/>
                </a:solidFill>
              </a:rPr>
              <a:t>bếp ăn tập thể; </a:t>
            </a:r>
            <a:r>
              <a:rPr lang="en-US" sz="2000" b="1" i="1" smtClean="0"/>
              <a:t>bếp ăn, nhà hàng ăn uống, nhà hàng ăn uống của khách sạn, khu nghỉ dưỡng; cửa hàng ăn uống, cửa hàng, quầy hàng kinh doanh thức ăn ngay, thực phẩm chín và các loại hình khác thực hiện việc chế biến, cung cấp thực phẩm:</a:t>
            </a:r>
            <a:endParaRPr lang="en-US" sz="2000" i="1"/>
          </a:p>
        </p:txBody>
      </p:sp>
    </p:spTree>
    <p:extLst>
      <p:ext uri="{BB962C8B-B14F-4D97-AF65-F5344CB8AC3E}">
        <p14:creationId xmlns:p14="http://schemas.microsoft.com/office/powerpoint/2010/main" val="1319166234"/>
      </p:ext>
    </p:extLst>
  </p:cSld>
  <p:clrMapOvr>
    <a:masterClrMapping/>
  </p:clrMapOvr>
  <p:transition>
    <p:random/>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13" descr="Kết quả hình ảnh cho diệt bọ gậy"/>
          <p:cNvSpPr>
            <a:spLocks noChangeAspect="1" noChangeArrowheads="1"/>
          </p:cNvSpPr>
          <p:nvPr/>
        </p:nvSpPr>
        <p:spPr bwMode="auto">
          <a:xfrm>
            <a:off x="4424365" y="3281364"/>
            <a:ext cx="300037" cy="295275"/>
          </a:xfrm>
          <a:prstGeom prst="rect">
            <a:avLst/>
          </a:prstGeom>
          <a:noFill/>
          <a:ln w="9525">
            <a:noFill/>
            <a:miter lim="800000"/>
            <a:headEnd/>
            <a:tailEnd/>
          </a:ln>
        </p:spPr>
        <p:txBody>
          <a:bodyPr lIns="91407" tIns="45702" rIns="91407" bIns="45702"/>
          <a:lstStyle/>
          <a:p>
            <a:pPr defTabSz="1306513"/>
            <a:endParaRPr lang="vi-VN" altLang="vi-VN" sz="2000"/>
          </a:p>
        </p:txBody>
      </p:sp>
      <p:sp>
        <p:nvSpPr>
          <p:cNvPr id="14341" name="Text Box 7"/>
          <p:cNvSpPr txBox="1">
            <a:spLocks noChangeArrowheads="1"/>
          </p:cNvSpPr>
          <p:nvPr/>
        </p:nvSpPr>
        <p:spPr bwMode="auto">
          <a:xfrm>
            <a:off x="685800" y="1536700"/>
            <a:ext cx="4724400" cy="1815882"/>
          </a:xfrm>
          <a:prstGeom prst="rect">
            <a:avLst/>
          </a:prstGeom>
          <a:noFill/>
          <a:ln w="9525" algn="ctr">
            <a:noFill/>
            <a:miter lim="800000"/>
            <a:headEnd/>
            <a:tailEnd/>
          </a:ln>
        </p:spPr>
        <p:txBody>
          <a:bodyPr>
            <a:spAutoFit/>
          </a:bodyPr>
          <a:lstStyle/>
          <a:p>
            <a:pPr algn="just"/>
            <a:r>
              <a:rPr lang="en-US" sz="2800" b="1" smtClean="0">
                <a:solidFill>
                  <a:srgbClr val="FF0000"/>
                </a:solidFill>
              </a:rPr>
              <a:t>1. </a:t>
            </a:r>
            <a:r>
              <a:rPr lang="vi-VN" sz="2800" b="1" smtClean="0">
                <a:solidFill>
                  <a:srgbClr val="0000CC"/>
                </a:solidFill>
              </a:rPr>
              <a:t>Cống </a:t>
            </a:r>
            <a:r>
              <a:rPr lang="vi-VN" sz="2800" b="1">
                <a:solidFill>
                  <a:srgbClr val="0000CC"/>
                </a:solidFill>
              </a:rPr>
              <a:t>rãnh thoát nước thải khu </a:t>
            </a:r>
            <a:r>
              <a:rPr lang="vi-VN" sz="2800" b="1" smtClean="0">
                <a:solidFill>
                  <a:srgbClr val="0000CC"/>
                </a:solidFill>
              </a:rPr>
              <a:t>vực</a:t>
            </a:r>
            <a:r>
              <a:rPr lang="en-US" sz="2800" b="1" smtClean="0">
                <a:solidFill>
                  <a:srgbClr val="0000CC"/>
                </a:solidFill>
              </a:rPr>
              <a:t> </a:t>
            </a:r>
            <a:r>
              <a:rPr lang="vi-VN" sz="2800" b="1" smtClean="0">
                <a:solidFill>
                  <a:srgbClr val="0000CC"/>
                </a:solidFill>
              </a:rPr>
              <a:t>nhà </a:t>
            </a:r>
            <a:r>
              <a:rPr lang="vi-VN" sz="2800" b="1">
                <a:solidFill>
                  <a:srgbClr val="0000CC"/>
                </a:solidFill>
              </a:rPr>
              <a:t>bếp bị ứ đọng; không được che kín</a:t>
            </a:r>
            <a:r>
              <a:rPr lang="vi-VN" sz="2800" b="1" smtClean="0">
                <a:solidFill>
                  <a:srgbClr val="0000CC"/>
                </a:solidFill>
              </a:rPr>
              <a:t>;”</a:t>
            </a:r>
            <a:endParaRPr lang="en-US" sz="2800" b="1">
              <a:solidFill>
                <a:srgbClr val="0000CC"/>
              </a:solidFill>
            </a:endParaRPr>
          </a:p>
        </p:txBody>
      </p:sp>
      <p:sp>
        <p:nvSpPr>
          <p:cNvPr id="6" name="Content Placeholder 2"/>
          <p:cNvSpPr>
            <a:spLocks/>
          </p:cNvSpPr>
          <p:nvPr/>
        </p:nvSpPr>
        <p:spPr bwMode="auto">
          <a:xfrm>
            <a:off x="0" y="0"/>
            <a:ext cx="9144000" cy="1092200"/>
          </a:xfrm>
          <a:prstGeom prst="rect">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F0000"/>
            </a:extrusionClr>
          </a:sp3d>
        </p:spPr>
        <p:txBody>
          <a:bodyPr anchor="ctr">
            <a:flatTx/>
          </a:bodyPr>
          <a:lstStyle/>
          <a:p>
            <a:pPr algn="ctr" eaLnBrk="0" hangingPunct="0"/>
            <a:r>
              <a:rPr lang="en-US" sz="2600" b="1" smtClean="0">
                <a:solidFill>
                  <a:srgbClr val="FFFF00"/>
                </a:solidFill>
                <a:latin typeface="Times New Roman" pitchFamily="18" charset="0"/>
                <a:cs typeface="Times New Roman" pitchFamily="18" charset="0"/>
              </a:rPr>
              <a:t>Các hành vi vi phạm thường gặp bị xử phạt </a:t>
            </a:r>
          </a:p>
          <a:p>
            <a:pPr algn="ctr" eaLnBrk="0" hangingPunct="0"/>
            <a:r>
              <a:rPr lang="en-US" sz="2600" b="1" smtClean="0">
                <a:solidFill>
                  <a:srgbClr val="FFFF00"/>
                </a:solidFill>
                <a:latin typeface="Times New Roman" pitchFamily="18" charset="0"/>
                <a:cs typeface="Times New Roman" pitchFamily="18" charset="0"/>
              </a:rPr>
              <a:t>vi phạm hành chính</a:t>
            </a:r>
            <a:endParaRPr lang="en-US" altLang="en-US" sz="2600" b="1">
              <a:solidFill>
                <a:srgbClr val="FFFF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1679700"/>
            <a:ext cx="2791942" cy="42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1913844"/>
      </p:ext>
    </p:extLst>
  </p:cSld>
  <p:clrMapOvr>
    <a:masterClrMapping/>
  </p:clrMapOvr>
  <p:transition>
    <p:rand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13" descr="Kết quả hình ảnh cho diệt bọ gậy"/>
          <p:cNvSpPr>
            <a:spLocks noChangeAspect="1" noChangeArrowheads="1"/>
          </p:cNvSpPr>
          <p:nvPr/>
        </p:nvSpPr>
        <p:spPr bwMode="auto">
          <a:xfrm>
            <a:off x="4424365" y="3281364"/>
            <a:ext cx="300037" cy="295275"/>
          </a:xfrm>
          <a:prstGeom prst="rect">
            <a:avLst/>
          </a:prstGeom>
          <a:noFill/>
          <a:ln w="9525">
            <a:noFill/>
            <a:miter lim="800000"/>
            <a:headEnd/>
            <a:tailEnd/>
          </a:ln>
        </p:spPr>
        <p:txBody>
          <a:bodyPr lIns="91407" tIns="45702" rIns="91407" bIns="45702"/>
          <a:lstStyle/>
          <a:p>
            <a:pPr defTabSz="1306513"/>
            <a:endParaRPr lang="vi-VN" altLang="vi-VN" sz="2000"/>
          </a:p>
        </p:txBody>
      </p:sp>
      <p:sp>
        <p:nvSpPr>
          <p:cNvPr id="14341" name="Text Box 7"/>
          <p:cNvSpPr txBox="1">
            <a:spLocks noChangeArrowheads="1"/>
          </p:cNvSpPr>
          <p:nvPr/>
        </p:nvSpPr>
        <p:spPr bwMode="auto">
          <a:xfrm>
            <a:off x="685800" y="1536700"/>
            <a:ext cx="4038602" cy="3108543"/>
          </a:xfrm>
          <a:prstGeom prst="rect">
            <a:avLst/>
          </a:prstGeom>
          <a:noFill/>
          <a:ln w="9525" algn="ctr">
            <a:noFill/>
            <a:miter lim="800000"/>
            <a:headEnd/>
            <a:tailEnd/>
          </a:ln>
        </p:spPr>
        <p:txBody>
          <a:bodyPr wrap="square">
            <a:spAutoFit/>
          </a:bodyPr>
          <a:lstStyle/>
          <a:p>
            <a:pPr algn="just"/>
            <a:r>
              <a:rPr lang="en-US" sz="2800" b="1" smtClean="0">
                <a:solidFill>
                  <a:srgbClr val="FF0000"/>
                </a:solidFill>
              </a:rPr>
              <a:t>2. </a:t>
            </a:r>
            <a:r>
              <a:rPr lang="vi-VN" sz="2800" b="1" smtClean="0">
                <a:solidFill>
                  <a:srgbClr val="0000CC"/>
                </a:solidFill>
              </a:rPr>
              <a:t>Không </a:t>
            </a:r>
            <a:r>
              <a:rPr lang="vi-VN" sz="2800" b="1">
                <a:solidFill>
                  <a:srgbClr val="0000CC"/>
                </a:solidFill>
              </a:rPr>
              <a:t>bảo đảm ngăn ngừa nhiễm chéo</a:t>
            </a:r>
            <a:r>
              <a:rPr lang="vi-VN" sz="2800"/>
              <a:t> giữa thực phẩm chưa qua chế biến và thực phẩm đã qua chế biến trong </a:t>
            </a:r>
            <a:r>
              <a:rPr lang="vi-VN" sz="2800" b="1">
                <a:solidFill>
                  <a:srgbClr val="FF0000"/>
                </a:solidFill>
              </a:rPr>
              <a:t>bố trí bếp ăn</a:t>
            </a:r>
            <a:r>
              <a:rPr lang="vi-VN" sz="2800" b="1" smtClean="0">
                <a:solidFill>
                  <a:srgbClr val="FF0000"/>
                </a:solidFill>
              </a:rPr>
              <a:t>.”;</a:t>
            </a:r>
            <a:endParaRPr lang="en-US" sz="2800" b="1">
              <a:solidFill>
                <a:srgbClr val="FF0000"/>
              </a:solidFill>
            </a:endParaRPr>
          </a:p>
        </p:txBody>
      </p:sp>
      <p:sp>
        <p:nvSpPr>
          <p:cNvPr id="6" name="Content Placeholder 2"/>
          <p:cNvSpPr>
            <a:spLocks/>
          </p:cNvSpPr>
          <p:nvPr/>
        </p:nvSpPr>
        <p:spPr bwMode="auto">
          <a:xfrm>
            <a:off x="0" y="0"/>
            <a:ext cx="9144000" cy="1092200"/>
          </a:xfrm>
          <a:prstGeom prst="rect">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F0000"/>
            </a:extrusionClr>
          </a:sp3d>
        </p:spPr>
        <p:txBody>
          <a:bodyPr anchor="ctr">
            <a:flatTx/>
          </a:bodyPr>
          <a:lstStyle/>
          <a:p>
            <a:pPr algn="ctr" eaLnBrk="0" hangingPunct="0"/>
            <a:r>
              <a:rPr lang="en-US" sz="2600" b="1" smtClean="0">
                <a:solidFill>
                  <a:srgbClr val="FFFF00"/>
                </a:solidFill>
                <a:latin typeface="Times New Roman" pitchFamily="18" charset="0"/>
                <a:cs typeface="Times New Roman" pitchFamily="18" charset="0"/>
              </a:rPr>
              <a:t>Các hành vi vi phạm thường gặp bị xử phạt </a:t>
            </a:r>
          </a:p>
          <a:p>
            <a:pPr algn="ctr" eaLnBrk="0" hangingPunct="0"/>
            <a:r>
              <a:rPr lang="en-US" sz="2600" b="1" smtClean="0">
                <a:solidFill>
                  <a:srgbClr val="FFFF00"/>
                </a:solidFill>
                <a:latin typeface="Times New Roman" pitchFamily="18" charset="0"/>
                <a:cs typeface="Times New Roman" pitchFamily="18" charset="0"/>
              </a:rPr>
              <a:t>vi phạm hành chính</a:t>
            </a:r>
            <a:endParaRPr lang="en-US" altLang="en-US" sz="2600" b="1">
              <a:solidFill>
                <a:srgbClr val="FFFF00"/>
              </a:solidFill>
              <a:latin typeface="Times New Roman" pitchFamily="18" charset="0"/>
              <a:cs typeface="Times New Roman" pitchFamily="18" charset="0"/>
            </a:endParaRPr>
          </a:p>
        </p:txBody>
      </p:sp>
      <p:pic>
        <p:nvPicPr>
          <p:cNvPr id="4098" name="Picture 2" descr="Trong hầu hết quy trình sản xuất, người ta phải sắp xếp dây chuyền theo hướng 1 chiều để tránh nhiễm chéo, công nhân ở công đoạn sau khô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05000"/>
            <a:ext cx="3802380" cy="2376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407378"/>
      </p:ext>
    </p:extLst>
  </p:cSld>
  <p:clrMapOvr>
    <a:masterClrMapping/>
  </p:clrMapOvr>
  <p:transition>
    <p:random/>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AutoShape 13" descr="Kết quả hình ảnh cho diệt bọ gậy"/>
          <p:cNvSpPr>
            <a:spLocks noChangeAspect="1" noChangeArrowheads="1"/>
          </p:cNvSpPr>
          <p:nvPr/>
        </p:nvSpPr>
        <p:spPr bwMode="auto">
          <a:xfrm>
            <a:off x="4424365" y="3281364"/>
            <a:ext cx="300037" cy="295275"/>
          </a:xfrm>
          <a:prstGeom prst="rect">
            <a:avLst/>
          </a:prstGeom>
          <a:noFill/>
          <a:ln w="9525">
            <a:noFill/>
            <a:miter lim="800000"/>
            <a:headEnd/>
            <a:tailEnd/>
          </a:ln>
        </p:spPr>
        <p:txBody>
          <a:bodyPr lIns="91407" tIns="45702" rIns="91407" bIns="45702"/>
          <a:lstStyle/>
          <a:p>
            <a:pPr defTabSz="1306513"/>
            <a:endParaRPr lang="vi-VN" altLang="vi-VN" sz="2000"/>
          </a:p>
        </p:txBody>
      </p:sp>
      <p:sp>
        <p:nvSpPr>
          <p:cNvPr id="11270" name="Text Box 7"/>
          <p:cNvSpPr txBox="1">
            <a:spLocks noChangeArrowheads="1"/>
          </p:cNvSpPr>
          <p:nvPr/>
        </p:nvSpPr>
        <p:spPr bwMode="auto">
          <a:xfrm>
            <a:off x="612775" y="1868479"/>
            <a:ext cx="2514600" cy="3416320"/>
          </a:xfrm>
          <a:prstGeom prst="rect">
            <a:avLst/>
          </a:prstGeom>
          <a:noFill/>
          <a:ln w="3175" algn="ctr">
            <a:solidFill>
              <a:schemeClr val="tx1"/>
            </a:solidFill>
            <a:miter lim="800000"/>
            <a:headEnd/>
            <a:tailEnd/>
          </a:ln>
        </p:spPr>
        <p:txBody>
          <a:bodyPr wrap="square">
            <a:spAutoFit/>
          </a:bodyPr>
          <a:lstStyle/>
          <a:p>
            <a:pPr algn="just"/>
            <a:r>
              <a:rPr lang="en-US" sz="2400" b="1">
                <a:solidFill>
                  <a:srgbClr val="FF0000"/>
                </a:solidFill>
              </a:rPr>
              <a:t>3</a:t>
            </a:r>
            <a:r>
              <a:rPr lang="en-US" sz="2400" b="1" smtClean="0">
                <a:solidFill>
                  <a:srgbClr val="FF0000"/>
                </a:solidFill>
              </a:rPr>
              <a:t>. </a:t>
            </a:r>
            <a:r>
              <a:rPr lang="en-US" sz="2400" b="1" smtClean="0">
                <a:solidFill>
                  <a:srgbClr val="0000CC"/>
                </a:solidFill>
              </a:rPr>
              <a:t>Không </a:t>
            </a:r>
            <a:r>
              <a:rPr lang="en-US" sz="2400" b="1">
                <a:solidFill>
                  <a:srgbClr val="0000CC"/>
                </a:solidFill>
              </a:rPr>
              <a:t>có đủ dụng cụ chế biến, bảo quản và sử dụng riêng đối với thực phẩm tươi sống, thực phẩm đã qua chế biến;</a:t>
            </a:r>
          </a:p>
        </p:txBody>
      </p:sp>
      <p:sp>
        <p:nvSpPr>
          <p:cNvPr id="6" name="Content Placeholder 2"/>
          <p:cNvSpPr>
            <a:spLocks/>
          </p:cNvSpPr>
          <p:nvPr/>
        </p:nvSpPr>
        <p:spPr bwMode="auto">
          <a:xfrm>
            <a:off x="0" y="0"/>
            <a:ext cx="9144000" cy="1092200"/>
          </a:xfrm>
          <a:prstGeom prst="rect">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F0000"/>
            </a:extrusionClr>
          </a:sp3d>
        </p:spPr>
        <p:txBody>
          <a:bodyPr anchor="ctr">
            <a:flatTx/>
          </a:bodyPr>
          <a:lstStyle/>
          <a:p>
            <a:pPr algn="ctr" eaLnBrk="0" hangingPunct="0"/>
            <a:r>
              <a:rPr lang="en-US" sz="2600" b="1" smtClean="0">
                <a:solidFill>
                  <a:srgbClr val="FFFF00"/>
                </a:solidFill>
                <a:latin typeface="Times New Roman" pitchFamily="18" charset="0"/>
                <a:cs typeface="Times New Roman" pitchFamily="18" charset="0"/>
              </a:rPr>
              <a:t>Các hành vi vi phạm thường gặp bị xử phạt </a:t>
            </a:r>
          </a:p>
          <a:p>
            <a:pPr algn="ctr" eaLnBrk="0" hangingPunct="0"/>
            <a:r>
              <a:rPr lang="en-US" sz="2600" b="1" smtClean="0">
                <a:solidFill>
                  <a:srgbClr val="FFFF00"/>
                </a:solidFill>
                <a:latin typeface="Times New Roman" pitchFamily="18" charset="0"/>
                <a:cs typeface="Times New Roman" pitchFamily="18" charset="0"/>
              </a:rPr>
              <a:t>vi phạm hành chính</a:t>
            </a:r>
            <a:endParaRPr lang="en-US" altLang="en-US" sz="2600" b="1">
              <a:solidFill>
                <a:srgbClr val="FFFF00"/>
              </a:solidFill>
              <a:latin typeface="Times New Roman" pitchFamily="18" charset="0"/>
              <a:cs typeface="Times New Roman" pitchFamily="18" charset="0"/>
            </a:endParaRPr>
          </a:p>
        </p:txBody>
      </p:sp>
      <p:sp>
        <p:nvSpPr>
          <p:cNvPr id="2" name="AutoShape 2" descr="Không khám sức khỏe định kỳ"/>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Những sai lầm nghiêm trọng trong chế biến thịt khiến bạn &quot;rước họa vào thân&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5" name="Picture 3" descr="D:\VSATTP DINH QUYET\Van ban Phap Ly\Nghi dinh XLVPHC lien quan ATTP\sai-lam-che-bien-thit 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806735"/>
            <a:ext cx="5715000" cy="328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339741"/>
      </p:ext>
    </p:extLst>
  </p:cSld>
  <p:clrMapOvr>
    <a:masterClrMapping/>
  </p:clrMapOvr>
  <p:transition>
    <p:random/>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AutoShape 13" descr="Kết quả hình ảnh cho diệt bọ gậy"/>
          <p:cNvSpPr>
            <a:spLocks noChangeAspect="1" noChangeArrowheads="1"/>
          </p:cNvSpPr>
          <p:nvPr/>
        </p:nvSpPr>
        <p:spPr bwMode="auto">
          <a:xfrm>
            <a:off x="4424365" y="3281364"/>
            <a:ext cx="300037" cy="295275"/>
          </a:xfrm>
          <a:prstGeom prst="rect">
            <a:avLst/>
          </a:prstGeom>
          <a:noFill/>
          <a:ln w="9525">
            <a:noFill/>
            <a:miter lim="800000"/>
            <a:headEnd/>
            <a:tailEnd/>
          </a:ln>
        </p:spPr>
        <p:txBody>
          <a:bodyPr lIns="91407" tIns="45702" rIns="91407" bIns="45702"/>
          <a:lstStyle/>
          <a:p>
            <a:pPr defTabSz="1306513"/>
            <a:endParaRPr lang="vi-VN" altLang="vi-VN" sz="2000"/>
          </a:p>
        </p:txBody>
      </p:sp>
      <p:sp>
        <p:nvSpPr>
          <p:cNvPr id="11270" name="Text Box 7"/>
          <p:cNvSpPr txBox="1">
            <a:spLocks noChangeArrowheads="1"/>
          </p:cNvSpPr>
          <p:nvPr/>
        </p:nvSpPr>
        <p:spPr bwMode="auto">
          <a:xfrm>
            <a:off x="612775" y="1868479"/>
            <a:ext cx="2514600" cy="2308324"/>
          </a:xfrm>
          <a:prstGeom prst="rect">
            <a:avLst/>
          </a:prstGeom>
          <a:noFill/>
          <a:ln w="3175" algn="ctr">
            <a:noFill/>
            <a:miter lim="800000"/>
            <a:headEnd/>
            <a:tailEnd/>
          </a:ln>
        </p:spPr>
        <p:txBody>
          <a:bodyPr wrap="square">
            <a:spAutoFit/>
          </a:bodyPr>
          <a:lstStyle/>
          <a:p>
            <a:pPr algn="just"/>
            <a:r>
              <a:rPr lang="en-US" sz="2400" b="1">
                <a:solidFill>
                  <a:srgbClr val="FF0000"/>
                </a:solidFill>
              </a:rPr>
              <a:t>4</a:t>
            </a:r>
            <a:r>
              <a:rPr lang="en-US" sz="2400" b="1" smtClean="0">
                <a:solidFill>
                  <a:srgbClr val="FF0000"/>
                </a:solidFill>
              </a:rPr>
              <a:t>. </a:t>
            </a:r>
            <a:r>
              <a:rPr lang="en-US" sz="2400" b="1" smtClean="0">
                <a:solidFill>
                  <a:srgbClr val="0000CC"/>
                </a:solidFill>
              </a:rPr>
              <a:t>Nơi </a:t>
            </a:r>
            <a:r>
              <a:rPr lang="en-US" sz="2400" b="1">
                <a:solidFill>
                  <a:srgbClr val="0000CC"/>
                </a:solidFill>
              </a:rPr>
              <a:t>chế biến, kinh doanh, bảo quản có côn trùng, động vật gây hại xâm nhập;</a:t>
            </a:r>
          </a:p>
        </p:txBody>
      </p:sp>
      <p:sp>
        <p:nvSpPr>
          <p:cNvPr id="6" name="Content Placeholder 2"/>
          <p:cNvSpPr>
            <a:spLocks/>
          </p:cNvSpPr>
          <p:nvPr/>
        </p:nvSpPr>
        <p:spPr bwMode="auto">
          <a:xfrm>
            <a:off x="0" y="0"/>
            <a:ext cx="9144000" cy="1092200"/>
          </a:xfrm>
          <a:prstGeom prst="rect">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F0000"/>
            </a:extrusionClr>
          </a:sp3d>
        </p:spPr>
        <p:txBody>
          <a:bodyPr anchor="ctr">
            <a:flatTx/>
          </a:bodyPr>
          <a:lstStyle/>
          <a:p>
            <a:pPr algn="ctr" eaLnBrk="0" hangingPunct="0"/>
            <a:r>
              <a:rPr lang="en-US" sz="2600" b="1" smtClean="0">
                <a:solidFill>
                  <a:srgbClr val="FFFF00"/>
                </a:solidFill>
                <a:latin typeface="Times New Roman" pitchFamily="18" charset="0"/>
                <a:cs typeface="Times New Roman" pitchFamily="18" charset="0"/>
              </a:rPr>
              <a:t>Các hành vi vi phạm thường gặp bị xử phạt </a:t>
            </a:r>
          </a:p>
          <a:p>
            <a:pPr algn="ctr" eaLnBrk="0" hangingPunct="0"/>
            <a:r>
              <a:rPr lang="en-US" sz="2600" b="1" smtClean="0">
                <a:solidFill>
                  <a:srgbClr val="FFFF00"/>
                </a:solidFill>
                <a:latin typeface="Times New Roman" pitchFamily="18" charset="0"/>
                <a:cs typeface="Times New Roman" pitchFamily="18" charset="0"/>
              </a:rPr>
              <a:t>vi phạm hành chính</a:t>
            </a:r>
            <a:endParaRPr lang="en-US" altLang="en-US" sz="2600" b="1">
              <a:solidFill>
                <a:srgbClr val="FFFF00"/>
              </a:solidFill>
              <a:latin typeface="Times New Roman" pitchFamily="18" charset="0"/>
              <a:cs typeface="Times New Roman" pitchFamily="18" charset="0"/>
            </a:endParaRPr>
          </a:p>
        </p:txBody>
      </p:sp>
      <p:sp>
        <p:nvSpPr>
          <p:cNvPr id="2" name="AutoShape 2" descr="Không khám sức khỏe định kỳ"/>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Những sai lầm nghiêm trọng trong chế biến thịt khiến bạn &quot;rước họa vào thân&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descr="8 Cách diệt ruồi đơn giản không độc hạ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39" name="Picture 3" descr="D:\VSATTP DINH QUYET\Van ban Phap Ly\Nghi dinh XLVPHC lien quan ATTP\dịch-vụ-diệt-ruồi-img-nen-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1248" y="1852702"/>
            <a:ext cx="5240705" cy="2947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143921"/>
      </p:ext>
    </p:extLst>
  </p:cSld>
  <p:clrMapOvr>
    <a:masterClrMapping/>
  </p:clrMapOvr>
  <p:transition>
    <p:random/>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13" descr="Kết quả hình ảnh cho diệt bọ gậy"/>
          <p:cNvSpPr>
            <a:spLocks noChangeAspect="1" noChangeArrowheads="1"/>
          </p:cNvSpPr>
          <p:nvPr/>
        </p:nvSpPr>
        <p:spPr bwMode="auto">
          <a:xfrm>
            <a:off x="4424365" y="3281364"/>
            <a:ext cx="300037" cy="295275"/>
          </a:xfrm>
          <a:prstGeom prst="rect">
            <a:avLst/>
          </a:prstGeom>
          <a:noFill/>
          <a:ln w="9525">
            <a:noFill/>
            <a:miter lim="800000"/>
            <a:headEnd/>
            <a:tailEnd/>
          </a:ln>
        </p:spPr>
        <p:txBody>
          <a:bodyPr lIns="91407" tIns="45702" rIns="91407" bIns="45702"/>
          <a:lstStyle/>
          <a:p>
            <a:pPr defTabSz="1306513"/>
            <a:endParaRPr lang="vi-VN" altLang="vi-VN" sz="2000"/>
          </a:p>
        </p:txBody>
      </p:sp>
      <p:sp>
        <p:nvSpPr>
          <p:cNvPr id="14341" name="Text Box 7"/>
          <p:cNvSpPr txBox="1">
            <a:spLocks noChangeArrowheads="1"/>
          </p:cNvSpPr>
          <p:nvPr/>
        </p:nvSpPr>
        <p:spPr bwMode="auto">
          <a:xfrm>
            <a:off x="609600" y="1600200"/>
            <a:ext cx="4343400" cy="1815882"/>
          </a:xfrm>
          <a:prstGeom prst="rect">
            <a:avLst/>
          </a:prstGeom>
          <a:noFill/>
          <a:ln w="9525" algn="ctr">
            <a:noFill/>
            <a:miter lim="800000"/>
            <a:headEnd/>
            <a:tailEnd/>
          </a:ln>
        </p:spPr>
        <p:txBody>
          <a:bodyPr wrap="square">
            <a:spAutoFit/>
          </a:bodyPr>
          <a:lstStyle/>
          <a:p>
            <a:pPr algn="just">
              <a:defRPr/>
            </a:pPr>
            <a:r>
              <a:rPr lang="en-US" sz="2800" b="1">
                <a:solidFill>
                  <a:srgbClr val="FF0000"/>
                </a:solidFill>
              </a:rPr>
              <a:t>5</a:t>
            </a:r>
            <a:r>
              <a:rPr lang="en-US" sz="2800" b="1" smtClean="0">
                <a:solidFill>
                  <a:srgbClr val="FF0000"/>
                </a:solidFill>
              </a:rPr>
              <a:t>. </a:t>
            </a:r>
            <a:r>
              <a:rPr lang="vi-VN" sz="2800" b="1" smtClean="0">
                <a:solidFill>
                  <a:srgbClr val="0000CC"/>
                </a:solidFill>
              </a:rPr>
              <a:t>Không </a:t>
            </a:r>
            <a:r>
              <a:rPr lang="vi-VN" sz="2800" b="1">
                <a:solidFill>
                  <a:srgbClr val="0000CC"/>
                </a:solidFill>
              </a:rPr>
              <a:t>có dụng cụ thu gom, chứa đựng rác thải, chất thải bảo đảm vệ sinh</a:t>
            </a:r>
            <a:endParaRPr lang="en-US" sz="2800" b="1">
              <a:solidFill>
                <a:srgbClr val="0000CC"/>
              </a:solidFill>
            </a:endParaRPr>
          </a:p>
        </p:txBody>
      </p:sp>
      <p:sp>
        <p:nvSpPr>
          <p:cNvPr id="6" name="Content Placeholder 2"/>
          <p:cNvSpPr>
            <a:spLocks/>
          </p:cNvSpPr>
          <p:nvPr/>
        </p:nvSpPr>
        <p:spPr bwMode="auto">
          <a:xfrm>
            <a:off x="0" y="0"/>
            <a:ext cx="9144000" cy="1092200"/>
          </a:xfrm>
          <a:prstGeom prst="rect">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F0000"/>
            </a:extrusionClr>
          </a:sp3d>
        </p:spPr>
        <p:txBody>
          <a:bodyPr anchor="ctr">
            <a:flatTx/>
          </a:bodyPr>
          <a:lstStyle/>
          <a:p>
            <a:pPr algn="ctr" eaLnBrk="0" hangingPunct="0"/>
            <a:r>
              <a:rPr lang="en-US" sz="2600" b="1" smtClean="0">
                <a:solidFill>
                  <a:srgbClr val="FFFF00"/>
                </a:solidFill>
                <a:latin typeface="Times New Roman" pitchFamily="18" charset="0"/>
                <a:cs typeface="Times New Roman" pitchFamily="18" charset="0"/>
              </a:rPr>
              <a:t>Các hành vi vi phạm thường gặp bị xử phạt </a:t>
            </a:r>
          </a:p>
          <a:p>
            <a:pPr algn="ctr" eaLnBrk="0" hangingPunct="0"/>
            <a:r>
              <a:rPr lang="en-US" sz="2600" b="1" smtClean="0">
                <a:solidFill>
                  <a:srgbClr val="FFFF00"/>
                </a:solidFill>
                <a:latin typeface="Times New Roman" pitchFamily="18" charset="0"/>
                <a:cs typeface="Times New Roman" pitchFamily="18" charset="0"/>
              </a:rPr>
              <a:t>vi phạm hành chính</a:t>
            </a:r>
            <a:endParaRPr lang="en-US" altLang="en-US" sz="2600" b="1">
              <a:solidFill>
                <a:srgbClr val="FFFF00"/>
              </a:solidFill>
              <a:latin typeface="Times New Roman" pitchFamily="18" charset="0"/>
              <a:cs typeface="Times New Roman" pitchFamily="18" charset="0"/>
            </a:endParaRPr>
          </a:p>
        </p:txBody>
      </p:sp>
      <p:pic>
        <p:nvPicPr>
          <p:cNvPr id="15362" name="Picture 2" descr="D:\VSATTP DINH QUYET\Van ban Phap Ly\Nghi dinh XLVPHC lien quan ATTP\thung-rac-nap-lat-loai-trung-Duy-T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3472" y="1600200"/>
            <a:ext cx="3723409"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914264"/>
      </p:ext>
    </p:extLst>
  </p:cSld>
  <p:clrMapOvr>
    <a:masterClrMapping/>
  </p:clrMapOvr>
  <p:transition>
    <p:rand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AutoShape 13" descr="Kết quả hình ảnh cho diệt bọ gậy"/>
          <p:cNvSpPr>
            <a:spLocks noChangeAspect="1" noChangeArrowheads="1"/>
          </p:cNvSpPr>
          <p:nvPr/>
        </p:nvSpPr>
        <p:spPr bwMode="auto">
          <a:xfrm>
            <a:off x="4424365" y="3281364"/>
            <a:ext cx="300037" cy="295275"/>
          </a:xfrm>
          <a:prstGeom prst="rect">
            <a:avLst/>
          </a:prstGeom>
          <a:noFill/>
          <a:ln w="9525">
            <a:noFill/>
            <a:miter lim="800000"/>
            <a:headEnd/>
            <a:tailEnd/>
          </a:ln>
        </p:spPr>
        <p:txBody>
          <a:bodyPr lIns="91407" tIns="45702" rIns="91407" bIns="45702"/>
          <a:lstStyle/>
          <a:p>
            <a:pPr defTabSz="1306513"/>
            <a:endParaRPr lang="vi-VN" altLang="vi-VN" sz="2000"/>
          </a:p>
        </p:txBody>
      </p:sp>
      <p:sp>
        <p:nvSpPr>
          <p:cNvPr id="11270" name="Text Box 7"/>
          <p:cNvSpPr txBox="1">
            <a:spLocks noChangeArrowheads="1"/>
          </p:cNvSpPr>
          <p:nvPr/>
        </p:nvSpPr>
        <p:spPr bwMode="auto">
          <a:xfrm>
            <a:off x="685800" y="1556972"/>
            <a:ext cx="3886200" cy="2677656"/>
          </a:xfrm>
          <a:prstGeom prst="rect">
            <a:avLst/>
          </a:prstGeom>
          <a:noFill/>
          <a:ln w="9525" algn="ctr">
            <a:noFill/>
            <a:miter lim="800000"/>
            <a:headEnd/>
            <a:tailEnd/>
          </a:ln>
        </p:spPr>
        <p:txBody>
          <a:bodyPr wrap="square">
            <a:spAutoFit/>
          </a:bodyPr>
          <a:lstStyle/>
          <a:p>
            <a:pPr algn="just"/>
            <a:r>
              <a:rPr lang="en-US" sz="2400" b="1">
                <a:solidFill>
                  <a:srgbClr val="FF0000"/>
                </a:solidFill>
              </a:rPr>
              <a:t>6</a:t>
            </a:r>
            <a:r>
              <a:rPr lang="en-US" sz="2400" b="1" smtClean="0">
                <a:solidFill>
                  <a:srgbClr val="FF0000"/>
                </a:solidFill>
              </a:rPr>
              <a:t>. </a:t>
            </a:r>
            <a:r>
              <a:rPr lang="vi-VN" sz="2400" smtClean="0"/>
              <a:t>Phạt đối </a:t>
            </a:r>
            <a:r>
              <a:rPr lang="vi-VN" sz="2400"/>
              <a:t>với hành vi </a:t>
            </a:r>
            <a:r>
              <a:rPr lang="vi-VN" sz="2400" b="1">
                <a:solidFill>
                  <a:srgbClr val="0000CC"/>
                </a:solidFill>
              </a:rPr>
              <a:t>sử dụng người trực tiếp chế biến thức ăn mà đang bị mắc bệnh: tả, lỵ, thương hàn, viêm gan A, E, viêm da nhiễm trùng, lao phổi, tiêu chảy cấp</a:t>
            </a:r>
            <a:r>
              <a:rPr lang="vi-VN" sz="2400" b="1" smtClean="0">
                <a:solidFill>
                  <a:srgbClr val="0000CC"/>
                </a:solidFill>
              </a:rPr>
              <a:t>.</a:t>
            </a:r>
            <a:r>
              <a:rPr lang="vi-VN" sz="2400" smtClean="0"/>
              <a:t>”.</a:t>
            </a:r>
            <a:endParaRPr lang="en-US" sz="2400"/>
          </a:p>
        </p:txBody>
      </p:sp>
      <p:sp>
        <p:nvSpPr>
          <p:cNvPr id="6" name="Content Placeholder 2"/>
          <p:cNvSpPr>
            <a:spLocks/>
          </p:cNvSpPr>
          <p:nvPr/>
        </p:nvSpPr>
        <p:spPr bwMode="auto">
          <a:xfrm>
            <a:off x="0" y="0"/>
            <a:ext cx="9144000" cy="1092200"/>
          </a:xfrm>
          <a:prstGeom prst="rect">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F0000"/>
            </a:extrusionClr>
          </a:sp3d>
        </p:spPr>
        <p:txBody>
          <a:bodyPr anchor="ctr">
            <a:flatTx/>
          </a:bodyPr>
          <a:lstStyle/>
          <a:p>
            <a:pPr algn="ctr" eaLnBrk="0" hangingPunct="0"/>
            <a:r>
              <a:rPr lang="en-US" sz="2600" b="1" smtClean="0">
                <a:solidFill>
                  <a:srgbClr val="FFFF00"/>
                </a:solidFill>
                <a:latin typeface="Times New Roman" pitchFamily="18" charset="0"/>
                <a:cs typeface="Times New Roman" pitchFamily="18" charset="0"/>
              </a:rPr>
              <a:t>Các hành vi vi phạm thường gặp bị xử phạt </a:t>
            </a:r>
          </a:p>
          <a:p>
            <a:pPr algn="ctr" eaLnBrk="0" hangingPunct="0"/>
            <a:r>
              <a:rPr lang="en-US" sz="2600" b="1" smtClean="0">
                <a:solidFill>
                  <a:srgbClr val="FFFF00"/>
                </a:solidFill>
                <a:latin typeface="Times New Roman" pitchFamily="18" charset="0"/>
                <a:cs typeface="Times New Roman" pitchFamily="18" charset="0"/>
              </a:rPr>
              <a:t>vi phạm hành chính</a:t>
            </a:r>
            <a:endParaRPr lang="en-US" altLang="en-US" sz="2600" b="1">
              <a:solidFill>
                <a:srgbClr val="FFFF00"/>
              </a:solidFill>
              <a:latin typeface="Times New Roman" pitchFamily="18" charset="0"/>
              <a:cs typeface="Times New Roman" pitchFamily="18" charset="0"/>
            </a:endParaRPr>
          </a:p>
        </p:txBody>
      </p:sp>
      <p:sp>
        <p:nvSpPr>
          <p:cNvPr id="2" name="AutoShape 2" descr="Không khám sức khỏe định kỳ"/>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7" name="Picture 3" descr="C:\Users\PC\Desktop\khong-kham-suc-khoe-dinh-ky_23031355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16114"/>
            <a:ext cx="4095750" cy="273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780706"/>
      </p:ext>
    </p:extLst>
  </p:cSld>
  <p:clrMapOvr>
    <a:masterClrMapping/>
  </p:clrMapOvr>
  <p:transition>
    <p:random/>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AutoShape 13" descr="Kết quả hình ảnh cho diệt bọ gậy"/>
          <p:cNvSpPr>
            <a:spLocks noChangeAspect="1" noChangeArrowheads="1"/>
          </p:cNvSpPr>
          <p:nvPr/>
        </p:nvSpPr>
        <p:spPr bwMode="auto">
          <a:xfrm>
            <a:off x="4424365" y="3281364"/>
            <a:ext cx="300037" cy="295275"/>
          </a:xfrm>
          <a:prstGeom prst="rect">
            <a:avLst/>
          </a:prstGeom>
          <a:noFill/>
          <a:ln w="9525">
            <a:noFill/>
            <a:miter lim="800000"/>
            <a:headEnd/>
            <a:tailEnd/>
          </a:ln>
        </p:spPr>
        <p:txBody>
          <a:bodyPr lIns="91407" tIns="45702" rIns="91407" bIns="45702"/>
          <a:lstStyle/>
          <a:p>
            <a:pPr defTabSz="1306513"/>
            <a:endParaRPr lang="vi-VN" altLang="vi-VN" sz="2000"/>
          </a:p>
        </p:txBody>
      </p:sp>
      <p:sp>
        <p:nvSpPr>
          <p:cNvPr id="11270" name="Text Box 7"/>
          <p:cNvSpPr txBox="1">
            <a:spLocks noChangeArrowheads="1"/>
          </p:cNvSpPr>
          <p:nvPr/>
        </p:nvSpPr>
        <p:spPr bwMode="auto">
          <a:xfrm>
            <a:off x="685800" y="1556972"/>
            <a:ext cx="4495800" cy="2862322"/>
          </a:xfrm>
          <a:prstGeom prst="rect">
            <a:avLst/>
          </a:prstGeom>
          <a:noFill/>
          <a:ln w="9525" algn="ctr">
            <a:noFill/>
            <a:miter lim="800000"/>
            <a:headEnd/>
            <a:tailEnd/>
          </a:ln>
        </p:spPr>
        <p:txBody>
          <a:bodyPr wrap="square">
            <a:spAutoFit/>
          </a:bodyPr>
          <a:lstStyle/>
          <a:p>
            <a:pPr algn="just">
              <a:lnSpc>
                <a:spcPct val="150000"/>
              </a:lnSpc>
            </a:pPr>
            <a:r>
              <a:rPr lang="en-US" sz="2400" b="1">
                <a:solidFill>
                  <a:srgbClr val="FF0000"/>
                </a:solidFill>
              </a:rPr>
              <a:t>7</a:t>
            </a:r>
            <a:r>
              <a:rPr lang="en-US" sz="2400" b="1" smtClean="0">
                <a:solidFill>
                  <a:srgbClr val="FF0000"/>
                </a:solidFill>
              </a:rPr>
              <a:t>. </a:t>
            </a:r>
            <a:r>
              <a:rPr lang="en-US" sz="2400" b="1" smtClean="0"/>
              <a:t>Xử p</a:t>
            </a:r>
            <a:r>
              <a:rPr lang="vi-VN" sz="2400" b="1" smtClean="0"/>
              <a:t>hạt đối </a:t>
            </a:r>
            <a:r>
              <a:rPr lang="vi-VN" sz="2400" b="1"/>
              <a:t>với hành vi sử dụng người trực tiếp chế biến thức ăn không có </a:t>
            </a:r>
            <a:r>
              <a:rPr lang="vi-VN" sz="2400" b="1">
                <a:solidFill>
                  <a:srgbClr val="0000CC"/>
                </a:solidFill>
              </a:rPr>
              <a:t>giấy xác nhận tập huấn kiến thức an toàn thực </a:t>
            </a:r>
            <a:r>
              <a:rPr lang="vi-VN" sz="2400" b="1" smtClean="0">
                <a:solidFill>
                  <a:srgbClr val="0000CC"/>
                </a:solidFill>
              </a:rPr>
              <a:t>phẩm</a:t>
            </a:r>
            <a:r>
              <a:rPr lang="vi-VN" sz="2400" b="1" smtClean="0"/>
              <a:t>”;</a:t>
            </a:r>
            <a:endParaRPr lang="en-US" sz="2400" b="1"/>
          </a:p>
        </p:txBody>
      </p:sp>
      <p:sp>
        <p:nvSpPr>
          <p:cNvPr id="6" name="Content Placeholder 2"/>
          <p:cNvSpPr>
            <a:spLocks/>
          </p:cNvSpPr>
          <p:nvPr/>
        </p:nvSpPr>
        <p:spPr bwMode="auto">
          <a:xfrm>
            <a:off x="0" y="0"/>
            <a:ext cx="9144000" cy="1092200"/>
          </a:xfrm>
          <a:prstGeom prst="rect">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F0000"/>
            </a:extrusionClr>
          </a:sp3d>
        </p:spPr>
        <p:txBody>
          <a:bodyPr anchor="ctr">
            <a:flatTx/>
          </a:bodyPr>
          <a:lstStyle/>
          <a:p>
            <a:pPr algn="ctr" eaLnBrk="0" hangingPunct="0"/>
            <a:r>
              <a:rPr lang="en-US" sz="2600" b="1" smtClean="0">
                <a:solidFill>
                  <a:srgbClr val="FFFF00"/>
                </a:solidFill>
                <a:latin typeface="Times New Roman" pitchFamily="18" charset="0"/>
                <a:cs typeface="Times New Roman" pitchFamily="18" charset="0"/>
              </a:rPr>
              <a:t>Các hành vi vi phạm thường gặp bị xử phạt </a:t>
            </a:r>
          </a:p>
          <a:p>
            <a:pPr algn="ctr" eaLnBrk="0" hangingPunct="0"/>
            <a:r>
              <a:rPr lang="en-US" sz="2600" b="1" smtClean="0">
                <a:solidFill>
                  <a:srgbClr val="FFFF00"/>
                </a:solidFill>
                <a:latin typeface="Times New Roman" pitchFamily="18" charset="0"/>
                <a:cs typeface="Times New Roman" pitchFamily="18" charset="0"/>
              </a:rPr>
              <a:t>vi phạm hành chính</a:t>
            </a:r>
            <a:endParaRPr lang="en-US" altLang="en-US" sz="2600" b="1">
              <a:solidFill>
                <a:srgbClr val="FFFF00"/>
              </a:solidFill>
              <a:latin typeface="Times New Roman" pitchFamily="18" charset="0"/>
              <a:cs typeface="Times New Roman" pitchFamily="18" charset="0"/>
            </a:endParaRPr>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4900" y="1661503"/>
            <a:ext cx="2645098" cy="32397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712918"/>
      </p:ext>
    </p:extLst>
  </p:cSld>
  <p:clrMapOvr>
    <a:masterClrMapping/>
  </p:clrMapOvr>
  <p:transition>
    <p:random/>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13" descr="Kết quả hình ảnh cho diệt bọ gậy"/>
          <p:cNvSpPr>
            <a:spLocks noChangeAspect="1" noChangeArrowheads="1"/>
          </p:cNvSpPr>
          <p:nvPr/>
        </p:nvSpPr>
        <p:spPr bwMode="auto">
          <a:xfrm>
            <a:off x="4424365" y="3281364"/>
            <a:ext cx="300037" cy="295275"/>
          </a:xfrm>
          <a:prstGeom prst="rect">
            <a:avLst/>
          </a:prstGeom>
          <a:noFill/>
          <a:ln w="9525">
            <a:noFill/>
            <a:miter lim="800000"/>
            <a:headEnd/>
            <a:tailEnd/>
          </a:ln>
        </p:spPr>
        <p:txBody>
          <a:bodyPr lIns="91407" tIns="45702" rIns="91407" bIns="45702"/>
          <a:lstStyle/>
          <a:p>
            <a:pPr defTabSz="1306513"/>
            <a:endParaRPr lang="vi-VN" altLang="vi-VN" sz="2000"/>
          </a:p>
        </p:txBody>
      </p:sp>
      <p:sp>
        <p:nvSpPr>
          <p:cNvPr id="14341" name="Text Box 7"/>
          <p:cNvSpPr txBox="1">
            <a:spLocks noChangeArrowheads="1"/>
          </p:cNvSpPr>
          <p:nvPr/>
        </p:nvSpPr>
        <p:spPr bwMode="auto">
          <a:xfrm>
            <a:off x="685800" y="1536700"/>
            <a:ext cx="4343400" cy="3785652"/>
          </a:xfrm>
          <a:prstGeom prst="rect">
            <a:avLst/>
          </a:prstGeom>
          <a:noFill/>
          <a:ln w="9525" algn="ctr">
            <a:noFill/>
            <a:miter lim="800000"/>
            <a:headEnd/>
            <a:tailEnd/>
          </a:ln>
        </p:spPr>
        <p:txBody>
          <a:bodyPr wrap="square">
            <a:spAutoFit/>
          </a:bodyPr>
          <a:lstStyle/>
          <a:p>
            <a:pPr algn="just">
              <a:defRPr/>
            </a:pPr>
            <a:r>
              <a:rPr lang="en-US" sz="2400" b="1">
                <a:solidFill>
                  <a:srgbClr val="FF0000"/>
                </a:solidFill>
              </a:rPr>
              <a:t>8</a:t>
            </a:r>
            <a:r>
              <a:rPr lang="en-US" sz="2400" b="1" smtClean="0">
                <a:solidFill>
                  <a:srgbClr val="FF0000"/>
                </a:solidFill>
              </a:rPr>
              <a:t>. </a:t>
            </a:r>
            <a:r>
              <a:rPr lang="en-US" sz="2400" b="1" smtClean="0">
                <a:solidFill>
                  <a:srgbClr val="0000CC"/>
                </a:solidFill>
              </a:rPr>
              <a:t>Sử </a:t>
            </a:r>
            <a:r>
              <a:rPr lang="en-US" sz="2400" b="1">
                <a:solidFill>
                  <a:srgbClr val="0000CC"/>
                </a:solidFill>
              </a:rPr>
              <a:t>dụng người trực tiếp chế biến thức ăn </a:t>
            </a:r>
            <a:r>
              <a:rPr lang="en-US" sz="2400" b="1" smtClean="0">
                <a:solidFill>
                  <a:srgbClr val="0000CC"/>
                </a:solidFill>
              </a:rPr>
              <a:t>mà:</a:t>
            </a:r>
          </a:p>
          <a:p>
            <a:pPr marL="342900" indent="-342900" algn="just">
              <a:buFont typeface="Wingdings" pitchFamily="2" charset="2"/>
              <a:buChar char="v"/>
              <a:defRPr/>
            </a:pPr>
            <a:r>
              <a:rPr lang="en-US" sz="2400" b="1" smtClean="0">
                <a:solidFill>
                  <a:srgbClr val="0000CC"/>
                </a:solidFill>
              </a:rPr>
              <a:t> Không </a:t>
            </a:r>
            <a:r>
              <a:rPr lang="en-US" sz="2400" b="1">
                <a:solidFill>
                  <a:srgbClr val="0000CC"/>
                </a:solidFill>
              </a:rPr>
              <a:t>đội mũ, </a:t>
            </a:r>
            <a:r>
              <a:rPr lang="en-US" sz="2400" b="1" smtClean="0">
                <a:solidFill>
                  <a:srgbClr val="0000CC"/>
                </a:solidFill>
              </a:rPr>
              <a:t>đeo </a:t>
            </a:r>
            <a:r>
              <a:rPr lang="en-US" sz="2400" b="1">
                <a:solidFill>
                  <a:srgbClr val="0000CC"/>
                </a:solidFill>
              </a:rPr>
              <a:t>khẩu trang</a:t>
            </a:r>
            <a:r>
              <a:rPr lang="en-US" sz="2400" b="1" smtClean="0">
                <a:solidFill>
                  <a:srgbClr val="0000CC"/>
                </a:solidFill>
              </a:rPr>
              <a:t>;</a:t>
            </a:r>
          </a:p>
          <a:p>
            <a:pPr marL="342900" indent="-342900" algn="just">
              <a:buClr>
                <a:srgbClr val="0000CC"/>
              </a:buClr>
              <a:buFont typeface="Wingdings" pitchFamily="2" charset="2"/>
              <a:buChar char="v"/>
              <a:defRPr/>
            </a:pPr>
            <a:r>
              <a:rPr lang="en-US" sz="2400" b="1" smtClean="0">
                <a:solidFill>
                  <a:srgbClr val="0000CC"/>
                </a:solidFill>
              </a:rPr>
              <a:t>Không </a:t>
            </a:r>
            <a:r>
              <a:rPr lang="en-US" sz="2400" b="1">
                <a:solidFill>
                  <a:srgbClr val="0000CC"/>
                </a:solidFill>
              </a:rPr>
              <a:t>cắt ngắn móng tay</a:t>
            </a:r>
            <a:r>
              <a:rPr lang="en-US" sz="2400" b="1" smtClean="0">
                <a:solidFill>
                  <a:srgbClr val="0000CC"/>
                </a:solidFill>
              </a:rPr>
              <a:t>;</a:t>
            </a:r>
          </a:p>
          <a:p>
            <a:pPr marL="342900" indent="-342900" algn="just">
              <a:buClr>
                <a:srgbClr val="0000CC"/>
              </a:buClr>
              <a:buFont typeface="Wingdings" pitchFamily="2" charset="2"/>
              <a:buChar char="v"/>
              <a:defRPr/>
            </a:pPr>
            <a:r>
              <a:rPr lang="en-US" sz="2400" b="1" smtClean="0">
                <a:solidFill>
                  <a:srgbClr val="0000CC"/>
                </a:solidFill>
              </a:rPr>
              <a:t>Không </a:t>
            </a:r>
            <a:r>
              <a:rPr lang="en-US" sz="2400" b="1">
                <a:solidFill>
                  <a:srgbClr val="0000CC"/>
                </a:solidFill>
              </a:rPr>
              <a:t>sử dụng găng tay khi tiếp xúc trực tiếp với thực phẩm chín, thức ăn ngay </a:t>
            </a:r>
          </a:p>
        </p:txBody>
      </p:sp>
      <p:sp>
        <p:nvSpPr>
          <p:cNvPr id="6" name="Content Placeholder 2"/>
          <p:cNvSpPr>
            <a:spLocks/>
          </p:cNvSpPr>
          <p:nvPr/>
        </p:nvSpPr>
        <p:spPr bwMode="auto">
          <a:xfrm>
            <a:off x="0" y="0"/>
            <a:ext cx="9144000" cy="1092200"/>
          </a:xfrm>
          <a:prstGeom prst="rect">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F0000"/>
            </a:extrusionClr>
          </a:sp3d>
        </p:spPr>
        <p:txBody>
          <a:bodyPr anchor="ctr">
            <a:flatTx/>
          </a:bodyPr>
          <a:lstStyle/>
          <a:p>
            <a:pPr algn="ctr" eaLnBrk="0" hangingPunct="0"/>
            <a:r>
              <a:rPr lang="en-US" sz="2600" b="1" smtClean="0">
                <a:solidFill>
                  <a:srgbClr val="FFFF00"/>
                </a:solidFill>
                <a:latin typeface="Times New Roman" pitchFamily="18" charset="0"/>
                <a:cs typeface="Times New Roman" pitchFamily="18" charset="0"/>
              </a:rPr>
              <a:t>Các hành vi vi phạm thường gặp bị xử phạt </a:t>
            </a:r>
          </a:p>
          <a:p>
            <a:pPr algn="ctr" eaLnBrk="0" hangingPunct="0"/>
            <a:r>
              <a:rPr lang="en-US" sz="2600" b="1" smtClean="0">
                <a:solidFill>
                  <a:srgbClr val="FFFF00"/>
                </a:solidFill>
                <a:latin typeface="Times New Roman" pitchFamily="18" charset="0"/>
                <a:cs typeface="Times New Roman" pitchFamily="18" charset="0"/>
              </a:rPr>
              <a:t>vi phạm hành chính</a:t>
            </a:r>
            <a:endParaRPr lang="en-US" altLang="en-US" sz="2600" b="1">
              <a:solidFill>
                <a:srgbClr val="FFFF00"/>
              </a:solidFill>
              <a:latin typeface="Times New Roman" pitchFamily="18" charset="0"/>
              <a:cs typeface="Times New Roman" pitchFamily="18" charset="0"/>
            </a:endParaRPr>
          </a:p>
        </p:txBody>
      </p:sp>
      <p:pic>
        <p:nvPicPr>
          <p:cNvPr id="7" name="Picture 1" descr="C:\Users\Administrator\Desktop\unnamed.jpg"/>
          <p:cNvPicPr>
            <a:picLocks noChangeAspect="1" noChangeArrowheads="1"/>
          </p:cNvPicPr>
          <p:nvPr/>
        </p:nvPicPr>
        <p:blipFill>
          <a:blip r:embed="rId3"/>
          <a:srcRect/>
          <a:stretch>
            <a:fillRect/>
          </a:stretch>
        </p:blipFill>
        <p:spPr bwMode="auto">
          <a:xfrm>
            <a:off x="5431971" y="2095787"/>
            <a:ext cx="3429000" cy="1928813"/>
          </a:xfrm>
          <a:prstGeom prst="rect">
            <a:avLst/>
          </a:prstGeom>
          <a:noFill/>
        </p:spPr>
      </p:pic>
    </p:spTree>
    <p:extLst>
      <p:ext uri="{BB962C8B-B14F-4D97-AF65-F5344CB8AC3E}">
        <p14:creationId xmlns:p14="http://schemas.microsoft.com/office/powerpoint/2010/main" val="378997438"/>
      </p:ext>
    </p:extLst>
  </p:cSld>
  <p:clrMapOvr>
    <a:masterClrMapping/>
  </p:clrMapOvr>
  <p:transition>
    <p:random/>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13" descr="Kết quả hình ảnh cho diệt bọ gậy"/>
          <p:cNvSpPr>
            <a:spLocks noChangeAspect="1" noChangeArrowheads="1"/>
          </p:cNvSpPr>
          <p:nvPr/>
        </p:nvSpPr>
        <p:spPr bwMode="auto">
          <a:xfrm>
            <a:off x="4424365" y="3281364"/>
            <a:ext cx="300037" cy="295275"/>
          </a:xfrm>
          <a:prstGeom prst="rect">
            <a:avLst/>
          </a:prstGeom>
          <a:noFill/>
          <a:ln w="9525">
            <a:noFill/>
            <a:miter lim="800000"/>
            <a:headEnd/>
            <a:tailEnd/>
          </a:ln>
        </p:spPr>
        <p:txBody>
          <a:bodyPr lIns="91407" tIns="45702" rIns="91407" bIns="45702"/>
          <a:lstStyle/>
          <a:p>
            <a:pPr defTabSz="1306513"/>
            <a:endParaRPr lang="vi-VN" altLang="vi-VN" sz="2000"/>
          </a:p>
        </p:txBody>
      </p:sp>
      <p:sp>
        <p:nvSpPr>
          <p:cNvPr id="14341" name="Text Box 7"/>
          <p:cNvSpPr txBox="1">
            <a:spLocks noChangeArrowheads="1"/>
          </p:cNvSpPr>
          <p:nvPr/>
        </p:nvSpPr>
        <p:spPr bwMode="auto">
          <a:xfrm>
            <a:off x="685800" y="1536700"/>
            <a:ext cx="3886200" cy="1938992"/>
          </a:xfrm>
          <a:prstGeom prst="rect">
            <a:avLst/>
          </a:prstGeom>
          <a:noFill/>
          <a:ln w="9525" algn="ctr">
            <a:noFill/>
            <a:miter lim="800000"/>
            <a:headEnd/>
            <a:tailEnd/>
          </a:ln>
        </p:spPr>
        <p:txBody>
          <a:bodyPr wrap="square">
            <a:spAutoFit/>
          </a:bodyPr>
          <a:lstStyle/>
          <a:p>
            <a:pPr algn="just">
              <a:defRPr/>
            </a:pPr>
            <a:r>
              <a:rPr lang="en-US" sz="2400" b="1">
                <a:solidFill>
                  <a:srgbClr val="FF0000"/>
                </a:solidFill>
              </a:rPr>
              <a:t>9</a:t>
            </a:r>
            <a:r>
              <a:rPr lang="en-US" sz="2400" b="1" smtClean="0">
                <a:solidFill>
                  <a:srgbClr val="FF0000"/>
                </a:solidFill>
              </a:rPr>
              <a:t>. </a:t>
            </a:r>
            <a:r>
              <a:rPr lang="en-US" sz="2400" b="1" smtClean="0"/>
              <a:t>Bày bán, chứa đựng thực phẩm trên thiết bị, dụng cụ, vật liệu không bảo đảm vệ sinh</a:t>
            </a:r>
            <a:r>
              <a:rPr lang="en-US" sz="2400" b="1"/>
              <a:t> </a:t>
            </a:r>
            <a:r>
              <a:rPr lang="en-US" sz="2400" b="1" smtClean="0">
                <a:solidFill>
                  <a:srgbClr val="0000CC"/>
                </a:solidFill>
              </a:rPr>
              <a:t>(dụng cụ ăn uống)</a:t>
            </a:r>
            <a:endParaRPr lang="en-US" sz="2400" b="1">
              <a:solidFill>
                <a:srgbClr val="0000CC"/>
              </a:solidFill>
            </a:endParaRPr>
          </a:p>
        </p:txBody>
      </p:sp>
      <p:sp>
        <p:nvSpPr>
          <p:cNvPr id="6" name="Content Placeholder 2"/>
          <p:cNvSpPr>
            <a:spLocks/>
          </p:cNvSpPr>
          <p:nvPr/>
        </p:nvSpPr>
        <p:spPr bwMode="auto">
          <a:xfrm>
            <a:off x="0" y="0"/>
            <a:ext cx="9144000" cy="1092200"/>
          </a:xfrm>
          <a:prstGeom prst="rect">
            <a:avLst/>
          </a:prstGeom>
          <a:solidFill>
            <a:srgbClr val="FF000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F0000"/>
            </a:extrusionClr>
          </a:sp3d>
        </p:spPr>
        <p:txBody>
          <a:bodyPr anchor="ctr">
            <a:flatTx/>
          </a:bodyPr>
          <a:lstStyle/>
          <a:p>
            <a:pPr algn="ctr" eaLnBrk="0" hangingPunct="0"/>
            <a:r>
              <a:rPr lang="en-US" sz="2600" b="1" smtClean="0">
                <a:solidFill>
                  <a:srgbClr val="FFFF00"/>
                </a:solidFill>
                <a:latin typeface="Times New Roman" pitchFamily="18" charset="0"/>
                <a:cs typeface="Times New Roman" pitchFamily="18" charset="0"/>
              </a:rPr>
              <a:t>Các hành vi vi phạm thường gặp bị xử phạt </a:t>
            </a:r>
          </a:p>
          <a:p>
            <a:pPr algn="ctr" eaLnBrk="0" hangingPunct="0"/>
            <a:r>
              <a:rPr lang="en-US" sz="2600" b="1" smtClean="0">
                <a:solidFill>
                  <a:srgbClr val="FFFF00"/>
                </a:solidFill>
                <a:latin typeface="Times New Roman" pitchFamily="18" charset="0"/>
                <a:cs typeface="Times New Roman" pitchFamily="18" charset="0"/>
              </a:rPr>
              <a:t>vi phạm hành chính</a:t>
            </a:r>
            <a:endParaRPr lang="en-US" altLang="en-US" sz="2600" b="1">
              <a:solidFill>
                <a:srgbClr val="FFFF00"/>
              </a:solidFill>
              <a:latin typeface="Times New Roman" pitchFamily="18" charset="0"/>
              <a:cs typeface="Times New Roman" pitchFamily="18" charset="0"/>
            </a:endParaRPr>
          </a:p>
        </p:txBody>
      </p:sp>
      <p:pic>
        <p:nvPicPr>
          <p:cNvPr id="165890" name="Picture 2" descr="C:\Users\Administrator\Desktop\images.jpg"/>
          <p:cNvPicPr>
            <a:picLocks noChangeAspect="1" noChangeArrowheads="1"/>
          </p:cNvPicPr>
          <p:nvPr/>
        </p:nvPicPr>
        <p:blipFill>
          <a:blip r:embed="rId3"/>
          <a:srcRect/>
          <a:stretch>
            <a:fillRect/>
          </a:stretch>
        </p:blipFill>
        <p:spPr bwMode="auto">
          <a:xfrm>
            <a:off x="5562600" y="3962400"/>
            <a:ext cx="2895600" cy="2895600"/>
          </a:xfrm>
          <a:prstGeom prst="rect">
            <a:avLst/>
          </a:prstGeom>
          <a:noFill/>
        </p:spPr>
      </p:pic>
      <p:pic>
        <p:nvPicPr>
          <p:cNvPr id="8" name="Picture 4" descr="20121107_145228"/>
          <p:cNvPicPr>
            <a:picLocks noChangeAspect="1" noChangeArrowheads="1"/>
          </p:cNvPicPr>
          <p:nvPr/>
        </p:nvPicPr>
        <p:blipFill>
          <a:blip r:embed="rId4"/>
          <a:srcRect/>
          <a:stretch>
            <a:fillRect/>
          </a:stretch>
        </p:blipFill>
        <p:spPr bwMode="auto">
          <a:xfrm>
            <a:off x="5562600" y="1600200"/>
            <a:ext cx="3337560" cy="2438400"/>
          </a:xfrm>
          <a:prstGeom prst="rect">
            <a:avLst/>
          </a:prstGeom>
          <a:noFill/>
          <a:ln w="9525">
            <a:noFill/>
            <a:miter lim="800000"/>
            <a:headEnd/>
            <a:tailEnd/>
          </a:ln>
        </p:spPr>
      </p:pic>
    </p:spTree>
    <p:extLst>
      <p:ext uri="{BB962C8B-B14F-4D97-AF65-F5344CB8AC3E}">
        <p14:creationId xmlns:p14="http://schemas.microsoft.com/office/powerpoint/2010/main" val="3861112892"/>
      </p:ext>
    </p:extLst>
  </p:cSld>
  <p:clrMapOvr>
    <a:masterClrMapping/>
  </p:clrMapOvr>
  <p:transition>
    <p:random/>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8057</TotalTime>
  <Words>5875</Words>
  <Application>Microsoft Office PowerPoint</Application>
  <PresentationFormat>On-screen Show (4:3)</PresentationFormat>
  <Paragraphs>591</Paragraphs>
  <Slides>103</Slides>
  <Notes>18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103</vt:i4>
      </vt:variant>
    </vt:vector>
  </HeadingPairs>
  <TitlesOfParts>
    <vt:vector size="110" baseType="lpstr">
      <vt:lpstr>MS PGothic</vt:lpstr>
      <vt:lpstr>Arial</vt:lpstr>
      <vt:lpstr>Calibri</vt:lpstr>
      <vt:lpstr>Times New Roman</vt:lpstr>
      <vt:lpstr>Wingdings</vt:lpstr>
      <vt:lpstr>Default Design</vt:lpstr>
      <vt:lpstr>Image</vt:lpstr>
      <vt:lpstr>TẬP HUẤN TRIỂN KHAI CÔNG TÁC Y TẾ TRƯỜNG HỌC, ĐẢM BẢO AN TOÀN THỰC PHẨM, PHÒNG CHỐNG DỊCH BỆNH  TẠI TRƯỜNG HỌC</vt:lpstr>
      <vt:lpstr>PowerPoint Presentation</vt:lpstr>
      <vt:lpstr>Phần 1:  CÁC NỘI DUNG LIÊN QUAN ĐẾN  CÔNG TÁC Y TẾ TRƯỜNG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Phần 2:  TUYÊN TRUYỀN VỀ CÔNG TÁC PHÒNG,  CHỐNG DỊCH, BỆNH TRONG TRƯỜNG HỌC</vt:lpstr>
      <vt:lpstr>PowerPoint Presentation</vt:lpstr>
      <vt:lpstr>PowerPoint Presentation</vt:lpstr>
      <vt:lpstr>BIẾN CHỨNG: XUẤT HUYẾT NỘI TẠNG</vt:lpstr>
      <vt:lpstr>THỜI KỲ Ủ BỆNH VÀ LÂY TRUYỀN</vt:lpstr>
      <vt:lpstr>ĐẶC ĐIỂM BỆNH SXHD</vt:lpstr>
      <vt:lpstr>AI CÓ THỂ MẮC BỆNH?</vt:lpstr>
      <vt:lpstr>PowerPoint Presentation</vt:lpstr>
      <vt:lpstr>PowerPoint Presentation</vt:lpstr>
      <vt:lpstr>PHÒNG, CHỐNG SỐT XUẤT HUYẾT DENGUE</vt:lpstr>
      <vt:lpstr>MUỖI TRUYỀN BỆNH SỐT XUẤT HUYẾT DENGUE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Phần III: CÁC BIỆN PHÁP ĐẢM BẢO  AN TOÀN THỰC PHẨM</vt:lpstr>
      <vt:lpstr>TÌNH HÌNH NGỘ ĐỘC THỰC PHẨM, BỆNH TRUYỀN QUA TP</vt:lpstr>
      <vt:lpstr>TÌNH HÌNH NGỘ ĐỘC THỰC PHẨM, BỆNH TRUYỀN QUA TP</vt:lpstr>
      <vt:lpstr>TÌNH HÌNH NGỘ ĐỘC THỰC PHẨM, BỆNH TRUYỀN QUA TP</vt:lpstr>
      <vt:lpstr>TÌNH HÌNH NGỘ ĐỘC THỰC PHẨM, BỆNH TRUYỀN QUA TP</vt:lpstr>
      <vt:lpstr>PowerPoint Presentation</vt:lpstr>
      <vt:lpstr>PowerPoint Presentation</vt:lpstr>
      <vt:lpstr>PowerPoint Presentation</vt:lpstr>
      <vt:lpstr> CÁC BIỆN PHÁP ĐẢM BẢO AN TOÀN THỰC PHẨM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QUY TRÌNH BÁO CÁO NGỘ ĐỘC THỰC PHẨM</vt:lpstr>
      <vt:lpstr> MÔ HÌNH “Nâng cao năng lực quản lý ATTP bếp ăn tập thể trường học” </vt:lpstr>
      <vt:lpstr>Hình ảnh kiểm tra triển khai mô hình</vt:lpstr>
      <vt:lpstr>Nội dung của mô hình</vt:lpstr>
      <vt:lpstr> CÁC TIÊU CHÍ CỦA MÔ HÌNH “Nâng cao năng lực quản lý ATTP bếp ăn tập thể trường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CÁC VI PHẠM THƯỜNG GẶP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TRÂN TRỌNG CẢM ƠN!</vt:lpstr>
    </vt:vector>
  </TitlesOfParts>
  <Company>PHÒNG Y TẾ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CÔNG TÁC</dc:title>
  <dc:creator>DINYH QUYET</dc:creator>
  <cp:lastModifiedBy>Administrator</cp:lastModifiedBy>
  <cp:revision>744</cp:revision>
  <dcterms:created xsi:type="dcterms:W3CDTF">2015-09-18T08:34:27Z</dcterms:created>
  <dcterms:modified xsi:type="dcterms:W3CDTF">2023-08-22T09:14:35Z</dcterms:modified>
</cp:coreProperties>
</file>