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1"/>
  </p:notesMasterIdLst>
  <p:handoutMasterIdLst>
    <p:handoutMasterId r:id="rId42"/>
  </p:handoutMasterIdLst>
  <p:sldIdLst>
    <p:sldId id="356" r:id="rId4"/>
    <p:sldId id="1061" r:id="rId5"/>
    <p:sldId id="1048" r:id="rId6"/>
    <p:sldId id="1070" r:id="rId7"/>
    <p:sldId id="1005" r:id="rId8"/>
    <p:sldId id="1059" r:id="rId9"/>
    <p:sldId id="1042" r:id="rId10"/>
    <p:sldId id="1060" r:id="rId11"/>
    <p:sldId id="1075" r:id="rId12"/>
    <p:sldId id="1062" r:id="rId13"/>
    <p:sldId id="1031" r:id="rId14"/>
    <p:sldId id="1029" r:id="rId15"/>
    <p:sldId id="1076" r:id="rId16"/>
    <p:sldId id="1050" r:id="rId17"/>
    <p:sldId id="1019" r:id="rId18"/>
    <p:sldId id="1020" r:id="rId19"/>
    <p:sldId id="1064" r:id="rId20"/>
    <p:sldId id="1065" r:id="rId21"/>
    <p:sldId id="1066" r:id="rId22"/>
    <p:sldId id="1067" r:id="rId23"/>
    <p:sldId id="1041" r:id="rId24"/>
    <p:sldId id="1025" r:id="rId25"/>
    <p:sldId id="1069" r:id="rId26"/>
    <p:sldId id="1026" r:id="rId27"/>
    <p:sldId id="996" r:id="rId28"/>
    <p:sldId id="762" r:id="rId29"/>
    <p:sldId id="928" r:id="rId30"/>
    <p:sldId id="910" r:id="rId31"/>
    <p:sldId id="931" r:id="rId32"/>
    <p:sldId id="1044" r:id="rId33"/>
    <p:sldId id="1045" r:id="rId34"/>
    <p:sldId id="1051" r:id="rId35"/>
    <p:sldId id="1054" r:id="rId36"/>
    <p:sldId id="1053" r:id="rId37"/>
    <p:sldId id="1016" r:id="rId38"/>
    <p:sldId id="1074" r:id="rId39"/>
    <p:sldId id="105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9" autoAdjust="0"/>
    <p:restoredTop sz="83128" autoAdjust="0"/>
  </p:normalViewPr>
  <p:slideViewPr>
    <p:cSldViewPr snapToGrid="0" showGuides="1">
      <p:cViewPr varScale="1">
        <p:scale>
          <a:sx n="58" d="100"/>
          <a:sy n="58" d="100"/>
        </p:scale>
        <p:origin x="1104" y="4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\Desktop\T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uync\Dropbox\bao%20cao%20ngay\Bao%20cao%20tinh%20hinh%20SXHD%202017\So%20lieu%20SXH.TCM%20ca%20nuoc%20nhieu%20nam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\Desktop\T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Phân bố ca mắc thủy đậu tại Hà Nội 2023 theo tuổi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TD!$H$32</c:f>
              <c:strCache>
                <c:ptCount val="1"/>
                <c:pt idx="0">
                  <c:v>Mắc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TD!$G$33:$G$73</c:f>
              <c:strCache>
                <c:ptCount val="41"/>
                <c:pt idx="0">
                  <c:v>Dưới 1 tuổi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 trở lên</c:v>
                </c:pt>
              </c:strCache>
            </c:strRef>
          </c:cat>
          <c:val>
            <c:numRef>
              <c:f>TD!$H$33:$H$73</c:f>
              <c:numCache>
                <c:formatCode>General</c:formatCode>
                <c:ptCount val="41"/>
                <c:pt idx="0">
                  <c:v>4</c:v>
                </c:pt>
                <c:pt idx="1">
                  <c:v>34</c:v>
                </c:pt>
                <c:pt idx="2">
                  <c:v>44</c:v>
                </c:pt>
                <c:pt idx="3">
                  <c:v>34</c:v>
                </c:pt>
                <c:pt idx="4">
                  <c:v>99</c:v>
                </c:pt>
                <c:pt idx="5">
                  <c:v>167</c:v>
                </c:pt>
                <c:pt idx="6">
                  <c:v>150</c:v>
                </c:pt>
                <c:pt idx="7">
                  <c:v>77</c:v>
                </c:pt>
                <c:pt idx="8">
                  <c:v>80</c:v>
                </c:pt>
                <c:pt idx="9">
                  <c:v>74</c:v>
                </c:pt>
                <c:pt idx="10">
                  <c:v>37</c:v>
                </c:pt>
                <c:pt idx="11">
                  <c:v>30</c:v>
                </c:pt>
                <c:pt idx="12">
                  <c:v>8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7</c:v>
                </c:pt>
                <c:pt idx="21">
                  <c:v>2</c:v>
                </c:pt>
                <c:pt idx="22">
                  <c:v>4</c:v>
                </c:pt>
                <c:pt idx="23">
                  <c:v>3</c:v>
                </c:pt>
                <c:pt idx="24">
                  <c:v>5</c:v>
                </c:pt>
                <c:pt idx="25">
                  <c:v>7</c:v>
                </c:pt>
                <c:pt idx="26">
                  <c:v>6</c:v>
                </c:pt>
                <c:pt idx="27">
                  <c:v>8</c:v>
                </c:pt>
                <c:pt idx="28">
                  <c:v>10</c:v>
                </c:pt>
                <c:pt idx="29">
                  <c:v>11</c:v>
                </c:pt>
                <c:pt idx="30">
                  <c:v>14</c:v>
                </c:pt>
                <c:pt idx="31">
                  <c:v>16</c:v>
                </c:pt>
                <c:pt idx="32">
                  <c:v>12</c:v>
                </c:pt>
                <c:pt idx="33">
                  <c:v>17</c:v>
                </c:pt>
                <c:pt idx="34">
                  <c:v>11</c:v>
                </c:pt>
                <c:pt idx="35">
                  <c:v>5</c:v>
                </c:pt>
                <c:pt idx="36">
                  <c:v>7</c:v>
                </c:pt>
                <c:pt idx="37">
                  <c:v>4</c:v>
                </c:pt>
                <c:pt idx="38">
                  <c:v>2</c:v>
                </c:pt>
                <c:pt idx="39">
                  <c:v>2</c:v>
                </c:pt>
                <c:pt idx="40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855312"/>
        <c:axId val="428854920"/>
      </c:barChart>
      <c:catAx>
        <c:axId val="42885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Tuổi</a:t>
                </a:r>
              </a:p>
            </c:rich>
          </c:tx>
          <c:layout>
            <c:manualLayout>
              <c:xMode val="edge"/>
              <c:yMode val="edge"/>
              <c:x val="0.9377764801764491"/>
              <c:y val="0.9561231869175513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en-US"/>
          </a:p>
        </c:txPr>
        <c:crossAx val="428854920"/>
        <c:crosses val="autoZero"/>
        <c:auto val="1"/>
        <c:lblAlgn val="ctr"/>
        <c:lblOffset val="100"/>
        <c:noMultiLvlLbl val="0"/>
      </c:catAx>
      <c:valAx>
        <c:axId val="4288549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Số mắc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2885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732677935135654E-2"/>
          <c:y val="4.7963313695307035E-2"/>
          <c:w val="0.8088187490113965"/>
          <c:h val="0.81940107281745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'TCM Ha Noi'!$B$1</c:f>
              <c:strCache>
                <c:ptCount val="1"/>
                <c:pt idx="0">
                  <c:v>Số mắc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'TCM Ha Noi'!$A$2:$A$16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'TCM Ha Noi'!$B$2:$B$16</c:f>
              <c:numCache>
                <c:formatCode>#,##0</c:formatCode>
                <c:ptCount val="15"/>
                <c:pt idx="0">
                  <c:v>672</c:v>
                </c:pt>
                <c:pt idx="1">
                  <c:v>0</c:v>
                </c:pt>
                <c:pt idx="2">
                  <c:v>25</c:v>
                </c:pt>
                <c:pt idx="3">
                  <c:v>1576</c:v>
                </c:pt>
                <c:pt idx="4">
                  <c:v>4448</c:v>
                </c:pt>
                <c:pt idx="5">
                  <c:v>2726</c:v>
                </c:pt>
                <c:pt idx="6">
                  <c:v>1169</c:v>
                </c:pt>
                <c:pt idx="7">
                  <c:v>1155</c:v>
                </c:pt>
                <c:pt idx="8">
                  <c:v>2002</c:v>
                </c:pt>
                <c:pt idx="9">
                  <c:v>764</c:v>
                </c:pt>
                <c:pt idx="10">
                  <c:v>2145</c:v>
                </c:pt>
                <c:pt idx="11">
                  <c:v>1051</c:v>
                </c:pt>
                <c:pt idx="12">
                  <c:v>3120</c:v>
                </c:pt>
                <c:pt idx="13">
                  <c:v>212</c:v>
                </c:pt>
                <c:pt idx="14">
                  <c:v>1661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5D-4FC3-9B29-8E8C93298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14152"/>
        <c:axId val="147956224"/>
      </c:barChart>
      <c:lineChart>
        <c:grouping val="standard"/>
        <c:varyColors val="0"/>
        <c:ser>
          <c:idx val="1"/>
          <c:order val="1"/>
          <c:tx>
            <c:strRef>
              <c:f>'TCM Ha Noi'!$E$1</c:f>
              <c:strCache>
                <c:ptCount val="1"/>
                <c:pt idx="0">
                  <c:v>Tỷ lệ mắc/100.000 dân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5D-4FC3-9B29-8E8C932984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5D-4FC3-9B29-8E8C932984A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5D-4FC3-9B29-8E8C932984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'TCM Ha Noi'!$E$2:$E$16</c:f>
              <c:numCache>
                <c:formatCode>0.0</c:formatCode>
                <c:ptCount val="15"/>
                <c:pt idx="0">
                  <c:v>10.582510511645498</c:v>
                </c:pt>
                <c:pt idx="1">
                  <c:v>0</c:v>
                </c:pt>
                <c:pt idx="2">
                  <c:v>0.38213503429279799</c:v>
                </c:pt>
                <c:pt idx="3">
                  <c:v>22.939652411865726</c:v>
                </c:pt>
                <c:pt idx="4">
                  <c:v>64.209665344652024</c:v>
                </c:pt>
                <c:pt idx="5">
                  <c:v>38.898140951394872</c:v>
                </c:pt>
                <c:pt idx="6">
                  <c:v>15.974316469383629</c:v>
                </c:pt>
                <c:pt idx="7">
                  <c:v>15.602352105236848</c:v>
                </c:pt>
                <c:pt idx="8">
                  <c:v>26.448001669843862</c:v>
                </c:pt>
                <c:pt idx="9">
                  <c:v>9.939363378571743</c:v>
                </c:pt>
                <c:pt idx="10">
                  <c:v>27.478489274934223</c:v>
                </c:pt>
                <c:pt idx="11">
                  <c:v>13.094096344143257</c:v>
                </c:pt>
                <c:pt idx="12">
                  <c:v>38.211065679678079</c:v>
                </c:pt>
                <c:pt idx="13">
                  <c:v>2.5787676677515754</c:v>
                </c:pt>
                <c:pt idx="14">
                  <c:v>19.857081613920489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C5D-4FC3-9B29-8E8C93298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69280"/>
        <c:axId val="147956608"/>
      </c:lineChart>
      <c:catAx>
        <c:axId val="147914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Năm</a:t>
                </a:r>
              </a:p>
            </c:rich>
          </c:tx>
          <c:layout>
            <c:manualLayout>
              <c:xMode val="edge"/>
              <c:yMode val="edge"/>
              <c:x val="0.91836525954721049"/>
              <c:y val="0.929530157331786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56224"/>
        <c:crosses val="autoZero"/>
        <c:auto val="1"/>
        <c:lblAlgn val="ctr"/>
        <c:lblOffset val="100"/>
        <c:noMultiLvlLbl val="0"/>
      </c:catAx>
      <c:valAx>
        <c:axId val="14795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Số</a:t>
                </a:r>
                <a:r>
                  <a:rPr lang="en-US" sz="2000" b="1" baseline="0"/>
                  <a:t> mắc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1.6051701620855795E-2"/>
              <c:y val="0.321355679099054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14152"/>
        <c:crosses val="autoZero"/>
        <c:crossBetween val="between"/>
      </c:valAx>
      <c:valAx>
        <c:axId val="1479566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Tỷ</a:t>
                </a:r>
                <a:r>
                  <a:rPr lang="en-US" sz="1400" b="1" baseline="0"/>
                  <a:t> lệ mắc/100.000 dân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95592060261636502"/>
              <c:y val="0.307284051507176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69280"/>
        <c:crosses val="max"/>
        <c:crossBetween val="between"/>
      </c:valAx>
      <c:catAx>
        <c:axId val="147969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956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50737643573854"/>
          <c:y val="5.0664818381837347E-2"/>
          <c:w val="0.33617063945541686"/>
          <c:h val="6.908953166933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Phân bố ca mắc Tay chân</a:t>
            </a:r>
            <a:r>
              <a:rPr lang="en-US" baseline="0"/>
              <a:t> miệng</a:t>
            </a:r>
            <a:r>
              <a:rPr lang="en-US"/>
              <a:t> tại Hà Nội 2023 theo tuổi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51066260678529"/>
          <c:y val="0.11214689265536724"/>
          <c:w val="0.8805930510726292"/>
          <c:h val="0.746224031318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TCN!$H$32</c:f>
              <c:strCache>
                <c:ptCount val="1"/>
                <c:pt idx="0">
                  <c:v>Mắc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TCN!$G$33:$G$44</c:f>
              <c:strCache>
                <c:ptCount val="12"/>
                <c:pt idx="0">
                  <c:v>Dưới 1 tuổi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TCN!$H$33:$H$44</c:f>
              <c:numCache>
                <c:formatCode>General</c:formatCode>
                <c:ptCount val="12"/>
                <c:pt idx="0">
                  <c:v>7</c:v>
                </c:pt>
                <c:pt idx="1">
                  <c:v>105</c:v>
                </c:pt>
                <c:pt idx="2">
                  <c:v>125</c:v>
                </c:pt>
                <c:pt idx="3">
                  <c:v>62</c:v>
                </c:pt>
                <c:pt idx="4">
                  <c:v>13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471496"/>
        <c:axId val="429471888"/>
      </c:barChart>
      <c:catAx>
        <c:axId val="429471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Tuổi</a:t>
                </a:r>
              </a:p>
            </c:rich>
          </c:tx>
          <c:layout>
            <c:manualLayout>
              <c:xMode val="edge"/>
              <c:yMode val="edge"/>
              <c:x val="0.93535090998704351"/>
              <c:y val="0.9282419421450294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429471888"/>
        <c:crosses val="autoZero"/>
        <c:auto val="1"/>
        <c:lblAlgn val="ctr"/>
        <c:lblOffset val="100"/>
        <c:noMultiLvlLbl val="0"/>
      </c:catAx>
      <c:valAx>
        <c:axId val="429471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Số mắc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9471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B3680AB6-C5DC-4B1D-22A1-E39851154F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D6981142-9985-94D6-7C1B-B24D83356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Date Placeholder 1">
            <a:extLst>
              <a:ext uri="{FF2B5EF4-FFF2-40B4-BE49-F238E27FC236}">
                <a16:creationId xmlns:a16="http://schemas.microsoft.com/office/drawing/2014/main" xmlns="" id="{63222831-9AC4-5345-15FE-A69DBB18EF52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814763" y="0"/>
            <a:ext cx="29194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1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136896D4-6647-4DDB-AFD9-51AC4CE8C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B61FE06C-E608-425D-B294-0CDC3BD60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Date Placeholder 1">
            <a:extLst>
              <a:ext uri="{FF2B5EF4-FFF2-40B4-BE49-F238E27FC236}">
                <a16:creationId xmlns:a16="http://schemas.microsoft.com/office/drawing/2014/main" xmlns="" id="{DA9271E9-4BBC-4A81-AA11-56531541CA09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814763" y="0"/>
            <a:ext cx="29194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0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4A9D9816-ECE1-4A8B-9770-8022D50B5C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526ED578-B611-47A6-9B0D-99E7186F6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Date Placeholder 1">
            <a:extLst>
              <a:ext uri="{FF2B5EF4-FFF2-40B4-BE49-F238E27FC236}">
                <a16:creationId xmlns:a16="http://schemas.microsoft.com/office/drawing/2014/main" xmlns="" id="{82843A0F-9130-4395-917A-209E1B63A305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814763" y="0"/>
            <a:ext cx="29194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9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xmlns="" id="{CD3FF89E-708A-CB1C-36C1-144B1B78FF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xmlns="" id="{B9C0D2C9-1C16-BB64-D5A5-FCDD606D14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Ghi nhận tại hầu hết các quận huyện thị xã, tập trung chủ yếu ở khu vực ngoại thành.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xmlns="" id="{54885252-9232-7134-2DC2-1EC8F56F6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13C6248-04F7-4630-BC83-F0795CF6D1A5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7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xmlns="" id="{AD393090-8C41-329A-2A43-226E66724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80900C-ED30-4A38-9065-1C4CEAA38DD6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28FC38A6-4BBC-C760-E70B-7B5F133E8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0D6DEE30-F02D-CF71-9CC5-05F0DD2A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vi-VN" altLang="en-US" dirty="0">
                <a:latin typeface="Arial" panose="020B0604020202020204" pitchFamily="34" charset="0"/>
              </a:rPr>
              <a:t>TLTK: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vi-VN" altLang="en-US" dirty="0">
                <a:latin typeface="Arial" panose="020B0604020202020204" pitchFamily="34" charset="0"/>
              </a:rPr>
              <a:t>http://benhnhietdoi.vn/chuyen-de/chi-tiet/thuy-dau/5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altLang="en-US" dirty="0">
                <a:latin typeface="Arial" panose="020B0604020202020204" pitchFamily="34" charset="0"/>
              </a:rPr>
              <a:t>https://vncdc.gov.vn/benh-thuy-dau-nd14515.html</a:t>
            </a:r>
          </a:p>
        </p:txBody>
      </p:sp>
    </p:spTree>
    <p:extLst>
      <p:ext uri="{BB962C8B-B14F-4D97-AF65-F5344CB8AC3E}">
        <p14:creationId xmlns:p14="http://schemas.microsoft.com/office/powerpoint/2010/main" val="358246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xmlns="" id="{AD393090-8C41-329A-2A43-226E66724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80900C-ED30-4A38-9065-1C4CEAA38DD6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28FC38A6-4BBC-C760-E70B-7B5F133E8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0D6DEE30-F02D-CF71-9CC5-05F0DD2A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vi-VN" altLang="en-US" dirty="0">
                <a:latin typeface="Arial" panose="020B0604020202020204" pitchFamily="34" charset="0"/>
              </a:rPr>
              <a:t>Nguồn: http://benhnhietdoi.vn/chuyen-de/chi-tiet/benh-soi/8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9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xmlns="" id="{0ECB069B-BB32-0E09-9D83-8B23CC7D2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19AC2C-CE8D-46BE-B9F5-F9B1F7B570EB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xmlns="" id="{C02CD412-08DC-E622-CC98-9282C2C88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xmlns="" id="{AA2DDDFF-4AD9-8E15-78FD-3EA8A25F5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9563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altLang="en-US" dirty="0">
                <a:latin typeface="Arial" panose="020B0604020202020204" pitchFamily="34" charset="0"/>
              </a:rPr>
              <a:t>Nguồn: http://benhnhietdoi.vn/chuyen-de/chi-tiet/rubella/6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xmlns="" id="{9FE81F3C-4422-1D8D-BF57-B081E3F44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xmlns="" id="{659582F4-093F-DE30-FA00-D7898C0AC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dirty="0"/>
              <a:t>Nguồn: http://benhnhietdoi.vn/chuyen-de/chi-tiet/quai-bi/4</a:t>
            </a:r>
            <a:endParaRPr lang="en-US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xmlns="" id="{F1E87469-CA23-B1B1-2A01-B6E360D35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DB480B-D363-4ECD-87ED-3563A2B71C41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8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xmlns="" id="{9FE81F3C-4422-1D8D-BF57-B081E3F44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xmlns="" id="{659582F4-093F-DE30-FA00-D7898C0AC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dirty="0"/>
              <a:t>Nguồn: http://benhnhietdoi.vn/chuyen-de/chi-tiet/quai-bi/4</a:t>
            </a:r>
            <a:endParaRPr lang="en-US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xmlns="" id="{F1E87469-CA23-B1B1-2A01-B6E360D35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DB480B-D363-4ECD-87ED-3563A2B71C41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7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Nguồn: https://www.benhvien108.vn/cum-mua-o-tre-em-bo-me-dung-chu-quan.htm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0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C9A9A5D2-9D43-48EC-BB11-D27A644E0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A7565A21-7FD6-4A51-B1B4-53B8265B98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6" name="Date Placeholder 1">
            <a:extLst>
              <a:ext uri="{FF2B5EF4-FFF2-40B4-BE49-F238E27FC236}">
                <a16:creationId xmlns:a16="http://schemas.microsoft.com/office/drawing/2014/main" xmlns="" id="{7EF1DF3E-6AF4-44CA-9732-7BDA5EBC30E1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3814763" y="0"/>
            <a:ext cx="29194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3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7CF2FBB8-C7A0-099E-0010-FAC6B3BE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8E2BB417-9920-307A-2F09-EE288852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3B7EF375-9054-4CC9-B4C3-4D73145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3A32-7F10-4128-9380-50A650605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6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5583BB8-8036-5AA1-FE15-C620EE192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2F34DD4-BF7D-89B1-44E9-BFD6C90A9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FA228C-6CF0-4F65-A046-867C46658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5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37F50C8A-B2FB-914C-43E6-6E15BC1D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B145E683-5068-26FE-541F-75048B93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55E786A-4768-97CB-94C8-26920180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BE1E9-60D9-414A-86B2-9B4247162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1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xmlns="" id="{C77167EE-7038-5C94-566F-BC89A4F7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18D634CB-3C4C-A045-8EDF-15119260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BF7C27C0-9AB6-6C20-F821-CEF9C874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E68F-974E-4690-BC22-65BAC48E0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01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xmlns="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234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xmlns="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0EBDEC-A098-B5BA-AD8B-FF5A904F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BE7A7F-D162-E973-3000-008D4961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3A54F7-D443-3BAF-EC66-D061091C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973C0C-5DC6-4A8C-AED6-A2550EFE2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10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  <p:sldLayoutId id="2147483674" r:id="rId5"/>
    <p:sldLayoutId id="2147483676" r:id="rId6"/>
    <p:sldLayoutId id="2147483678" r:id="rId7"/>
    <p:sldLayoutId id="2147483679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6423ADB-A218-D771-4C20-BBD7E22CF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85979"/>
            <a:ext cx="12192000" cy="1467257"/>
          </a:xfrm>
        </p:spPr>
        <p:txBody>
          <a:bodyPr/>
          <a:lstStyle/>
          <a:p>
            <a:r>
              <a:rPr lang="vi-VN" sz="3600" b="1" dirty="0"/>
              <a:t>ĐẶC ĐIỂM CÁC DỊCH BỆNH TRONG TRƯỜNG HỌC </a:t>
            </a:r>
          </a:p>
          <a:p>
            <a:r>
              <a:rPr lang="vi-VN" sz="3600" b="1" dirty="0"/>
              <a:t>VÀ CÁC BIỆN PHÁP PHÒNG CHỐNG</a:t>
            </a:r>
            <a:endParaRPr lang="en-US" sz="3600" b="1" dirty="0"/>
          </a:p>
        </p:txBody>
      </p:sp>
      <p:pic>
        <p:nvPicPr>
          <p:cNvPr id="3" name="Picture 2" descr="C:\Users\Admin\Desktop\cdc.jpg">
            <a:extLst>
              <a:ext uri="{FF2B5EF4-FFF2-40B4-BE49-F238E27FC236}">
                <a16:creationId xmlns:a16="http://schemas.microsoft.com/office/drawing/2014/main" xmlns="" id="{61E37549-5C83-DEC1-580D-EF099004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587CC2-D300-2147-5D73-99E32199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2" y="5982250"/>
            <a:ext cx="7305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Hà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Nội</a:t>
            </a:r>
            <a:r>
              <a:rPr lang="en-US" altLang="en-US" sz="2400" b="1" i="1" dirty="0">
                <a:latin typeface="Arial" panose="020B0604020202020204" pitchFamily="34" charset="0"/>
              </a:rPr>
              <a:t>,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tháng</a:t>
            </a:r>
            <a:r>
              <a:rPr lang="en-US" altLang="en-US" sz="2400" b="1" i="1" dirty="0">
                <a:latin typeface="Arial" panose="020B0604020202020204" pitchFamily="34" charset="0"/>
              </a:rPr>
              <a:t> 4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năm</a:t>
            </a:r>
            <a:r>
              <a:rPr lang="en-US" altLang="en-US" sz="2400" b="1" i="1" dirty="0">
                <a:latin typeface="Arial" panose="020B0604020202020204" pitchFamily="34" charset="0"/>
              </a:rPr>
              <a:t> 2023</a:t>
            </a:r>
            <a:endParaRPr lang="vi-VN" altLang="en-US" sz="2400" i="1" dirty="0">
              <a:latin typeface=".VnTime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3FD038-D986-90ED-E97C-2F0B69E336BD}"/>
              </a:ext>
            </a:extLst>
          </p:cNvPr>
          <p:cNvSpPr txBox="1"/>
          <p:nvPr/>
        </p:nvSpPr>
        <p:spPr>
          <a:xfrm>
            <a:off x="5959742" y="4531084"/>
            <a:ext cx="53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000" i="1" dirty="0" smtClean="0"/>
              <a:t>Ths.Bs. Đào Hữu Thân</a:t>
            </a:r>
          </a:p>
          <a:p>
            <a:pPr algn="r"/>
            <a:r>
              <a:rPr lang="vi-VN" sz="2000" i="1" dirty="0" smtClean="0"/>
              <a:t>Trung tâm KSBT Thành phố Hà Nội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05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7BB7D3FD-5862-02C3-2341-B6A10563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8" y="448056"/>
            <a:ext cx="4246798" cy="1719072"/>
          </a:xfrm>
        </p:spPr>
        <p:txBody>
          <a:bodyPr anchor="b">
            <a:normAutofit/>
          </a:bodyPr>
          <a:lstStyle/>
          <a:p>
            <a:r>
              <a:rPr lang="vi-VN" altLang="en-US" sz="3600" b="1" dirty="0">
                <a:cs typeface="Lucida Sans Unicode" panose="020B0602030504020204" pitchFamily="34" charset="0"/>
              </a:rPr>
              <a:t>TÌNH HÌNH BỆNH TAY CHÂN MIỆNG</a:t>
            </a:r>
            <a:endParaRPr lang="en-US" altLang="en-US" sz="3600" b="1" dirty="0">
              <a:cs typeface="Lucida Sans Unicode" panose="020B0602030504020204" pitchFamily="34" charset="0"/>
            </a:endParaRPr>
          </a:p>
        </p:txBody>
      </p:sp>
      <p:sp>
        <p:nvSpPr>
          <p:cNvPr id="34826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7B2AA582-7497-F989-991B-BF5EA03061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208" y="2786156"/>
            <a:ext cx="4246798" cy="3410712"/>
          </a:xfrm>
        </p:spPr>
        <p:txBody>
          <a:bodyPr anchor="t">
            <a:normAutofit/>
          </a:bodyPr>
          <a:lstStyle/>
          <a:p>
            <a:pPr algn="just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4/4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 toàn TP đã ghi nhận 263 ca mắc Tay chân miệng tại 30/20 QHTX.</a:t>
            </a:r>
          </a:p>
          <a:p>
            <a:pPr algn="just"/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7 Đơn vị có ghi nhận ổ dịch tại trường mầm non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8CA947F-DE31-2A27-1035-474FEF4F3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34946"/>
              </p:ext>
            </p:extLst>
          </p:nvPr>
        </p:nvGraphicFramePr>
        <p:xfrm>
          <a:off x="4703214" y="640078"/>
          <a:ext cx="7260578" cy="5577843"/>
        </p:xfrm>
        <a:graphic>
          <a:graphicData uri="http://schemas.openxmlformats.org/drawingml/2006/table">
            <a:tbl>
              <a:tblPr firstRow="1" bandRow="1"/>
              <a:tblGrid>
                <a:gridCol w="620310">
                  <a:extLst>
                    <a:ext uri="{9D8B030D-6E8A-4147-A177-3AD203B41FA5}">
                      <a16:colId xmlns:a16="http://schemas.microsoft.com/office/drawing/2014/main" xmlns="" val="981000955"/>
                    </a:ext>
                  </a:extLst>
                </a:gridCol>
                <a:gridCol w="1591468">
                  <a:extLst>
                    <a:ext uri="{9D8B030D-6E8A-4147-A177-3AD203B41FA5}">
                      <a16:colId xmlns:a16="http://schemas.microsoft.com/office/drawing/2014/main" xmlns="" val="4144512928"/>
                    </a:ext>
                  </a:extLst>
                </a:gridCol>
                <a:gridCol w="1416600">
                  <a:extLst>
                    <a:ext uri="{9D8B030D-6E8A-4147-A177-3AD203B41FA5}">
                      <a16:colId xmlns:a16="http://schemas.microsoft.com/office/drawing/2014/main" xmlns="" val="1642627355"/>
                    </a:ext>
                  </a:extLst>
                </a:gridCol>
                <a:gridCol w="2932087">
                  <a:extLst>
                    <a:ext uri="{9D8B030D-6E8A-4147-A177-3AD203B41FA5}">
                      <a16:colId xmlns:a16="http://schemas.microsoft.com/office/drawing/2014/main" xmlns="" val="3048072669"/>
                    </a:ext>
                  </a:extLst>
                </a:gridCol>
                <a:gridCol w="700113">
                  <a:extLst>
                    <a:ext uri="{9D8B030D-6E8A-4147-A177-3AD203B41FA5}">
                      <a16:colId xmlns:a16="http://schemas.microsoft.com/office/drawing/2014/main" xmlns="" val="2846217293"/>
                    </a:ext>
                  </a:extLst>
                </a:gridCol>
              </a:tblGrid>
              <a:tr h="696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STT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Quận huyện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Xã phường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Điểm trường có ổ dịch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BN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699241"/>
                  </a:ext>
                </a:extLst>
              </a:tr>
              <a:tr h="3876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 Vì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Thuần Mỹ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Thuần Mỹ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1223022"/>
                  </a:ext>
                </a:extLst>
              </a:tr>
              <a:tr h="38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Minh Châu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Minh Châu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481662"/>
                  </a:ext>
                </a:extLst>
              </a:tr>
              <a:tr h="696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Chương Mỹ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Tiên Phương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Tiên Phương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1205299"/>
                  </a:ext>
                </a:extLst>
              </a:tr>
              <a:tr h="38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Trung Hòa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Trung Hòa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489079"/>
                  </a:ext>
                </a:extLst>
              </a:tr>
              <a:tr h="387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Đông Anh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 Chung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Kim Chung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3808226"/>
                  </a:ext>
                </a:extLst>
              </a:tr>
              <a:tr h="387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Thạch Thất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Yên Trung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Yên Trung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113475"/>
                  </a:ext>
                </a:extLst>
              </a:tr>
              <a:tr h="387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Đan Phượng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Đồng Tháp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Đồng Tháp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902743"/>
                  </a:ext>
                </a:extLst>
              </a:tr>
              <a:tr h="3876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Mỹ Đức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Phú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An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741344"/>
                  </a:ext>
                </a:extLst>
              </a:tr>
              <a:tr h="38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Đồng Tâm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Đồng Tâm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1413112"/>
                  </a:ext>
                </a:extLst>
              </a:tr>
              <a:tr h="3876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Hoàng Mai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Tân Mai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Sasuke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1348992"/>
                  </a:ext>
                </a:extLst>
              </a:tr>
              <a:tr h="696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Hoàng Liệt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Quốc tế Việt Mỹ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691" marR="11691" marT="11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81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7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2808E09B-E41C-39E5-A95B-7E9843BAB1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51500" y="660400"/>
            <a:ext cx="6269038" cy="1749425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PHÂN BỐ CA BỆNH </a:t>
            </a:r>
            <a:r>
              <a:rPr lang="vi-VN" alt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TAY CHÂN MIỆNG GIAI ĐOẠN 2015-2018</a:t>
            </a:r>
            <a:endParaRPr lang="en-US" altLang="en-US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6868" name="Picture 7" descr="Map&#10;&#10;Description automatically generated">
            <a:extLst>
              <a:ext uri="{FF2B5EF4-FFF2-40B4-BE49-F238E27FC236}">
                <a16:creationId xmlns:a16="http://schemas.microsoft.com/office/drawing/2014/main" xmlns="" id="{C189FF9E-7736-8A3F-8263-C7B8809E6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5377059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62A45A-BB23-EDEC-46F6-3EB58125125B}"/>
              </a:ext>
            </a:extLst>
          </p:cNvPr>
          <p:cNvSpPr txBox="1"/>
          <p:nvPr/>
        </p:nvSpPr>
        <p:spPr>
          <a:xfrm>
            <a:off x="5761733" y="3429000"/>
            <a:ext cx="6269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/>
              <a:t>Bệnh nhân ghi nhận tại 30/30 quận huyện thị xã trong đó tập trung chủ yếu tại khu vực ngoại thành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CAD463A7-BA3C-5C83-125C-D71FD4508693}"/>
              </a:ext>
            </a:extLst>
          </p:cNvPr>
          <p:cNvSpPr>
            <a:spLocks/>
          </p:cNvSpPr>
          <p:nvPr/>
        </p:nvSpPr>
        <p:spPr bwMode="auto">
          <a:xfrm>
            <a:off x="0" y="22224"/>
            <a:ext cx="12192000" cy="10826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vi-VN" altLang="en-US" sz="2800" b="1" dirty="0">
                <a:latin typeface="Verdana" pitchFamily="34" charset="0"/>
              </a:rPr>
              <a:t>TÌNH HÌNH BỆNH TAY CHÂN MIỆNG</a:t>
            </a:r>
            <a:r>
              <a:rPr lang="en-US" altLang="en-US" sz="2800" b="1" dirty="0">
                <a:latin typeface="Verdana" pitchFamily="34" charset="0"/>
              </a:rPr>
              <a:t> TẠI HÀ NỘI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latin typeface="Verdana" pitchFamily="34" charset="0"/>
              </a:rPr>
              <a:t>GIAI ĐOẠN 2008-2022</a:t>
            </a:r>
          </a:p>
        </p:txBody>
      </p:sp>
      <p:sp>
        <p:nvSpPr>
          <p:cNvPr id="35843" name="Content Placeholder 1">
            <a:extLst>
              <a:ext uri="{FF2B5EF4-FFF2-40B4-BE49-F238E27FC236}">
                <a16:creationId xmlns:a16="http://schemas.microsoft.com/office/drawing/2014/main" xmlns="" id="{F4115E7A-C00D-FFB5-11FA-01041004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134099"/>
            <a:ext cx="11785600" cy="5762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600" dirty="0" err="1"/>
              <a:t>Ghi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nhận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từ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năm</a:t>
            </a:r>
            <a:r>
              <a:rPr lang="en-US" altLang="en-US" sz="2600" dirty="0"/>
              <a:t> 2008, </a:t>
            </a:r>
            <a:r>
              <a:rPr lang="en-US" altLang="en-US" sz="2600" dirty="0" err="1"/>
              <a:t>hằng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năm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ghi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nhận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từ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vài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trăm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đến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vài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nghìn</a:t>
            </a:r>
            <a:r>
              <a:rPr lang="en-US" altLang="en-US" sz="2600" dirty="0"/>
              <a:t> </a:t>
            </a:r>
            <a:r>
              <a:rPr lang="vi-VN" altLang="en-US" sz="2600" dirty="0"/>
              <a:t>ca</a:t>
            </a:r>
            <a:r>
              <a:rPr lang="en-US" altLang="en-US" sz="2600" dirty="0"/>
              <a:t>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DE91DE5F-E121-4FA9-3EF7-A34D64DFF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443609"/>
              </p:ext>
            </p:extLst>
          </p:nvPr>
        </p:nvGraphicFramePr>
        <p:xfrm>
          <a:off x="32327" y="1091734"/>
          <a:ext cx="12058073" cy="466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526312"/>
            <a:ext cx="10871200" cy="990600"/>
          </a:xfrm>
        </p:spPr>
        <p:txBody>
          <a:bodyPr/>
          <a:lstStyle/>
          <a:p>
            <a:r>
              <a:rPr lang="vi-VN" dirty="0" smtClean="0"/>
              <a:t>Phân bố bệnh nhân TCM 2023 theo tuổi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43753" y="1277471"/>
          <a:ext cx="11258457" cy="515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37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xmlns="" id="{6BC19667-1081-B7D8-8EF9-A635A9F81F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r="15695"/>
          <a:stretch>
            <a:fillRect/>
          </a:stretch>
        </p:blipFill>
        <p:spPr>
          <a:xfrm>
            <a:off x="5407097" y="101600"/>
            <a:ext cx="6784903" cy="65933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2F72CE-F22C-2A17-F995-271DEE665B3B}"/>
              </a:ext>
            </a:extLst>
          </p:cNvPr>
          <p:cNvSpPr txBox="1"/>
          <p:nvPr/>
        </p:nvSpPr>
        <p:spPr>
          <a:xfrm>
            <a:off x="251851" y="3205717"/>
            <a:ext cx="625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PHẦN 2: ĐẶC ĐIỂM </a:t>
            </a:r>
            <a:r>
              <a:rPr lang="vi-VN" sz="3200" b="1" dirty="0" smtClean="0"/>
              <a:t>MỘT </a:t>
            </a:r>
            <a:r>
              <a:rPr lang="vi-VN" sz="3200" b="1" dirty="0"/>
              <a:t>SỐ BỆNH THƯỜNG GẶP TRONG TRƯỜNG HỌC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07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thuydau (3)">
            <a:extLst>
              <a:ext uri="{FF2B5EF4-FFF2-40B4-BE49-F238E27FC236}">
                <a16:creationId xmlns:a16="http://schemas.microsoft.com/office/drawing/2014/main" xmlns="" id="{0F966D5F-6996-EDA1-ECBF-34C37CB240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1644650"/>
            <a:ext cx="4146550" cy="4148138"/>
          </a:xfrm>
          <a:noFill/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B48810A-5959-EC3D-F1A0-994126A1D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29" y="3929461"/>
            <a:ext cx="3884112" cy="2909335"/>
          </a:xfrm>
          <a:prstGeom prst="rect">
            <a:avLst/>
          </a:prstGeom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F4B9FBB8-716B-CCB5-CC31-03F236301E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0918" y="1327758"/>
            <a:ext cx="6998919" cy="4857750"/>
          </a:xfrm>
        </p:spPr>
        <p:txBody>
          <a:bodyPr>
            <a:normAutofit fontScale="92500" lnSpcReduction="10000"/>
          </a:bodyPr>
          <a:lstStyle/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GB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vi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rút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(Varicella</a:t>
            </a:r>
            <a:r>
              <a:rPr lang="vi-VN" altLang="en-GB" dirty="0">
                <a:latin typeface="Arial" pitchFamily="34" charset="0"/>
                <a:cs typeface="Arial" pitchFamily="34" charset="0"/>
              </a:rPr>
              <a:t> Zoster V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irus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)</a:t>
            </a:r>
            <a:r>
              <a:rPr lang="vi-VN" altLang="en-GB" dirty="0">
                <a:latin typeface="Arial" pitchFamily="34" charset="0"/>
                <a:cs typeface="Arial" pitchFamily="34" charset="0"/>
              </a:rPr>
              <a:t> lây truyền qua đường hô hấp.</a:t>
            </a:r>
            <a:endParaRPr lang="en-GB" altLang="en-GB" dirty="0">
              <a:latin typeface="Arial" pitchFamily="34" charset="0"/>
              <a:cs typeface="Arial" pitchFamily="34" charset="0"/>
            </a:endParaRPr>
          </a:p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GB" dirty="0">
                <a:latin typeface="Arial" pitchFamily="34" charset="0"/>
                <a:cs typeface="Arial" pitchFamily="34" charset="0"/>
              </a:rPr>
              <a:t>Biểu hiện: P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ban</a:t>
            </a:r>
            <a:r>
              <a:rPr lang="vi-VN" altLang="en-GB" dirty="0">
                <a:latin typeface="Arial" pitchFamily="34" charset="0"/>
                <a:cs typeface="Arial" pitchFamily="34" charset="0"/>
              </a:rPr>
              <a:t> dạng phỏng nước (đa dạng, nhiều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lứa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tuổi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từ nốt sần, bọng nước trong, bọng nước đục cho đến nốt vảy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) </a:t>
            </a:r>
          </a:p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GB" dirty="0">
                <a:latin typeface="Arial" pitchFamily="34" charset="0"/>
                <a:cs typeface="Arial" pitchFamily="34" charset="0"/>
              </a:rPr>
              <a:t>Bệnh d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ễ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vi-VN" altLang="en-GB" dirty="0">
                <a:latin typeface="Arial" pitchFamily="34" charset="0"/>
                <a:cs typeface="Arial" pitchFamily="34" charset="0"/>
              </a:rPr>
              <a:t>70-90% người cùng gia đình mắc bệnh), thường gặp vào mùa đông xuân (có thể bùng dịch).</a:t>
            </a:r>
          </a:p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GB" dirty="0">
                <a:latin typeface="Arial" pitchFamily="34" charset="0"/>
                <a:cs typeface="Arial" pitchFamily="34" charset="0"/>
              </a:rPr>
              <a:t>Đối tượng cảm nhiễm: Ai cũng có thể mắc bệnh </a:t>
            </a:r>
            <a:r>
              <a:rPr lang="vi-VN" alt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sau mắc bệnh có miễn dịch bảo vệ lâu dài, hiếm khi mắc bệnh lần 2.</a:t>
            </a:r>
            <a:endParaRPr lang="vi-VN" altLang="en-GB" dirty="0">
              <a:latin typeface="Arial" pitchFamily="34" charset="0"/>
              <a:cs typeface="Arial" pitchFamily="34" charset="0"/>
            </a:endParaRPr>
          </a:p>
          <a:p>
            <a:pPr marL="284163" indent="-284163" defTabSz="796925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GB" altLang="en-GB" dirty="0">
              <a:latin typeface="Arial" charset="0"/>
            </a:endParaRPr>
          </a:p>
          <a:p>
            <a:pPr marL="284163" indent="-284163" defTabSz="796925" eaLnBrk="1" fontAlgn="auto" hangingPunct="1">
              <a:lnSpc>
                <a:spcPct val="110000"/>
              </a:lnSpc>
              <a:spcAft>
                <a:spcPct val="25000"/>
              </a:spcAft>
              <a:buFont typeface="Wingdings" panose="05000000000000000000" pitchFamily="2" charset="2"/>
              <a:buChar char="v"/>
              <a:defRPr/>
            </a:pPr>
            <a:endParaRPr lang="en-GB" altLang="en-GB" sz="1600" b="1" dirty="0"/>
          </a:p>
          <a:p>
            <a:pPr marL="284163" indent="-284163" defTabSz="796925" eaLnBrk="1" fontAlgn="auto" hangingPunct="1">
              <a:lnSpc>
                <a:spcPct val="110000"/>
              </a:lnSpc>
              <a:spcAft>
                <a:spcPct val="25000"/>
              </a:spcAft>
              <a:buFont typeface="Arial" charset="0"/>
              <a:buNone/>
              <a:defRPr/>
            </a:pPr>
            <a:endParaRPr lang="en-GB" altLang="en-GB" sz="1600" b="1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9957D15-27B8-6B5F-019C-34307A2A2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9604" y="13975"/>
            <a:ext cx="6998919" cy="1125893"/>
          </a:xfrm>
        </p:spPr>
        <p:txBody>
          <a:bodyPr anchor="ctr"/>
          <a:lstStyle/>
          <a:p>
            <a:pPr algn="ctr" eaLnBrk="1" hangingPunct="1"/>
            <a:r>
              <a:rPr lang="vi-VN" altLang="en-US" sz="3200" b="1" dirty="0">
                <a:cs typeface="Lucida Sans Unicode" panose="020B0602030504020204" pitchFamily="34" charset="0"/>
              </a:rPr>
              <a:t>BỆNH THỦY ĐẬU </a:t>
            </a:r>
            <a:br>
              <a:rPr lang="vi-VN" altLang="en-US" sz="3200" b="1" dirty="0">
                <a:cs typeface="Lucida Sans Unicode" panose="020B0602030504020204" pitchFamily="34" charset="0"/>
              </a:rPr>
            </a:br>
            <a:r>
              <a:rPr lang="vi-VN" altLang="en-US" sz="3200" b="1" dirty="0">
                <a:cs typeface="Lucida Sans Unicode" panose="020B0602030504020204" pitchFamily="34" charset="0"/>
              </a:rPr>
              <a:t>(PHỎNG RẠ, TRÁI RẠ)</a:t>
            </a:r>
            <a:endParaRPr lang="en-GB" altLang="en-GB" sz="3200" b="1" dirty="0">
              <a:cs typeface="Lucida Sans Unicode" panose="020B060203050402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xmlns="" id="{FD10F170-053E-7302-EE70-78FFD2F67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70" y="144464"/>
            <a:ext cx="5024330" cy="38184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79B748-8328-3C57-8DD0-C19233E81D94}"/>
              </a:ext>
            </a:extLst>
          </p:cNvPr>
          <p:cNvSpPr/>
          <p:nvPr/>
        </p:nvSpPr>
        <p:spPr>
          <a:xfrm>
            <a:off x="9457151" y="651353"/>
            <a:ext cx="926926" cy="13528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1B1149-DF85-953B-6E9C-9A5C039A4368}"/>
              </a:ext>
            </a:extLst>
          </p:cNvPr>
          <p:cNvSpPr txBox="1"/>
          <p:nvPr/>
        </p:nvSpPr>
        <p:spPr>
          <a:xfrm>
            <a:off x="7139837" y="-24802"/>
            <a:ext cx="5054164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1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ari01">
            <a:extLst>
              <a:ext uri="{FF2B5EF4-FFF2-40B4-BE49-F238E27FC236}">
                <a16:creationId xmlns:a16="http://schemas.microsoft.com/office/drawing/2014/main" xmlns="" id="{65DC93CF-C2F1-E7B9-A57D-90652258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06" y="128587"/>
            <a:ext cx="2819722" cy="461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B8B0CF8-29CF-6005-562C-845A9B6649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8588"/>
            <a:ext cx="8267178" cy="790574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3200" b="1">
                <a:cs typeface="Lucida Sans Unicode" panose="020B0602030504020204" pitchFamily="34" charset="0"/>
              </a:rPr>
              <a:t>BỆNH THỦY ĐẬU (PHỎNG RẠ, TRÁI RẠ)</a:t>
            </a:r>
            <a:endParaRPr lang="en-GB" altLang="en-GB" sz="3200" b="1" dirty="0">
              <a:cs typeface="Lucida Sans Unicode" panose="020B0602030504020204" pitchFamily="34" charset="0"/>
            </a:endParaRPr>
          </a:p>
        </p:txBody>
      </p:sp>
      <p:pic>
        <p:nvPicPr>
          <p:cNvPr id="4" name="Picture 3" descr="A picture containing indoor, bed, person, laying&#10;&#10;Description automatically generated">
            <a:extLst>
              <a:ext uri="{FF2B5EF4-FFF2-40B4-BE49-F238E27FC236}">
                <a16:creationId xmlns:a16="http://schemas.microsoft.com/office/drawing/2014/main" xmlns="" id="{7EBB9A27-0C46-5A97-405E-3268FDFE7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67" y="3820438"/>
            <a:ext cx="3878632" cy="290897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C799D7B-51CB-A88F-1AC6-1F764EB760BF}"/>
              </a:ext>
            </a:extLst>
          </p:cNvPr>
          <p:cNvSpPr txBox="1">
            <a:spLocks noChangeArrowheads="1"/>
          </p:cNvSpPr>
          <p:nvPr/>
        </p:nvSpPr>
        <p:spPr>
          <a:xfrm>
            <a:off x="341334" y="1190472"/>
            <a:ext cx="7850362" cy="5538939"/>
          </a:xfr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GB" sz="3300" dirty="0">
                <a:latin typeface="Arial" pitchFamily="34" charset="0"/>
                <a:cs typeface="Arial" pitchFamily="34" charset="0"/>
              </a:rPr>
              <a:t>Ủ bệnh: 2-3 tuần (TB10-14 ngày)</a:t>
            </a:r>
          </a:p>
          <a:p>
            <a:pPr algn="just" defTabSz="79692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GB" sz="3300" dirty="0">
                <a:latin typeface="Arial" pitchFamily="34" charset="0"/>
                <a:cs typeface="Arial" pitchFamily="34" charset="0"/>
              </a:rPr>
              <a:t>Thời kỳ lây truyền: 1-2 ngày trước phát ban và tối đa 5 ngày sau nổi mụn nước.</a:t>
            </a:r>
            <a:endParaRPr lang="en-GB" altLang="en-GB" sz="3300" dirty="0">
              <a:latin typeface="Arial" charset="0"/>
            </a:endParaRPr>
          </a:p>
          <a:p>
            <a:pPr algn="just" defTabSz="79692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vi-VN" altLang="en-GB" sz="3300" dirty="0">
                <a:latin typeface="Arial" pitchFamily="34" charset="0"/>
                <a:cs typeface="Arial" pitchFamily="34" charset="0"/>
              </a:rPr>
              <a:t>Phương thức lây truyền: Qua giọt bắn; qua dịch nốt phỏng; qua đồ vật bị nhiễm virus.</a:t>
            </a:r>
          </a:p>
          <a:p>
            <a:pPr algn="just" defTabSz="79692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vi-VN" altLang="en-GB" sz="3300" dirty="0">
                <a:latin typeface="Arial" pitchFamily="34" charset="0"/>
                <a:cs typeface="Arial" pitchFamily="34" charset="0"/>
              </a:rPr>
              <a:t>Khởi phát: mụn nước </a:t>
            </a:r>
            <a:r>
              <a:rPr lang="en-GB" altLang="en-GB" sz="3300" dirty="0" err="1">
                <a:latin typeface="Arial" charset="0"/>
              </a:rPr>
              <a:t>xuất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hiện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nhanh</a:t>
            </a:r>
            <a:r>
              <a:rPr lang="en-GB" altLang="en-GB" sz="3300" dirty="0">
                <a:latin typeface="Arial" charset="0"/>
              </a:rPr>
              <a:t> (12 </a:t>
            </a:r>
            <a:r>
              <a:rPr lang="vi-VN" altLang="en-GB" sz="3300" dirty="0">
                <a:latin typeface="Arial" charset="0"/>
              </a:rPr>
              <a:t>-</a:t>
            </a:r>
            <a:r>
              <a:rPr lang="en-GB" altLang="en-GB" sz="3300" dirty="0">
                <a:latin typeface="Arial" charset="0"/>
              </a:rPr>
              <a:t> 24 </a:t>
            </a:r>
            <a:r>
              <a:rPr lang="en-GB" altLang="en-GB" sz="3300" dirty="0" err="1">
                <a:latin typeface="Arial" charset="0"/>
              </a:rPr>
              <a:t>giờ</a:t>
            </a:r>
            <a:r>
              <a:rPr lang="en-GB" altLang="en-GB" sz="3300" dirty="0">
                <a:latin typeface="Arial" charset="0"/>
              </a:rPr>
              <a:t>)</a:t>
            </a:r>
            <a:r>
              <a:rPr lang="vi-VN" altLang="en-GB" sz="3300" dirty="0">
                <a:latin typeface="Arial" charset="0"/>
              </a:rPr>
              <a:t>, có thể lan </a:t>
            </a:r>
            <a:r>
              <a:rPr lang="en-GB" altLang="en-GB" sz="3300" dirty="0" err="1">
                <a:latin typeface="Arial" charset="0"/>
              </a:rPr>
              <a:t>toàn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thân</a:t>
            </a:r>
            <a:r>
              <a:rPr lang="vi-VN" altLang="en-GB" sz="3300" dirty="0">
                <a:latin typeface="Arial" charset="0"/>
              </a:rPr>
              <a:t> + </a:t>
            </a:r>
            <a:r>
              <a:rPr lang="en-GB" altLang="en-GB" sz="3300" dirty="0" err="1">
                <a:latin typeface="Arial" charset="0"/>
              </a:rPr>
              <a:t>Kèm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sốt</a:t>
            </a:r>
            <a:r>
              <a:rPr lang="en-GB" altLang="en-GB" sz="3300" dirty="0">
                <a:latin typeface="Arial" charset="0"/>
              </a:rPr>
              <a:t>, </a:t>
            </a:r>
            <a:r>
              <a:rPr lang="en-GB" altLang="en-GB" sz="3300" dirty="0" err="1">
                <a:latin typeface="Arial" charset="0"/>
              </a:rPr>
              <a:t>mệt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mỏi</a:t>
            </a:r>
            <a:r>
              <a:rPr lang="en-GB" altLang="en-GB" sz="3300" dirty="0">
                <a:latin typeface="Arial" charset="0"/>
              </a:rPr>
              <a:t>, </a:t>
            </a:r>
            <a:r>
              <a:rPr lang="en-GB" altLang="en-GB" sz="3300" dirty="0" err="1">
                <a:latin typeface="Arial" charset="0"/>
              </a:rPr>
              <a:t>nhức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đầu</a:t>
            </a:r>
            <a:r>
              <a:rPr lang="en-GB" altLang="en-GB" sz="3300" dirty="0">
                <a:latin typeface="Arial" charset="0"/>
              </a:rPr>
              <a:t>, </a:t>
            </a:r>
            <a:r>
              <a:rPr lang="en-GB" altLang="en-GB" sz="3300" dirty="0" err="1">
                <a:latin typeface="Arial" charset="0"/>
              </a:rPr>
              <a:t>đau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cơ</a:t>
            </a:r>
            <a:r>
              <a:rPr lang="en-GB" altLang="en-GB" sz="3300" dirty="0">
                <a:latin typeface="Arial" charset="0"/>
              </a:rPr>
              <a:t>, </a:t>
            </a:r>
            <a:r>
              <a:rPr lang="en-GB" altLang="en-GB" sz="3300" dirty="0" err="1">
                <a:latin typeface="Arial" charset="0"/>
              </a:rPr>
              <a:t>biếng</a:t>
            </a:r>
            <a:r>
              <a:rPr lang="en-GB" altLang="en-GB" sz="3300" dirty="0">
                <a:latin typeface="Arial" charset="0"/>
              </a:rPr>
              <a:t> </a:t>
            </a:r>
            <a:r>
              <a:rPr lang="en-GB" altLang="en-GB" sz="3300" dirty="0" err="1">
                <a:latin typeface="Arial" charset="0"/>
              </a:rPr>
              <a:t>ăn</a:t>
            </a:r>
            <a:r>
              <a:rPr lang="en-GB" altLang="en-GB" sz="3300" dirty="0">
                <a:latin typeface="Arial" charset="0"/>
              </a:rPr>
              <a:t>.</a:t>
            </a:r>
            <a:endParaRPr lang="vi-VN" altLang="en-GB" sz="3300" dirty="0">
              <a:latin typeface="Arial" charset="0"/>
            </a:endParaRPr>
          </a:p>
          <a:p>
            <a:pPr algn="just" defTabSz="796925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vi-VN" altLang="en-GB" sz="3300" dirty="0">
                <a:latin typeface="Arial" charset="0"/>
              </a:rPr>
              <a:t>Phòng bệnh: Vắc xin đặc hiệu</a:t>
            </a:r>
            <a:endParaRPr lang="en-GB" altLang="en-GB" dirty="0">
              <a:latin typeface="Arial" charset="0"/>
            </a:endParaRPr>
          </a:p>
          <a:p>
            <a:pPr marL="284163" indent="-284163" defTabSz="796925">
              <a:lnSpc>
                <a:spcPct val="110000"/>
              </a:lnSpc>
              <a:buFont typeface="Arial" charset="0"/>
              <a:buNone/>
              <a:defRPr/>
            </a:pPr>
            <a:endParaRPr lang="en-GB" altLang="en-GB" dirty="0">
              <a:latin typeface="Arial" charset="0"/>
            </a:endParaRPr>
          </a:p>
          <a:p>
            <a:pPr marL="284163" indent="-284163" defTabSz="796925">
              <a:lnSpc>
                <a:spcPct val="110000"/>
              </a:lnSpc>
              <a:spcAft>
                <a:spcPct val="25000"/>
              </a:spcAft>
              <a:buFont typeface="Wingdings" panose="05000000000000000000" pitchFamily="2" charset="2"/>
              <a:buChar char="v"/>
              <a:defRPr/>
            </a:pPr>
            <a:endParaRPr lang="en-GB" altLang="en-GB" sz="1600" b="1" dirty="0"/>
          </a:p>
          <a:p>
            <a:pPr marL="284163" indent="-284163" defTabSz="796925">
              <a:lnSpc>
                <a:spcPct val="110000"/>
              </a:lnSpc>
              <a:spcAft>
                <a:spcPct val="25000"/>
              </a:spcAft>
              <a:buFont typeface="Arial" charset="0"/>
              <a:buNone/>
              <a:defRPr/>
            </a:pPr>
            <a:endParaRPr lang="en-GB" alt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xmlns="" id="{E5367862-4A74-B4C9-3144-4DC4F4789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112734"/>
            <a:ext cx="9729955" cy="64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thuydau (3)">
            <a:extLst>
              <a:ext uri="{FF2B5EF4-FFF2-40B4-BE49-F238E27FC236}">
                <a16:creationId xmlns:a16="http://schemas.microsoft.com/office/drawing/2014/main" xmlns="" id="{0F966D5F-6996-EDA1-ECBF-34C37CB240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1644650"/>
            <a:ext cx="4146550" cy="4148138"/>
          </a:xfrm>
          <a:noFill/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F4B9FBB8-716B-CCB5-CC31-03F236301E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761" y="162838"/>
            <a:ext cx="7140106" cy="66951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Là bệnh nhiễm virus cấp tính lây truyền qua đường hô hấp. 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Bệnh rất dễ lây.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100% </a:t>
            </a: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người cảm nhiễm sẽ mắc bệnh nếu chưa có miễn dịch.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Thường gặp ở trẻ từ 1-5 tuổi, trẻ dưới 6 tháng tuổi ít mắc bệnh do có miễn dịch mẹ truyền.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Bệnh thường gặp vào mùa đông xuân.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Sau khi mắc bệnh tạo miễn dịch bệnh vững, hiếm khi mắc bệnh lần 2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vi-VN" altLang="en-US" sz="2400" dirty="0">
                <a:latin typeface="+mj-lt"/>
                <a:cs typeface="Times New Roman" panose="02020603050405020304" pitchFamily="18" charset="0"/>
              </a:rPr>
              <a:t> thường gặp</a:t>
            </a:r>
            <a:endParaRPr lang="en-US" altLang="en-US" sz="2400" dirty="0">
              <a:latin typeface="+mj-lt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Sốt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Viêm</a:t>
            </a:r>
            <a:r>
              <a:rPr lang="vi-VN" altLang="en-US" dirty="0">
                <a:latin typeface="+mj-lt"/>
                <a:cs typeface="Times New Roman" panose="02020603050405020304" pitchFamily="18" charset="0"/>
              </a:rPr>
              <a:t> long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hô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hấp</a:t>
            </a:r>
            <a:r>
              <a:rPr lang="vi-VN" altLang="en-US" dirty="0">
                <a:latin typeface="+mj-lt"/>
                <a:cs typeface="Times New Roman" panose="02020603050405020304" pitchFamily="18" charset="0"/>
              </a:rPr>
              <a:t> (ho, chảy nước mặt, nước mũi)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ban (k</a:t>
            </a:r>
            <a:r>
              <a:rPr lang="vi-VN" altLang="en-US" dirty="0">
                <a:latin typeface="+mj-lt"/>
                <a:cs typeface="Times New Roman" panose="02020603050405020304" pitchFamily="18" charset="0"/>
              </a:rPr>
              <a:t>hi lặn sẽ để lại những vết thâm, hay còn gọi là “</a:t>
            </a:r>
            <a:r>
              <a:rPr lang="vi-VN" altLang="en-US" b="1" dirty="0">
                <a:latin typeface="+mj-lt"/>
                <a:cs typeface="Times New Roman" panose="02020603050405020304" pitchFamily="18" charset="0"/>
              </a:rPr>
              <a:t>vằn da hổ</a:t>
            </a:r>
            <a:r>
              <a:rPr lang="vi-VN" altLang="en-US" dirty="0">
                <a:latin typeface="+mj-lt"/>
                <a:cs typeface="Times New Roman" panose="02020603050405020304" pitchFamily="18" charset="0"/>
              </a:rPr>
              <a:t>”): Ban mọc từ đầu đến chân sau đó bay theo thứ tự.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9957D15-27B8-6B5F-019C-34307A2A2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1025" y="25101"/>
            <a:ext cx="4770058" cy="840394"/>
          </a:xfrm>
        </p:spPr>
        <p:txBody>
          <a:bodyPr anchor="ctr"/>
          <a:lstStyle/>
          <a:p>
            <a:pPr algn="ctr" eaLnBrk="1" hangingPunct="1"/>
            <a:r>
              <a:rPr lang="vi-VN" altLang="en-US" sz="3600" b="1" dirty="0">
                <a:cs typeface="Lucida Sans Unicode" panose="020B0602030504020204" pitchFamily="34" charset="0"/>
              </a:rPr>
              <a:t>BỆNH SỞI</a:t>
            </a:r>
            <a:endParaRPr lang="en-GB" altLang="en-GB" sz="3600" b="1" dirty="0">
              <a:cs typeface="Lucida Sans Unicode" panose="020B0602030504020204" pitchFamily="34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EAA280A5-B4A4-706C-F2FF-04B315EA7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25" y="1237261"/>
            <a:ext cx="4770058" cy="24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B4A64-5183-C929-8A7A-B816F3ED0FBC}"/>
              </a:ext>
            </a:extLst>
          </p:cNvPr>
          <p:cNvSpPr txBox="1"/>
          <p:nvPr/>
        </p:nvSpPr>
        <p:spPr>
          <a:xfrm>
            <a:off x="7285412" y="998635"/>
            <a:ext cx="4910976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1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F79B748-8328-3C57-8DD0-C19233E81D94}"/>
              </a:ext>
            </a:extLst>
          </p:cNvPr>
          <p:cNvSpPr/>
          <p:nvPr/>
        </p:nvSpPr>
        <p:spPr>
          <a:xfrm>
            <a:off x="11175805" y="2218184"/>
            <a:ext cx="993732" cy="147563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07DAF1CD-DB2F-D2A1-3A99-7700F0C9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47" y="3932447"/>
            <a:ext cx="4665214" cy="19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xmlns="" id="{E42D594E-367E-D677-5CEA-BDE546B1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22" y="2300472"/>
            <a:ext cx="8571978" cy="320952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BAB3DF7-E296-71AE-885D-370A0226E39A}"/>
              </a:ext>
            </a:extLst>
          </p:cNvPr>
          <p:cNvSpPr txBox="1">
            <a:spLocks noChangeArrowheads="1"/>
          </p:cNvSpPr>
          <p:nvPr/>
        </p:nvSpPr>
        <p:spPr>
          <a:xfrm>
            <a:off x="8292229" y="25101"/>
            <a:ext cx="3758853" cy="1938992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4800" b="1" dirty="0">
                <a:cs typeface="Lucida Sans Unicode" panose="020B0602030504020204" pitchFamily="34" charset="0"/>
              </a:rPr>
              <a:t>BỆNH SỞI</a:t>
            </a:r>
            <a:endParaRPr lang="en-GB" altLang="en-GB" sz="4800" b="1" dirty="0">
              <a:cs typeface="Lucida Sans Unicode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27E10E-3408-E076-4C00-F9CFC93C3E23}"/>
              </a:ext>
            </a:extLst>
          </p:cNvPr>
          <p:cNvSpPr txBox="1"/>
          <p:nvPr/>
        </p:nvSpPr>
        <p:spPr>
          <a:xfrm>
            <a:off x="263525" y="115888"/>
            <a:ext cx="7815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vi-VN" sz="2400" b="1" dirty="0"/>
              <a:t>Ủ bệnh: </a:t>
            </a:r>
            <a:r>
              <a:rPr lang="en-US" sz="2400" dirty="0"/>
              <a:t>TB 10-12 </a:t>
            </a:r>
            <a:r>
              <a:rPr lang="en-US" sz="2400" dirty="0" err="1"/>
              <a:t>ngày</a:t>
            </a:r>
            <a:r>
              <a:rPr lang="vi-VN" sz="2400" dirty="0"/>
              <a:t> (7-21 ngày)</a:t>
            </a:r>
          </a:p>
          <a:p>
            <a:pPr marL="342900" indent="-342900">
              <a:buFontTx/>
              <a:buChar char="-"/>
              <a:defRPr/>
            </a:pPr>
            <a:r>
              <a:rPr lang="vi-VN" sz="2400" b="1" dirty="0"/>
              <a:t>Thời kỳ lây truyền: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ban: 5 </a:t>
            </a:r>
            <a:r>
              <a:rPr lang="en-US" sz="2400" dirty="0" err="1"/>
              <a:t>ngày</a:t>
            </a:r>
            <a:endParaRPr lang="vi-VN" sz="2400" dirty="0"/>
          </a:p>
          <a:p>
            <a:pPr marL="342900" indent="-342900">
              <a:buFontTx/>
              <a:buChar char="-"/>
              <a:defRPr/>
            </a:pPr>
            <a:r>
              <a:rPr lang="vi-VN" sz="2400" b="1" dirty="0"/>
              <a:t>Phương thức lây truyền: </a:t>
            </a:r>
            <a:r>
              <a:rPr lang="vi-VN" sz="2400" dirty="0"/>
              <a:t>Qua giọt bắn là chủ yếu.</a:t>
            </a:r>
          </a:p>
          <a:p>
            <a:pPr marL="342900" indent="-342900">
              <a:buFontTx/>
              <a:buChar char="-"/>
              <a:defRPr/>
            </a:pPr>
            <a:r>
              <a:rPr lang="vi-VN" sz="2400" b="1" dirty="0"/>
              <a:t>Phòng bệnh: </a:t>
            </a:r>
            <a:r>
              <a:rPr lang="vi-VN" sz="2400" dirty="0"/>
              <a:t>Vắc xin đặc hiệu</a:t>
            </a:r>
            <a:endParaRPr lang="en-GB" altLang="en-GB" sz="2400" dirty="0">
              <a:latin typeface="Arial" charset="0"/>
            </a:endParaRPr>
          </a:p>
        </p:txBody>
      </p:sp>
      <p:pic>
        <p:nvPicPr>
          <p:cNvPr id="9" name="Picture 4" descr="E:\Hình ảnh\anh soi\IMG_1707.JPG">
            <a:extLst>
              <a:ext uri="{FF2B5EF4-FFF2-40B4-BE49-F238E27FC236}">
                <a16:creationId xmlns:a16="http://schemas.microsoft.com/office/drawing/2014/main" xmlns="" id="{A75AFA36-8024-A6D7-11E0-E28783E3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72" y="2232189"/>
            <a:ext cx="3195180" cy="22118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0" name="Picture 5" descr="E:\Hình ảnh\anh soi\IMG_1749.JPG">
            <a:extLst>
              <a:ext uri="{FF2B5EF4-FFF2-40B4-BE49-F238E27FC236}">
                <a16:creationId xmlns:a16="http://schemas.microsoft.com/office/drawing/2014/main" xmlns="" id="{D82360C8-6473-5754-5632-9ED20364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71" y="4555370"/>
            <a:ext cx="3195179" cy="2207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8D4F666-79C7-A92F-0054-6B5F86534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14301"/>
            <a:ext cx="11573197" cy="949456"/>
          </a:xfrm>
        </p:spPr>
        <p:txBody>
          <a:bodyPr/>
          <a:lstStyle/>
          <a:p>
            <a:r>
              <a:rPr lang="vi-VN" sz="4400" b="1" dirty="0"/>
              <a:t>NỘI </a:t>
            </a:r>
            <a:r>
              <a:rPr lang="vi-VN" sz="4400" b="1" dirty="0" smtClean="0"/>
              <a:t>DUNG</a:t>
            </a:r>
            <a:endParaRPr lang="en-US" sz="4400" b="1" dirty="0"/>
          </a:p>
        </p:txBody>
      </p:sp>
      <p:pic>
        <p:nvPicPr>
          <p:cNvPr id="5" name="Picture Placeholder 4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xmlns="" id="{312EFEAB-DE07-DF24-3C17-9A0EA0EAED2D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>
          <a:xfrm>
            <a:off x="859407" y="1640710"/>
            <a:ext cx="3631408" cy="3157745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CF675-4248-1B92-DAEA-BC3F7564ED06}"/>
              </a:ext>
            </a:extLst>
          </p:cNvPr>
          <p:cNvGrpSpPr/>
          <p:nvPr/>
        </p:nvGrpSpPr>
        <p:grpSpPr>
          <a:xfrm>
            <a:off x="4892130" y="1729636"/>
            <a:ext cx="7004596" cy="1106034"/>
            <a:chOff x="1848112" y="1575921"/>
            <a:chExt cx="5365516" cy="11060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5E2D4ED-86AF-8CE4-0ABC-58B86ECA7248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89255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vi-VN" altLang="ko-KR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TÌNH HÌNH CÁC DỊCH BỆNH TRONG TRƯỜNG HỌC TẠI HÀ NỘI</a:t>
              </a:r>
              <a:endParaRPr lang="ko-KR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54C7A3-9BDB-F2DD-F503-D49DE639650B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CA7AB4-3A33-1E86-6737-855837A931DD}"/>
              </a:ext>
            </a:extLst>
          </p:cNvPr>
          <p:cNvGrpSpPr/>
          <p:nvPr/>
        </p:nvGrpSpPr>
        <p:grpSpPr>
          <a:xfrm>
            <a:off x="5552060" y="3092335"/>
            <a:ext cx="6180904" cy="1552310"/>
            <a:chOff x="1848112" y="1575921"/>
            <a:chExt cx="5365516" cy="15523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DD7F78B-2D35-DC70-6FB0-296FBD6F777C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vi-VN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ĐẶC ĐIỂM MỘT SỐ DỊCH BỆNH TRONG TRƯỜNG HỌC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A787B0C-A8DB-6CC4-83F6-F73C7CD3775F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D2DEB5A-1B6E-561C-6FF0-25328854CCA4}"/>
              </a:ext>
            </a:extLst>
          </p:cNvPr>
          <p:cNvGrpSpPr/>
          <p:nvPr/>
        </p:nvGrpSpPr>
        <p:grpSpPr>
          <a:xfrm>
            <a:off x="6096000" y="4617103"/>
            <a:ext cx="5614822" cy="1136812"/>
            <a:chOff x="1848112" y="1575921"/>
            <a:chExt cx="5365516" cy="11368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C1C3C9-40AE-C60A-48AD-A38E24FB1021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vi-VN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CÁC BIỆN PHÁP PHÒNG CHỐNG DỊCH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4682C30-9D69-AE85-65AE-EB1676E34B50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2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0FE8EF-18A0-19E9-933A-19B0524B821C}"/>
              </a:ext>
            </a:extLst>
          </p:cNvPr>
          <p:cNvSpPr txBox="1">
            <a:spLocks noChangeArrowheads="1"/>
          </p:cNvSpPr>
          <p:nvPr/>
        </p:nvSpPr>
        <p:spPr>
          <a:xfrm>
            <a:off x="5075388" y="25101"/>
            <a:ext cx="6975695" cy="1089715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b="1" dirty="0">
                <a:cs typeface="Lucida Sans Unicode" panose="020B0602030504020204" pitchFamily="34" charset="0"/>
              </a:rPr>
              <a:t>BIẾN CHỨNG BỆNH SỞI</a:t>
            </a:r>
            <a:endParaRPr lang="en-GB" altLang="en-GB" b="1" dirty="0">
              <a:cs typeface="Lucida Sans Unicode" panose="020B0602030504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26E1F2C5-A182-CCD6-17A1-9C6181545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3"/>
          <a:stretch/>
        </p:blipFill>
        <p:spPr bwMode="auto">
          <a:xfrm>
            <a:off x="0" y="0"/>
            <a:ext cx="507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02FE4F-1138-9527-0A33-5BCFFA93EEBF}"/>
              </a:ext>
            </a:extLst>
          </p:cNvPr>
          <p:cNvSpPr txBox="1"/>
          <p:nvPr/>
        </p:nvSpPr>
        <p:spPr>
          <a:xfrm>
            <a:off x="5556988" y="1766170"/>
            <a:ext cx="6012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Bệnh nhân mắc Sởi thường bị suy giảm miễn dịch tạm thời nên rất dễ mắc các nhiễm trùng bội nhiễm và các biến chứng khác </a:t>
            </a:r>
            <a:r>
              <a:rPr lang="vi-VN" sz="2800" dirty="0">
                <a:latin typeface="+mj-lt"/>
                <a:sym typeface="Wingdings" panose="05000000000000000000" pitchFamily="2" charset="2"/>
              </a:rPr>
              <a:t> có thể gây tử vong. </a:t>
            </a:r>
            <a:r>
              <a:rPr lang="vi-VN" sz="2800" b="0" i="0" dirty="0">
                <a:solidFill>
                  <a:srgbClr val="25262A"/>
                </a:solidFill>
                <a:effectLst/>
                <a:latin typeface="+mj-lt"/>
              </a:rPr>
              <a:t>Tỷ lệ tử vong ở các nước tiên tiến khoảng 0,02% và  ở các nước đang phát triển là 0,3 – 0,7%.</a:t>
            </a:r>
            <a:endParaRPr lang="vi-VN" sz="28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3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0C1DCA56-C0CC-FF26-D45D-5895A3A56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9" y="2925059"/>
            <a:ext cx="3756302" cy="3836223"/>
          </a:xfrm>
          <a:prstGeom prst="rect">
            <a:avLst/>
          </a:prstGeom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3E9F8E3A-DA3F-6BCC-A6FA-5CD6A13E9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8330" y="901874"/>
            <a:ext cx="7780337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Là bệnh nhiễm virus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tính, lây truyền qua đường hô hấp (qua giọt bắn)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Thường gặp ở trẻ em và thanh niên.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90% Phụ nữ mang thai 3 tháng đầu mắc rubella truyền virus cho con </a:t>
            </a: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hội chứng rubella bẩm sinh (dị tật mắt, tim, não, điếc)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vi-VN" altLang="en-US" dirty="0">
                <a:latin typeface="Arial" panose="020B0604020202020204" pitchFamily="34" charset="0"/>
                <a:cs typeface="Arial" panose="020B0604020202020204" pitchFamily="34" charset="0"/>
              </a:rPr>
              <a:t>3 triệu chứng chính: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Sốt kèm theo đau đầu, mệt mỏi.</a:t>
            </a:r>
          </a:p>
          <a:p>
            <a:pPr lvl="1" algn="just"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chẩm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Clr>
                <a:srgbClr val="000098"/>
              </a:buClr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(thường không tuần tự như Sởi)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73EC3BA-83EF-386C-BC98-A51BA61035C1}"/>
              </a:ext>
            </a:extLst>
          </p:cNvPr>
          <p:cNvSpPr txBox="1">
            <a:spLocks noChangeArrowheads="1"/>
          </p:cNvSpPr>
          <p:nvPr/>
        </p:nvSpPr>
        <p:spPr>
          <a:xfrm>
            <a:off x="876823" y="25101"/>
            <a:ext cx="6851736" cy="87677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4800" b="1" dirty="0">
                <a:cs typeface="Lucida Sans Unicode" panose="020B0602030504020204" pitchFamily="34" charset="0"/>
              </a:rPr>
              <a:t>BỆNH RUBELLA</a:t>
            </a:r>
            <a:endParaRPr lang="en-GB" altLang="en-GB" sz="4800" b="1" dirty="0">
              <a:cs typeface="Lucida Sans Unicode" panose="020B0602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0544CB-C426-7A40-60CF-8EC0382760CB}"/>
              </a:ext>
            </a:extLst>
          </p:cNvPr>
          <p:cNvSpPr/>
          <p:nvPr/>
        </p:nvSpPr>
        <p:spPr>
          <a:xfrm>
            <a:off x="8480121" y="4308953"/>
            <a:ext cx="3711879" cy="2630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0DDDB98-94DC-128E-A203-F4E4BF92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64" y="0"/>
            <a:ext cx="37520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23D88E8-ACA6-D21B-CF07-9D17A01F0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7273"/>
            <a:ext cx="9078913" cy="840178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altLang="en-US" sz="3200" b="1" dirty="0">
                <a:latin typeface="Arial" charset="0"/>
                <a:cs typeface="Arial" charset="0"/>
              </a:rPr>
              <a:t>BỆNH QUAI BỊ (VIÊM TUYẾN MANG TAI)</a:t>
            </a:r>
            <a:endParaRPr lang="en-US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22F883E9-C952-1D26-EF08-0B22A9EE57D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79770" y="985816"/>
            <a:ext cx="8694737" cy="565924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Bệnh nhiễm virus cấp tính, lây truyền qua đường hô hấp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Bệnh hay gặp ở trẻ nhỏ và lứa tuổi vị thành niên (thường gặp nhất ở trẻ từ 5-8 tuổi).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Bệnh thường gặp vào mùa đông xuân (tháng 4-5), nam giới dễ mắc hơn  nữ giới.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Ủ bệnh 14-24 ngày; 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Thời kỳ lây truyền: 6 ngày trước cơn toàn phát sưng tuyến mang tai cho đến 2 tuần sau khi có triệu chứng.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Biểu hiện điển hình: Sưng đau, viêm </a:t>
            </a:r>
            <a:r>
              <a:rPr lang="en-US" altLang="en-US" sz="2600" dirty="0" err="1">
                <a:latin typeface="Arial" panose="020B0604020202020204" pitchFamily="34" charset="0"/>
              </a:rPr>
              <a:t>tuyến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mang</a:t>
            </a:r>
            <a:r>
              <a:rPr lang="en-US" altLang="en-US" sz="2600" dirty="0">
                <a:latin typeface="Arial" panose="020B0604020202020204" pitchFamily="34" charset="0"/>
              </a:rPr>
              <a:t> tai</a:t>
            </a:r>
            <a:r>
              <a:rPr lang="vi-VN" altLang="en-US" sz="2600" dirty="0">
                <a:latin typeface="Arial" panose="020B0604020202020204" pitchFamily="34" charset="0"/>
              </a:rPr>
              <a:t> (1 hoặc cả 2 bên)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Diễn biến bệnh khoảng 10 ngày.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2600" dirty="0">
                <a:latin typeface="Arial" panose="020B0604020202020204" pitchFamily="34" charset="0"/>
              </a:rPr>
              <a:t>Phòng bệnh: Vắc xin đặc hiệu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pic>
        <p:nvPicPr>
          <p:cNvPr id="46084" name="Picture 4" descr="mumps1">
            <a:extLst>
              <a:ext uri="{FF2B5EF4-FFF2-40B4-BE49-F238E27FC236}">
                <a16:creationId xmlns:a16="http://schemas.microsoft.com/office/drawing/2014/main" xmlns="" id="{584235CA-6B6C-A164-9FA2-3F027D4C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99" y="368300"/>
            <a:ext cx="3248064" cy="317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DSCN0459">
            <a:extLst>
              <a:ext uri="{FF2B5EF4-FFF2-40B4-BE49-F238E27FC236}">
                <a16:creationId xmlns:a16="http://schemas.microsoft.com/office/drawing/2014/main" xmlns="" id="{C84EBD5E-0CCF-E65B-7415-0259F99D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724275"/>
            <a:ext cx="3044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6">
            <a:extLst>
              <a:ext uri="{FF2B5EF4-FFF2-40B4-BE49-F238E27FC236}">
                <a16:creationId xmlns:a16="http://schemas.microsoft.com/office/drawing/2014/main" xmlns="" id="{314C7CFD-BAF7-6AB5-C7B9-6D8D17CD0A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2230438"/>
            <a:ext cx="381000" cy="304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xmlns="" id="{94646F2B-CB27-E73A-E2F9-31DB9AC83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4050" y="5383213"/>
            <a:ext cx="533400" cy="304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23D88E8-ACA6-D21B-CF07-9D17A01F0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67273"/>
            <a:ext cx="8329808" cy="840178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altLang="en-US" sz="3600" b="1" dirty="0">
                <a:latin typeface="Arial" charset="0"/>
                <a:cs typeface="Arial" charset="0"/>
              </a:rPr>
              <a:t>BIẾN CHỨNG CỦA BỆNH QUAI BỊ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22F883E9-C952-1D26-EF08-0B22A9EE57D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42323" y="996156"/>
            <a:ext cx="7386159" cy="4865688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3000" dirty="0">
                <a:latin typeface="Arial" panose="020B0604020202020204" pitchFamily="34" charset="0"/>
              </a:rPr>
              <a:t>Viêm mào tinh hoàn: 20-35% ở người sau tuổi dậy thì mắc bệnh quay bị </a:t>
            </a:r>
            <a:r>
              <a:rPr lang="vi-VN" altLang="en-US" sz="3000" dirty="0">
                <a:latin typeface="Arial" panose="020B0604020202020204" pitchFamily="34" charset="0"/>
                <a:sym typeface="Wingdings" panose="05000000000000000000" pitchFamily="2" charset="2"/>
              </a:rPr>
              <a:t> 50% trường hợp tinh hoàn teo dần và có thể dẫn đến vô sinh.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3000" dirty="0">
                <a:latin typeface="Arial" panose="020B0604020202020204" pitchFamily="34" charset="0"/>
                <a:sym typeface="Wingdings" panose="05000000000000000000" pitchFamily="2" charset="2"/>
              </a:rPr>
              <a:t>Viêm buồng trứng: 7% ở nữ sau tuổi dậy thì mắc bệnh, ít khi dẫn đến vô sinh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3000" dirty="0">
                <a:latin typeface="Arial" panose="020B0604020202020204" pitchFamily="34" charset="0"/>
                <a:sym typeface="Wingdings" panose="05000000000000000000" pitchFamily="2" charset="2"/>
              </a:rPr>
              <a:t>Viêm tụy: 3-7%, viêm não, nhồi máu phổi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3000" dirty="0">
                <a:latin typeface="Arial" panose="020B0604020202020204" pitchFamily="34" charset="0"/>
                <a:sym typeface="Wingdings" panose="05000000000000000000" pitchFamily="2" charset="2"/>
              </a:rPr>
              <a:t>Phụ nữ có thai 3 tháng đầu: có thể gây sảy thai hoặc dị tật; </a:t>
            </a:r>
          </a:p>
          <a:p>
            <a:pPr algn="just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altLang="en-US" sz="3000" dirty="0">
                <a:latin typeface="Arial" panose="020B0604020202020204" pitchFamily="34" charset="0"/>
                <a:sym typeface="Wingdings" panose="05000000000000000000" pitchFamily="2" charset="2"/>
              </a:rPr>
              <a:t>Phụ nữ 3 tháng cuối có thể sinh non hoặc thai chết lưu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5BFD21AB-9117-CACB-DBE2-B6B4747E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45" y="3168050"/>
            <a:ext cx="4089770" cy="3483271"/>
          </a:xfrm>
          <a:prstGeom prst="rect">
            <a:avLst/>
          </a:prstGeom>
        </p:spPr>
      </p:pic>
      <p:pic>
        <p:nvPicPr>
          <p:cNvPr id="5" name="Picture 4" descr="Close-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xmlns="" id="{5A82CE9D-99C6-F949-15AD-1E3107F09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85" y="481077"/>
            <a:ext cx="3996130" cy="24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36F06C44-5425-18A6-155D-21FC7A5D8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674" y="6730"/>
            <a:ext cx="5135671" cy="89041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altLang="en-US" sz="4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BỆNH CÚM MÙA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7107" name="Picture 2" descr="sneeze2">
            <a:extLst>
              <a:ext uri="{FF2B5EF4-FFF2-40B4-BE49-F238E27FC236}">
                <a16:creationId xmlns:a16="http://schemas.microsoft.com/office/drawing/2014/main" xmlns="" id="{D603452F-B92A-1F83-4EA4-42D92254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97" y="870771"/>
            <a:ext cx="3934978" cy="2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xmlns="" id="{C654A696-CD3D-2514-4226-73C171F7443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1611313"/>
            <a:ext cx="8026400" cy="5246687"/>
          </a:xfrm>
          <a:noFill/>
        </p:spPr>
      </p:pic>
      <p:pic>
        <p:nvPicPr>
          <p:cNvPr id="3" name="Picture 2" descr="Application&#10;&#10;Description automatically generated">
            <a:extLst>
              <a:ext uri="{FF2B5EF4-FFF2-40B4-BE49-F238E27FC236}">
                <a16:creationId xmlns:a16="http://schemas.microsoft.com/office/drawing/2014/main" xmlns="" id="{6194B4A9-4CF0-C736-9135-C44800930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73" y="3468953"/>
            <a:ext cx="4539825" cy="3213499"/>
          </a:xfrm>
          <a:prstGeom prst="rect">
            <a:avLst/>
          </a:prstGeom>
        </p:spPr>
      </p:pic>
      <p:sp>
        <p:nvSpPr>
          <p:cNvPr id="47109" name="Content Placeholder 1">
            <a:extLst>
              <a:ext uri="{FF2B5EF4-FFF2-40B4-BE49-F238E27FC236}">
                <a16:creationId xmlns:a16="http://schemas.microsoft.com/office/drawing/2014/main" xmlns="" id="{E4065B12-0E36-23DB-4C8C-40D65DEB0711}"/>
              </a:ext>
            </a:extLst>
          </p:cNvPr>
          <p:cNvSpPr txBox="1">
            <a:spLocks/>
          </p:cNvSpPr>
          <p:nvPr/>
        </p:nvSpPr>
        <p:spPr bwMode="auto">
          <a:xfrm>
            <a:off x="0" y="587022"/>
            <a:ext cx="7766137" cy="6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+mj-lt"/>
              </a:rPr>
              <a:t>Là bệnh nhiễm trùng hô hấp cấp tính do virus gây nên.</a:t>
            </a:r>
          </a:p>
          <a:p>
            <a:pPr marL="457200" indent="-45720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</a:rPr>
              <a:t>Lây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truyền</a:t>
            </a:r>
            <a:r>
              <a:rPr lang="en-US" altLang="en-US" sz="2800" dirty="0">
                <a:latin typeface="+mj-lt"/>
              </a:rPr>
              <a:t> qua </a:t>
            </a:r>
            <a:r>
              <a:rPr lang="en-US" altLang="en-US" sz="2800" dirty="0" err="1">
                <a:latin typeface="+mj-lt"/>
              </a:rPr>
              <a:t>đường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hô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hấp</a:t>
            </a:r>
            <a:r>
              <a:rPr lang="vi-VN" altLang="en-US" sz="2800" dirty="0">
                <a:latin typeface="+mj-lt"/>
              </a:rPr>
              <a:t> qua giọt bắn. Bệnh d</a:t>
            </a:r>
            <a:r>
              <a:rPr lang="en-US" altLang="en-US" sz="2800" dirty="0">
                <a:latin typeface="+mj-lt"/>
              </a:rPr>
              <a:t>ễ </a:t>
            </a:r>
            <a:r>
              <a:rPr lang="en-US" altLang="en-US" sz="2800" dirty="0" err="1">
                <a:latin typeface="+mj-lt"/>
              </a:rPr>
              <a:t>lây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lan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và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lan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truyền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nhanh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chóng</a:t>
            </a:r>
            <a:r>
              <a:rPr lang="en-US" altLang="en-US" sz="2800" dirty="0">
                <a:latin typeface="+mj-lt"/>
              </a:rPr>
              <a:t> ở </a:t>
            </a:r>
            <a:r>
              <a:rPr lang="en-US" altLang="en-US" sz="2800" dirty="0" err="1">
                <a:latin typeface="+mj-lt"/>
              </a:rPr>
              <a:t>khu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vực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đông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đúc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như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trường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học</a:t>
            </a:r>
            <a:endParaRPr lang="en-US" altLang="en-US" sz="2800" dirty="0">
              <a:latin typeface="+mj-lt"/>
            </a:endParaRPr>
          </a:p>
          <a:p>
            <a:pPr marL="457200" indent="-457200" algn="just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+mj-lt"/>
              </a:rPr>
              <a:t>Thường gặp vào mùa đông xuân và diễn biến lành tính</a:t>
            </a:r>
          </a:p>
          <a:p>
            <a:pPr marL="457200" indent="-457200" algn="just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+mj-lt"/>
              </a:rPr>
              <a:t>Ủ bệnh khoảng 2-4 ngày.</a:t>
            </a:r>
            <a:endParaRPr lang="en-US" altLang="en-US" sz="2800" dirty="0">
              <a:latin typeface="+mj-lt"/>
            </a:endParaRPr>
          </a:p>
          <a:p>
            <a:pPr marL="457200" indent="-457200" algn="just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+mj-lt"/>
              </a:rPr>
              <a:t>Trẻ em dưới 5 tuổi, người già &gt;65 tuổi, phụ nữ có thai, người suy dinh dưỡng hoặc béo phì, người mắc bệnh mạn tính có nguy cơ mắc bệnh nặng</a:t>
            </a:r>
          </a:p>
          <a:p>
            <a:pPr marL="457200" indent="-457200" algn="just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+mj-lt"/>
              </a:rPr>
              <a:t>Phòng bệnh: Tiêm vắc xin cúm hàng năm</a:t>
            </a:r>
            <a:endParaRPr lang="en-US" alt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xmlns="" id="{AC4D7180-52FF-98BE-CAB0-718BC35B4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246" y="1234228"/>
            <a:ext cx="7469262" cy="4991376"/>
          </a:xfrm>
        </p:spPr>
        <p:txBody>
          <a:bodyPr anchor="t"/>
          <a:lstStyle/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Biểu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hiện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dạng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triệu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chứng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rất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nhe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̣,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nặng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vong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Đặc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biệt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nguy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hiểm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ở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nhóm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người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+mj-lt"/>
                <a:cs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có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bệnh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mạn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tính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thận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tim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vi-VN" altLang="en-US" sz="2800" dirty="0">
                <a:cs typeface="Times New Roman" panose="02020603050405020304" pitchFamily="18" charset="0"/>
              </a:rPr>
              <a:t>Hen PQ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đái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tháo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THA…)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có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thuốc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hiệu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vắc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bệnh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Các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biểu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hiện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được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nhận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vi-VN" altLang="en-US" sz="2800" dirty="0">
                <a:latin typeface="+mj-lt"/>
                <a:cs typeface="Times New Roman" panose="02020603050405020304" pitchFamily="18" charset="0"/>
              </a:rPr>
              <a:t>sốt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ho;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họng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thở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mệt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mỏi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ớn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vi-VN" altLang="en-US" sz="2800" dirty="0">
                <a:latin typeface="+mj-lt"/>
                <a:cs typeface="Times New Roman" panose="02020603050405020304" pitchFamily="18" charset="0"/>
              </a:rPr>
              <a:t>hoặc viêm phổi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xmlns="" id="{2952E7D4-ED47-A0F9-E1EB-A71FE2110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246" y="80179"/>
            <a:ext cx="7469262" cy="1058863"/>
          </a:xfrm>
        </p:spPr>
        <p:txBody>
          <a:bodyPr anchor="ctr"/>
          <a:lstStyle/>
          <a:p>
            <a:pPr algn="ctr" eaLnBrk="1" hangingPunct="1"/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BỆNH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A97F90AA-8D8F-91D8-C66D-99E08AED0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60" y="501040"/>
            <a:ext cx="4026223" cy="2818356"/>
          </a:xfrm>
          <a:prstGeom prst="rect">
            <a:avLst/>
          </a:prstGeom>
        </p:spPr>
      </p:pic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xmlns="" id="{D8E357AD-48E8-CB0F-381E-BED509C64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03" y="3410038"/>
            <a:ext cx="4033680" cy="2915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xmlns="" id="{11C0FBD9-142B-46E2-AFA9-0DC8E69526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25260" y="0"/>
            <a:ext cx="9581553" cy="101123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BỆNH</a:t>
            </a:r>
            <a:r>
              <a:rPr lang="vi-VN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TAY CHÂN MIỆNG</a:t>
            </a:r>
            <a:endParaRPr lang="en-US" altLang="en-US" sz="3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xmlns="" id="{9AC269A8-4AB2-4934-889A-E7E367E7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0" y="1197354"/>
            <a:ext cx="11701462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Là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bệnh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nhiễm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vi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rút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cấp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tính</a:t>
            </a:r>
            <a:endParaRPr lang="en-US" alt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Lây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truyền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qua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đường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tiêu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hóa</a:t>
            </a:r>
            <a:endParaRPr lang="en-US" alt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Thường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gặp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ở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trẻ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nhỏ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đặc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biệt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là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trẻ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dưới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5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tuổi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Có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khả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năng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gây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thành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dịch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lớn</a:t>
            </a:r>
            <a:endParaRPr lang="vi-VN" alt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vi-VN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Bệnh chưa có thuốc điều trị và vắc xin phòng bệnh đặc hiệu</a:t>
            </a:r>
            <a:endParaRPr lang="en-US" alt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Dấu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hiệu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đặc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trưng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: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thường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thấy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các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nốt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phỏng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nước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ở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lòng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bày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tay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lòng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bàn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chân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đầu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gối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mông</a:t>
            </a:r>
            <a:endParaRPr lang="en-US" altLang="en-US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</a:pP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Hầu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hết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các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bệnh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đều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diễn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biến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nhẹ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tuy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nhiên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một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số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trường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hợp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bệnh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có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có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diễn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biến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nặng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và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gây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biến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chứng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nguy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hiểm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như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viêm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não-màng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não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viêm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cơ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tiêm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phù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phổi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cấp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dẫn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đến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có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tử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vong</a:t>
            </a:r>
            <a:r>
              <a:rPr lang="en-US" altLang="en-US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BA76873E-18B6-4C66-9FD8-1800F5D79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09" y="19202"/>
            <a:ext cx="2479477" cy="3500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22E1AA-E622-4ED2-B35F-6C8AE835280E}"/>
              </a:ext>
            </a:extLst>
          </p:cNvPr>
          <p:cNvSpPr txBox="1"/>
          <p:nvPr/>
        </p:nvSpPr>
        <p:spPr>
          <a:xfrm>
            <a:off x="294290" y="6546373"/>
            <a:ext cx="1113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latin typeface="CenturyGothic-Bold"/>
              </a:rPr>
              <a:t>WHO,2011, </a:t>
            </a:r>
            <a:r>
              <a:rPr lang="en-US" sz="1400" i="0" dirty="0">
                <a:effectLst/>
                <a:latin typeface="CenturyGothic-Bold"/>
              </a:rPr>
              <a:t>A Guide to Clinical Management and Public Health Response for Hand, Foot and Mouth Disease (HFMD)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1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26" name="Rectangle 43017">
            <a:extLst>
              <a:ext uri="{FF2B5EF4-FFF2-40B4-BE49-F238E27FC236}">
                <a16:creationId xmlns:a16="http://schemas.microsoft.com/office/drawing/2014/main" xmlns="" id="{9A42C7B2-7BD6-433A-95AB-5AA4F44B5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1" name="Picture 2" descr="Hand and Mouth">
            <a:extLst>
              <a:ext uri="{FF2B5EF4-FFF2-40B4-BE49-F238E27FC236}">
                <a16:creationId xmlns:a16="http://schemas.microsoft.com/office/drawing/2014/main" xmlns="" id="{66CF4FBE-0942-4899-F8D0-402BA7D32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8"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7" name="Rectangle 43019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013" name="Picture 2">
            <a:extLst>
              <a:ext uri="{FF2B5EF4-FFF2-40B4-BE49-F238E27FC236}">
                <a16:creationId xmlns:a16="http://schemas.microsoft.com/office/drawing/2014/main" xmlns="" id="{B677AD8B-E35C-7CC9-596F-658233B6C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4" b="4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Rectangle 43021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9" name="Rectangle 43023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xmlns="" id="{AE930754-AA88-B46E-E8F5-B21A0B90CF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3273" y="4151376"/>
            <a:ext cx="5880991" cy="1920240"/>
          </a:xfrm>
        </p:spPr>
        <p:txBody>
          <a:bodyPr anchor="ctr"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MỘT SỐ HÌNH ẢNH TRẺ MẮC TAY CHÂN MIỆNG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xmlns="" id="{FBD1C1CA-408E-CD27-EDB3-1400BA9C31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r="-3" b="8875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xmlns="" id="{D133CBD5-8103-4630-B145-A17808E70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0538" y="144462"/>
            <a:ext cx="10907712" cy="78263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3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THỜI GIAN Ủ BỆNH VÀ THỜI GIAN LÂY TRUYỀN</a:t>
            </a:r>
          </a:p>
        </p:txBody>
      </p:sp>
      <p:sp>
        <p:nvSpPr>
          <p:cNvPr id="48131" name="TextBox 4">
            <a:extLst>
              <a:ext uri="{FF2B5EF4-FFF2-40B4-BE49-F238E27FC236}">
                <a16:creationId xmlns:a16="http://schemas.microsoft.com/office/drawing/2014/main" xmlns="" id="{9C4A62B5-C3D0-4DCE-A539-653EEE8A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235075"/>
            <a:ext cx="11349037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Nguồn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truyền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nhiễm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Là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người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mắc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;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người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mang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vi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rút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không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triệu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chứng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Thời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kỳ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ủ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3-7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ngày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Thời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kỳ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lây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truyền</a:t>
            </a:r>
            <a:r>
              <a:rPr lang="en-US" altLang="en-US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Vài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ngày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khi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phát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Mạnh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tuần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mắc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kéo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dài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đến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vài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tuần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Vi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rút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đào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thải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qua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trong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vòng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từ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2-4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tuần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cá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biệt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thể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tới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12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tuần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sau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khi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nhiễm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Vi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rút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tồn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tại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và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đào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thải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qua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dịch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hầu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họng</a:t>
            </a:r>
            <a:r>
              <a:rPr lang="en-US" alt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trong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vòng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2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tuần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16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73ADABAE-5692-437E-A454-47EC49E7C8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925" y="144463"/>
            <a:ext cx="8389937" cy="76870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ĐƯỜNG LÂY TRUYỀN</a:t>
            </a:r>
          </a:p>
        </p:txBody>
      </p:sp>
      <p:sp>
        <p:nvSpPr>
          <p:cNvPr id="48131" name="TextBox 4">
            <a:extLst>
              <a:ext uri="{FF2B5EF4-FFF2-40B4-BE49-F238E27FC236}">
                <a16:creationId xmlns:a16="http://schemas.microsoft.com/office/drawing/2014/main" xmlns="" id="{4E46A99E-D48A-49D4-AE27-97DF68FB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037520"/>
            <a:ext cx="7991475" cy="5324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lây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truyền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qua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đường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tiêu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hóa</a:t>
            </a:r>
            <a:endParaRPr lang="en-US" altLang="en-US" sz="2600" b="1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Phương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thức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lây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truyền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Trực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tiếp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ôm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hôn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bắt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tay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người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bệnh</a:t>
            </a:r>
            <a:endParaRPr lang="en-US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Gián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tiếp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qua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tiếp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xúc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với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phân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dịch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mũi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họng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/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giọt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bắn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dịch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nốt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phỏng</a:t>
            </a:r>
            <a:endParaRPr lang="en-US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Vật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dụng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lây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truyền</a:t>
            </a:r>
            <a:r>
              <a:rPr lang="en-US" altLang="en-US" sz="26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Bàn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tay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bẩn</a:t>
            </a:r>
            <a:endParaRPr lang="en-US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Đồ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chơi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bẩn</a:t>
            </a:r>
            <a:endParaRPr lang="en-US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Bô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vệ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sinh</a:t>
            </a:r>
            <a:endParaRPr lang="en-US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+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Dụng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cụ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chung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Cốc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chén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khăn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mặt</a:t>
            </a:r>
            <a:r>
              <a:rPr lang="en-US" altLang="en-US" sz="2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…</a:t>
            </a:r>
            <a:endParaRPr lang="vi-VN" altLang="en-US" sz="26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xmlns="" id="{D5D16B33-9AD5-40BA-8955-FDE18205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144463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>
            <a:extLst>
              <a:ext uri="{FF2B5EF4-FFF2-40B4-BE49-F238E27FC236}">
                <a16:creationId xmlns:a16="http://schemas.microsoft.com/office/drawing/2014/main" xmlns="" id="{04971B70-A502-4C4C-83EC-31A84AD7C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4521200"/>
            <a:ext cx="31575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>
            <a:extLst>
              <a:ext uri="{FF2B5EF4-FFF2-40B4-BE49-F238E27FC236}">
                <a16:creationId xmlns:a16="http://schemas.microsoft.com/office/drawing/2014/main" xmlns="" id="{26C6694E-E686-47F0-BA94-5F9891D4C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2" y="2506663"/>
            <a:ext cx="31575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8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xmlns="" id="{6BC19667-1081-B7D8-8EF9-A635A9F81F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r="1569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2F72CE-F22C-2A17-F995-271DEE665B3B}"/>
              </a:ext>
            </a:extLst>
          </p:cNvPr>
          <p:cNvSpPr txBox="1"/>
          <p:nvPr/>
        </p:nvSpPr>
        <p:spPr>
          <a:xfrm>
            <a:off x="209321" y="3429000"/>
            <a:ext cx="6257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PHẦN 1: TÌNH HÌNH CÁC DỊCH BỆNH TRONG TRƯỜNG HỌC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3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xmlns="" id="{1E9D987A-1678-DC5E-B59A-9E91D70A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100012"/>
            <a:ext cx="7267575" cy="1492249"/>
          </a:xfrm>
        </p:spPr>
        <p:txBody>
          <a:bodyPr/>
          <a:lstStyle/>
          <a:p>
            <a:pPr algn="ctr"/>
            <a:r>
              <a:rPr lang="vi-VN" altLang="en-US" b="1" dirty="0"/>
              <a:t>BỆNH ĐAU MẮT ĐỎ </a:t>
            </a:r>
            <a:br>
              <a:rPr lang="vi-VN" altLang="en-US" b="1" dirty="0"/>
            </a:br>
            <a:r>
              <a:rPr lang="vi-VN" altLang="en-US" b="1" dirty="0"/>
              <a:t>(VIÊM KẾT MẠC VIRUS)</a:t>
            </a:r>
            <a:endParaRPr lang="en-US" altLang="en-US" b="1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xmlns="" id="{0AC823C4-1E33-545D-4563-F2A6A5F994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5588" y="1609594"/>
            <a:ext cx="7648335" cy="4077222"/>
          </a:xfrm>
        </p:spPr>
        <p:txBody>
          <a:bodyPr/>
          <a:lstStyle/>
          <a:p>
            <a:pPr marL="0" indent="538163"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Nguyên nhân chủ yếu là do vi rút Adenovirus, hoặc do vi khuẩn như liên cầu, tụ cầu, phế cầu gây ra</a:t>
            </a:r>
          </a:p>
          <a:p>
            <a:pPr marL="0" indent="538163"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Thường gặp vào mùa hè đến cuối mùa thu,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8163"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Dễ lây nhưng thường lành tính, ít để lại di chứng (qua bàn tay, đồ chơi, khăn mặt)</a:t>
            </a:r>
          </a:p>
          <a:p>
            <a:pPr marL="0" indent="538163">
              <a:buFont typeface="Wingdings" panose="05000000000000000000" pitchFamily="2" charset="2"/>
              <a:buChar char="q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Biểu hiện chính bằng mắt đỏ, ngoài ra có thể sốt nhẹ, đau họng, ho, xuất hiện hạch ở tai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xmlns="" id="{C6B2FE31-F5A1-A524-7DE3-0AA1119991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50181" name="Picture 2" descr="Bệnh đau mắt đỏ">
            <a:extLst>
              <a:ext uri="{FF2B5EF4-FFF2-40B4-BE49-F238E27FC236}">
                <a16:creationId xmlns:a16="http://schemas.microsoft.com/office/drawing/2014/main" xmlns="" id="{FF769A5C-F01E-ED38-7AAD-0AA1A3F3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1" y="183355"/>
            <a:ext cx="38893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Cách điều trị đau mắt đỏ tại nhà nhanh khỏi không gây biến chứng? - Hệ  thống bệnh viện Mắt HITEC">
            <a:extLst>
              <a:ext uri="{FF2B5EF4-FFF2-40B4-BE49-F238E27FC236}">
                <a16:creationId xmlns:a16="http://schemas.microsoft.com/office/drawing/2014/main" xmlns="" id="{003A7A86-8AD4-FF53-835A-F1157881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1" y="3591839"/>
            <a:ext cx="3901252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xmlns="" id="{A380DC4A-718D-C06E-6F83-A725AACC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762" y="92945"/>
            <a:ext cx="6660475" cy="990600"/>
          </a:xfrm>
        </p:spPr>
        <p:txBody>
          <a:bodyPr anchor="ctr"/>
          <a:lstStyle/>
          <a:p>
            <a:pPr algn="ctr"/>
            <a:r>
              <a:rPr lang="vi-VN" altLang="en-US" b="1" dirty="0"/>
              <a:t>TIÊU CHẢY CẤP</a:t>
            </a:r>
            <a:endParaRPr lang="en-US" altLang="en-US" b="1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xmlns="" id="{43F6B587-777E-462A-D730-3454629E65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3826" y="992188"/>
            <a:ext cx="9388585" cy="5359400"/>
          </a:xfrm>
        </p:spPr>
        <p:txBody>
          <a:bodyPr/>
          <a:lstStyle/>
          <a:p>
            <a:pPr algn="just"/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Thường gặp ở trẻ em lứa tuổi mầm non và những năm đầu cấp tiểu học</a:t>
            </a:r>
          </a:p>
          <a:p>
            <a:pPr algn="just"/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Có thể gây tử vong do mất nước và các chất điện giải.</a:t>
            </a:r>
          </a:p>
          <a:p>
            <a:pPr algn="just"/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Thường có nguyên nhân do thức ăn không phù hợp hoặc do nhiễm khuẩn thực phẩm (vi khuẩn, vi rút, ký sinh trùng)</a:t>
            </a:r>
          </a:p>
          <a:p>
            <a:pPr algn="just"/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Virut rota là tác nhân chính gây tiêu chảy nặng và đe doạ đến tính mạng của trẻ dưới 2 tuổi.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vi-VN" altLang="en-US" sz="2600" b="1" dirty="0">
                <a:latin typeface="Arial" panose="020B0604020202020204" pitchFamily="34" charset="0"/>
              </a:rPr>
              <a:t>Biểu hiện: 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lang="vi-VN" altLang="en-US" sz="2600" dirty="0">
                <a:latin typeface="Arial" panose="020B0604020202020204" pitchFamily="34" charset="0"/>
              </a:rPr>
              <a:t>Đi phân lỏng nhiều nước, 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lang="vi-VN" altLang="en-US" sz="2600" dirty="0">
                <a:latin typeface="Arial" panose="020B0604020202020204" pitchFamily="34" charset="0"/>
              </a:rPr>
              <a:t>số lần đi &gt;= 3 lần trong 24 giờ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lang="vi-VN" altLang="en-US" sz="2600" dirty="0">
                <a:latin typeface="Arial" panose="020B0604020202020204" pitchFamily="34" charset="0"/>
              </a:rPr>
              <a:t>Buồn nôn, nôn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lang="vi-VN" altLang="en-US" sz="2600" dirty="0">
                <a:latin typeface="Arial" panose="020B0604020202020204" pitchFamily="34" charset="0"/>
              </a:rPr>
              <a:t>Mất nước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pic>
        <p:nvPicPr>
          <p:cNvPr id="51204" name="Picture 2" descr="Các tác nhân gây bệnh tiêu chảy cấp ở trẻ và những lưu ý - Ảnh 2.">
            <a:extLst>
              <a:ext uri="{FF2B5EF4-FFF2-40B4-BE49-F238E27FC236}">
                <a16:creationId xmlns:a16="http://schemas.microsoft.com/office/drawing/2014/main" xmlns="" id="{C687217C-0917-6715-818B-4F333E0D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06" y="3671888"/>
            <a:ext cx="567531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xmlns="" id="{6BC19667-1081-B7D8-8EF9-A635A9F81F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r="1569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2F72CE-F22C-2A17-F995-271DEE665B3B}"/>
              </a:ext>
            </a:extLst>
          </p:cNvPr>
          <p:cNvSpPr txBox="1"/>
          <p:nvPr/>
        </p:nvSpPr>
        <p:spPr>
          <a:xfrm>
            <a:off x="254087" y="3417442"/>
            <a:ext cx="6391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PHẦN 3: CÁC BIỆN PHÁP </a:t>
            </a:r>
            <a:r>
              <a:rPr lang="en-US" sz="3200" b="1" dirty="0" smtClean="0"/>
              <a:t>PHÒNG CHỐNG DỊCH </a:t>
            </a:r>
            <a:r>
              <a:rPr lang="vi-VN" sz="3200" b="1" dirty="0" smtClean="0"/>
              <a:t>TRONG </a:t>
            </a:r>
            <a:r>
              <a:rPr lang="vi-VN" sz="3200" b="1" dirty="0"/>
              <a:t>TRƯỜNG HỌC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87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F98C4A8-1270-44DF-E193-5AF4E6B1E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xmlns="" id="{F08AB4A9-124D-99DE-7DD1-DAE273DE9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51" y="0"/>
            <a:ext cx="966304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F68CD8-7563-494D-5997-F7F409E51FE3}"/>
              </a:ext>
            </a:extLst>
          </p:cNvPr>
          <p:cNvSpPr txBox="1"/>
          <p:nvPr/>
        </p:nvSpPr>
        <p:spPr>
          <a:xfrm>
            <a:off x="170122" y="889843"/>
            <a:ext cx="2188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LỊCH TIÊM CHỦNG KHUYẾN NGHỊ CHO TRẺ EM TỪ 0-5 TUỔI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293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B2F93-3D54-B553-6BA2-5484E5F38A8C}"/>
              </a:ext>
            </a:extLst>
          </p:cNvPr>
          <p:cNvSpPr txBox="1">
            <a:spLocks/>
          </p:cNvSpPr>
          <p:nvPr/>
        </p:nvSpPr>
        <p:spPr>
          <a:xfrm>
            <a:off x="328023" y="1021738"/>
            <a:ext cx="11387095" cy="561996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vi-V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dõi sức khỏe học sinh hàng ngày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(số lượng học sinh nghỉ học, lý do nghỉ học)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 sinh nghỉ học khi mắc bệnh.</a:t>
            </a:r>
          </a:p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nhà tiêu HVS, bố trí mỗi lớp có 1 nhà vệ sinh riêng là tốt nhất</a:t>
            </a:r>
          </a:p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 dẫn trẻ biết cách rửa tay đúng cách, bố trí đầy đủ khu vực rửa tay và xà phòng để cho trẻ thực hiện rửa tay thường xuyên</a:t>
            </a:r>
          </a:p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riêng đồ dùng (khăn mặt, khăn lau tay, cốc uống nước) đối với mỗi học sinh</a:t>
            </a:r>
          </a:p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Định kỳ vệ sinh lớp học, đồ chơi của trẻ (lau rửa bằng các chất tẩy rửa thông thường; thực hiện hàng ngày khi có ổ dịch); thông khí lớp học vào cuối buổi học (mở cửa, bật quạt)</a:t>
            </a:r>
          </a:p>
          <a:p>
            <a:pPr marL="319088" indent="-319088" algn="just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Tăng cường các hoạt động truyền thông phòng chống dịch</a:t>
            </a:r>
          </a:p>
          <a:p>
            <a:pPr marL="320040" indent="-320040">
              <a:buFont typeface="Wingdings"/>
              <a:buChar char=""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B8DDD10-7D4D-F715-DBCC-C47047CED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477"/>
            <a:ext cx="12191999" cy="646811"/>
          </a:xfrm>
        </p:spPr>
        <p:txBody>
          <a:bodyPr/>
          <a:lstStyle/>
          <a:p>
            <a:r>
              <a:rPr lang="vi-V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BIỆN PHÁP PHÒNG BỆNH KHÔNG ĐẶC HIỆU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xmlns="" id="{3E4E499F-A022-51A1-4898-2D40AA99D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974" y="58509"/>
            <a:ext cx="6781800" cy="880680"/>
          </a:xfrm>
        </p:spPr>
        <p:txBody>
          <a:bodyPr anchor="ctr"/>
          <a:lstStyle/>
          <a:p>
            <a:pPr algn="ctr" eaLnBrk="1" hangingPunct="1"/>
            <a:r>
              <a:rPr lang="vi-VN" altLang="en-US" sz="2800" b="1" dirty="0">
                <a:cs typeface="Lucida Sans Unicode" panose="020B0602030504020204" pitchFamily="34" charset="0"/>
              </a:rPr>
              <a:t>CÁCH LY PHÒNG CHỐNG DỊCH</a:t>
            </a:r>
            <a:endParaRPr lang="en-US" altLang="en-US" sz="2800" b="1" dirty="0">
              <a:cs typeface="Lucida Sans Unicode" panose="020B0602030504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B9B7C1B-B3E8-2DB4-F8A2-AC0356947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477"/>
            <a:ext cx="6604000" cy="332553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78CCE77C-06B9-6B32-C5A3-87C9C3477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237210"/>
            <a:ext cx="6362700" cy="1842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EB0BC8-F1E8-B793-1A7E-617CFD14A26E}"/>
              </a:ext>
            </a:extLst>
          </p:cNvPr>
          <p:cNvSpPr txBox="1"/>
          <p:nvPr/>
        </p:nvSpPr>
        <p:spPr>
          <a:xfrm>
            <a:off x="6604000" y="536120"/>
            <a:ext cx="546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400" dirty="0"/>
              <a:t>Cho học sinh nghỉ học khi mắc bệnh, thời gian nghỉ học: Đến khi khỏi bệnh hoặc hết thời gian lây truyền bệnh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COVID-19: </a:t>
            </a:r>
            <a:r>
              <a:rPr lang="vi-VN" sz="2200" dirty="0">
                <a:sym typeface="Wingdings" panose="05000000000000000000" pitchFamily="2" charset="2"/>
              </a:rPr>
              <a:t>7-10 ngày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Tay chân miệng: </a:t>
            </a:r>
            <a:r>
              <a:rPr lang="vi-VN" sz="2200" dirty="0">
                <a:sym typeface="Wingdings" panose="05000000000000000000" pitchFamily="2" charset="2"/>
              </a:rPr>
              <a:t>hết nốt phỏng nước + loét miệng (tối thiểu 10 ngày)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Thủy đậu: </a:t>
            </a:r>
            <a:r>
              <a:rPr lang="vi-VN" sz="2200" dirty="0">
                <a:sym typeface="Wingdings" panose="05000000000000000000" pitchFamily="2" charset="2"/>
              </a:rPr>
              <a:t>nốt phỏng nước đóng vẩy khô, không ra dịch (TB 7-10 ngày)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Quai bị: </a:t>
            </a:r>
            <a:r>
              <a:rPr lang="vi-VN" sz="2200" dirty="0">
                <a:sym typeface="Wingdings" panose="05000000000000000000" pitchFamily="2" charset="2"/>
              </a:rPr>
              <a:t>7-10 ngày sau khởi phát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Sởi/Rubella: </a:t>
            </a:r>
            <a:r>
              <a:rPr lang="vi-VN" sz="2200" dirty="0">
                <a:sym typeface="Wingdings" panose="05000000000000000000" pitchFamily="2" charset="2"/>
              </a:rPr>
              <a:t>7 ngày kể từ khi phát ban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Cúm: </a:t>
            </a:r>
            <a:r>
              <a:rPr lang="vi-VN" sz="2200" dirty="0">
                <a:sym typeface="Wingdings" panose="05000000000000000000" pitchFamily="2" charset="2"/>
              </a:rPr>
              <a:t>5-7 ngày sau khởi phát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ym typeface="Wingdings" panose="05000000000000000000" pitchFamily="2" charset="2"/>
              </a:rPr>
              <a:t>+ Tiêu chảy cấp: </a:t>
            </a:r>
            <a:r>
              <a:rPr lang="vi-VN" sz="2200" dirty="0">
                <a:sym typeface="Wingdings" panose="05000000000000000000" pitchFamily="2" charset="2"/>
              </a:rPr>
              <a:t>TB 7-10 </a:t>
            </a:r>
            <a:r>
              <a:rPr lang="vi-VN" sz="2200" dirty="0" smtClean="0">
                <a:sym typeface="Wingdings" panose="05000000000000000000" pitchFamily="2" charset="2"/>
              </a:rPr>
              <a:t>ngày</a:t>
            </a:r>
            <a:endParaRPr lang="vi-VN" sz="22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Tạm</a:t>
            </a:r>
            <a:r>
              <a:rPr lang="en-US" dirty="0" smtClean="0"/>
              <a:t> </a:t>
            </a:r>
            <a:r>
              <a:rPr lang="en-US" dirty="0" err="1" smtClean="0"/>
              <a:t>ngừng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0542" y="2030151"/>
            <a:ext cx="9799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ym typeface="Wingdings" panose="05000000000000000000" pitchFamily="2" charset="2"/>
              </a:rPr>
              <a:t>Rất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ym typeface="Wingdings" panose="05000000000000000000" pitchFamily="2" charset="2"/>
              </a:rPr>
              <a:t>hạn </a:t>
            </a:r>
            <a:r>
              <a:rPr lang="vi-VN" sz="3200" dirty="0" smtClean="0">
                <a:sym typeface="Wingdings" panose="05000000000000000000" pitchFamily="2" charset="2"/>
              </a:rPr>
              <a:t>chế</a:t>
            </a:r>
            <a:r>
              <a:rPr lang="vi-VN" sz="3200" dirty="0" smtClean="0">
                <a:sym typeface="Wingdings" panose="05000000000000000000" pitchFamily="2" charset="2"/>
              </a:rPr>
              <a:t>.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Không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có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hướng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dẫn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cụ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thể</a:t>
            </a:r>
            <a:r>
              <a:rPr lang="en-US" sz="3200" dirty="0" smtClean="0">
                <a:sym typeface="Wingdings" panose="05000000000000000000" pitchFamily="2" charset="2"/>
              </a:rPr>
              <a:t> (</a:t>
            </a:r>
            <a:r>
              <a:rPr lang="en-US" sz="3200" dirty="0" err="1" smtClean="0">
                <a:sym typeface="Wingdings" panose="05000000000000000000" pitchFamily="2" charset="2"/>
              </a:rPr>
              <a:t>Trừ</a:t>
            </a:r>
            <a:r>
              <a:rPr lang="en-US" sz="3200" dirty="0" smtClean="0">
                <a:sym typeface="Wingdings" panose="05000000000000000000" pitchFamily="2" charset="2"/>
              </a:rPr>
              <a:t> COVID-19)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ym typeface="Wingdings" panose="05000000000000000000" pitchFamily="2" charset="2"/>
              </a:rPr>
              <a:t>Cần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căn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cứ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vào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tình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hình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cụ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thể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và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liên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ngành</a:t>
            </a:r>
            <a:endParaRPr lang="vi-VN" sz="3200" dirty="0" smtClean="0"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0542" y="4238574"/>
            <a:ext cx="9631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ym typeface="Wingdings" panose="05000000000000000000" pitchFamily="2" charset="2"/>
              </a:rPr>
              <a:t>Phối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hợp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sym typeface="Wingdings" panose="05000000000000000000" pitchFamily="2" charset="2"/>
              </a:rPr>
              <a:t>Trường</a:t>
            </a:r>
            <a:r>
              <a:rPr lang="en-US" sz="3200" dirty="0" smtClean="0">
                <a:sym typeface="Wingdings" panose="05000000000000000000" pitchFamily="2" charset="2"/>
              </a:rPr>
              <a:t> – </a:t>
            </a:r>
            <a:r>
              <a:rPr lang="en-US" sz="3200" dirty="0" err="1" smtClean="0">
                <a:sym typeface="Wingdings" panose="05000000000000000000" pitchFamily="2" charset="2"/>
              </a:rPr>
              <a:t>Trạm</a:t>
            </a:r>
            <a:r>
              <a:rPr lang="en-US" sz="3200" dirty="0" smtClean="0">
                <a:sym typeface="Wingdings" panose="05000000000000000000" pitchFamily="2" charset="2"/>
              </a:rPr>
              <a:t> Y </a:t>
            </a:r>
            <a:r>
              <a:rPr lang="en-US" sz="3200" dirty="0" err="1" smtClean="0">
                <a:sym typeface="Wingdings" panose="05000000000000000000" pitchFamily="2" charset="2"/>
              </a:rPr>
              <a:t>tế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sym typeface="Wingdings" panose="05000000000000000000" pitchFamily="2" charset="2"/>
              </a:rPr>
              <a:t>Phòng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Giáo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dục</a:t>
            </a:r>
            <a:r>
              <a:rPr lang="en-US" sz="3200" dirty="0" smtClean="0">
                <a:sym typeface="Wingdings" panose="05000000000000000000" pitchFamily="2" charset="2"/>
              </a:rPr>
              <a:t> – </a:t>
            </a:r>
            <a:r>
              <a:rPr lang="en-US" sz="3200" dirty="0" err="1" smtClean="0">
                <a:sym typeface="Wingdings" panose="05000000000000000000" pitchFamily="2" charset="2"/>
              </a:rPr>
              <a:t>Trung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tâm</a:t>
            </a:r>
            <a:r>
              <a:rPr lang="en-US" sz="3200" dirty="0" smtClean="0">
                <a:sym typeface="Wingdings" panose="05000000000000000000" pitchFamily="2" charset="2"/>
              </a:rPr>
              <a:t> Y </a:t>
            </a:r>
            <a:r>
              <a:rPr lang="en-US" sz="3200" dirty="0" err="1" smtClean="0">
                <a:sym typeface="Wingdings" panose="05000000000000000000" pitchFamily="2" charset="2"/>
              </a:rPr>
              <a:t>tế</a:t>
            </a:r>
            <a:endParaRPr lang="vi-VN" sz="3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49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xmlns="" id="{64EEC15E-7964-27F3-1F25-94A3654BF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23391" r="407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CF65CE-A9B6-FE4A-6365-7E94D4BE36CE}"/>
              </a:ext>
            </a:extLst>
          </p:cNvPr>
          <p:cNvSpPr txBox="1"/>
          <p:nvPr/>
        </p:nvSpPr>
        <p:spPr>
          <a:xfrm>
            <a:off x="404553" y="3091928"/>
            <a:ext cx="93813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TRÂN TRỌNG CẢM ƠN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5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B8DDD10-7D4D-F715-DBCC-C47047CED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" y="580929"/>
            <a:ext cx="11950995" cy="646811"/>
          </a:xfrm>
        </p:spPr>
        <p:txBody>
          <a:bodyPr/>
          <a:lstStyle/>
          <a:p>
            <a:r>
              <a:rPr lang="vi-V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ĐẶC ĐIỂM MÔI TRƯỜNG TRƯỜNG HỌC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B2F93-3D54-B553-6BA2-5484E5F38A8C}"/>
              </a:ext>
            </a:extLst>
          </p:cNvPr>
          <p:cNvSpPr txBox="1">
            <a:spLocks/>
          </p:cNvSpPr>
          <p:nvPr/>
        </p:nvSpPr>
        <p:spPr>
          <a:xfrm>
            <a:off x="246036" y="1435858"/>
            <a:ext cx="11356055" cy="4057667"/>
          </a:xfr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vi-VN" sz="4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Môi trường đông </a:t>
            </a:r>
            <a:r>
              <a:rPr lang="vi-VN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người, tương đối đồng nhất</a:t>
            </a:r>
          </a:p>
          <a:p>
            <a:pPr marL="914400" indent="-9144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Lứa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lang="vi-VN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bệnh,tự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vi-VN" sz="4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tiêm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chủng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vắc</a:t>
            </a:r>
            <a:r>
              <a:rPr lang="en-US" sz="40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xin</a:t>
            </a:r>
            <a:endParaRPr lang="vi-VN" sz="4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  <a:p>
            <a:pPr marL="320040" indent="-320040">
              <a:buFont typeface="Wingdings"/>
              <a:buChar char=""/>
              <a:defRPr/>
            </a:pPr>
            <a:endParaRPr lang="en-US" sz="4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94" y="5701644"/>
            <a:ext cx="1125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lây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hấp,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lây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>
            <a:extLst>
              <a:ext uri="{FF2B5EF4-FFF2-40B4-BE49-F238E27FC236}">
                <a16:creationId xmlns:a16="http://schemas.microsoft.com/office/drawing/2014/main" xmlns="" id="{D85DCEC2-2CF5-249A-869E-7A27C0D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08050"/>
          </a:xfrm>
        </p:spPr>
        <p:txBody>
          <a:bodyPr anchor="ctr"/>
          <a:lstStyle/>
          <a:p>
            <a:pPr algn="ctr" eaLnBrk="1" hangingPunct="1"/>
            <a:r>
              <a:rPr lang="en-US" altLang="en-US" sz="3400" b="1" dirty="0"/>
              <a:t>CÁC DỊCH BỆNH THƯỜNG GẶP TRONG TRƯỜNG HỌC</a:t>
            </a:r>
          </a:p>
        </p:txBody>
      </p:sp>
      <p:sp>
        <p:nvSpPr>
          <p:cNvPr id="32771" name="Content Placeholder 1">
            <a:extLst>
              <a:ext uri="{FF2B5EF4-FFF2-40B4-BE49-F238E27FC236}">
                <a16:creationId xmlns:a16="http://schemas.microsoft.com/office/drawing/2014/main" xmlns="" id="{BE7A34E5-461C-86B9-BDB5-213000FF34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0550" y="1593850"/>
            <a:ext cx="5186363" cy="4367213"/>
          </a:xfrm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Tay </a:t>
            </a: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chân</a:t>
            </a:r>
            <a:r>
              <a:rPr lang="en-US" alt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miệng</a:t>
            </a:r>
            <a:endParaRPr lang="en-US" altLang="en-US" sz="32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Thủy</a:t>
            </a:r>
            <a:r>
              <a:rPr lang="en-US" alt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đậu</a:t>
            </a:r>
            <a:endParaRPr lang="en-US" altLang="en-US" sz="32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Cúm</a:t>
            </a:r>
            <a:endParaRPr lang="en-US" altLang="en-US" sz="32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>
                <a:latin typeface="Tw Cen MT" panose="020B0602020104020603" pitchFamily="34" charset="0"/>
                <a:cs typeface="Arial" panose="020B0604020202020204" pitchFamily="34" charset="0"/>
              </a:rPr>
              <a:t>Sởi</a:t>
            </a:r>
            <a:endParaRPr lang="en-US" altLang="en-US" sz="3200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Rubella</a:t>
            </a:r>
          </a:p>
        </p:txBody>
      </p:sp>
      <p:sp>
        <p:nvSpPr>
          <p:cNvPr id="32772" name="Content Placeholder 1">
            <a:extLst>
              <a:ext uri="{FF2B5EF4-FFF2-40B4-BE49-F238E27FC236}">
                <a16:creationId xmlns:a16="http://schemas.microsoft.com/office/drawing/2014/main" xmlns="" id="{B4067D47-4334-A70B-FEEB-9BB81A3C869E}"/>
              </a:ext>
            </a:extLst>
          </p:cNvPr>
          <p:cNvSpPr txBox="1">
            <a:spLocks/>
          </p:cNvSpPr>
          <p:nvPr/>
        </p:nvSpPr>
        <p:spPr bwMode="auto">
          <a:xfrm>
            <a:off x="4574178" y="1496274"/>
            <a:ext cx="502126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>
                <a:latin typeface="Tw Cen MT" panose="020B0602020104020603" pitchFamily="34" charset="0"/>
              </a:rPr>
              <a:t>Quai </a:t>
            </a:r>
            <a:r>
              <a:rPr lang="en-US" altLang="en-US" sz="3200" dirty="0" err="1">
                <a:latin typeface="Tw Cen MT" panose="020B0602020104020603" pitchFamily="34" charset="0"/>
              </a:rPr>
              <a:t>bị</a:t>
            </a:r>
            <a:endParaRPr lang="en-US" altLang="en-US" sz="3200" dirty="0">
              <a:latin typeface="Tw Cen MT" panose="020B0602020104020603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>
                <a:latin typeface="Tw Cen MT" panose="020B0602020104020603" pitchFamily="34" charset="0"/>
              </a:rPr>
              <a:t>Sốt</a:t>
            </a:r>
            <a:r>
              <a:rPr lang="en-US" altLang="en-US" sz="3200" dirty="0">
                <a:latin typeface="Tw Cen MT" panose="020B0602020104020603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</a:rPr>
              <a:t>xuất</a:t>
            </a:r>
            <a:r>
              <a:rPr lang="en-US" altLang="en-US" sz="3200" dirty="0">
                <a:latin typeface="Tw Cen MT" panose="020B0602020104020603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</a:rPr>
              <a:t>huyết</a:t>
            </a:r>
            <a:endParaRPr lang="en-US" altLang="en-US" sz="3200" dirty="0">
              <a:latin typeface="Tw Cen MT" panose="020B0602020104020603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 smtClean="0">
                <a:latin typeface="Tw Cen MT" panose="020B0602020104020603" pitchFamily="34" charset="0"/>
              </a:rPr>
              <a:t>Đau</a:t>
            </a:r>
            <a:r>
              <a:rPr lang="en-US" altLang="en-US" sz="3200" dirty="0" smtClean="0">
                <a:latin typeface="Tw Cen MT" panose="020B0602020104020603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</a:rPr>
              <a:t>mắt</a:t>
            </a:r>
            <a:r>
              <a:rPr lang="en-US" altLang="en-US" sz="3200" dirty="0">
                <a:latin typeface="Tw Cen MT" panose="020B0602020104020603" pitchFamily="34" charset="0"/>
              </a:rPr>
              <a:t> </a:t>
            </a:r>
            <a:r>
              <a:rPr lang="en-US" altLang="en-US" sz="3200" dirty="0" err="1">
                <a:latin typeface="Tw Cen MT" panose="020B0602020104020603" pitchFamily="34" charset="0"/>
              </a:rPr>
              <a:t>đỏ</a:t>
            </a:r>
            <a:endParaRPr lang="en-US" altLang="en-US" sz="3200" dirty="0">
              <a:latin typeface="Tw Cen MT" panose="020B0602020104020603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en-US" sz="3200" dirty="0" err="1">
                <a:latin typeface="Tw Cen MT" panose="020B0602020104020603" pitchFamily="34" charset="0"/>
              </a:rPr>
              <a:t>Tiêu</a:t>
            </a:r>
            <a:r>
              <a:rPr lang="en-US" altLang="en-US" sz="3200" dirty="0">
                <a:latin typeface="Tw Cen MT" panose="020B0602020104020603" pitchFamily="34" charset="0"/>
              </a:rPr>
              <a:t> </a:t>
            </a:r>
            <a:r>
              <a:rPr lang="en-US" altLang="en-US" sz="3200" dirty="0" err="1" smtClean="0">
                <a:latin typeface="Tw Cen MT" panose="020B0602020104020603" pitchFamily="34" charset="0"/>
              </a:rPr>
              <a:t>chảy</a:t>
            </a:r>
            <a:endParaRPr lang="vi-VN" altLang="en-US" sz="3200" dirty="0" smtClean="0">
              <a:latin typeface="Tw Cen MT" panose="020B0602020104020603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vi-VN" altLang="en-US" sz="3200" dirty="0" smtClean="0">
                <a:latin typeface="Tw Cen MT" panose="020B0602020104020603" pitchFamily="34" charset="0"/>
              </a:rPr>
              <a:t>COVID-19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vi-VN" altLang="en-US" sz="3200" dirty="0" smtClean="0">
                <a:latin typeface="Tw Cen MT" panose="020B0602020104020603" pitchFamily="34" charset="0"/>
              </a:rPr>
              <a:t>.....</a:t>
            </a:r>
            <a:endParaRPr lang="en-US" altLang="en-US" sz="3200" dirty="0">
              <a:latin typeface="Tw Cen MT" panose="020B0602020104020603" pitchFamily="34" charset="0"/>
            </a:endParaRP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xmlns="" id="{F756C7DD-C868-B999-1CDC-BC0AA602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" y="463428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>
            <a:extLst>
              <a:ext uri="{FF2B5EF4-FFF2-40B4-BE49-F238E27FC236}">
                <a16:creationId xmlns:a16="http://schemas.microsoft.com/office/drawing/2014/main" xmlns="" id="{FCBDF4EE-7D38-ED17-186B-00A0064C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347" y="3488107"/>
            <a:ext cx="28575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>
            <a:extLst>
              <a:ext uri="{FF2B5EF4-FFF2-40B4-BE49-F238E27FC236}">
                <a16:creationId xmlns:a16="http://schemas.microsoft.com/office/drawing/2014/main" xmlns="" id="{775918A8-B763-4CD7-7A8A-D08470E0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10" y="4799290"/>
            <a:ext cx="311626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>
            <a:extLst>
              <a:ext uri="{FF2B5EF4-FFF2-40B4-BE49-F238E27FC236}">
                <a16:creationId xmlns:a16="http://schemas.microsoft.com/office/drawing/2014/main" xmlns="" id="{6D3515EA-FFCD-2444-95B1-721B8B22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347" y="13716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54D3ADB-3A13-4479-E9EC-B04B3A587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001" y="76200"/>
            <a:ext cx="12192000" cy="724247"/>
          </a:xfrm>
        </p:spPr>
        <p:txBody>
          <a:bodyPr/>
          <a:lstStyle/>
          <a:p>
            <a:r>
              <a:rPr lang="vi-VN" sz="3800" b="1" dirty="0"/>
              <a:t>TÌNH HÌNH DỊCH BỆNH TẠI HÀ NỘI (Đến 4/4/2023)</a:t>
            </a:r>
            <a:endParaRPr lang="en-US" sz="3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3F6341-8B2A-E232-8457-0128BFAD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1063756"/>
            <a:ext cx="10415617" cy="51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7BB7D3FD-5862-02C3-2341-B6A10563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158751"/>
            <a:ext cx="4929010" cy="1716255"/>
          </a:xfrm>
        </p:spPr>
        <p:txBody>
          <a:bodyPr anchor="b">
            <a:normAutofit/>
          </a:bodyPr>
          <a:lstStyle/>
          <a:p>
            <a:r>
              <a:rPr lang="vi-VN" altLang="en-US" sz="3900" b="1" dirty="0">
                <a:cs typeface="Lucida Sans Unicode" panose="020B0602030504020204" pitchFamily="34" charset="0"/>
              </a:rPr>
              <a:t>TÌNH HÌNH BỆNH THỦY ĐẬU</a:t>
            </a:r>
            <a:endParaRPr lang="en-US" altLang="en-US" sz="3900" b="1" dirty="0">
              <a:cs typeface="Lucida Sans Unicode" panose="020B0602030504020204" pitchFamily="34" charset="0"/>
            </a:endParaRPr>
          </a:p>
        </p:txBody>
      </p:sp>
      <p:sp>
        <p:nvSpPr>
          <p:cNvPr id="34826" name="Rectangle 34825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B9042D93-F2F9-1B1C-E2ED-8EA8D51CB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5556" r="5664" b="11666"/>
          <a:stretch/>
        </p:blipFill>
        <p:spPr>
          <a:xfrm>
            <a:off x="314306" y="299509"/>
            <a:ext cx="5151298" cy="6258983"/>
          </a:xfrm>
          <a:prstGeom prst="rect">
            <a:avLst/>
          </a:prstGeom>
        </p:spPr>
      </p:pic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7B2AA582-7497-F989-991B-BF5EA03061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89167" y="2327349"/>
            <a:ext cx="5193577" cy="3816349"/>
          </a:xfrm>
        </p:spPr>
        <p:txBody>
          <a:bodyPr anchor="t">
            <a:normAutofit fontScale="92500"/>
          </a:bodyPr>
          <a:lstStyle/>
          <a:p>
            <a:pPr algn="just"/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4/4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toàn TP đã ghi nhận 911 ca mắc Thủy đậu tại 21/20 QHTX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(37,3%)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(38,1%)</a:t>
            </a:r>
          </a:p>
          <a:p>
            <a:pPr algn="just"/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vi-VN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đó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altLang="en-US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alt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828" name="Straight Connector 34827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24BCA06-8AFF-7E7C-E9E5-6D584DF2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09828"/>
              </p:ext>
            </p:extLst>
          </p:nvPr>
        </p:nvGraphicFramePr>
        <p:xfrm>
          <a:off x="0" y="0"/>
          <a:ext cx="4762500" cy="6664515"/>
        </p:xfrm>
        <a:graphic>
          <a:graphicData uri="http://schemas.openxmlformats.org/drawingml/2006/table">
            <a:tbl>
              <a:tblPr/>
              <a:tblGrid>
                <a:gridCol w="531982">
                  <a:extLst>
                    <a:ext uri="{9D8B030D-6E8A-4147-A177-3AD203B41FA5}">
                      <a16:colId xmlns:a16="http://schemas.microsoft.com/office/drawing/2014/main" xmlns="" val="2604191843"/>
                    </a:ext>
                  </a:extLst>
                </a:gridCol>
                <a:gridCol w="937300">
                  <a:extLst>
                    <a:ext uri="{9D8B030D-6E8A-4147-A177-3AD203B41FA5}">
                      <a16:colId xmlns:a16="http://schemas.microsoft.com/office/drawing/2014/main" xmlns="" val="3256997704"/>
                    </a:ext>
                  </a:extLst>
                </a:gridCol>
                <a:gridCol w="924634">
                  <a:extLst>
                    <a:ext uri="{9D8B030D-6E8A-4147-A177-3AD203B41FA5}">
                      <a16:colId xmlns:a16="http://schemas.microsoft.com/office/drawing/2014/main" xmlns="" val="3609641587"/>
                    </a:ext>
                  </a:extLst>
                </a:gridCol>
                <a:gridCol w="1507281">
                  <a:extLst>
                    <a:ext uri="{9D8B030D-6E8A-4147-A177-3AD203B41FA5}">
                      <a16:colId xmlns:a16="http://schemas.microsoft.com/office/drawing/2014/main" xmlns="" val="1419671774"/>
                    </a:ext>
                  </a:extLst>
                </a:gridCol>
                <a:gridCol w="861303">
                  <a:extLst>
                    <a:ext uri="{9D8B030D-6E8A-4147-A177-3AD203B41FA5}">
                      <a16:colId xmlns:a16="http://schemas.microsoft.com/office/drawing/2014/main" xmlns="" val="3018878379"/>
                    </a:ext>
                  </a:extLst>
                </a:gridCol>
              </a:tblGrid>
              <a:tr h="526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STT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Quận huyện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Xã phường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Điểm trường ghi nhận </a:t>
                      </a:r>
                      <a:b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chùm ca bệnh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Số bệnh nhân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0272962"/>
                  </a:ext>
                </a:extLst>
              </a:tr>
              <a:tr h="2218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 Vì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Vân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Vân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163171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 Minh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Chu Minh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3493577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 Cường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Phú Cường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56047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Tây Đằng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Tây Đằng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9113371"/>
                  </a:ext>
                </a:extLst>
              </a:tr>
              <a:tr h="2218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Chương  Mỹ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Đồng Lạc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Đồng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Lạc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346455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Tốt Động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Tốt Động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427100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Trung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Trung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4141832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 Nghĩa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Phú Nghĩa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9737257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Văn Võ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Văn Võ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06055"/>
                  </a:ext>
                </a:extLst>
              </a:tr>
              <a:tr h="22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 Lâm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Đặng Xá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Ánh Sao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3405452"/>
                  </a:ext>
                </a:extLst>
              </a:tr>
              <a:tr h="221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Mỹ Đức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Hùng Tiến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Hùng Tiến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3238410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Hợp Thanh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Hợp Thanh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9959403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Tế Tiêu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Tế Tiêu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4627920"/>
                  </a:ext>
                </a:extLst>
              </a:tr>
              <a:tr h="221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 Từ Liêm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 Đô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Phú Đô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380354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Xuân Phương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Xuân Phương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8301948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Tây Mỗ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Tây Mỗ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1616930"/>
                  </a:ext>
                </a:extLst>
              </a:tr>
              <a:tr h="22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 Xuyên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Thị trấn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TK Thao Chính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201207"/>
                  </a:ext>
                </a:extLst>
              </a:tr>
              <a:tr h="22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Phúc Thọ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 Hiệp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Trung tâm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186656"/>
                  </a:ext>
                </a:extLst>
              </a:tr>
              <a:tr h="2218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Thạch Thất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Hạ Bằng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Hạ Bằng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502881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Hữu Bằng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Hữu Bằng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381254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Yên Bình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Yên Bình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713090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Hương Ngải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Hương Ngải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2910268"/>
                  </a:ext>
                </a:extLst>
              </a:tr>
              <a:tr h="22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Thanh Oai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Dân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Dân Hòa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118394"/>
                  </a:ext>
                </a:extLst>
              </a:tr>
              <a:tr h="221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Thanh Trì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Tả Thanh Oai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Ngô Thì Nhậm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684446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Văn Điển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Văn Điển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243372"/>
                  </a:ext>
                </a:extLst>
              </a:tr>
              <a:tr h="221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Tân Triều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Tiểu học Yên Xá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8400710"/>
                  </a:ext>
                </a:extLst>
              </a:tr>
              <a:tr h="22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Vân Đình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Thị trấn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Mầm non Vân Đình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30" marR="5030" marT="5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54302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9DE4CA61-DB05-477E-BCB9-1082F62A53E6}"/>
              </a:ext>
            </a:extLst>
          </p:cNvPr>
          <p:cNvSpPr txBox="1">
            <a:spLocks/>
          </p:cNvSpPr>
          <p:nvPr/>
        </p:nvSpPr>
        <p:spPr>
          <a:xfrm>
            <a:off x="4762500" y="96838"/>
            <a:ext cx="7429500" cy="706437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3600" b="1" dirty="0">
                <a:cs typeface="Lucida Sans Unicode" panose="020B0602030504020204" pitchFamily="34" charset="0"/>
              </a:rPr>
              <a:t>TÌNH HÌNH BỆNH THỦY ĐẬU</a:t>
            </a:r>
            <a:endParaRPr lang="en-US" altLang="en-US" sz="3600" b="1" dirty="0">
              <a:cs typeface="Lucida Sans Unicode" panose="020B0602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008C50-2386-69A6-89BC-1897760AFC93}"/>
              </a:ext>
            </a:extLst>
          </p:cNvPr>
          <p:cNvSpPr txBox="1"/>
          <p:nvPr/>
        </p:nvSpPr>
        <p:spPr>
          <a:xfrm>
            <a:off x="5213350" y="835616"/>
            <a:ext cx="6661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vi-VN" sz="2800" dirty="0"/>
              <a:t>11 Quận, huyện ghi nhận các chùm ca bệnh tại trường học trong đó có 17 trường mầm non và 10 trường tiểu học.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vi-VN" sz="2800" dirty="0"/>
              <a:t>Số trẻ/học sinh mắc bệnh dao động từ 2-29 trong đó:</a:t>
            </a:r>
          </a:p>
          <a:p>
            <a:pPr lvl="1"/>
            <a:r>
              <a:rPr lang="vi-VN" sz="2400" dirty="0"/>
              <a:t>+ Trường Mầm non Đồng Lạc. Chương Mỹ: 29 trẻ</a:t>
            </a:r>
          </a:p>
          <a:p>
            <a:pPr lvl="1"/>
            <a:r>
              <a:rPr lang="vi-VN" sz="2400" dirty="0"/>
              <a:t>+ Trường Mầm non Tốt Động, Chương Mỹ: 24 trẻ</a:t>
            </a:r>
          </a:p>
          <a:p>
            <a:pPr lvl="1"/>
            <a:r>
              <a:rPr lang="vi-VN" sz="2400" dirty="0"/>
              <a:t>+ Trường Tiểu học Ngô Thì Nhậm, Thanh Trì: 20 học sinh</a:t>
            </a:r>
          </a:p>
        </p:txBody>
      </p:sp>
    </p:spTree>
    <p:extLst>
      <p:ext uri="{BB962C8B-B14F-4D97-AF65-F5344CB8AC3E}">
        <p14:creationId xmlns:p14="http://schemas.microsoft.com/office/powerpoint/2010/main" val="39906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775" y="435203"/>
            <a:ext cx="11573197" cy="724247"/>
          </a:xfrm>
        </p:spPr>
        <p:txBody>
          <a:bodyPr/>
          <a:lstStyle/>
          <a:p>
            <a:r>
              <a:rPr lang="vi-VN" dirty="0" smtClean="0"/>
              <a:t>Phân bố thủy đậu 2023 theo tuổi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10244" y="1532964"/>
          <a:ext cx="11642270" cy="496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8506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2799</Words>
  <Application>Microsoft Office PowerPoint</Application>
  <PresentationFormat>Widescreen</PresentationFormat>
  <Paragraphs>375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 Unicode MS</vt:lpstr>
      <vt:lpstr>.VnTime</vt:lpstr>
      <vt:lpstr>Arial</vt:lpstr>
      <vt:lpstr>Calibri</vt:lpstr>
      <vt:lpstr>CenturyGothic-Bold</vt:lpstr>
      <vt:lpstr>Lucida Sans Unicode</vt:lpstr>
      <vt:lpstr>Segoe UI</vt:lpstr>
      <vt:lpstr>Times New Roman</vt:lpstr>
      <vt:lpstr>Tw Cen MT</vt:lpstr>
      <vt:lpstr>Verdana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CÁC DỊCH BỆNH THƯỜNG GẶP TRONG TRƯỜNG HỌC</vt:lpstr>
      <vt:lpstr>PowerPoint Presentation</vt:lpstr>
      <vt:lpstr>TÌNH HÌNH BỆNH THỦY ĐẬU</vt:lpstr>
      <vt:lpstr>PowerPoint Presentation</vt:lpstr>
      <vt:lpstr>PowerPoint Presentation</vt:lpstr>
      <vt:lpstr>TÌNH HÌNH BỆNH TAY CHÂN MIỆNG</vt:lpstr>
      <vt:lpstr>PHÂN BỐ CA BỆNH TAY CHÂN MIỆNG GIAI ĐOẠN 2015-2018</vt:lpstr>
      <vt:lpstr>PowerPoint Presentation</vt:lpstr>
      <vt:lpstr>Phân bố bệnh nhân TCM 2023 theo tuổi</vt:lpstr>
      <vt:lpstr>PowerPoint Presentation</vt:lpstr>
      <vt:lpstr>BỆNH THỦY ĐẬU  (PHỎNG RẠ, TRÁI RẠ)</vt:lpstr>
      <vt:lpstr>PowerPoint Presentation</vt:lpstr>
      <vt:lpstr>PowerPoint Presentation</vt:lpstr>
      <vt:lpstr>BỆNH SỞI</vt:lpstr>
      <vt:lpstr>PowerPoint Presentation</vt:lpstr>
      <vt:lpstr>PowerPoint Presentation</vt:lpstr>
      <vt:lpstr>PowerPoint Presentation</vt:lpstr>
      <vt:lpstr>BỆNH QUAI BỊ (VIÊM TUYẾN MANG TAI)</vt:lpstr>
      <vt:lpstr>BIẾN CHỨNG CỦA BỆNH QUAI BỊ</vt:lpstr>
      <vt:lpstr>BỆNH CÚM MÙA</vt:lpstr>
      <vt:lpstr>BỆNH COVID-19</vt:lpstr>
      <vt:lpstr>PowerPoint Presentation</vt:lpstr>
      <vt:lpstr>PowerPoint Presentation</vt:lpstr>
      <vt:lpstr>PowerPoint Presentation</vt:lpstr>
      <vt:lpstr>PowerPoint Presentation</vt:lpstr>
      <vt:lpstr>BỆNH ĐAU MẮT ĐỎ  (VIÊM KẾT MẠC VIRUS)</vt:lpstr>
      <vt:lpstr>TIÊU CHẢY CẤP</vt:lpstr>
      <vt:lpstr>PowerPoint Presentation</vt:lpstr>
      <vt:lpstr>PowerPoint Presentation</vt:lpstr>
      <vt:lpstr>PowerPoint Presentation</vt:lpstr>
      <vt:lpstr>CÁCH LY PHÒNG CHỐNG DỊCH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AutoBVT</cp:lastModifiedBy>
  <cp:revision>99</cp:revision>
  <dcterms:created xsi:type="dcterms:W3CDTF">2019-01-14T06:35:35Z</dcterms:created>
  <dcterms:modified xsi:type="dcterms:W3CDTF">2023-04-10T05:36:13Z</dcterms:modified>
</cp:coreProperties>
</file>