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300" r:id="rId4"/>
    <p:sldId id="259" r:id="rId5"/>
    <p:sldId id="261" r:id="rId6"/>
    <p:sldId id="263" r:id="rId7"/>
    <p:sldId id="265" r:id="rId8"/>
    <p:sldId id="266" r:id="rId9"/>
    <p:sldId id="274" r:id="rId10"/>
    <p:sldId id="270" r:id="rId11"/>
    <p:sldId id="297" r:id="rId12"/>
    <p:sldId id="298" r:id="rId13"/>
    <p:sldId id="296" r:id="rId14"/>
    <p:sldId id="286" r:id="rId15"/>
    <p:sldId id="287" r:id="rId16"/>
    <p:sldId id="288" r:id="rId17"/>
    <p:sldId id="289" r:id="rId18"/>
    <p:sldId id="290" r:id="rId19"/>
    <p:sldId id="291" r:id="rId20"/>
    <p:sldId id="294" r:id="rId21"/>
    <p:sldId id="295" r:id="rId22"/>
    <p:sldId id="282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>
        <p:scale>
          <a:sx n="76" d="100"/>
          <a:sy n="7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3-23T08:28:12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 0,'-25'0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13B68-A411-4167-A386-0CA31B825740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44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C5A04-92ED-44E6-A6A2-EBB3B3C0585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57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C2279-39E4-4B2F-8A29-B365E818E933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73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75D980-73F9-4350-8B61-00E41CCA77C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0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B44E6-C2E3-4E80-8318-0D6CF57A9D3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85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9B923-1E65-4A6D-974C-2C4E683125F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9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83E56-3B3A-49BC-9A55-CE29EF424DA6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769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9E0EA-BDA6-4130-8C0F-ED83C8C1F89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0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B80FC0-6592-49E0-9A19-7BC3158F3AF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29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49F7C-BBCF-4140-940A-2EE50A713EB5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61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9A371-A22F-4A0D-9E91-BAF22896F81B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1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88B1C-01EE-41C9-BCE0-3E111E4E600A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E278FD-849E-43D5-89F6-0468F5A53361}" type="slidenum">
              <a:rPr lang="en-US" alt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8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Em%20Di%20Choi%20Thuyen%20-%20Be%20Bao%20Ngu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EmTapLaiOTo-VA-4397802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emf"/><Relationship Id="rId5" Type="http://schemas.openxmlformats.org/officeDocument/2006/relationships/customXml" Target="../ink/ink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0" y="-63859"/>
            <a:ext cx="9161930" cy="6858000"/>
          </a:xfrm>
          <a:prstGeom prst="rect">
            <a:avLst/>
          </a:prstGeom>
        </p:spPr>
      </p:pic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2000250" y="2819400"/>
            <a:ext cx="7010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en-US" sz="2800" b="1" dirty="0">
                <a:solidFill>
                  <a:srgbClr val="0000CC"/>
                </a:solidFill>
              </a:rPr>
              <a:t>Đề tài : </a:t>
            </a:r>
            <a:r>
              <a:rPr lang="it-IT" altLang="en-US" sz="2800" b="1" dirty="0" smtClean="0">
                <a:solidFill>
                  <a:srgbClr val="0000CC"/>
                </a:solidFill>
              </a:rPr>
              <a:t>Khám phá một số PTGT đường thủy</a:t>
            </a:r>
            <a:endParaRPr lang="it-IT" altLang="en-US" sz="2800" b="1" dirty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</a:pPr>
            <a:r>
              <a:rPr lang="it-IT" altLang="en-US" sz="2800" b="1" dirty="0">
                <a:solidFill>
                  <a:srgbClr val="0000CC"/>
                </a:solidFill>
              </a:rPr>
              <a:t>Lớp: </a:t>
            </a:r>
            <a:r>
              <a:rPr lang="it-IT" altLang="en-US" sz="2800" b="1">
                <a:solidFill>
                  <a:srgbClr val="0000CC"/>
                </a:solidFill>
              </a:rPr>
              <a:t>MGB </a:t>
            </a:r>
            <a:r>
              <a:rPr lang="it-IT" altLang="en-US" sz="2800" b="1" smtClean="0">
                <a:solidFill>
                  <a:srgbClr val="0000CC"/>
                </a:solidFill>
              </a:rPr>
              <a:t>C</a:t>
            </a:r>
            <a:r>
              <a:rPr lang="it-IT" altLang="en-US" sz="2800" b="1" dirty="0">
                <a:solidFill>
                  <a:srgbClr val="0000CC"/>
                </a:solidFill>
              </a:rPr>
              <a:t>2</a:t>
            </a:r>
            <a:endParaRPr lang="it-IT" altLang="en-US" sz="2800" b="1" dirty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</a:pPr>
            <a:r>
              <a:rPr lang="it-IT" altLang="en-US" sz="2800" b="1" dirty="0" smtClean="0">
                <a:solidFill>
                  <a:srgbClr val="0000CC"/>
                </a:solidFill>
              </a:rPr>
              <a:t>Người dạy: Đinh </a:t>
            </a:r>
            <a:r>
              <a:rPr lang="it-IT" altLang="en-US" sz="2800" b="1" smtClean="0">
                <a:solidFill>
                  <a:srgbClr val="0000CC"/>
                </a:solidFill>
              </a:rPr>
              <a:t>Thị </a:t>
            </a:r>
            <a:r>
              <a:rPr lang="it-IT" altLang="en-US" sz="2800" b="1" smtClean="0">
                <a:solidFill>
                  <a:srgbClr val="0000CC"/>
                </a:solidFill>
              </a:rPr>
              <a:t>Hoài</a:t>
            </a:r>
            <a:endParaRPr lang="it-IT" altLang="en-US" sz="2800" b="1" dirty="0">
              <a:solidFill>
                <a:srgbClr val="0000CC"/>
              </a:solidFill>
            </a:endParaRPr>
          </a:p>
        </p:txBody>
      </p:sp>
      <p:sp>
        <p:nvSpPr>
          <p:cNvPr id="14" name="WordArt 139"/>
          <p:cNvSpPr>
            <a:spLocks noChangeArrowheads="1" noChangeShapeType="1" noTextEdit="1"/>
          </p:cNvSpPr>
          <p:nvPr/>
        </p:nvSpPr>
        <p:spPr bwMode="auto">
          <a:xfrm>
            <a:off x="2000250" y="1729365"/>
            <a:ext cx="5391150" cy="9376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Khám</a:t>
            </a:r>
            <a:r>
              <a:rPr lang="en-US" sz="3600" b="1" kern="10" dirty="0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kern="10" dirty="0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b="1" kern="10" dirty="0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endParaRPr lang="en-US" sz="3600" b="1" kern="10" dirty="0">
              <a:ln w="19050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-152399"/>
            <a:ext cx="86868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PHÒNG GIÁO DỤC&amp; ĐÀO TẠO 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800" b="1" i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MẦM </a:t>
            </a:r>
            <a:r>
              <a:rPr lang="en-US" sz="2800" b="1" i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2800" b="1" i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THƯỢNG THANH</a:t>
            </a:r>
            <a:endParaRPr lang="en-US" sz="2800" b="1" i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 nên thuê cano du lịch tham quan Vịnh Hạ Long hay khô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" y="20782"/>
            <a:ext cx="9123218" cy="68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34492" y="5410200"/>
            <a:ext cx="4495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Cano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lh3.googleusercontent.com/ruggldvNTWRGvEgg-cCmDn_VcCeJisL4LtyD-WJHiwbePWTp8AEeaHz_Qb5AX0yTJjlnKOQBYl-R7UKVwnqvplqoG9qwG66YZJx4h9XoIHuFamF78PEtDKdc2mPX4z2OqF3_4wtmeARpMCYuQ2GdZLbfnSrIwfrbhA2HHVE_N0cbhLTNh424N2pIHkBlXIhJzMGgVdVsSvhUu6Lfm1NmJgbTEGm-64E4KRZfMWsCuyxCXutVUl5FuJaB76TBV2qblBVn-jKxKBeP0kz1_ZXjxV9EuCg-HNuINB7LDP0Y0znZj8yEr1pKB1zdDy8nzZCoJ4kf4vFOm7lUl-8k_JFU0qZrbnhO3wc38phRgLfGu4BCWuwGTL9J3O2G2M6DsTbzjmf3AQOVex0bICB51WoDdrTSgg7wo6FdZf119J15eJiulhtLojYkWpC0-yuwpe2eG3wtl4v8IIXPzwrFwSu-1hwrFwdV7cWlbdYkT3mV9ayGVVMpEiqyZnSeMUdX-Cm5QzI0qdhUvPOz01RXcESNGu7kBq1UX_4lHWKbOcykcWaOSWigDnaWGCPPOh00G1XpON9CfhAfNCquZc4Ri7LzhEYJUG5bCaAqOtDDUlHM_yUVeBLmd-sRHA-HH6rE-VGtzh--wPaKnYjeZ0AShk7G3C8DXbOHszPhug=w961-h620-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94263" y="0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2060"/>
                </a:solidFill>
              </a:rPr>
              <a:t>Tàu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cảnh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sát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biển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6019"/>
            <a:ext cx="8229600" cy="1272382"/>
          </a:xfrm>
        </p:spPr>
        <p:txBody>
          <a:bodyPr/>
          <a:lstStyle/>
          <a:p>
            <a:r>
              <a:rPr lang="en-US" dirty="0" smtClean="0"/>
              <a:t>Cho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PTGT </a:t>
            </a:r>
            <a:r>
              <a:rPr lang="en-US" dirty="0" err="1" smtClean="0"/>
              <a:t>vừa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80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FF00"/>
              </a:solidFill>
              <a:latin typeface=".VnArabia"/>
            </a:endParaRP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3581400" y="437148"/>
            <a:ext cx="4114800" cy="1696452"/>
          </a:xfrm>
          <a:prstGeom prst="wedgeEllipseCallout">
            <a:avLst>
              <a:gd name="adj1" fmla="val 82805"/>
              <a:gd name="adj2" fmla="val -6152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330116" y="326642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962400"/>
            <a:ext cx="6477000" cy="289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1200" y="3200400"/>
            <a:ext cx="1434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Tàu</a:t>
            </a:r>
            <a:r>
              <a:rPr lang="en-US" sz="2800" dirty="0" smtClean="0"/>
              <a:t> </a:t>
            </a:r>
            <a:r>
              <a:rPr lang="en-US" sz="2800" dirty="0" err="1" smtClean="0"/>
              <a:t>thủy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9074"/>
            <a:ext cx="2257926" cy="2257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80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FF00"/>
              </a:solidFill>
              <a:latin typeface=".VnArabia"/>
            </a:endParaRP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82805"/>
              <a:gd name="adj2" fmla="val 13146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080544" y="3672681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6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4444" y="3733272"/>
            <a:ext cx="5339556" cy="320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7300"/>
            <a:ext cx="3231753" cy="3231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8960" y="3211016"/>
            <a:ext cx="1910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Thuyền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buồm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62163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91372"/>
              <a:gd name="adj2" fmla="val 152168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971800" y="3266571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572000" y="2809371"/>
            <a:ext cx="41910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phà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7" descr="Can-gio-diem-hen-ly-tuong-cho-ngay-cuoi-tuan-Sai-Gon-ivivu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025" y="4187898"/>
            <a:ext cx="5823757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600200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105781"/>
              <a:gd name="adj2" fmla="val 140046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590800" y="3027218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121727" y="2341418"/>
            <a:ext cx="50292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551"/>
              </a:avLst>
            </a:prstTxWarp>
          </a:bodyPr>
          <a:lstStyle/>
          <a:p>
            <a:pPr algn="ctr"/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Cano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2" descr="Có nên thuê cano du lịch tham quan Vịnh Hạ Long hay khô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73" y="4000500"/>
            <a:ext cx="6705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304800" y="698102"/>
            <a:ext cx="8839200" cy="6004721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vi-VN" sz="2400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400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400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vi-VN" sz="2400" dirty="0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vi-VN" sz="2400" dirty="0">
                <a:solidFill>
                  <a:srgbClr val="002060"/>
                </a:solidFill>
                <a:latin typeface="times new roman"/>
              </a:rPr>
              <a:t>- </a:t>
            </a:r>
            <a:r>
              <a:rPr lang="vi-VN" sz="2400" dirty="0" smtClean="0">
                <a:solidFill>
                  <a:srgbClr val="002060"/>
                </a:solidFill>
                <a:latin typeface="times new roman"/>
              </a:rPr>
              <a:t>Trẻ </a:t>
            </a:r>
            <a:r>
              <a:rPr lang="vi-VN" sz="2400" dirty="0">
                <a:solidFill>
                  <a:srgbClr val="002060"/>
                </a:solidFill>
                <a:latin typeface="times new roman"/>
              </a:rPr>
              <a:t>biết tên gọi của một số </a:t>
            </a:r>
            <a:r>
              <a:rPr lang="en-US" sz="2400" dirty="0" err="1" smtClean="0">
                <a:solidFill>
                  <a:srgbClr val="002060"/>
                </a:solidFill>
                <a:latin typeface="times new roman"/>
              </a:rPr>
              <a:t>thuyền</a:t>
            </a:r>
            <a:r>
              <a:rPr lang="en-US" sz="2400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vi-VN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thuyền buồm, thuyền nan, thuyền thúng.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buNone/>
            </a:pPr>
            <a:r>
              <a:rPr lang="vi-VN" sz="2400" dirty="0" smtClean="0">
                <a:solidFill>
                  <a:srgbClr val="002060"/>
                </a:solidFill>
                <a:latin typeface="times new roman"/>
              </a:rPr>
              <a:t>-</a:t>
            </a:r>
            <a:r>
              <a:rPr lang="vi-VN" sz="2400" dirty="0">
                <a:solidFill>
                  <a:srgbClr val="002060"/>
                </a:solidFill>
                <a:latin typeface="times new roman"/>
              </a:rPr>
              <a:t> </a:t>
            </a:r>
            <a:r>
              <a:rPr lang="vi-VN" sz="2400" dirty="0" smtClean="0">
                <a:solidFill>
                  <a:srgbClr val="002060"/>
                </a:solidFill>
                <a:latin typeface="times new roman"/>
              </a:rPr>
              <a:t>Trẻ </a:t>
            </a:r>
            <a:r>
              <a:rPr lang="vi-VN" sz="2400" dirty="0">
                <a:solidFill>
                  <a:srgbClr val="002060"/>
                </a:solidFill>
                <a:latin typeface="times new roman"/>
              </a:rPr>
              <a:t>biết một số đặc </a:t>
            </a:r>
            <a:r>
              <a:rPr lang="vi-VN" sz="2400" dirty="0" smtClean="0">
                <a:solidFill>
                  <a:srgbClr val="002060"/>
                </a:solidFill>
                <a:latin typeface="times new roman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times new roman"/>
              </a:rPr>
              <a:t>,</a:t>
            </a:r>
            <a:r>
              <a:rPr lang="vi-VN" sz="2400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lợi ích</a:t>
            </a:r>
            <a:r>
              <a:rPr lang="vi-VN" sz="2400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/>
              </a:rPr>
              <a:t>nổi </a:t>
            </a:r>
            <a:r>
              <a:rPr lang="vi-VN" sz="2400" dirty="0" smtClean="0">
                <a:solidFill>
                  <a:srgbClr val="002060"/>
                </a:solidFill>
                <a:latin typeface="times new roman"/>
              </a:rPr>
              <a:t>bật</a:t>
            </a:r>
            <a:r>
              <a:rPr lang="en-US" sz="2400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 thuyền buồm, thuyền nan, thuyền thúng (thuyền buồm có thân thuyền, cánh buồm, cột buồm, thuyền di chuyển được nhờ sức gió; thuyền nan và thuyền thúng làm bằng tre, có mái chèo, di chuyển được nhờ sức người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...)</a:t>
            </a:r>
            <a:endParaRPr lang="en-US" alt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vi-VN" sz="2400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400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vi-VN" sz="2400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altLang="vi-VN" sz="2400" dirty="0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vi-VN" sz="2400" dirty="0">
                <a:solidFill>
                  <a:srgbClr val="002060"/>
                </a:solidFill>
                <a:latin typeface="times new roman"/>
              </a:rPr>
              <a:t>- </a:t>
            </a:r>
            <a:r>
              <a:rPr lang="vi-VN" sz="2400" dirty="0" smtClean="0">
                <a:solidFill>
                  <a:srgbClr val="002060"/>
                </a:solidFill>
                <a:latin typeface="times new roman"/>
              </a:rPr>
              <a:t>Trẻ </a:t>
            </a:r>
            <a:r>
              <a:rPr lang="vi-VN" sz="2400" dirty="0">
                <a:solidFill>
                  <a:srgbClr val="002060"/>
                </a:solidFill>
                <a:latin typeface="times new roman"/>
              </a:rPr>
              <a:t>có kỹ năng quan sát, kỹ năng so sánh </a:t>
            </a:r>
            <a:endParaRPr lang="en-US" sz="2400" dirty="0" smtClean="0">
              <a:solidFill>
                <a:srgbClr val="002060"/>
              </a:solidFill>
              <a:latin typeface="times new roman"/>
            </a:endParaRPr>
          </a:p>
          <a:p>
            <a:pPr algn="just">
              <a:buFontTx/>
              <a:buNone/>
            </a:pPr>
            <a:r>
              <a:rPr lang="en-US" alt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alt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vi-VN" sz="2400" dirty="0">
                <a:solidFill>
                  <a:srgbClr val="002060"/>
                </a:solidFill>
                <a:latin typeface=".VnTime" panose="020B7200000000000000" pitchFamily="34" charset="0"/>
              </a:rPr>
              <a:t>- </a:t>
            </a:r>
            <a:r>
              <a:rPr lang="en-US" altLang="vi-VN" sz="2400" dirty="0" err="1">
                <a:solidFill>
                  <a:srgbClr val="002060"/>
                </a:solidFill>
                <a:latin typeface=".VnTime" panose="020B7200000000000000" pitchFamily="34" charset="0"/>
              </a:rPr>
              <a:t>Ch¬i</a:t>
            </a:r>
            <a:r>
              <a:rPr lang="en-US" altLang="vi-VN" sz="2400" dirty="0">
                <a:solidFill>
                  <a:srgbClr val="002060"/>
                </a:solidFill>
                <a:latin typeface=".VnTime" panose="020B7200000000000000" pitchFamily="34" charset="0"/>
              </a:rPr>
              <a:t> ®</a:t>
            </a:r>
            <a:r>
              <a:rPr lang="en-US" altLang="vi-VN" sz="2400" dirty="0" err="1">
                <a:solidFill>
                  <a:srgbClr val="002060"/>
                </a:solidFill>
                <a:latin typeface=".VnTime" panose="020B7200000000000000" pitchFamily="34" charset="0"/>
              </a:rPr>
              <a:t>óng</a:t>
            </a:r>
            <a:r>
              <a:rPr lang="en-US" altLang="vi-VN" sz="24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.VnTime" panose="020B7200000000000000" pitchFamily="34" charset="0"/>
              </a:rPr>
              <a:t>c¸ch</a:t>
            </a:r>
            <a:r>
              <a:rPr lang="en-US" altLang="vi-VN" sz="2400" dirty="0">
                <a:solidFill>
                  <a:srgbClr val="002060"/>
                </a:solidFill>
                <a:latin typeface=".VnTime" panose="020B7200000000000000" pitchFamily="34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.VnTime" panose="020B7200000000000000" pitchFamily="34" charset="0"/>
              </a:rPr>
              <a:t>luËt</a:t>
            </a:r>
            <a:r>
              <a:rPr lang="en-US" altLang="vi-VN" sz="24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.VnTime" panose="020B7200000000000000" pitchFamily="34" charset="0"/>
              </a:rPr>
              <a:t>cña</a:t>
            </a:r>
            <a:r>
              <a:rPr lang="en-US" altLang="vi-VN" sz="24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.VnTime" panose="020B7200000000000000" pitchFamily="34" charset="0"/>
              </a:rPr>
              <a:t>trß</a:t>
            </a:r>
            <a:r>
              <a:rPr lang="en-US" altLang="vi-VN" sz="24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.VnTime" panose="020B7200000000000000" pitchFamily="34" charset="0"/>
              </a:rPr>
              <a:t>ch¬i</a:t>
            </a:r>
            <a:endParaRPr lang="en-US" altLang="vi-VN" sz="2400" dirty="0">
              <a:solidFill>
                <a:srgbClr val="002060"/>
              </a:solidFill>
              <a:latin typeface=".VnTime" panose="020B7200000000000000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vi-VN" sz="2400" b="1" dirty="0">
                <a:solidFill>
                  <a:srgbClr val="CC3300"/>
                </a:solidFill>
                <a:latin typeface=".VnTime" panose="020B7200000000000000" pitchFamily="34" charset="0"/>
              </a:rPr>
              <a:t>* </a:t>
            </a:r>
            <a:r>
              <a:rPr lang="en-US" altLang="vi-VN" sz="2400" dirty="0" err="1">
                <a:solidFill>
                  <a:srgbClr val="CC3300"/>
                </a:solidFill>
                <a:latin typeface=".VnTime" panose="020B7200000000000000" pitchFamily="34" charset="0"/>
              </a:rPr>
              <a:t>Th¸i</a:t>
            </a:r>
            <a:r>
              <a:rPr lang="en-US" altLang="vi-VN" sz="2400" dirty="0">
                <a:solidFill>
                  <a:srgbClr val="CC3300"/>
                </a:solidFill>
                <a:latin typeface=".VnTime" panose="020B7200000000000000" pitchFamily="34" charset="0"/>
              </a:rPr>
              <a:t> ®é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/>
              </a:rPr>
              <a:t>- </a:t>
            </a:r>
            <a:r>
              <a:rPr lang="vi-VN" sz="2400" dirty="0" smtClean="0">
                <a:solidFill>
                  <a:srgbClr val="002060"/>
                </a:solidFill>
                <a:latin typeface="times new roman"/>
              </a:rPr>
              <a:t>Giáo </a:t>
            </a:r>
            <a:r>
              <a:rPr lang="vi-VN" sz="2400" dirty="0">
                <a:solidFill>
                  <a:srgbClr val="002060"/>
                </a:solidFill>
                <a:latin typeface="times new roman"/>
              </a:rPr>
              <a:t>dục </a:t>
            </a:r>
            <a:r>
              <a:rPr lang="vi-VN" sz="2400" dirty="0" smtClean="0">
                <a:solidFill>
                  <a:srgbClr val="002060"/>
                </a:solidFill>
                <a:latin typeface="times new roman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 vệ môi trường nước, nghiêm chỉnh chấp hành luật lệ giao thông.</a:t>
            </a:r>
            <a:endParaRPr lang="en-US" alt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 Box 11"/>
          <p:cNvSpPr txBox="1">
            <a:spLocks noChangeArrowheads="1"/>
          </p:cNvSpPr>
          <p:nvPr/>
        </p:nvSpPr>
        <p:spPr bwMode="auto">
          <a:xfrm>
            <a:off x="2667000" y="17463"/>
            <a:ext cx="3224213" cy="523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 đích – Yêu cầu</a:t>
            </a:r>
          </a:p>
        </p:txBody>
      </p:sp>
    </p:spTree>
    <p:extLst>
      <p:ext uri="{BB962C8B-B14F-4D97-AF65-F5344CB8AC3E}">
        <p14:creationId xmlns:p14="http://schemas.microsoft.com/office/powerpoint/2010/main" val="400129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48dbbe54e2d6d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 " Thi ai nhanh" 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9940" name="Picture 4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</p:spPr>
      </p:pic>
      <p:pic>
        <p:nvPicPr>
          <p:cNvPr id="39941" name="Picture 5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724400"/>
            <a:ext cx="2133600" cy="2133600"/>
          </a:xfrm>
          <a:prstGeom prst="rect">
            <a:avLst/>
          </a:prstGeom>
          <a:noFill/>
        </p:spPr>
      </p:pic>
      <p:pic>
        <p:nvPicPr>
          <p:cNvPr id="7" name="Em Di Choi Thuyen - Be Bao Ng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810000" y="2133600"/>
            <a:ext cx="20574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96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99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48dd1002eefe5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A7F22"/>
            </a:solidFill>
            <a:miter lim="800000"/>
            <a:headEnd/>
            <a:tailEnd/>
          </a:ln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143000" y="9144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 chúc các cô mạnh khỏe hạnh phúc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" y="-76199"/>
            <a:ext cx="8944483" cy="6934200"/>
          </a:xfrm>
          <a:prstGeom prst="rect">
            <a:avLst/>
          </a:prstGeom>
        </p:spPr>
      </p:pic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2362200" y="1524000"/>
            <a:ext cx="45720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 ĐỘNG 1</a:t>
            </a:r>
          </a:p>
        </p:txBody>
      </p:sp>
      <p:sp>
        <p:nvSpPr>
          <p:cNvPr id="5131" name="WordArt 22"/>
          <p:cNvSpPr>
            <a:spLocks noChangeArrowheads="1" noChangeShapeType="1" noTextEdit="1"/>
          </p:cNvSpPr>
          <p:nvPr/>
        </p:nvSpPr>
        <p:spPr bwMode="auto">
          <a:xfrm>
            <a:off x="1676400" y="2664996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vận động bài hát "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em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tập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lái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ô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tô</a:t>
            </a:r>
            <a:r>
              <a:rPr lang="vi-VN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"</a:t>
            </a:r>
            <a:endParaRPr lang="en-US" sz="3600" kern="10" spc="-36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EmTapLaiOTo-VA-43978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640305" y="4417595"/>
            <a:ext cx="883920" cy="7620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81200" y="2133600"/>
            <a:ext cx="4876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2</a:t>
            </a:r>
          </a:p>
          <a:p>
            <a:pPr algn="ctr">
              <a:spcBef>
                <a:spcPct val="50000"/>
              </a:spcBef>
            </a:pP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Quan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sát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các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loại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thuyền</a:t>
            </a:r>
            <a:endParaRPr lang="en-US" sz="3600" dirty="0" smtClean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886200" y="57150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err="1">
                <a:latin typeface="Tahoma" pitchFamily="34" charset="0"/>
              </a:rPr>
              <a:t>Tàu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thủy</a:t>
            </a:r>
            <a:endParaRPr lang="en-US" sz="3200" dirty="0">
              <a:latin typeface="Tahoma" pitchFamily="34" charset="0"/>
            </a:endParaRPr>
          </a:p>
        </p:txBody>
      </p:sp>
      <p:pic>
        <p:nvPicPr>
          <p:cNvPr id="5131" name="Picture 1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10" descr="Pi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152400"/>
            <a:ext cx="807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5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</p:childTnLst>
        </p:cTn>
      </p:par>
    </p:tnLst>
    <p:bldLst>
      <p:bldP spid="153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4572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pic>
        <p:nvPicPr>
          <p:cNvPr id="6149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ictur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57200"/>
            <a:ext cx="6864927" cy="454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24212" y="57912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ahoma" pitchFamily="34" charset="0"/>
              </a:rPr>
              <a:t>Thuyền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buồm</a:t>
            </a:r>
            <a:r>
              <a:rPr lang="en-US" sz="2800" dirty="0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6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6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5538" y="3894138"/>
              <a:ext cx="9525" cy="1587"/>
            </p14:xfrm>
          </p:contentPart>
        </mc:Choice>
        <mc:Fallback xmlns="">
          <p:pic>
            <p:nvPicPr>
              <p:cNvPr id="1026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6013" y="3852876"/>
                <a:ext cx="28575" cy="84111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4959"/>
            <a:ext cx="8229600" cy="1143000"/>
          </a:xfrm>
        </p:spPr>
        <p:txBody>
          <a:bodyPr/>
          <a:lstStyle/>
          <a:p>
            <a:r>
              <a:rPr lang="en-US" dirty="0" smtClean="0"/>
              <a:t>So </a:t>
            </a:r>
            <a:r>
              <a:rPr lang="en-US" dirty="0" err="1" smtClean="0"/>
              <a:t>sánh</a:t>
            </a:r>
            <a:r>
              <a:rPr lang="en-US" dirty="0" smtClean="0"/>
              <a:t> </a:t>
            </a:r>
            <a:r>
              <a:rPr lang="en-US" dirty="0" err="1" smtClean="0"/>
              <a:t>tàu</a:t>
            </a:r>
            <a:r>
              <a:rPr lang="en-US" dirty="0" smtClean="0"/>
              <a:t> </a:t>
            </a:r>
            <a:r>
              <a:rPr lang="en-US" dirty="0" err="1" smtClean="0"/>
              <a:t>thủy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̀ </a:t>
            </a:r>
            <a:r>
              <a:rPr lang="en-US" dirty="0" err="1" smtClean="0"/>
              <a:t>thuyền</a:t>
            </a:r>
            <a:r>
              <a:rPr lang="en-US" dirty="0" smtClean="0"/>
              <a:t> </a:t>
            </a:r>
            <a:r>
              <a:rPr lang="en-US" dirty="0" err="1" smtClean="0"/>
              <a:t>buồm</a:t>
            </a:r>
            <a:endParaRPr lang="en-US" dirty="0"/>
          </a:p>
        </p:txBody>
      </p:sp>
      <p:pic>
        <p:nvPicPr>
          <p:cNvPr id="10" name="Picture 6" descr="Picture4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6300" y="2652355"/>
            <a:ext cx="4038600" cy="242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0" descr="Pi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57200" y="2910126"/>
            <a:ext cx="4038600" cy="190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7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DSC02890%20[]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33400" y="56388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chemeClr val="bg1"/>
                </a:solidFill>
              </a:rPr>
              <a:t>phà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Phà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an-gio-diem-hen-ly-tuong-cho-ngay-cuoi-tuan-Sai-Gon-ivivu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188</Words>
  <Application>Microsoft Office PowerPoint</Application>
  <PresentationFormat>On-screen Show (4:3)</PresentationFormat>
  <Paragraphs>47</Paragraphs>
  <Slides>22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sánh tàu thủy và thuyền buồm</vt:lpstr>
      <vt:lpstr>PowerPoint Presentation</vt:lpstr>
      <vt:lpstr>Phà</vt:lpstr>
      <vt:lpstr>Cano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All users Win7 x86</cp:lastModifiedBy>
  <cp:revision>56</cp:revision>
  <dcterms:created xsi:type="dcterms:W3CDTF">2016-11-23T13:34:46Z</dcterms:created>
  <dcterms:modified xsi:type="dcterms:W3CDTF">2023-04-18T02:14:59Z</dcterms:modified>
</cp:coreProperties>
</file>