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3" r:id="rId6"/>
    <p:sldId id="265" r:id="rId7"/>
    <p:sldId id="267" r:id="rId8"/>
    <p:sldId id="269" r:id="rId9"/>
    <p:sldId id="270" r:id="rId10"/>
    <p:sldId id="275"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4660"/>
  </p:normalViewPr>
  <p:slideViewPr>
    <p:cSldViewPr snapToGrid="0">
      <p:cViewPr varScale="1">
        <p:scale>
          <a:sx n="79" d="100"/>
          <a:sy n="79" d="100"/>
        </p:scale>
        <p:origin x="4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26BB63B-0989-4215-8756-D579A82C3534}" type="datetimeFigureOut">
              <a:rPr lang="vi-VN" smtClean="0"/>
              <a:t>30/11/2022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199449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26BB63B-0989-4215-8756-D579A82C3534}" type="datetimeFigureOut">
              <a:rPr lang="vi-VN" smtClean="0"/>
              <a:t>30/11/2022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1859655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26BB63B-0989-4215-8756-D579A82C3534}" type="datetimeFigureOut">
              <a:rPr lang="vi-VN" smtClean="0"/>
              <a:t>30/11/2022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237776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26BB63B-0989-4215-8756-D579A82C3534}" type="datetimeFigureOut">
              <a:rPr lang="vi-VN" smtClean="0"/>
              <a:t>30/11/2022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3098726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6BB63B-0989-4215-8756-D579A82C3534}" type="datetimeFigureOut">
              <a:rPr lang="vi-VN" smtClean="0"/>
              <a:t>30/11/2022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413352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26BB63B-0989-4215-8756-D579A82C3534}" type="datetimeFigureOut">
              <a:rPr lang="vi-VN" smtClean="0"/>
              <a:t>30/11/2022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337687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26BB63B-0989-4215-8756-D579A82C3534}" type="datetimeFigureOut">
              <a:rPr lang="vi-VN" smtClean="0"/>
              <a:t>30/11/2022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333949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26BB63B-0989-4215-8756-D579A82C3534}" type="datetimeFigureOut">
              <a:rPr lang="vi-VN" smtClean="0"/>
              <a:t>30/11/2022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203397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BB63B-0989-4215-8756-D579A82C3534}" type="datetimeFigureOut">
              <a:rPr lang="vi-VN" smtClean="0"/>
              <a:t>30/11/2022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334500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6BB63B-0989-4215-8756-D579A82C3534}" type="datetimeFigureOut">
              <a:rPr lang="vi-VN" smtClean="0"/>
              <a:t>30/11/2022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352224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6BB63B-0989-4215-8756-D579A82C3534}" type="datetimeFigureOut">
              <a:rPr lang="vi-VN" smtClean="0"/>
              <a:t>30/11/2022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185713C-F239-4505-8A4F-D7ABF421F695}" type="slidenum">
              <a:rPr lang="vi-VN" smtClean="0"/>
              <a:t>‹#›</a:t>
            </a:fld>
            <a:endParaRPr lang="vi-VN"/>
          </a:p>
        </p:txBody>
      </p:sp>
    </p:spTree>
    <p:extLst>
      <p:ext uri="{BB962C8B-B14F-4D97-AF65-F5344CB8AC3E}">
        <p14:creationId xmlns:p14="http://schemas.microsoft.com/office/powerpoint/2010/main" val="1956744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6BB63B-0989-4215-8756-D579A82C3534}" type="datetimeFigureOut">
              <a:rPr lang="vi-VN" smtClean="0"/>
              <a:t>30/11/2022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5713C-F239-4505-8A4F-D7ABF421F695}" type="slidenum">
              <a:rPr lang="vi-VN" smtClean="0"/>
              <a:t>‹#›</a:t>
            </a:fld>
            <a:endParaRPr lang="vi-VN"/>
          </a:p>
        </p:txBody>
      </p:sp>
    </p:spTree>
    <p:extLst>
      <p:ext uri="{BB962C8B-B14F-4D97-AF65-F5344CB8AC3E}">
        <p14:creationId xmlns:p14="http://schemas.microsoft.com/office/powerpoint/2010/main" val="2452335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44662" y="4108451"/>
            <a:ext cx="9144000" cy="2387600"/>
          </a:xfrm>
        </p:spPr>
        <p:txBody>
          <a:bodyPr/>
          <a:lstStyle/>
          <a:p>
            <a:endParaRPr lang="vi-VN"/>
          </a:p>
        </p:txBody>
      </p:sp>
      <p:sp>
        <p:nvSpPr>
          <p:cNvPr id="3" name="Subtitle 2"/>
          <p:cNvSpPr>
            <a:spLocks noGrp="1"/>
          </p:cNvSpPr>
          <p:nvPr>
            <p:ph type="subTitle" idx="1"/>
          </p:nvPr>
        </p:nvSpPr>
        <p:spPr/>
        <p:txBody>
          <a:bodyPr/>
          <a:lstStyle/>
          <a:p>
            <a:endParaRPr lang="vi-VN"/>
          </a:p>
        </p:txBody>
      </p:sp>
      <p:sp>
        <p:nvSpPr>
          <p:cNvPr id="4" name="Rectangle 3"/>
          <p:cNvSpPr/>
          <p:nvPr/>
        </p:nvSpPr>
        <p:spPr>
          <a:xfrm>
            <a:off x="3048000" y="3105835"/>
            <a:ext cx="6096000" cy="369332"/>
          </a:xfrm>
          <a:prstGeom prst="rect">
            <a:avLst/>
          </a:prstGeom>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srgbClr val="2D2D8A">
                  <a:lumMod val="75000"/>
                </a:srgbClr>
              </a:solidFill>
              <a:effectLst/>
              <a:uLnTx/>
              <a:uFillTx/>
            </a:endParaRPr>
          </a:p>
        </p:txBody>
      </p:sp>
      <p:sp>
        <p:nvSpPr>
          <p:cNvPr id="8" name="TextBox 7"/>
          <p:cNvSpPr txBox="1"/>
          <p:nvPr/>
        </p:nvSpPr>
        <p:spPr>
          <a:xfrm>
            <a:off x="2301766" y="867103"/>
            <a:ext cx="5990895" cy="369332"/>
          </a:xfrm>
          <a:prstGeom prst="rect">
            <a:avLst/>
          </a:prstGeom>
          <a:noFill/>
        </p:spPr>
        <p:txBody>
          <a:bodyPr wrap="square" rtlCol="0">
            <a:spAutoFit/>
          </a:bodyPr>
          <a:lstStyle/>
          <a:p>
            <a:pPr lvl="0" algn="ctr" fontAlgn="base">
              <a:spcBef>
                <a:spcPct val="0"/>
              </a:spcBef>
              <a:spcAft>
                <a:spcPct val="0"/>
              </a:spcAft>
              <a:defRPr/>
            </a:pPr>
            <a:r>
              <a:rPr lang="vi-VN">
                <a:solidFill>
                  <a:srgbClr val="002060"/>
                </a:solidFill>
              </a:rPr>
              <a:t> </a:t>
            </a:r>
            <a:endParaRPr lang="vi-VN" sz="2400">
              <a:solidFill>
                <a:srgbClr val="0070C0"/>
              </a:solidFill>
            </a:endParaRPr>
          </a:p>
        </p:txBody>
      </p:sp>
      <p:sp>
        <p:nvSpPr>
          <p:cNvPr id="6" name="AutoShape 2" descr="Hình nền powerpoint về Ô nhiễm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4" descr="Hình nền powerpoint về Ô nhiễm môi trườ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1" name="Picture 10"/>
          <p:cNvPicPr>
            <a:picLocks noChangeAspect="1"/>
          </p:cNvPicPr>
          <p:nvPr/>
        </p:nvPicPr>
        <p:blipFill>
          <a:blip r:embed="rId2"/>
          <a:stretch>
            <a:fillRect/>
          </a:stretch>
        </p:blipFill>
        <p:spPr>
          <a:xfrm>
            <a:off x="155575" y="95408"/>
            <a:ext cx="12191999" cy="7490143"/>
          </a:xfrm>
          <a:prstGeom prst="rect">
            <a:avLst/>
          </a:prstGeom>
        </p:spPr>
      </p:pic>
      <p:sp>
        <p:nvSpPr>
          <p:cNvPr id="12" name="TextBox 11"/>
          <p:cNvSpPr txBox="1"/>
          <p:nvPr/>
        </p:nvSpPr>
        <p:spPr>
          <a:xfrm>
            <a:off x="1524000" y="640080"/>
            <a:ext cx="8140798" cy="830997"/>
          </a:xfrm>
          <a:prstGeom prst="rect">
            <a:avLst/>
          </a:prstGeom>
          <a:noFill/>
        </p:spPr>
        <p:txBody>
          <a:bodyPr wrap="square" rtlCol="0">
            <a:spAutoFit/>
          </a:bodyPr>
          <a:lstStyle/>
          <a:p>
            <a:pPr algn="ctr"/>
            <a:r>
              <a:rPr lang="vi-VN" sz="2400"/>
              <a:t>ỦY BAN NHÂN DÂN QUẬN LONG BIÊN</a:t>
            </a:r>
          </a:p>
          <a:p>
            <a:pPr algn="ctr"/>
            <a:r>
              <a:rPr lang="vi-VN" sz="2400"/>
              <a:t>TRƯỜNG MẦM NON THƯỢNG THANH</a:t>
            </a:r>
          </a:p>
        </p:txBody>
      </p:sp>
      <p:sp>
        <p:nvSpPr>
          <p:cNvPr id="13" name="TextBox 12"/>
          <p:cNvSpPr txBox="1"/>
          <p:nvPr/>
        </p:nvSpPr>
        <p:spPr>
          <a:xfrm>
            <a:off x="2258158" y="2487396"/>
            <a:ext cx="7406640" cy="1384995"/>
          </a:xfrm>
          <a:prstGeom prst="rect">
            <a:avLst/>
          </a:prstGeom>
          <a:noFill/>
        </p:spPr>
        <p:txBody>
          <a:bodyPr wrap="square" rtlCol="0">
            <a:spAutoFit/>
          </a:bodyPr>
          <a:lstStyle/>
          <a:p>
            <a:pPr algn="ctr"/>
            <a:r>
              <a:rPr lang="vi-VN" sz="2800" b="1"/>
              <a:t>Đề tài: Một số biện pháp nâng cao ý thức </a:t>
            </a:r>
          </a:p>
          <a:p>
            <a:pPr algn="ctr"/>
            <a:r>
              <a:rPr lang="vi-VN" sz="2800" b="1"/>
              <a:t>   bảo vệ môi trường sống cho trẻ</a:t>
            </a:r>
          </a:p>
          <a:p>
            <a:pPr algn="ctr"/>
            <a:endParaRPr lang="vi-VN" sz="2800" b="1"/>
          </a:p>
        </p:txBody>
      </p:sp>
      <p:sp>
        <p:nvSpPr>
          <p:cNvPr id="5" name="TextBox 4"/>
          <p:cNvSpPr txBox="1"/>
          <p:nvPr/>
        </p:nvSpPr>
        <p:spPr>
          <a:xfrm>
            <a:off x="3048000" y="4132116"/>
            <a:ext cx="4707571" cy="1754326"/>
          </a:xfrm>
          <a:prstGeom prst="rect">
            <a:avLst/>
          </a:prstGeom>
          <a:noFill/>
        </p:spPr>
        <p:txBody>
          <a:bodyPr wrap="none" rtlCol="0">
            <a:spAutoFit/>
          </a:bodyPr>
          <a:lstStyle/>
          <a:p>
            <a:pPr defTabSz="914327">
              <a:defRPr/>
            </a:pPr>
            <a:r>
              <a:rPr lang="en-US" b="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Lĩnh vực: 	Giáo dục mầm non</a:t>
            </a:r>
          </a:p>
          <a:p>
            <a:pPr defTabSz="914327">
              <a:defRPr/>
            </a:pPr>
            <a:r>
              <a:rPr lang="en-US" b="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Cấp học: 	 Mầm non</a:t>
            </a:r>
          </a:p>
          <a:p>
            <a:pPr defTabSz="914327">
              <a:defRPr/>
            </a:pPr>
            <a:r>
              <a:rPr lang="en-US" b="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Họ và tên tác giả: Trần Thị Thùy</a:t>
            </a:r>
          </a:p>
          <a:p>
            <a:pPr defTabSz="914327">
              <a:defRPr/>
            </a:pPr>
            <a:r>
              <a:rPr lang="en-US" b="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Chức vụ:   Giáo viên</a:t>
            </a:r>
          </a:p>
          <a:p>
            <a:pPr defTabSz="914327">
              <a:defRPr/>
            </a:pPr>
            <a:r>
              <a:rPr lang="en-US" b="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Đơn vị công tác:   Trường MN Thượng Thanh</a:t>
            </a:r>
          </a:p>
          <a:p>
            <a:pPr defTabSz="914327">
              <a:defRPr/>
            </a:pPr>
            <a:r>
              <a:rPr lang="en-US" b="1">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a:solidFill>
                <a:schemeClr val="tx2">
                  <a:lumMod val="50000"/>
                </a:schemeClr>
              </a:solidFill>
            </a:endParaRPr>
          </a:p>
        </p:txBody>
      </p:sp>
    </p:spTree>
    <p:extLst>
      <p:ext uri="{BB962C8B-B14F-4D97-AF65-F5344CB8AC3E}">
        <p14:creationId xmlns:p14="http://schemas.microsoft.com/office/powerpoint/2010/main" val="6484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Box 4"/>
          <p:cNvSpPr txBox="1"/>
          <p:nvPr/>
        </p:nvSpPr>
        <p:spPr>
          <a:xfrm>
            <a:off x="1036320" y="1188721"/>
            <a:ext cx="55237562" cy="4524315"/>
          </a:xfrm>
          <a:prstGeom prst="rect">
            <a:avLst/>
          </a:prstGeom>
          <a:noFill/>
        </p:spPr>
        <p:txBody>
          <a:bodyPr wrap="square" rtlCol="0">
            <a:spAutoFit/>
          </a:bodyPr>
          <a:lstStyle/>
          <a:p>
            <a:r>
              <a:rPr lang="af-ZA" b="1"/>
              <a:t>Kết luận.</a:t>
            </a:r>
            <a:endParaRPr lang="vi-VN"/>
          </a:p>
          <a:p>
            <a:r>
              <a:rPr lang="af-ZA"/>
              <a:t>	Việc giáo dục bảo vệ môi trường cho các cháu là rất quan trọng và cần thiết. </a:t>
            </a:r>
          </a:p>
          <a:p>
            <a:r>
              <a:rPr lang="af-ZA"/>
              <a:t>Vì qua đó sẽ giúp cho trẻ có một số hành vi văn minh và có ý thức về vấn đề cùng chung tay </a:t>
            </a:r>
          </a:p>
          <a:p>
            <a:r>
              <a:rPr lang="af-ZA"/>
              <a:t>tạo nên môi trường xanh - sạch - đẹp. Bản thân tôi cũng nắm được nhiều kiến thức và sự hiểu</a:t>
            </a:r>
          </a:p>
          <a:p>
            <a:r>
              <a:rPr lang="af-ZA"/>
              <a:t> biết về môi trường, có nhiều kinh nghiệm trong tổ chức các hoạt động và biết tích hợp giáo</a:t>
            </a:r>
          </a:p>
          <a:p>
            <a:r>
              <a:rPr lang="af-ZA"/>
              <a:t> dục bảo vệ môi trường vào các hoạt động phù hợp hơn. Khi làm tốt công tác bảo vệ môi trường</a:t>
            </a:r>
          </a:p>
          <a:p>
            <a:r>
              <a:rPr lang="af-ZA"/>
              <a:t> thì bản thân tôi cũng được mọi người kính trọng, các cháu sẽ thích thú và có ý thức làm tốt vấn</a:t>
            </a:r>
          </a:p>
          <a:p>
            <a:r>
              <a:rPr lang="af-ZA"/>
              <a:t> đề mà tôi đưa ra.</a:t>
            </a:r>
            <a:endParaRPr lang="vi-VN"/>
          </a:p>
          <a:p>
            <a:r>
              <a:rPr lang="af-ZA"/>
              <a:t>	Thông qua việc áp dụng những biện pháp dạy trẻ trực tiếp ở lớp, tôi nhận thấy việc áp dụng và khả </a:t>
            </a:r>
          </a:p>
          <a:p>
            <a:r>
              <a:rPr lang="af-ZA"/>
              <a:t>năng phát triển của giải pháp là hoàn toàn các giáo viên ai cũng có thể áp dụng được. Vì đã trực tiếp áp dụng</a:t>
            </a:r>
          </a:p>
          <a:p>
            <a:r>
              <a:rPr lang="af-ZA"/>
              <a:t> nên tự bản thân tôi cũng đã rút ra một số bài học kinh nghiệm trong quá trình thực hiện.</a:t>
            </a:r>
            <a:endParaRPr lang="vi-VN"/>
          </a:p>
          <a:p>
            <a:r>
              <a:rPr lang="nl-NL" b="1" i="1"/>
              <a:t>	</a:t>
            </a:r>
            <a:r>
              <a:rPr lang="en-US"/>
              <a:t>Kính thưa Ban Giám Hiệu. Tôi vừa trình bày xong bài thuyết trình: “Một số biện pháp nhằm</a:t>
            </a:r>
          </a:p>
          <a:p>
            <a:r>
              <a:rPr lang="en-US"/>
              <a:t> nâng cao ý thức bảo vệ môi trường cho trẻ 5-6 tuổi. Cuối cùng xin kính chúc </a:t>
            </a:r>
          </a:p>
          <a:p>
            <a:r>
              <a:rPr lang="en-US"/>
              <a:t>Ban Giám Hiệu luôn mạnh khỏe, hạnh phúc và thành đạt. Chúc hội thi thành công rực rỡ. </a:t>
            </a:r>
            <a:endParaRPr lang="vi-VN"/>
          </a:p>
          <a:p>
            <a:r>
              <a:rPr lang="en-US"/>
              <a:t>                                                  Tôi xin trân trọng cảm ơn!</a:t>
            </a:r>
            <a:endParaRPr lang="vi-VN"/>
          </a:p>
          <a:p>
            <a:endParaRPr lang="vi-VN"/>
          </a:p>
        </p:txBody>
      </p:sp>
    </p:spTree>
    <p:extLst>
      <p:ext uri="{BB962C8B-B14F-4D97-AF65-F5344CB8AC3E}">
        <p14:creationId xmlns:p14="http://schemas.microsoft.com/office/powerpoint/2010/main" val="302859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9412" y="3054063"/>
            <a:ext cx="10053175" cy="749873"/>
          </a:xfrm>
          <a:prstGeom prst="rect">
            <a:avLst/>
          </a:prstGeom>
        </p:spPr>
      </p:pic>
      <p:sp>
        <p:nvSpPr>
          <p:cNvPr id="7" name="TextBox 6"/>
          <p:cNvSpPr txBox="1"/>
          <p:nvPr/>
        </p:nvSpPr>
        <p:spPr>
          <a:xfrm>
            <a:off x="5976257" y="6188529"/>
            <a:ext cx="838691" cy="369332"/>
          </a:xfrm>
          <a:prstGeom prst="rect">
            <a:avLst/>
          </a:prstGeom>
          <a:noFill/>
        </p:spPr>
        <p:txBody>
          <a:bodyPr wrap="none" rtlCol="0">
            <a:spAutoFit/>
          </a:bodyPr>
          <a:lstStyle/>
          <a:p>
            <a:r>
              <a:rPr lang="vi-VN"/>
              <a:t>Cai ca</a:t>
            </a:r>
          </a:p>
        </p:txBody>
      </p:sp>
      <p:sp>
        <p:nvSpPr>
          <p:cNvPr id="2" name="TextBox 1"/>
          <p:cNvSpPr txBox="1"/>
          <p:nvPr/>
        </p:nvSpPr>
        <p:spPr>
          <a:xfrm>
            <a:off x="2468880" y="2179320"/>
            <a:ext cx="237566" cy="369332"/>
          </a:xfrm>
          <a:prstGeom prst="rect">
            <a:avLst/>
          </a:prstGeom>
          <a:noFill/>
        </p:spPr>
        <p:txBody>
          <a:bodyPr wrap="none" rtlCol="0">
            <a:spAutoFit/>
          </a:bodyPr>
          <a:lstStyle/>
          <a:p>
            <a:pPr lvl="0"/>
            <a:r>
              <a:rPr lang="pt-BR" b="1"/>
              <a:t> </a:t>
            </a:r>
            <a:endParaRPr lang="vi-VN"/>
          </a:p>
        </p:txBody>
      </p:sp>
      <p:pic>
        <p:nvPicPr>
          <p:cNvPr id="1026" name="Picture 2" descr="40+ hình nền powerpoint về môi trường cực chất cho bà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77675" cy="8580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74520" y="1417320"/>
            <a:ext cx="8122920" cy="5632311"/>
          </a:xfrm>
          <a:prstGeom prst="rect">
            <a:avLst/>
          </a:prstGeom>
          <a:noFill/>
        </p:spPr>
        <p:txBody>
          <a:bodyPr wrap="square" rtlCol="0">
            <a:spAutoFit/>
          </a:bodyPr>
          <a:lstStyle/>
          <a:p>
            <a:pPr lvl="0"/>
            <a:r>
              <a:rPr lang="pt-BR" b="1">
                <a:latin typeface="Times New Roman" panose="02020603050405020304" pitchFamily="18" charset="0"/>
                <a:cs typeface="Times New Roman" panose="02020603050405020304" pitchFamily="18" charset="0"/>
              </a:rPr>
              <a:t> </a:t>
            </a:r>
            <a:r>
              <a:rPr lang="pt-BR" b="1">
                <a:solidFill>
                  <a:srgbClr val="002060"/>
                </a:solidFill>
              </a:rPr>
              <a:t>I. </a:t>
            </a:r>
            <a:r>
              <a:rPr lang="pt-BR" b="1">
                <a:latin typeface="Times New Roman" panose="02020603050405020304" pitchFamily="18" charset="0"/>
                <a:cs typeface="Times New Roman" panose="02020603050405020304" pitchFamily="18" charset="0"/>
              </a:rPr>
              <a:t>Cơ sở lý luận </a:t>
            </a:r>
            <a:endParaRPr lang="vi-VN">
              <a:latin typeface="Times New Roman" panose="02020603050405020304" pitchFamily="18" charset="0"/>
              <a:cs typeface="Times New Roman" panose="02020603050405020304" pitchFamily="18" charset="0"/>
            </a:endParaRPr>
          </a:p>
          <a:p>
            <a:r>
              <a:rPr lang="pt-BR">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       Kính thưa Ban Giám Hiệu như chúng ta đã  biết. </a:t>
            </a:r>
            <a:r>
              <a:rPr lang="pt-BR">
                <a:latin typeface="Times New Roman" panose="02020603050405020304" pitchFamily="18" charset="0"/>
                <a:cs typeface="Times New Roman" panose="02020603050405020304" pitchFamily="18" charset="0"/>
              </a:rPr>
              <a:t>Môi trường là nơi sống của sinh vật, cho phép các sinh vật sinh trưởng và phát triển. Môi trường là một phần của ngoại cảnh. Nó bao gồm tất cả các yếu tố ở xung quanh. Môi trường đang bị huỷ hoại nghiêm trọng, gây nên sự mất cân bằng sinh thái, sự cạn kiệt các tài nguyên, ảnh hưởng đến chất lượng cuộc sống. Mỗi năm trên thế giới có hàng vạn người chết vì các loại bệnh tật do nguồn nước bị ô nhiễm và môi trường mất vệ sinh gây ra. Sự thiếu hiểu biết, thiếu ý thức của con người là một trong những nguyên nhân cơ bản gây nên sự ô nhiễm và suy thoái môi trường. Vì vậy, giáo dục bảo vệ môi trường là một vấn đề cấp bách có tính toàn cầu và là vấn đề có tính xã hội sâu sắc, cần được giáo dục cho con người ngay từ tuổi ấu thơ. </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Tôi nhận thấy rằng để trẻ được mạnh khỏe, bình an có cuộc sống vui - khoẻ, thoải mái và bổ ích thì cần cho trẻ sống trong môi trường an toàn, vì  vậy nhiệm vụ trong tâm đối với ngành giáo dục mầm non là cung cấp cho trẻ những hiểu biết ban đầu về môi trường sống của bản thân và môi trường sống của con người nói chung, để trẻ có hành vi ứng xử phù hợp giữ gìn và bảo vệ môi trường, biết sống hòa nhập vào môi trường nhằm đảm bảo sự phát triển lành mạnh về cơ thể và trí tuệ, về bảo vệ môi trường.  Chính vì vậy tôi chọn đề tài thuyết trình: </a:t>
            </a:r>
            <a:r>
              <a:rPr lang="en-US" b="1">
                <a:latin typeface="Times New Roman" panose="02020603050405020304" pitchFamily="18" charset="0"/>
                <a:cs typeface="Times New Roman" panose="02020603050405020304" pitchFamily="18" charset="0"/>
              </a:rPr>
              <a:t>“Một số biện pháp nâng cao ý thức bảo vệ môi trường cho trẻ 5 - 6 tuổi trong trường mầm non”. </a:t>
            </a:r>
            <a:endParaRPr lang="vi-VN">
              <a:latin typeface="Times New Roman" panose="02020603050405020304" pitchFamily="18" charset="0"/>
              <a:cs typeface="Times New Roman" panose="02020603050405020304" pitchFamily="18" charset="0"/>
            </a:endParaRPr>
          </a:p>
          <a:p>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852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0"/>
            <a:ext cx="12085320" cy="6858000"/>
          </a:xfrm>
          <a:prstGeom prst="rect">
            <a:avLst/>
          </a:prstGeom>
        </p:spPr>
      </p:pic>
      <p:sp>
        <p:nvSpPr>
          <p:cNvPr id="5" name="TextBox 4"/>
          <p:cNvSpPr txBox="1"/>
          <p:nvPr/>
        </p:nvSpPr>
        <p:spPr>
          <a:xfrm>
            <a:off x="487680" y="1219200"/>
            <a:ext cx="10652760" cy="3693319"/>
          </a:xfrm>
          <a:prstGeom prst="rect">
            <a:avLst/>
          </a:prstGeom>
          <a:noFill/>
        </p:spPr>
        <p:txBody>
          <a:bodyPr wrap="square" rtlCol="0">
            <a:spAutoFit/>
          </a:bodyPr>
          <a:lstStyle/>
          <a:p>
            <a:r>
              <a:rPr lang="vi-VN"/>
              <a:t> </a:t>
            </a:r>
            <a:r>
              <a:rPr lang="pt-BR" b="1">
                <a:solidFill>
                  <a:srgbClr val="002060"/>
                </a:solidFill>
              </a:rPr>
              <a:t>II. Các biện pháp thực hiện</a:t>
            </a:r>
            <a:endParaRPr lang="vi-VN">
              <a:solidFill>
                <a:srgbClr val="002060"/>
              </a:solidFill>
            </a:endParaRPr>
          </a:p>
          <a:p>
            <a:r>
              <a:rPr lang="pt-BR">
                <a:solidFill>
                  <a:srgbClr val="002060"/>
                </a:solidFill>
              </a:rPr>
              <a:t>    	Đứng trước tình hình như vậy, tôi luôn lo lắng suy nghĩ phải làm như thế nào và bằng giải pháp gì để giáo dục bảo vệ môi trường cho các cháu nên </a:t>
            </a:r>
            <a:r>
              <a:rPr lang="af-ZA">
                <a:solidFill>
                  <a:srgbClr val="002060"/>
                </a:solidFill>
              </a:rPr>
              <a:t>tôi đã nghiên cứu sử dụng một số biện pháp sau để nâng cao ý thức bảo vệ môi trường cho trẻ 5-6 tuổi trong lớp tôi như sau:</a:t>
            </a:r>
            <a:endParaRPr lang="vi-VN">
              <a:solidFill>
                <a:srgbClr val="002060"/>
              </a:solidFill>
            </a:endParaRPr>
          </a:p>
          <a:p>
            <a:pPr lvl="0"/>
            <a:r>
              <a:rPr lang="af-ZA" b="1">
                <a:solidFill>
                  <a:srgbClr val="002060"/>
                </a:solidFill>
              </a:rPr>
              <a:t>Biện pháp thứ nhất: Tôi sử dụng các trò chơi</a:t>
            </a:r>
            <a:endParaRPr lang="vi-VN">
              <a:solidFill>
                <a:srgbClr val="002060"/>
              </a:solidFill>
            </a:endParaRPr>
          </a:p>
          <a:p>
            <a:r>
              <a:rPr lang="af-ZA">
                <a:solidFill>
                  <a:srgbClr val="002060"/>
                </a:solidFill>
              </a:rPr>
              <a:t>	+ Thông qua các trò chơi phân vai, trẻ được đóng vai và thể hiện các công việc của người làm công tác bảo vệ môi trường như: trồng cây, chăm sóc cây, thu gom rác. Khi cho trẻ  chơi  trò chơi “nấu ăn” tôi dạy trẻ biết tiết kiệm nước, biết tiết kiệm ga, biết cất đồ dùng sau khi làm, biết bỏ rác vào sọt rác.</a:t>
            </a:r>
            <a:endParaRPr lang="vi-VN">
              <a:solidFill>
                <a:srgbClr val="002060"/>
              </a:solidFill>
            </a:endParaRPr>
          </a:p>
          <a:p>
            <a:r>
              <a:rPr lang="af-ZA">
                <a:solidFill>
                  <a:srgbClr val="002060"/>
                </a:solidFill>
              </a:rPr>
              <a:t>	+ Thông qua trò chơi học tập: Trẻ tìm hiểu các hiện tượng trong môi trường, trẻ học cách so sánh, phân loại các hành vi tốt, hành vi xấu đối với môi trường, phân biệt môi trường sạch, môi trường bẩn.</a:t>
            </a:r>
            <a:endParaRPr lang="vi-VN">
              <a:solidFill>
                <a:srgbClr val="002060"/>
              </a:solidFill>
            </a:endParaRPr>
          </a:p>
          <a:p>
            <a:r>
              <a:rPr lang="en-US">
                <a:solidFill>
                  <a:srgbClr val="002060"/>
                </a:solidFill>
              </a:rPr>
              <a:t>	+ Thông qua trò chơi vận động: Tập cho trẻ mô tả các hành vi bảo vệ môi trường như: trồng cây, tưới nước, bắt sâu.</a:t>
            </a:r>
            <a:endParaRPr lang="vi-VN">
              <a:solidFill>
                <a:srgbClr val="002060"/>
              </a:solidFill>
            </a:endParaRPr>
          </a:p>
          <a:p>
            <a:endParaRPr lang="vi-VN"/>
          </a:p>
        </p:txBody>
      </p:sp>
    </p:spTree>
    <p:extLst>
      <p:ext uri="{BB962C8B-B14F-4D97-AF65-F5344CB8AC3E}">
        <p14:creationId xmlns:p14="http://schemas.microsoft.com/office/powerpoint/2010/main" val="3937745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2745712" y="-243236"/>
            <a:ext cx="15298616" cy="7968240"/>
          </a:xfrm>
          <a:prstGeom prst="rect">
            <a:avLst/>
          </a:prstGeom>
        </p:spPr>
      </p:pic>
      <p:sp>
        <p:nvSpPr>
          <p:cNvPr id="7" name="TextBox 6"/>
          <p:cNvSpPr txBox="1"/>
          <p:nvPr/>
        </p:nvSpPr>
        <p:spPr>
          <a:xfrm>
            <a:off x="-360904" y="1027906"/>
            <a:ext cx="10442495" cy="4801314"/>
          </a:xfrm>
          <a:prstGeom prst="rect">
            <a:avLst/>
          </a:prstGeom>
          <a:noFill/>
        </p:spPr>
        <p:txBody>
          <a:bodyPr wrap="square" rtlCol="0">
            <a:spAutoFit/>
          </a:bodyPr>
          <a:lstStyle/>
          <a:p>
            <a:r>
              <a:rPr lang="en-US"/>
              <a:t> </a:t>
            </a:r>
            <a:r>
              <a:rPr lang="en-US" b="1">
                <a:latin typeface="Times New Roman" panose="02020603050405020304" pitchFamily="18" charset="0"/>
                <a:cs typeface="Times New Roman" panose="02020603050405020304" pitchFamily="18" charset="0"/>
              </a:rPr>
              <a:t>2. Biện pháp thứ hai:  Tích hợp giáo dục bảo vệ môi trường vào hoạt động học tập như: </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Hoạt động phát triển thể chất: Trẻ minh hoạ các động tác có lợi hoặc có hại cho môi trường.</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Hoạt động phát triển thẩm mỹ:</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Hoạt động tạo hình: Cho trẻ vẽ đường phố xanh, sạch đẹp, vẽ các hành vi làm đẹp môi trường,</a:t>
            </a:r>
          </a:p>
          <a:p>
            <a:r>
              <a:rPr lang="en-US">
                <a:latin typeface="Times New Roman" panose="02020603050405020304" pitchFamily="18" charset="0"/>
                <a:cs typeface="Times New Roman" panose="02020603050405020304" pitchFamily="18" charset="0"/>
              </a:rPr>
              <a:t>                vẽ hàng cây, cùng trẻ làm đồ chơi từ nguyên vật liệu phế thải.</a:t>
            </a:r>
          </a:p>
          <a:p>
            <a:r>
              <a:rPr lang="en-US">
                <a:latin typeface="Times New Roman" panose="02020603050405020304" pitchFamily="18" charset="0"/>
                <a:cs typeface="Times New Roman" panose="02020603050405020304" pitchFamily="18" charset="0"/>
              </a:rPr>
              <a:t>             Khi thực hiện xong thì biết thu dọn đồ dùng gọn gàng và bỏ rác vào đúng nơi quy định.</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Hoạt động âm nhạc:  Tôi lựa chọn các bài hát có lồng ghép nội dung giáo dục bảo vệ môi trường. </a:t>
            </a:r>
            <a:endParaRPr lang="vi-VN">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Ví dụ: Chủ đề Thế giới thực vật, chọn bài hát: “Em yêu cây xanh”.</a:t>
            </a:r>
          </a:p>
          <a:p>
            <a:r>
              <a:rPr lang="en-US">
                <a:latin typeface="Times New Roman" panose="02020603050405020304" pitchFamily="18" charset="0"/>
                <a:cs typeface="Times New Roman" panose="02020603050405020304" pitchFamily="18" charset="0"/>
              </a:rPr>
              <a:t>           Thông qua bài hát giáo dục cháu biết trồng nhiều cây xanh và chăm sóc cây xanh giúp trẻ hiểu một </a:t>
            </a:r>
          </a:p>
          <a:p>
            <a:r>
              <a:rPr lang="en-US">
                <a:latin typeface="Times New Roman" panose="02020603050405020304" pitchFamily="18" charset="0"/>
                <a:cs typeface="Times New Roman" panose="02020603050405020304" pitchFamily="18" charset="0"/>
              </a:rPr>
              <a:t>           số nội dung bài hát, bài múa thể hiện môi trường xanh, sạch, đẹp.</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Hoạt động phát triển ngôn ngữ: Tôi cho trẻ nghe một số câu chuyện về thiên nhiên tươi đẹp như</a:t>
            </a:r>
          </a:p>
          <a:p>
            <a:r>
              <a:rPr lang="en-US">
                <a:latin typeface="Times New Roman" panose="02020603050405020304" pitchFamily="18" charset="0"/>
                <a:cs typeface="Times New Roman" panose="02020603050405020304" pitchFamily="18" charset="0"/>
              </a:rPr>
              <a:t>        : Giọt nước tí xíu. Cho trẻ làm quen các bài thơ: Xe đổ rác, cô công nhân quét rác,..</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Hoạt động phát triển nhận thức: Cô tổ chức cho trẻ làm thí nghiệm đơn giản như: </a:t>
            </a:r>
          </a:p>
          <a:p>
            <a:r>
              <a:rPr lang="en-US">
                <a:latin typeface="Times New Roman" panose="02020603050405020304" pitchFamily="18" charset="0"/>
                <a:cs typeface="Times New Roman" panose="02020603050405020304" pitchFamily="18" charset="0"/>
              </a:rPr>
              <a:t>          cây cần gì để lớn lên, hiểu được sự cần thiết của cây cối với động vật, thực vật.</a:t>
            </a:r>
          </a:p>
          <a:p>
            <a:r>
              <a:rPr lang="en-US">
                <a:latin typeface="Times New Roman" panose="02020603050405020304" pitchFamily="18" charset="0"/>
                <a:cs typeface="Times New Roman" panose="02020603050405020304" pitchFamily="18" charset="0"/>
              </a:rPr>
              <a:t>       Thí nghiệm lọc nước, cô đưa ra phương án giải quyết trong một số tình huống giả định.</a:t>
            </a:r>
          </a:p>
          <a:p>
            <a:r>
              <a:rPr lang="en-US">
                <a:latin typeface="Times New Roman" panose="02020603050405020304" pitchFamily="18" charset="0"/>
                <a:cs typeface="Times New Roman" panose="02020603050405020304" pitchFamily="18" charset="0"/>
              </a:rPr>
              <a:t>        Ví dụ: Cháu sẽ làm gì khi thấy nước chảy tràn ra ngoài? Điều gì xảy ra nếu như đổ xăng, dầu xuống đất? …           </a:t>
            </a: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37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
        <p:nvSpPr>
          <p:cNvPr id="5" name="TextBox 4"/>
          <p:cNvSpPr txBox="1"/>
          <p:nvPr/>
        </p:nvSpPr>
        <p:spPr>
          <a:xfrm>
            <a:off x="0" y="949569"/>
            <a:ext cx="31938386" cy="3693319"/>
          </a:xfrm>
          <a:prstGeom prst="rect">
            <a:avLst/>
          </a:prstGeom>
          <a:noFill/>
        </p:spPr>
        <p:txBody>
          <a:bodyPr wrap="square" rtlCol="0">
            <a:spAutoFit/>
          </a:bodyPr>
          <a:lstStyle/>
          <a:p>
            <a:pPr lvl="0"/>
            <a:r>
              <a:rPr lang="en-US" b="1">
                <a:latin typeface="Times New Roman" panose="02020603050405020304" pitchFamily="18" charset="0"/>
                <a:cs typeface="Times New Roman" panose="02020603050405020304" pitchFamily="18" charset="0"/>
              </a:rPr>
              <a:t>3. Biện pháp thứ ba: Giáo dục bảo vệ môi trường vào hoạt động lao động được triển khai vào các chủ đề.</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Lao động tự phục vụ: Tôi giáo dục trẻ đi đại tiện, tiểu tiện đúng chỗ, khi đi xong phải biết dội nước</a:t>
            </a:r>
          </a:p>
          <a:p>
            <a:r>
              <a:rPr lang="en-US">
                <a:latin typeface="Times New Roman" panose="02020603050405020304" pitchFamily="18" charset="0"/>
                <a:cs typeface="Times New Roman" panose="02020603050405020304" pitchFamily="18" charset="0"/>
              </a:rPr>
              <a:t>                   . Khi trẻ chơi xong tôi giáo dục trẻ sắp xếp đồ chơi gọn gàng. </a:t>
            </a:r>
          </a:p>
          <a:p>
            <a:r>
              <a:rPr lang="en-US">
                <a:latin typeface="Times New Roman" panose="02020603050405020304" pitchFamily="18" charset="0"/>
                <a:cs typeface="Times New Roman" panose="02020603050405020304" pitchFamily="18" charset="0"/>
              </a:rPr>
              <a:t>                    Vào giờ ăn tôi động viên trẻ ăn hết suất và khi ăn không làm rơi vãi thức ăn ra ngoài, nếu rơi vãi thì sẽ dơ bẩn và không tiết kiệm.</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Khi cháu uống nước tôi giáo dục cháu rót nước vừa đủ uống,</a:t>
            </a:r>
          </a:p>
          <a:p>
            <a:r>
              <a:rPr lang="en-US">
                <a:latin typeface="Times New Roman" panose="02020603050405020304" pitchFamily="18" charset="0"/>
                <a:cs typeface="Times New Roman" panose="02020603050405020304" pitchFamily="18" charset="0"/>
              </a:rPr>
              <a:t>               không rót nước tràn ra ngoài, không đổ nước uống, không lãng phí nước.</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Khi đi rửa tay biết vặn vòi nước vừa rửa và rửa xong thì biết tắt vòi nước,</a:t>
            </a:r>
          </a:p>
          <a:p>
            <a:r>
              <a:rPr lang="en-US">
                <a:latin typeface="Times New Roman" panose="02020603050405020304" pitchFamily="18" charset="0"/>
                <a:cs typeface="Times New Roman" panose="02020603050405020304" pitchFamily="18" charset="0"/>
              </a:rPr>
              <a:t>             không nghịch phá nước mà phải biết tiết kiệm nước.</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Lao động chăm sóc vật nuôi, cây trồng: khi trẻ được chăm sóc vật nuôi, cây trồng. </a:t>
            </a:r>
          </a:p>
          <a:p>
            <a:r>
              <a:rPr lang="en-US">
                <a:latin typeface="Times New Roman" panose="02020603050405020304" pitchFamily="18" charset="0"/>
                <a:cs typeface="Times New Roman" panose="02020603050405020304" pitchFamily="18" charset="0"/>
              </a:rPr>
              <a:t>            Hình thành ở trẻ lòng tự hào khi được góp sức của mình vào việc làm cho môi trường xanh, sạch đẹp.</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Lao động vệ sinh môi trường: Nhắc nhở trẻ lau chùi đồ chơi, </a:t>
            </a:r>
          </a:p>
          <a:p>
            <a:r>
              <a:rPr lang="en-US">
                <a:latin typeface="Times New Roman" panose="02020603050405020304" pitchFamily="18" charset="0"/>
                <a:cs typeface="Times New Roman" panose="02020603050405020304" pitchFamily="18" charset="0"/>
              </a:rPr>
              <a:t>             sắp xếp đồ chơi, đồ dùng ngăn nắp gọn gàng, biêt nhặt rác thu gom lá ở sân trường.</a:t>
            </a:r>
            <a:endParaRPr lang="vi-VN">
              <a:latin typeface="Times New Roman" panose="02020603050405020304" pitchFamily="18" charset="0"/>
              <a:cs typeface="Times New Roman" panose="02020603050405020304" pitchFamily="18" charset="0"/>
            </a:endParaRPr>
          </a:p>
          <a:p>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191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5" name="TextBox 4"/>
          <p:cNvSpPr txBox="1"/>
          <p:nvPr/>
        </p:nvSpPr>
        <p:spPr>
          <a:xfrm>
            <a:off x="0" y="0"/>
            <a:ext cx="49653624" cy="3693319"/>
          </a:xfrm>
          <a:prstGeom prst="rect">
            <a:avLst/>
          </a:prstGeom>
          <a:noFill/>
        </p:spPr>
        <p:txBody>
          <a:bodyPr wrap="square" rtlCol="0">
            <a:spAutoFit/>
          </a:bodyPr>
          <a:lstStyle/>
          <a:p>
            <a:pPr lvl="0"/>
            <a:endParaRPr lang="en-US" b="1">
              <a:latin typeface="Times New Roman" panose="02020603050405020304" pitchFamily="18" charset="0"/>
              <a:cs typeface="Times New Roman" panose="02020603050405020304" pitchFamily="18" charset="0"/>
            </a:endParaRPr>
          </a:p>
          <a:p>
            <a:pPr lvl="0"/>
            <a:endParaRPr lang="en-US" b="1">
              <a:latin typeface="Times New Roman" panose="02020603050405020304" pitchFamily="18" charset="0"/>
              <a:cs typeface="Times New Roman" panose="02020603050405020304" pitchFamily="18" charset="0"/>
            </a:endParaRPr>
          </a:p>
          <a:p>
            <a:pPr lvl="0"/>
            <a:endParaRPr lang="en-US" b="1">
              <a:latin typeface="Times New Roman" panose="02020603050405020304" pitchFamily="18" charset="0"/>
              <a:cs typeface="Times New Roman" panose="02020603050405020304" pitchFamily="18" charset="0"/>
            </a:endParaRPr>
          </a:p>
          <a:p>
            <a:pPr lvl="0"/>
            <a:endParaRPr lang="en-US" b="1">
              <a:latin typeface="Times New Roman" panose="02020603050405020304" pitchFamily="18" charset="0"/>
              <a:cs typeface="Times New Roman" panose="02020603050405020304" pitchFamily="18" charset="0"/>
            </a:endParaRPr>
          </a:p>
          <a:p>
            <a:pPr lvl="0"/>
            <a:endParaRPr lang="en-US" b="1">
              <a:latin typeface="Times New Roman" panose="02020603050405020304" pitchFamily="18" charset="0"/>
              <a:cs typeface="Times New Roman" panose="02020603050405020304" pitchFamily="18" charset="0"/>
            </a:endParaRPr>
          </a:p>
          <a:p>
            <a:pPr lvl="0"/>
            <a:r>
              <a:rPr lang="en-US" b="1">
                <a:latin typeface="Times New Roman" panose="02020603050405020304" pitchFamily="18" charset="0"/>
                <a:cs typeface="Times New Roman" panose="02020603050405020304" pitchFamily="18" charset="0"/>
              </a:rPr>
              <a:t>4. Biện pháp thứ tư. Tích hợp nội dung Giáo dục bảo vệ môi trường vào nội dung nuôi dưỡng và chăm sóc:</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Vào giờ ăn: Tôi giới thiệu món ăn và chất dinh dưỡng đối với sức khoẻ của trẻ. </a:t>
            </a:r>
          </a:p>
          <a:p>
            <a:r>
              <a:rPr lang="en-US">
                <a:latin typeface="Times New Roman" panose="02020603050405020304" pitchFamily="18" charset="0"/>
                <a:cs typeface="Times New Roman" panose="02020603050405020304" pitchFamily="18" charset="0"/>
              </a:rPr>
              <a:t>                  Khi ăn không nói chuyện, không làm rơi vãi thức ăn ra ngoài. Nếu làm rơi vãi thì sẽ không tiết kiệm và dơ bẩn. </a:t>
            </a:r>
          </a:p>
          <a:p>
            <a:r>
              <a:rPr lang="en-US">
                <a:latin typeface="Times New Roman" panose="02020603050405020304" pitchFamily="18" charset="0"/>
                <a:cs typeface="Times New Roman" panose="02020603050405020304" pitchFamily="18" charset="0"/>
              </a:rPr>
              <a:t>                    Giáo dục trẻ trong giờ ăn, nếu có thức ăn rơi vãi, biết thu gom thức ăn rơi vãi bỏ vào nơi quy định</a:t>
            </a:r>
          </a:p>
          <a:p>
            <a:r>
              <a:rPr lang="en-US">
                <a:latin typeface="Times New Roman" panose="02020603050405020304" pitchFamily="18" charset="0"/>
                <a:cs typeface="Times New Roman" panose="02020603050405020304" pitchFamily="18" charset="0"/>
              </a:rPr>
              <a:t>            . Giúp trẻ hiểu được thức ăn thừa rơi vãi có thể làm thức ăn trong chăn nuôi hoặc có thể làm phân bón.</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Hiểu một số thực phẩm do con người làm ra và sự mất dần của động vật, thực vật do săn bắt chặt phá.</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Giờ ngủ: Cho trẻ hiểu được tác dụng của giấc ngủ, không khí trong lành đối với giấc ngủ.</a:t>
            </a:r>
            <a:endParaRPr lang="vi-VN">
              <a:latin typeface="Times New Roman" panose="02020603050405020304" pitchFamily="18" charset="0"/>
              <a:cs typeface="Times New Roman" panose="02020603050405020304" pitchFamily="18" charset="0"/>
            </a:endParaRPr>
          </a:p>
          <a:p>
            <a:r>
              <a:rPr lang="en-US"/>
              <a:t>	</a:t>
            </a:r>
          </a:p>
        </p:txBody>
      </p:sp>
    </p:spTree>
    <p:extLst>
      <p:ext uri="{BB962C8B-B14F-4D97-AF65-F5344CB8AC3E}">
        <p14:creationId xmlns:p14="http://schemas.microsoft.com/office/powerpoint/2010/main" val="433251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0"/>
            <a:ext cx="12192000" cy="6857999"/>
          </a:xfrm>
          <a:prstGeom prst="rect">
            <a:avLst/>
          </a:prstGeom>
        </p:spPr>
      </p:pic>
      <p:sp>
        <p:nvSpPr>
          <p:cNvPr id="5" name="TextBox 4"/>
          <p:cNvSpPr txBox="1"/>
          <p:nvPr/>
        </p:nvSpPr>
        <p:spPr>
          <a:xfrm>
            <a:off x="158262" y="1027906"/>
            <a:ext cx="54934787" cy="2308324"/>
          </a:xfrm>
          <a:prstGeom prst="rect">
            <a:avLst/>
          </a:prstGeom>
          <a:noFill/>
        </p:spPr>
        <p:txBody>
          <a:bodyPr wrap="square" rtlCol="0">
            <a:spAutoFit/>
          </a:bodyPr>
          <a:lstStyle/>
          <a:p>
            <a:pPr lvl="0"/>
            <a:r>
              <a:rPr lang="en-US" b="1">
                <a:latin typeface="Times New Roman" panose="02020603050405020304" pitchFamily="18" charset="0"/>
                <a:cs typeface="Times New Roman" panose="02020603050405020304" pitchFamily="18" charset="0"/>
              </a:rPr>
              <a:t>5. Biện pháp thứ năm. Giáo dục bảo vệ môi trường vào hoạt động ngày hội, ngày lễ:</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Hình thành ở trẻ về kỹ năng, thái độ, tự hào về một số điệu múa, bài hát, truyện cổ tích, món ăn truyền thống.</a:t>
            </a:r>
          </a:p>
          <a:p>
            <a:r>
              <a:rPr lang="en-US">
                <a:latin typeface="Times New Roman" panose="02020603050405020304" pitchFamily="18" charset="0"/>
                <a:cs typeface="Times New Roman" panose="02020603050405020304" pitchFamily="18" charset="0"/>
              </a:rPr>
              <a:t> Biết bảo vệ giữ gìn môi trường nơi diễn ra lễ hội.</a:t>
            </a:r>
            <a:endParaRPr lang="vi-VN">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 Khi tôi đưa nội dung bảo vệ môi trường đưa vào hoạt động có hệ thống, phù hợp với trẻ tránh trùng lặp,</a:t>
            </a:r>
          </a:p>
          <a:p>
            <a:r>
              <a:rPr lang="en-US">
                <a:latin typeface="Times New Roman" panose="02020603050405020304" pitchFamily="18" charset="0"/>
                <a:cs typeface="Times New Roman" panose="02020603050405020304" pitchFamily="18" charset="0"/>
              </a:rPr>
              <a:t> không gây quá tải ảnh hưởng đến việc tổ chức hoạt động chính.</a:t>
            </a:r>
            <a:endParaRPr lang="vi-VN">
              <a:latin typeface="Times New Roman" panose="02020603050405020304" pitchFamily="18" charset="0"/>
              <a:cs typeface="Times New Roman" panose="02020603050405020304" pitchFamily="18" charset="0"/>
            </a:endParaRPr>
          </a:p>
          <a:p>
            <a:pPr lvl="0"/>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Con người sử dụng xe đạp như một sản phẩm “xanh” , một phương tiện đi lại thân </a:t>
            </a:r>
          </a:p>
          <a:p>
            <a:pPr lvl="0"/>
            <a:r>
              <a:rPr lang="vi-VN">
                <a:latin typeface="Times New Roman" panose="02020603050405020304" pitchFamily="18" charset="0"/>
                <a:cs typeface="Times New Roman" panose="02020603050405020304" pitchFamily="18" charset="0"/>
              </a:rPr>
              <a:t>thiện với môi trường nhằm góp phần hạn chế tình trạng ô nhiễm khí thải và tiếng ồn như hiện nay.</a:t>
            </a:r>
          </a:p>
          <a:p>
            <a:pPr lvl="0"/>
            <a:r>
              <a:rPr lang="vi-VN">
                <a:latin typeface="Times New Roman" panose="02020603050405020304" pitchFamily="18" charset="0"/>
                <a:cs typeface="Times New Roman" panose="02020603050405020304" pitchFamily="18" charset="0"/>
              </a:rPr>
              <a:t> Do đó xu hướng đi xe đạp bảo vệ môi trường đang là xu hướng nổi bật và được khuyến khích hiện nay.</a:t>
            </a:r>
          </a:p>
        </p:txBody>
      </p:sp>
    </p:spTree>
    <p:extLst>
      <p:ext uri="{BB962C8B-B14F-4D97-AF65-F5344CB8AC3E}">
        <p14:creationId xmlns:p14="http://schemas.microsoft.com/office/powerpoint/2010/main" val="136945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0" y="0"/>
            <a:ext cx="11957538" cy="6857999"/>
          </a:xfrm>
          <a:prstGeom prst="rect">
            <a:avLst/>
          </a:prstGeom>
        </p:spPr>
      </p:pic>
      <p:sp>
        <p:nvSpPr>
          <p:cNvPr id="5" name="TextBox 4"/>
          <p:cNvSpPr txBox="1"/>
          <p:nvPr/>
        </p:nvSpPr>
        <p:spPr>
          <a:xfrm>
            <a:off x="334108" y="633046"/>
            <a:ext cx="12155401" cy="2862322"/>
          </a:xfrm>
          <a:prstGeom prst="rect">
            <a:avLst/>
          </a:prstGeom>
          <a:noFill/>
        </p:spPr>
        <p:txBody>
          <a:bodyPr wrap="square" rtlCol="0">
            <a:spAutoFit/>
          </a:bodyPr>
          <a:lstStyle/>
          <a:p>
            <a:r>
              <a:rPr lang="en-US" b="1"/>
              <a:t>6.  Biện pháp thứ sáu. Xây dựng môi trường thiên nhiên phong phú:</a:t>
            </a:r>
            <a:endParaRPr lang="vi-VN"/>
          </a:p>
          <a:p>
            <a:r>
              <a:rPr lang="en-US"/>
              <a:t>	- Tôi đã vận động phụ huynh mang nhiều cây xanh đến cho lớp, phụ huynh nào</a:t>
            </a:r>
          </a:p>
          <a:p>
            <a:r>
              <a:rPr lang="en-US"/>
              <a:t> có cây xanh thì mang cây xanh còn phụ huynh nào không có cây xanh thì mang chậu tới ủng hộ cho lớp.</a:t>
            </a:r>
          </a:p>
          <a:p>
            <a:r>
              <a:rPr lang="en-US"/>
              <a:t> Cô và cháu cùng trồng và chăm sóc cây, cháu rất thích được tưới cây, nhổ cỏ cho cây và tạo </a:t>
            </a:r>
          </a:p>
          <a:p>
            <a:r>
              <a:rPr lang="en-US"/>
              <a:t>được cảnh quan đẹp mắt cho lớp. Trồng nhiều loại cây khác nhau tạo góc xanh cho lớp và còn </a:t>
            </a:r>
          </a:p>
          <a:p>
            <a:r>
              <a:rPr lang="en-US"/>
              <a:t>để các cháu quan sát khi có tiết dạy tìm hiểu về cây xanh. Tôi giáo dục trẻ khi trồng cây xong</a:t>
            </a:r>
          </a:p>
          <a:p>
            <a:r>
              <a:rPr lang="en-US"/>
              <a:t> phải biết rửa tay sạch sẽ, không được bôi vào áo quần rất dơ bẩn và ba mẹ giặt sẽ không ra, </a:t>
            </a:r>
          </a:p>
          <a:p>
            <a:r>
              <a:rPr lang="en-US"/>
              <a:t>còn khi chơi ở dưới sân trường hoặc ba mẹ dẫn đi chơi, đi công viên khi thấy hoa và </a:t>
            </a:r>
          </a:p>
          <a:p>
            <a:r>
              <a:rPr lang="en-US"/>
              <a:t>cây xanh thì nhớ không được tự ý ngắt lá, hái hoa bẻ cành.</a:t>
            </a:r>
            <a:endParaRPr lang="vi-VN"/>
          </a:p>
          <a:p>
            <a:endParaRPr lang="vi-VN"/>
          </a:p>
        </p:txBody>
      </p:sp>
    </p:spTree>
    <p:extLst>
      <p:ext uri="{BB962C8B-B14F-4D97-AF65-F5344CB8AC3E}">
        <p14:creationId xmlns:p14="http://schemas.microsoft.com/office/powerpoint/2010/main" val="278522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96000" y="0"/>
            <a:ext cx="7848600" cy="7100033"/>
          </a:xfrm>
          <a:prstGeom prst="rect">
            <a:avLst/>
          </a:prstGeom>
        </p:spPr>
      </p:pic>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stretch>
            <a:fillRect/>
          </a:stretch>
        </p:blipFill>
        <p:spPr>
          <a:xfrm>
            <a:off x="0" y="1"/>
            <a:ext cx="6096000" cy="7100032"/>
          </a:xfrm>
          <a:prstGeom prst="rect">
            <a:avLst/>
          </a:prstGeom>
        </p:spPr>
      </p:pic>
      <p:sp>
        <p:nvSpPr>
          <p:cNvPr id="6" name="TextBox 5"/>
          <p:cNvSpPr txBox="1"/>
          <p:nvPr/>
        </p:nvSpPr>
        <p:spPr>
          <a:xfrm>
            <a:off x="4413738" y="7561385"/>
            <a:ext cx="4182555" cy="369332"/>
          </a:xfrm>
          <a:prstGeom prst="rect">
            <a:avLst/>
          </a:prstGeom>
          <a:noFill/>
        </p:spPr>
        <p:txBody>
          <a:bodyPr wrap="none" rtlCol="0">
            <a:spAutoFit/>
          </a:bodyPr>
          <a:lstStyle/>
          <a:p>
            <a:r>
              <a:rPr lang="en-US"/>
              <a:t>Hình ảnh cô và trẻ tham gia trồng cây xanh</a:t>
            </a:r>
            <a:endParaRPr lang="vi-VN"/>
          </a:p>
        </p:txBody>
      </p:sp>
    </p:spTree>
    <p:extLst>
      <p:ext uri="{BB962C8B-B14F-4D97-AF65-F5344CB8AC3E}">
        <p14:creationId xmlns:p14="http://schemas.microsoft.com/office/powerpoint/2010/main" val="2415533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2131</Words>
  <Application>Microsoft Office PowerPoint</Application>
  <PresentationFormat>Widescreen</PresentationFormat>
  <Paragraphs>96</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Ghostviet</dc:creator>
  <cp:lastModifiedBy>Hiếu</cp:lastModifiedBy>
  <cp:revision>30</cp:revision>
  <dcterms:created xsi:type="dcterms:W3CDTF">2022-10-29T03:32:32Z</dcterms:created>
  <dcterms:modified xsi:type="dcterms:W3CDTF">2022-11-30T14:55:58Z</dcterms:modified>
</cp:coreProperties>
</file>