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F35A-AB33-4B69-8B52-37ABD1B53C18}"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110569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F35A-AB33-4B69-8B52-37ABD1B53C18}"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153578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F35A-AB33-4B69-8B52-37ABD1B53C18}"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88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F35A-AB33-4B69-8B52-37ABD1B53C18}"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241402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1FF35A-AB33-4B69-8B52-37ABD1B53C18}"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260892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F35A-AB33-4B69-8B52-37ABD1B53C18}"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353455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F35A-AB33-4B69-8B52-37ABD1B53C18}"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3852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F35A-AB33-4B69-8B52-37ABD1B53C18}"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41973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F35A-AB33-4B69-8B52-37ABD1B53C18}"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194088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1FF35A-AB33-4B69-8B52-37ABD1B53C18}"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423690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1FF35A-AB33-4B69-8B52-37ABD1B53C18}"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CDA09-3DA2-42A7-AB90-C304DC24DF99}" type="slidenum">
              <a:rPr lang="en-US" smtClean="0"/>
              <a:t>‹#›</a:t>
            </a:fld>
            <a:endParaRPr lang="en-US"/>
          </a:p>
        </p:txBody>
      </p:sp>
    </p:spTree>
    <p:extLst>
      <p:ext uri="{BB962C8B-B14F-4D97-AF65-F5344CB8AC3E}">
        <p14:creationId xmlns:p14="http://schemas.microsoft.com/office/powerpoint/2010/main" val="23378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F35A-AB33-4B69-8B52-37ABD1B53C18}"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CDA09-3DA2-42A7-AB90-C304DC24DF99}" type="slidenum">
              <a:rPr lang="en-US" smtClean="0"/>
              <a:t>‹#›</a:t>
            </a:fld>
            <a:endParaRPr lang="en-US"/>
          </a:p>
        </p:txBody>
      </p:sp>
    </p:spTree>
    <p:extLst>
      <p:ext uri="{BB962C8B-B14F-4D97-AF65-F5344CB8AC3E}">
        <p14:creationId xmlns:p14="http://schemas.microsoft.com/office/powerpoint/2010/main" val="1567292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3.bin"/><Relationship Id="rId18" Type="http://schemas.openxmlformats.org/officeDocument/2006/relationships/oleObject" Target="../embeddings/oleObject18.bin"/><Relationship Id="rId3" Type="http://schemas.openxmlformats.org/officeDocument/2006/relationships/image" Target="../media/image4.jpeg"/><Relationship Id="rId7" Type="http://schemas.openxmlformats.org/officeDocument/2006/relationships/oleObject" Target="../embeddings/oleObject8.bin"/><Relationship Id="rId12" Type="http://schemas.openxmlformats.org/officeDocument/2006/relationships/image" Target="../media/image15.jpeg"/><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12.bin"/><Relationship Id="rId5" Type="http://schemas.openxmlformats.org/officeDocument/2006/relationships/oleObject" Target="../embeddings/oleObject7.bin"/><Relationship Id="rId15" Type="http://schemas.openxmlformats.org/officeDocument/2006/relationships/oleObject" Target="../embeddings/oleObject15.bin"/><Relationship Id="rId10" Type="http://schemas.openxmlformats.org/officeDocument/2006/relationships/oleObject" Target="../embeddings/oleObject11.bin"/><Relationship Id="rId4" Type="http://schemas.openxmlformats.org/officeDocument/2006/relationships/image" Target="../media/image5.gif"/><Relationship Id="rId9" Type="http://schemas.openxmlformats.org/officeDocument/2006/relationships/oleObject" Target="../embeddings/oleObject10.bin"/><Relationship Id="rId1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3.jpe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9.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jpe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gif"/><Relationship Id="rId5" Type="http://schemas.openxmlformats.org/officeDocument/2006/relationships/image" Target="../media/image3.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228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27438" y="26035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FF0000"/>
                </a:solidFill>
              </a:rPr>
              <a:t>Đố bé con cá nay tên gọi là cá gì nào? </a:t>
            </a:r>
          </a:p>
        </p:txBody>
      </p:sp>
      <p:pic>
        <p:nvPicPr>
          <p:cNvPr id="17411" name="Picture 3" descr="Ca%20thu%201%20(macke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133600"/>
            <a:ext cx="8785225" cy="4464050"/>
          </a:xfrm>
          <a:prstGeom prst="rect">
            <a:avLst/>
          </a:prstGeom>
          <a:noFill/>
          <a:extLst>
            <a:ext uri="{909E8E84-426E-40DD-AFC4-6F175D3DCCD1}">
              <a14:hiddenFill xmlns:a14="http://schemas.microsoft.com/office/drawing/2010/main">
                <a:solidFill>
                  <a:srgbClr val="FFFFFF"/>
                </a:solidFill>
              </a14:hiddenFill>
            </a:ext>
          </a:extLst>
        </p:spPr>
      </p:pic>
      <p:sp>
        <p:nvSpPr>
          <p:cNvPr id="17412" name="AutoShape 4"/>
          <p:cNvSpPr>
            <a:spLocks noChangeArrowheads="1"/>
          </p:cNvSpPr>
          <p:nvPr/>
        </p:nvSpPr>
        <p:spPr bwMode="auto">
          <a:xfrm>
            <a:off x="5159375" y="981076"/>
            <a:ext cx="4032250" cy="2303463"/>
          </a:xfrm>
          <a:prstGeom prst="downArrowCallout">
            <a:avLst>
              <a:gd name="adj1" fmla="val 43763"/>
              <a:gd name="adj2" fmla="val 35205"/>
              <a:gd name="adj3" fmla="val 16667"/>
              <a:gd name="adj4"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FF00"/>
                </a:solidFill>
                <a:latin typeface="VNI-Vari" pitchFamily="2" charset="0"/>
              </a:rPr>
              <a:t>Caù thu cuõng coù</a:t>
            </a:r>
            <a:r>
              <a:rPr lang="en-US" altLang="en-US" sz="2400">
                <a:solidFill>
                  <a:srgbClr val="FFFF00"/>
                </a:solidFill>
              </a:rPr>
              <a:t> </a:t>
            </a:r>
            <a:r>
              <a:rPr lang="en-US" altLang="en-US" sz="2400">
                <a:solidFill>
                  <a:srgbClr val="FFFF00"/>
                </a:solidFill>
                <a:latin typeface="VNI-Vari" pitchFamily="2" charset="0"/>
              </a:rPr>
              <a:t>caù boä </a:t>
            </a:r>
          </a:p>
          <a:p>
            <a:pPr algn="ctr"/>
            <a:r>
              <a:rPr lang="en-US" altLang="en-US" sz="2400">
                <a:solidFill>
                  <a:srgbClr val="FFFF00"/>
                </a:solidFill>
                <a:latin typeface="VNI-Vari" pitchFamily="2" charset="0"/>
              </a:rPr>
              <a:t>Nhö ñaàu,maét,mieäng,mang</a:t>
            </a:r>
          </a:p>
          <a:p>
            <a:pPr algn="ctr"/>
            <a:r>
              <a:rPr lang="en-US" altLang="en-US" sz="2400">
                <a:solidFill>
                  <a:srgbClr val="FFFF00"/>
                </a:solidFill>
                <a:latin typeface="VNI-Vari" pitchFamily="2" charset="0"/>
              </a:rPr>
              <a:t>Vaây vaø ñuoâi gioáng</a:t>
            </a:r>
          </a:p>
          <a:p>
            <a:pPr algn="ctr"/>
            <a:r>
              <a:rPr lang="en-US" altLang="en-US" sz="2400">
                <a:solidFill>
                  <a:srgbClr val="FFFF00"/>
                </a:solidFill>
                <a:latin typeface="VNI-Vari" pitchFamily="2" charset="0"/>
              </a:rPr>
              <a:t> caù cheùp nhöng…..…</a:t>
            </a:r>
          </a:p>
          <a:p>
            <a:pPr algn="ctr"/>
            <a:endParaRPr lang="en-US" altLang="en-US">
              <a:solidFill>
                <a:srgbClr val="FFFF00"/>
              </a:solidFill>
              <a:latin typeface="VNI-Vari" pitchFamily="2" charset="0"/>
            </a:endParaRPr>
          </a:p>
        </p:txBody>
      </p:sp>
      <p:sp>
        <p:nvSpPr>
          <p:cNvPr id="17413" name="AutoShape 5"/>
          <p:cNvSpPr>
            <a:spLocks noChangeArrowheads="1"/>
          </p:cNvSpPr>
          <p:nvPr/>
        </p:nvSpPr>
        <p:spPr bwMode="auto">
          <a:xfrm flipV="1">
            <a:off x="1847851" y="4941889"/>
            <a:ext cx="2735263" cy="1366837"/>
          </a:xfrm>
          <a:prstGeom prst="wedgeEllipseCallout">
            <a:avLst>
              <a:gd name="adj1" fmla="val 74028"/>
              <a:gd name="adj2" fmla="val 985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sz="2400" b="1">
                <a:solidFill>
                  <a:srgbClr val="FF0000"/>
                </a:solidFill>
                <a:latin typeface="VNI-Vari" pitchFamily="2" charset="0"/>
              </a:rPr>
              <a:t>Mình caù thu khoâng coù vaåy</a:t>
            </a:r>
          </a:p>
        </p:txBody>
      </p:sp>
      <p:sp>
        <p:nvSpPr>
          <p:cNvPr id="17414" name="Text Box 6"/>
          <p:cNvSpPr txBox="1">
            <a:spLocks noChangeArrowheads="1"/>
          </p:cNvSpPr>
          <p:nvPr/>
        </p:nvSpPr>
        <p:spPr bwMode="auto">
          <a:xfrm>
            <a:off x="6311901" y="5626100"/>
            <a:ext cx="2663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b="1">
                <a:solidFill>
                  <a:srgbClr val="FF9900"/>
                </a:solidFill>
                <a:latin typeface="VNI-Vari" pitchFamily="2" charset="0"/>
              </a:rPr>
              <a:t>Caù</a:t>
            </a:r>
            <a:r>
              <a:rPr lang="en-US" altLang="en-US" sz="4400" b="1">
                <a:latin typeface="VNI-Vari" pitchFamily="2" charset="0"/>
              </a:rPr>
              <a:t> </a:t>
            </a:r>
            <a:r>
              <a:rPr lang="en-US" altLang="en-US" sz="4400" b="1">
                <a:solidFill>
                  <a:srgbClr val="FF9900"/>
                </a:solidFill>
                <a:latin typeface="VNI-Vari" pitchFamily="2" charset="0"/>
              </a:rPr>
              <a:t>thu</a:t>
            </a:r>
          </a:p>
        </p:txBody>
      </p:sp>
    </p:spTree>
    <p:extLst>
      <p:ext uri="{BB962C8B-B14F-4D97-AF65-F5344CB8AC3E}">
        <p14:creationId xmlns:p14="http://schemas.microsoft.com/office/powerpoint/2010/main" val="2036062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plus(in)">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diamond(in)">
                                      <p:cBhvr>
                                        <p:cTn id="1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20thu%201%20(macke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8776"/>
            <a:ext cx="9144000" cy="522922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Images_07052008293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4437064"/>
            <a:ext cx="2916237" cy="2420937"/>
          </a:xfrm>
          <a:prstGeom prst="rect">
            <a:avLst/>
          </a:prstGeom>
          <a:noFill/>
          <a:extLst>
            <a:ext uri="{909E8E84-426E-40DD-AFC4-6F175D3DCCD1}">
              <a14:hiddenFill xmlns:a14="http://schemas.microsoft.com/office/drawing/2010/main">
                <a:solidFill>
                  <a:srgbClr val="FFFFFF"/>
                </a:solidFill>
              </a14:hiddenFill>
            </a:ext>
          </a:extLst>
        </p:spPr>
      </p:pic>
      <p:sp>
        <p:nvSpPr>
          <p:cNvPr id="18436" name="AutoShape 4"/>
          <p:cNvSpPr>
            <a:spLocks noChangeArrowheads="1"/>
          </p:cNvSpPr>
          <p:nvPr/>
        </p:nvSpPr>
        <p:spPr bwMode="auto">
          <a:xfrm>
            <a:off x="1703389" y="4652964"/>
            <a:ext cx="3095625" cy="2060575"/>
          </a:xfrm>
          <a:prstGeom prst="wedgeEllipseCallout">
            <a:avLst>
              <a:gd name="adj1" fmla="val 46361"/>
              <a:gd name="adj2" fmla="val -79199"/>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solidFill>
                  <a:srgbClr val="FF0000"/>
                </a:solidFill>
                <a:latin typeface="VNI-Vari" pitchFamily="2" charset="0"/>
              </a:rPr>
              <a:t>Caù thu loaïi thöùc aên cöcï kyø boå döôõng</a:t>
            </a:r>
          </a:p>
          <a:p>
            <a:pPr algn="ctr"/>
            <a:r>
              <a:rPr lang="en-US" altLang="en-US" sz="2400" b="1">
                <a:solidFill>
                  <a:srgbClr val="FF0000"/>
                </a:solidFill>
                <a:latin typeface="VNI-Vari" pitchFamily="2" charset="0"/>
              </a:rPr>
              <a:t>Vaø raát laø ngon</a:t>
            </a:r>
            <a:endParaRPr lang="en-US" altLang="en-US">
              <a:latin typeface="VNI-Vari" pitchFamily="2" charset="0"/>
            </a:endParaRPr>
          </a:p>
        </p:txBody>
      </p:sp>
      <p:pic>
        <p:nvPicPr>
          <p:cNvPr id="18437" name="Picture 5" descr="44_ca%20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348038" cy="2349500"/>
          </a:xfrm>
          <a:prstGeom prst="rect">
            <a:avLst/>
          </a:prstGeom>
          <a:noFill/>
          <a:extLst>
            <a:ext uri="{909E8E84-426E-40DD-AFC4-6F175D3DCCD1}">
              <a14:hiddenFill xmlns:a14="http://schemas.microsoft.com/office/drawing/2010/main">
                <a:solidFill>
                  <a:srgbClr val="FFFFFF"/>
                </a:solidFill>
              </a14:hiddenFill>
            </a:ext>
          </a:extLst>
        </p:spPr>
      </p:pic>
      <p:sp>
        <p:nvSpPr>
          <p:cNvPr id="18438" name="AutoShape 6"/>
          <p:cNvSpPr>
            <a:spLocks noChangeArrowheads="1"/>
          </p:cNvSpPr>
          <p:nvPr/>
        </p:nvSpPr>
        <p:spPr bwMode="auto">
          <a:xfrm>
            <a:off x="6959601" y="188913"/>
            <a:ext cx="3382963" cy="1871662"/>
          </a:xfrm>
          <a:prstGeom prst="wedgeRoundRectCallout">
            <a:avLst>
              <a:gd name="adj1" fmla="val -69898"/>
              <a:gd name="adj2" fmla="val 111236"/>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solidFill>
                  <a:srgbClr val="990099"/>
                </a:solidFill>
                <a:latin typeface="VNI-Vari" pitchFamily="2" charset="0"/>
              </a:rPr>
              <a:t>Vaø khaùc vôùi caù cheùp</a:t>
            </a:r>
          </a:p>
          <a:p>
            <a:pPr algn="ctr"/>
            <a:r>
              <a:rPr lang="en-US" altLang="en-US" sz="2400" b="1">
                <a:solidFill>
                  <a:srgbClr val="990099"/>
                </a:solidFill>
                <a:latin typeface="VNI-Vari" pitchFamily="2" charset="0"/>
              </a:rPr>
              <a:t>Caù thu soáng ôû bieån</a:t>
            </a:r>
          </a:p>
          <a:p>
            <a:pPr algn="ctr"/>
            <a:r>
              <a:rPr lang="en-US" altLang="en-US" sz="2400" b="1">
                <a:solidFill>
                  <a:srgbClr val="990099"/>
                </a:solidFill>
                <a:latin typeface="VNI-Vari" pitchFamily="2" charset="0"/>
              </a:rPr>
              <a:t>Vaø caù thu coøn goïi laø caù nöôùc maën</a:t>
            </a:r>
            <a:r>
              <a:rPr lang="en-US" altLang="en-US" sz="2400" b="1">
                <a:latin typeface="VNI-Vari" pitchFamily="2" charset="0"/>
              </a:rPr>
              <a:t>…</a:t>
            </a:r>
          </a:p>
        </p:txBody>
      </p:sp>
    </p:spTree>
    <p:extLst>
      <p:ext uri="{BB962C8B-B14F-4D97-AF65-F5344CB8AC3E}">
        <p14:creationId xmlns:p14="http://schemas.microsoft.com/office/powerpoint/2010/main" val="2789346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942212729209_1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4703763"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Muc-na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0"/>
            <a:ext cx="3708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t4553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3500438"/>
            <a:ext cx="4762500" cy="3357562"/>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yellow-stripe-treva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99000"/>
            <a:ext cx="4356100" cy="2159000"/>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 Box 6"/>
          <p:cNvSpPr txBox="1">
            <a:spLocks noChangeArrowheads="1"/>
          </p:cNvSpPr>
          <p:nvPr/>
        </p:nvSpPr>
        <p:spPr bwMode="auto">
          <a:xfrm>
            <a:off x="1971675" y="3500439"/>
            <a:ext cx="8288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FF0000"/>
                </a:solidFill>
                <a:latin typeface="VNI-Vari" pitchFamily="2" charset="0"/>
              </a:rPr>
              <a:t>Ngoaøi caù thu</a:t>
            </a:r>
            <a:r>
              <a:rPr lang="en-US" altLang="en-US" sz="2400" b="1">
                <a:solidFill>
                  <a:srgbClr val="FF0000"/>
                </a:solidFill>
              </a:rPr>
              <a:t> </a:t>
            </a:r>
            <a:r>
              <a:rPr lang="en-US" altLang="en-US" sz="2400" b="1">
                <a:solidFill>
                  <a:srgbClr val="FF0000"/>
                </a:solidFill>
                <a:latin typeface="VNI-Vari" pitchFamily="2" charset="0"/>
              </a:rPr>
              <a:t>coøn coù raát nhieàu loaïi caù nöôùc maën khaùc nhö</a:t>
            </a:r>
          </a:p>
        </p:txBody>
      </p:sp>
      <p:sp>
        <p:nvSpPr>
          <p:cNvPr id="19463" name="Text Box 7"/>
          <p:cNvSpPr txBox="1">
            <a:spLocks noChangeArrowheads="1"/>
          </p:cNvSpPr>
          <p:nvPr/>
        </p:nvSpPr>
        <p:spPr bwMode="auto">
          <a:xfrm>
            <a:off x="2927350" y="1"/>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VNI-Vari" pitchFamily="2" charset="0"/>
              </a:rPr>
              <a:t>Caù heo</a:t>
            </a:r>
          </a:p>
        </p:txBody>
      </p:sp>
      <p:sp>
        <p:nvSpPr>
          <p:cNvPr id="19464" name="Text Box 8"/>
          <p:cNvSpPr txBox="1">
            <a:spLocks noChangeArrowheads="1"/>
          </p:cNvSpPr>
          <p:nvPr/>
        </p:nvSpPr>
        <p:spPr bwMode="auto">
          <a:xfrm>
            <a:off x="6816725" y="6338888"/>
            <a:ext cx="1512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VNI-Vari" pitchFamily="2" charset="0"/>
              </a:rPr>
              <a:t>Caù maäp</a:t>
            </a:r>
          </a:p>
        </p:txBody>
      </p:sp>
      <p:sp>
        <p:nvSpPr>
          <p:cNvPr id="19465" name="Text Box 9"/>
          <p:cNvSpPr txBox="1">
            <a:spLocks noChangeArrowheads="1"/>
          </p:cNvSpPr>
          <p:nvPr/>
        </p:nvSpPr>
        <p:spPr bwMode="auto">
          <a:xfrm>
            <a:off x="8904289" y="1"/>
            <a:ext cx="1512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VNI-Vari" pitchFamily="2" charset="0"/>
              </a:rPr>
              <a:t>Caù möïc</a:t>
            </a:r>
          </a:p>
        </p:txBody>
      </p:sp>
      <p:sp>
        <p:nvSpPr>
          <p:cNvPr id="19466" name="Text Box 10"/>
          <p:cNvSpPr txBox="1">
            <a:spLocks noChangeArrowheads="1"/>
          </p:cNvSpPr>
          <p:nvPr/>
        </p:nvSpPr>
        <p:spPr bwMode="auto">
          <a:xfrm>
            <a:off x="3792538" y="4581526"/>
            <a:ext cx="2374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VNI-Vari" pitchFamily="2" charset="0"/>
              </a:rPr>
              <a:t>Caù chæ vaøng</a:t>
            </a:r>
          </a:p>
        </p:txBody>
      </p:sp>
      <p:pic>
        <p:nvPicPr>
          <p:cNvPr id="19467" name="Picture 15" descr="67129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561681" y="1029494"/>
            <a:ext cx="35004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62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ppt_w</p:attrName>
                                        </p:attrNameLst>
                                      </p:cBhvr>
                                      <p:tavLst>
                                        <p:tav tm="0">
                                          <p:val>
                                            <p:strVal val="#ppt_w*0.70"/>
                                          </p:val>
                                        </p:tav>
                                        <p:tav tm="100000">
                                          <p:val>
                                            <p:strVal val="#ppt_w"/>
                                          </p:val>
                                        </p:tav>
                                      </p:tavLst>
                                    </p:anim>
                                    <p:anim calcmode="lin" valueType="num">
                                      <p:cBhvr>
                                        <p:cTn id="8" dur="500" fill="hold"/>
                                        <p:tgtEl>
                                          <p:spTgt spid="19462"/>
                                        </p:tgtEl>
                                        <p:attrNameLst>
                                          <p:attrName>ppt_h</p:attrName>
                                        </p:attrNameLst>
                                      </p:cBhvr>
                                      <p:tavLst>
                                        <p:tav tm="0">
                                          <p:val>
                                            <p:strVal val="#ppt_h"/>
                                          </p:val>
                                        </p:tav>
                                        <p:tav tm="100000">
                                          <p:val>
                                            <p:strVal val="#ppt_h"/>
                                          </p:val>
                                        </p:tav>
                                      </p:tavLst>
                                    </p:anim>
                                    <p:animEffect transition="in" filter="fade">
                                      <p:cBhvr>
                                        <p:cTn id="9" dur="500"/>
                                        <p:tgtEl>
                                          <p:spTgt spid="194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additive="base">
                                        <p:cTn id="14" dur="500" fill="hold"/>
                                        <p:tgtEl>
                                          <p:spTgt spid="19458"/>
                                        </p:tgtEl>
                                        <p:attrNameLst>
                                          <p:attrName>ppt_x</p:attrName>
                                        </p:attrNameLst>
                                      </p:cBhvr>
                                      <p:tavLst>
                                        <p:tav tm="0">
                                          <p:val>
                                            <p:strVal val="#ppt_x"/>
                                          </p:val>
                                        </p:tav>
                                        <p:tav tm="100000">
                                          <p:val>
                                            <p:strVal val="#ppt_x"/>
                                          </p:val>
                                        </p:tav>
                                      </p:tavLst>
                                    </p:anim>
                                    <p:anim calcmode="lin" valueType="num">
                                      <p:cBhvr additive="base">
                                        <p:cTn id="15"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diamond(in)">
                                      <p:cBhvr>
                                        <p:cTn id="20" dur="500"/>
                                        <p:tgtEl>
                                          <p:spTgt spid="194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dissolve">
                                      <p:cBhvr>
                                        <p:cTn id="25" dur="500"/>
                                        <p:tgtEl>
                                          <p:spTgt spid="194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9464"/>
                                        </p:tgtEl>
                                        <p:attrNameLst>
                                          <p:attrName>style.visibility</p:attrName>
                                        </p:attrNameLst>
                                      </p:cBhvr>
                                      <p:to>
                                        <p:strVal val="visible"/>
                                      </p:to>
                                    </p:set>
                                    <p:animEffect transition="in" filter="plus(in)">
                                      <p:cBhvr>
                                        <p:cTn id="30" dur="500"/>
                                        <p:tgtEl>
                                          <p:spTgt spid="194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19459"/>
                                        </p:tgtEl>
                                        <p:attrNameLst>
                                          <p:attrName>style.visibility</p:attrName>
                                        </p:attrNameLst>
                                      </p:cBhvr>
                                      <p:to>
                                        <p:strVal val="visible"/>
                                      </p:to>
                                    </p:set>
                                    <p:anim calcmode="lin" valueType="num">
                                      <p:cBhvr additive="base">
                                        <p:cTn id="35" dur="500" fill="hold"/>
                                        <p:tgtEl>
                                          <p:spTgt spid="19459"/>
                                        </p:tgtEl>
                                        <p:attrNameLst>
                                          <p:attrName>ppt_x</p:attrName>
                                        </p:attrNameLst>
                                      </p:cBhvr>
                                      <p:tavLst>
                                        <p:tav tm="0">
                                          <p:val>
                                            <p:strVal val="#ppt_x"/>
                                          </p:val>
                                        </p:tav>
                                        <p:tav tm="100000">
                                          <p:val>
                                            <p:strVal val="#ppt_x"/>
                                          </p:val>
                                        </p:tav>
                                      </p:tavLst>
                                    </p:anim>
                                    <p:anim calcmode="lin" valueType="num">
                                      <p:cBhvr additive="base">
                                        <p:cTn id="36"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19465"/>
                                        </p:tgtEl>
                                        <p:attrNameLst>
                                          <p:attrName>style.visibility</p:attrName>
                                        </p:attrNameLst>
                                      </p:cBhvr>
                                      <p:to>
                                        <p:strVal val="visible"/>
                                      </p:to>
                                    </p:set>
                                    <p:anim calcmode="lin" valueType="num">
                                      <p:cBhvr additive="base">
                                        <p:cTn id="41" dur="500" fill="hold"/>
                                        <p:tgtEl>
                                          <p:spTgt spid="19465"/>
                                        </p:tgtEl>
                                        <p:attrNameLst>
                                          <p:attrName>ppt_x</p:attrName>
                                        </p:attrNameLst>
                                      </p:cBhvr>
                                      <p:tavLst>
                                        <p:tav tm="0">
                                          <p:val>
                                            <p:strVal val="#ppt_x"/>
                                          </p:val>
                                        </p:tav>
                                        <p:tav tm="100000">
                                          <p:val>
                                            <p:strVal val="#ppt_x"/>
                                          </p:val>
                                        </p:tav>
                                      </p:tavLst>
                                    </p:anim>
                                    <p:anim calcmode="lin" valueType="num">
                                      <p:cBhvr additive="base">
                                        <p:cTn id="42"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9461"/>
                                        </p:tgtEl>
                                        <p:attrNameLst>
                                          <p:attrName>style.visibility</p:attrName>
                                        </p:attrNameLst>
                                      </p:cBhvr>
                                      <p:to>
                                        <p:strVal val="visible"/>
                                      </p:to>
                                    </p:set>
                                    <p:anim calcmode="lin" valueType="num">
                                      <p:cBhvr>
                                        <p:cTn id="47" dur="500" fill="hold"/>
                                        <p:tgtEl>
                                          <p:spTgt spid="19461"/>
                                        </p:tgtEl>
                                        <p:attrNameLst>
                                          <p:attrName>ppt_w</p:attrName>
                                        </p:attrNameLst>
                                      </p:cBhvr>
                                      <p:tavLst>
                                        <p:tav tm="0">
                                          <p:val>
                                            <p:strVal val="#ppt_w*0.70"/>
                                          </p:val>
                                        </p:tav>
                                        <p:tav tm="100000">
                                          <p:val>
                                            <p:strVal val="#ppt_w"/>
                                          </p:val>
                                        </p:tav>
                                      </p:tavLst>
                                    </p:anim>
                                    <p:anim calcmode="lin" valueType="num">
                                      <p:cBhvr>
                                        <p:cTn id="48" dur="500" fill="hold"/>
                                        <p:tgtEl>
                                          <p:spTgt spid="19461"/>
                                        </p:tgtEl>
                                        <p:attrNameLst>
                                          <p:attrName>ppt_h</p:attrName>
                                        </p:attrNameLst>
                                      </p:cBhvr>
                                      <p:tavLst>
                                        <p:tav tm="0">
                                          <p:val>
                                            <p:strVal val="#ppt_h"/>
                                          </p:val>
                                        </p:tav>
                                        <p:tav tm="100000">
                                          <p:val>
                                            <p:strVal val="#ppt_h"/>
                                          </p:val>
                                        </p:tav>
                                      </p:tavLst>
                                    </p:anim>
                                    <p:animEffect transition="in" filter="fade">
                                      <p:cBhvr>
                                        <p:cTn id="49" dur="500"/>
                                        <p:tgtEl>
                                          <p:spTgt spid="194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9466"/>
                                        </p:tgtEl>
                                        <p:attrNameLst>
                                          <p:attrName>style.visibility</p:attrName>
                                        </p:attrNameLst>
                                      </p:cBhvr>
                                      <p:to>
                                        <p:strVal val="visible"/>
                                      </p:to>
                                    </p:set>
                                    <p:animEffect transition="in" filter="dissolve">
                                      <p:cBhvr>
                                        <p:cTn id="54"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436580520100814365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0"/>
            <a:ext cx="5651500" cy="3316288"/>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1992313" y="1"/>
            <a:ext cx="24721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latin typeface="VNI-Vari" pitchFamily="2" charset="0"/>
              </a:rPr>
              <a:t>So saùnh giöõa caù</a:t>
            </a:r>
          </a:p>
          <a:p>
            <a:r>
              <a:rPr lang="en-US" altLang="en-US" sz="2400" b="1">
                <a:latin typeface="VNI-Vari" pitchFamily="2" charset="0"/>
              </a:rPr>
              <a:t>Cheùp vaø caù thu</a:t>
            </a:r>
          </a:p>
        </p:txBody>
      </p:sp>
      <p:pic>
        <p:nvPicPr>
          <p:cNvPr id="20484" name="Picture 95" descr="2E81ED98BCDC4AE1AC88214618D0F62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5" descr="2E81ED98BCDC4AE1AC88214618D0F62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1524001" y="2060575"/>
            <a:ext cx="33004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latin typeface="VNI-Vari" pitchFamily="2" charset="0"/>
              </a:rPr>
              <a:t>Gioáng: coù teân goi chung laø caù</a:t>
            </a:r>
          </a:p>
          <a:p>
            <a:r>
              <a:rPr lang="en-US" altLang="en-US">
                <a:solidFill>
                  <a:srgbClr val="FF0000"/>
                </a:solidFill>
                <a:latin typeface="VNI-Vari" pitchFamily="2" charset="0"/>
              </a:rPr>
              <a:t>Coù mang,vaây, ñuoâi vaø soáng </a:t>
            </a:r>
          </a:p>
          <a:p>
            <a:r>
              <a:rPr lang="en-US" altLang="en-US">
                <a:solidFill>
                  <a:srgbClr val="FF0000"/>
                </a:solidFill>
                <a:latin typeface="VNI-Vari" pitchFamily="2" charset="0"/>
              </a:rPr>
              <a:t>döôùi nöôùc</a:t>
            </a:r>
          </a:p>
        </p:txBody>
      </p:sp>
      <p:sp>
        <p:nvSpPr>
          <p:cNvPr id="20487" name="Text Box 7"/>
          <p:cNvSpPr txBox="1">
            <a:spLocks noChangeArrowheads="1"/>
          </p:cNvSpPr>
          <p:nvPr/>
        </p:nvSpPr>
        <p:spPr bwMode="auto">
          <a:xfrm>
            <a:off x="7032625" y="3429000"/>
            <a:ext cx="34559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VNI-Vari" pitchFamily="2" charset="0"/>
              </a:rPr>
              <a:t>Khaùc: caù cheùp soáng ôû nöôùc ngoït,nhö ao, hoà, soâng, suoái..…</a:t>
            </a:r>
          </a:p>
          <a:p>
            <a:pPr>
              <a:buFontTx/>
              <a:buChar char="-"/>
            </a:pPr>
            <a:r>
              <a:rPr lang="en-US" altLang="en-US">
                <a:latin typeface="VNI-Vari" pitchFamily="2" charset="0"/>
              </a:rPr>
              <a:t> caù thu soáng ô Nöôùc maët ôû bieån. </a:t>
            </a:r>
          </a:p>
          <a:p>
            <a:pPr>
              <a:buFontTx/>
              <a:buChar char="-"/>
            </a:pPr>
            <a:r>
              <a:rPr lang="en-US" altLang="en-US">
                <a:latin typeface="VNI-Vari" pitchFamily="2" charset="0"/>
              </a:rPr>
              <a:t> Mình caù cheùp coù vaåy, mình ca thu khoâng coù vaåy</a:t>
            </a:r>
          </a:p>
        </p:txBody>
      </p:sp>
      <p:graphicFrame>
        <p:nvGraphicFramePr>
          <p:cNvPr id="20488" name="Object 12"/>
          <p:cNvGraphicFramePr>
            <a:graphicFrameLocks noChangeAspect="1"/>
          </p:cNvGraphicFramePr>
          <p:nvPr/>
        </p:nvGraphicFramePr>
        <p:xfrm>
          <a:off x="1524000" y="5661026"/>
          <a:ext cx="971550" cy="1196975"/>
        </p:xfrm>
        <a:graphic>
          <a:graphicData uri="http://schemas.openxmlformats.org/presentationml/2006/ole">
            <mc:AlternateContent xmlns:mc="http://schemas.openxmlformats.org/markup-compatibility/2006">
              <mc:Choice xmlns:v="urn:schemas-microsoft-com:vml" Requires="v">
                <p:oleObj spid="_x0000_s2050" name="Clip" r:id="rId5" imgW="1060704" imgH="1335024" progId="MS_ClipArt_Gallery.2">
                  <p:embed/>
                </p:oleObj>
              </mc:Choice>
              <mc:Fallback>
                <p:oleObj name="Clip" r:id="rId5" imgW="1060704" imgH="1335024" progId="MS_ClipArt_Gallery.2">
                  <p:embed/>
                  <p:pic>
                    <p:nvPicPr>
                      <p:cNvPr id="2048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661026"/>
                        <a:ext cx="97155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9" name="Object 12"/>
          <p:cNvGraphicFramePr>
            <a:graphicFrameLocks noChangeAspect="1"/>
          </p:cNvGraphicFramePr>
          <p:nvPr/>
        </p:nvGraphicFramePr>
        <p:xfrm>
          <a:off x="2640013" y="5661026"/>
          <a:ext cx="971550" cy="1196975"/>
        </p:xfrm>
        <a:graphic>
          <a:graphicData uri="http://schemas.openxmlformats.org/presentationml/2006/ole">
            <mc:AlternateContent xmlns:mc="http://schemas.openxmlformats.org/markup-compatibility/2006">
              <mc:Choice xmlns:v="urn:schemas-microsoft-com:vml" Requires="v">
                <p:oleObj spid="_x0000_s2051" name="Clip" r:id="rId7" imgW="1060704" imgH="1335024" progId="MS_ClipArt_Gallery.2">
                  <p:embed/>
                </p:oleObj>
              </mc:Choice>
              <mc:Fallback>
                <p:oleObj name="Clip" r:id="rId7" imgW="1060704" imgH="1335024" progId="MS_ClipArt_Gallery.2">
                  <p:embed/>
                  <p:pic>
                    <p:nvPicPr>
                      <p:cNvPr id="2048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3" y="5661026"/>
                        <a:ext cx="97155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0" name="Object 12"/>
          <p:cNvGraphicFramePr>
            <a:graphicFrameLocks noChangeAspect="1"/>
          </p:cNvGraphicFramePr>
          <p:nvPr/>
        </p:nvGraphicFramePr>
        <p:xfrm>
          <a:off x="3648075" y="5661026"/>
          <a:ext cx="935038" cy="1196975"/>
        </p:xfrm>
        <a:graphic>
          <a:graphicData uri="http://schemas.openxmlformats.org/presentationml/2006/ole">
            <mc:AlternateContent xmlns:mc="http://schemas.openxmlformats.org/markup-compatibility/2006">
              <mc:Choice xmlns:v="urn:schemas-microsoft-com:vml" Requires="v">
                <p:oleObj spid="_x0000_s2052" name="Clip" r:id="rId8" imgW="1060704" imgH="1335024" progId="MS_ClipArt_Gallery.2">
                  <p:embed/>
                </p:oleObj>
              </mc:Choice>
              <mc:Fallback>
                <p:oleObj name="Clip" r:id="rId8" imgW="1060704" imgH="1335024" progId="MS_ClipArt_Gallery.2">
                  <p:embed/>
                  <p:pic>
                    <p:nvPicPr>
                      <p:cNvPr id="2049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5661026"/>
                        <a:ext cx="935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1" name="Object 12"/>
          <p:cNvGraphicFramePr>
            <a:graphicFrameLocks noChangeAspect="1"/>
          </p:cNvGraphicFramePr>
          <p:nvPr/>
        </p:nvGraphicFramePr>
        <p:xfrm>
          <a:off x="4656139" y="5661026"/>
          <a:ext cx="935037" cy="1196975"/>
        </p:xfrm>
        <a:graphic>
          <a:graphicData uri="http://schemas.openxmlformats.org/presentationml/2006/ole">
            <mc:AlternateContent xmlns:mc="http://schemas.openxmlformats.org/markup-compatibility/2006">
              <mc:Choice xmlns:v="urn:schemas-microsoft-com:vml" Requires="v">
                <p:oleObj spid="_x0000_s2053" name="Clip" r:id="rId9" imgW="1060704" imgH="1335024" progId="MS_ClipArt_Gallery.2">
                  <p:embed/>
                </p:oleObj>
              </mc:Choice>
              <mc:Fallback>
                <p:oleObj name="Clip" r:id="rId9" imgW="1060704" imgH="1335024" progId="MS_ClipArt_Gallery.2">
                  <p:embed/>
                  <p:pic>
                    <p:nvPicPr>
                      <p:cNvPr id="20491"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9" y="5661026"/>
                        <a:ext cx="9350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2" name="Object 12"/>
          <p:cNvGraphicFramePr>
            <a:graphicFrameLocks noChangeAspect="1"/>
          </p:cNvGraphicFramePr>
          <p:nvPr/>
        </p:nvGraphicFramePr>
        <p:xfrm>
          <a:off x="5591175" y="5661026"/>
          <a:ext cx="935038" cy="1196975"/>
        </p:xfrm>
        <a:graphic>
          <a:graphicData uri="http://schemas.openxmlformats.org/presentationml/2006/ole">
            <mc:AlternateContent xmlns:mc="http://schemas.openxmlformats.org/markup-compatibility/2006">
              <mc:Choice xmlns:v="urn:schemas-microsoft-com:vml" Requires="v">
                <p:oleObj spid="_x0000_s2054" name="Clip" r:id="rId10" imgW="1060704" imgH="1335024" progId="MS_ClipArt_Gallery.2">
                  <p:embed/>
                </p:oleObj>
              </mc:Choice>
              <mc:Fallback>
                <p:oleObj name="Clip" r:id="rId10" imgW="1060704" imgH="1335024" progId="MS_ClipArt_Gallery.2">
                  <p:embed/>
                  <p:pic>
                    <p:nvPicPr>
                      <p:cNvPr id="2049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175" y="5661026"/>
                        <a:ext cx="935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3" name="Object 12"/>
          <p:cNvGraphicFramePr>
            <a:graphicFrameLocks noChangeAspect="1"/>
          </p:cNvGraphicFramePr>
          <p:nvPr/>
        </p:nvGraphicFramePr>
        <p:xfrm>
          <a:off x="7535864" y="5661026"/>
          <a:ext cx="935037" cy="1196975"/>
        </p:xfrm>
        <a:graphic>
          <a:graphicData uri="http://schemas.openxmlformats.org/presentationml/2006/ole">
            <mc:AlternateContent xmlns:mc="http://schemas.openxmlformats.org/markup-compatibility/2006">
              <mc:Choice xmlns:v="urn:schemas-microsoft-com:vml" Requires="v">
                <p:oleObj spid="_x0000_s2055" name="Clip" r:id="rId11" imgW="1060704" imgH="1335024" progId="MS_ClipArt_Gallery.2">
                  <p:embed/>
                </p:oleObj>
              </mc:Choice>
              <mc:Fallback>
                <p:oleObj name="Clip" r:id="rId11" imgW="1060704" imgH="1335024" progId="MS_ClipArt_Gallery.2">
                  <p:embed/>
                  <p:pic>
                    <p:nvPicPr>
                      <p:cNvPr id="2049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4" y="5661026"/>
                        <a:ext cx="9350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94" name="Picture 14" descr="Ca%20thu%201%20(macker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3357564"/>
            <a:ext cx="5364163" cy="3500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495" name="Object 12"/>
          <p:cNvGraphicFramePr>
            <a:graphicFrameLocks noChangeAspect="1"/>
          </p:cNvGraphicFramePr>
          <p:nvPr/>
        </p:nvGraphicFramePr>
        <p:xfrm>
          <a:off x="6600825" y="5661026"/>
          <a:ext cx="935038" cy="1196975"/>
        </p:xfrm>
        <a:graphic>
          <a:graphicData uri="http://schemas.openxmlformats.org/presentationml/2006/ole">
            <mc:AlternateContent xmlns:mc="http://schemas.openxmlformats.org/markup-compatibility/2006">
              <mc:Choice xmlns:v="urn:schemas-microsoft-com:vml" Requires="v">
                <p:oleObj spid="_x0000_s2056" name="Clip" r:id="rId13" imgW="1060704" imgH="1335024" progId="MS_ClipArt_Gallery.2">
                  <p:embed/>
                </p:oleObj>
              </mc:Choice>
              <mc:Fallback>
                <p:oleObj name="Clip" r:id="rId13" imgW="1060704" imgH="1335024" progId="MS_ClipArt_Gallery.2">
                  <p:embed/>
                  <p:pic>
                    <p:nvPicPr>
                      <p:cNvPr id="20495"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5661026"/>
                        <a:ext cx="935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6" name="Object 12"/>
          <p:cNvGraphicFramePr>
            <a:graphicFrameLocks noChangeAspect="1"/>
          </p:cNvGraphicFramePr>
          <p:nvPr/>
        </p:nvGraphicFramePr>
        <p:xfrm>
          <a:off x="5519739" y="5661026"/>
          <a:ext cx="935037" cy="1196975"/>
        </p:xfrm>
        <a:graphic>
          <a:graphicData uri="http://schemas.openxmlformats.org/presentationml/2006/ole">
            <mc:AlternateContent xmlns:mc="http://schemas.openxmlformats.org/markup-compatibility/2006">
              <mc:Choice xmlns:v="urn:schemas-microsoft-com:vml" Requires="v">
                <p:oleObj spid="_x0000_s2057" name="Clip" r:id="rId14" imgW="1060704" imgH="1335024" progId="MS_ClipArt_Gallery.2">
                  <p:embed/>
                </p:oleObj>
              </mc:Choice>
              <mc:Fallback>
                <p:oleObj name="Clip" r:id="rId14" imgW="1060704" imgH="1335024" progId="MS_ClipArt_Gallery.2">
                  <p:embed/>
                  <p:pic>
                    <p:nvPicPr>
                      <p:cNvPr id="2049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739" y="5661026"/>
                        <a:ext cx="9350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7" name="Object 12"/>
          <p:cNvGraphicFramePr>
            <a:graphicFrameLocks noChangeAspect="1"/>
          </p:cNvGraphicFramePr>
          <p:nvPr/>
        </p:nvGraphicFramePr>
        <p:xfrm>
          <a:off x="4440239" y="5661026"/>
          <a:ext cx="935037" cy="1196975"/>
        </p:xfrm>
        <a:graphic>
          <a:graphicData uri="http://schemas.openxmlformats.org/presentationml/2006/ole">
            <mc:AlternateContent xmlns:mc="http://schemas.openxmlformats.org/markup-compatibility/2006">
              <mc:Choice xmlns:v="urn:schemas-microsoft-com:vml" Requires="v">
                <p:oleObj spid="_x0000_s2058" name="Clip" r:id="rId15" imgW="1060704" imgH="1335024" progId="MS_ClipArt_Gallery.2">
                  <p:embed/>
                </p:oleObj>
              </mc:Choice>
              <mc:Fallback>
                <p:oleObj name="Clip" r:id="rId15" imgW="1060704" imgH="1335024" progId="MS_ClipArt_Gallery.2">
                  <p:embed/>
                  <p:pic>
                    <p:nvPicPr>
                      <p:cNvPr id="20497"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9" y="5661026"/>
                        <a:ext cx="9350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8" name="Object 12"/>
          <p:cNvGraphicFramePr>
            <a:graphicFrameLocks noChangeAspect="1"/>
          </p:cNvGraphicFramePr>
          <p:nvPr/>
        </p:nvGraphicFramePr>
        <p:xfrm>
          <a:off x="3432175" y="5661026"/>
          <a:ext cx="935038" cy="1196975"/>
        </p:xfrm>
        <a:graphic>
          <a:graphicData uri="http://schemas.openxmlformats.org/presentationml/2006/ole">
            <mc:AlternateContent xmlns:mc="http://schemas.openxmlformats.org/markup-compatibility/2006">
              <mc:Choice xmlns:v="urn:schemas-microsoft-com:vml" Requires="v">
                <p:oleObj spid="_x0000_s2059" name="Clip" r:id="rId16" imgW="1060704" imgH="1335024" progId="MS_ClipArt_Gallery.2">
                  <p:embed/>
                </p:oleObj>
              </mc:Choice>
              <mc:Fallback>
                <p:oleObj name="Clip" r:id="rId16" imgW="1060704" imgH="1335024" progId="MS_ClipArt_Gallery.2">
                  <p:embed/>
                  <p:pic>
                    <p:nvPicPr>
                      <p:cNvPr id="2049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5" y="5661026"/>
                        <a:ext cx="935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9" name="Object 12"/>
          <p:cNvGraphicFramePr>
            <a:graphicFrameLocks noChangeAspect="1"/>
          </p:cNvGraphicFramePr>
          <p:nvPr/>
        </p:nvGraphicFramePr>
        <p:xfrm>
          <a:off x="1524000" y="5661026"/>
          <a:ext cx="935038" cy="1196975"/>
        </p:xfrm>
        <a:graphic>
          <a:graphicData uri="http://schemas.openxmlformats.org/presentationml/2006/ole">
            <mc:AlternateContent xmlns:mc="http://schemas.openxmlformats.org/markup-compatibility/2006">
              <mc:Choice xmlns:v="urn:schemas-microsoft-com:vml" Requires="v">
                <p:oleObj spid="_x0000_s2060" name="Clip" r:id="rId17" imgW="1060704" imgH="1335024" progId="MS_ClipArt_Gallery.2">
                  <p:embed/>
                </p:oleObj>
              </mc:Choice>
              <mc:Fallback>
                <p:oleObj name="Clip" r:id="rId17" imgW="1060704" imgH="1335024" progId="MS_ClipArt_Gallery.2">
                  <p:embed/>
                  <p:pic>
                    <p:nvPicPr>
                      <p:cNvPr id="2049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661026"/>
                        <a:ext cx="935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12"/>
          <p:cNvGraphicFramePr>
            <a:graphicFrameLocks noChangeAspect="1"/>
          </p:cNvGraphicFramePr>
          <p:nvPr/>
        </p:nvGraphicFramePr>
        <p:xfrm>
          <a:off x="2424114" y="5661026"/>
          <a:ext cx="935037" cy="1196975"/>
        </p:xfrm>
        <a:graphic>
          <a:graphicData uri="http://schemas.openxmlformats.org/presentationml/2006/ole">
            <mc:AlternateContent xmlns:mc="http://schemas.openxmlformats.org/markup-compatibility/2006">
              <mc:Choice xmlns:v="urn:schemas-microsoft-com:vml" Requires="v">
                <p:oleObj spid="_x0000_s2061" name="Clip" r:id="rId18" imgW="1060704" imgH="1335024" progId="MS_ClipArt_Gallery.2">
                  <p:embed/>
                </p:oleObj>
              </mc:Choice>
              <mc:Fallback>
                <p:oleObj name="Clip" r:id="rId18" imgW="1060704" imgH="1335024" progId="MS_ClipArt_Gallery.2">
                  <p:embed/>
                  <p:pic>
                    <p:nvPicPr>
                      <p:cNvPr id="2050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114" y="5661026"/>
                        <a:ext cx="9350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78617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checkerboard(across)">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 calcmode="lin" valueType="num">
                                      <p:cBhvr additive="base">
                                        <p:cTn id="17" dur="500" fill="hold"/>
                                        <p:tgtEl>
                                          <p:spTgt spid="20486"/>
                                        </p:tgtEl>
                                        <p:attrNameLst>
                                          <p:attrName>ppt_x</p:attrName>
                                        </p:attrNameLst>
                                      </p:cBhvr>
                                      <p:tavLst>
                                        <p:tav tm="0">
                                          <p:val>
                                            <p:strVal val="#ppt_x"/>
                                          </p:val>
                                        </p:tav>
                                        <p:tav tm="100000">
                                          <p:val>
                                            <p:strVal val="#ppt_x"/>
                                          </p:val>
                                        </p:tav>
                                      </p:tavLst>
                                    </p:anim>
                                    <p:anim calcmode="lin" valueType="num">
                                      <p:cBhvr additive="base">
                                        <p:cTn id="1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0487"/>
                                        </p:tgtEl>
                                        <p:attrNameLst>
                                          <p:attrName>style.visibility</p:attrName>
                                        </p:attrNameLst>
                                      </p:cBhvr>
                                      <p:to>
                                        <p:strVal val="visible"/>
                                      </p:to>
                                    </p:set>
                                    <p:anim calcmode="lin" valueType="num">
                                      <p:cBhvr>
                                        <p:cTn id="23" dur="500" fill="hold"/>
                                        <p:tgtEl>
                                          <p:spTgt spid="20487"/>
                                        </p:tgtEl>
                                        <p:attrNameLst>
                                          <p:attrName>ppt_w</p:attrName>
                                        </p:attrNameLst>
                                      </p:cBhvr>
                                      <p:tavLst>
                                        <p:tav tm="0">
                                          <p:val>
                                            <p:strVal val="#ppt_w*0.70"/>
                                          </p:val>
                                        </p:tav>
                                        <p:tav tm="100000">
                                          <p:val>
                                            <p:strVal val="#ppt_w"/>
                                          </p:val>
                                        </p:tav>
                                      </p:tavLst>
                                    </p:anim>
                                    <p:anim calcmode="lin" valueType="num">
                                      <p:cBhvr>
                                        <p:cTn id="24" dur="500" fill="hold"/>
                                        <p:tgtEl>
                                          <p:spTgt spid="20487"/>
                                        </p:tgtEl>
                                        <p:attrNameLst>
                                          <p:attrName>ppt_h</p:attrName>
                                        </p:attrNameLst>
                                      </p:cBhvr>
                                      <p:tavLst>
                                        <p:tav tm="0">
                                          <p:val>
                                            <p:strVal val="#ppt_h"/>
                                          </p:val>
                                        </p:tav>
                                        <p:tav tm="100000">
                                          <p:val>
                                            <p:strVal val="#ppt_h"/>
                                          </p:val>
                                        </p:tav>
                                      </p:tavLst>
                                    </p:anim>
                                    <p:animEffect transition="in" filter="fade">
                                      <p:cBhvr>
                                        <p:cTn id="25"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6" grpId="0"/>
      <p:bldP spid="204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436580520100814365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541714"/>
            <a:ext cx="5219700" cy="3316287"/>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7319963" y="0"/>
            <a:ext cx="2735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olidFill>
                  <a:srgbClr val="FF0000"/>
                </a:solidFill>
                <a:latin typeface="VNI-Vari" pitchFamily="2" charset="0"/>
              </a:rPr>
              <a:t>Luyeän taäp</a:t>
            </a:r>
          </a:p>
        </p:txBody>
      </p:sp>
      <p:sp>
        <p:nvSpPr>
          <p:cNvPr id="21508" name="Text Box 4"/>
          <p:cNvSpPr txBox="1">
            <a:spLocks noChangeArrowheads="1"/>
          </p:cNvSpPr>
          <p:nvPr/>
        </p:nvSpPr>
        <p:spPr bwMode="auto">
          <a:xfrm>
            <a:off x="7011989" y="1006475"/>
            <a:ext cx="37623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9900"/>
                </a:solidFill>
                <a:latin typeface="VNI-Vari" pitchFamily="2" charset="0"/>
              </a:rPr>
              <a:t>Lôùp</a:t>
            </a:r>
            <a:r>
              <a:rPr lang="en-US" altLang="en-US" sz="2000">
                <a:solidFill>
                  <a:srgbClr val="FF9900"/>
                </a:solidFill>
                <a:latin typeface="VNI-Vari" pitchFamily="2" charset="0"/>
              </a:rPr>
              <a:t>: Treû leân chæ goïi teân vaø </a:t>
            </a:r>
          </a:p>
          <a:p>
            <a:r>
              <a:rPr lang="en-US" altLang="en-US" sz="2000">
                <a:solidFill>
                  <a:srgbClr val="FF9900"/>
                </a:solidFill>
                <a:latin typeface="VNI-Vari" pitchFamily="2" charset="0"/>
              </a:rPr>
              <a:t>Moät soù boä cuûa caù, moâi tröôøng </a:t>
            </a:r>
          </a:p>
          <a:p>
            <a:r>
              <a:rPr lang="en-US" altLang="en-US" sz="2000">
                <a:solidFill>
                  <a:srgbClr val="FF9900"/>
                </a:solidFill>
                <a:latin typeface="VNI-Vari" pitchFamily="2" charset="0"/>
              </a:rPr>
              <a:t>Soáng…...</a:t>
            </a:r>
          </a:p>
          <a:p>
            <a:r>
              <a:rPr lang="en-US" altLang="en-US" sz="2000">
                <a:solidFill>
                  <a:srgbClr val="FF9900"/>
                </a:solidFill>
                <a:latin typeface="VNI-Vari" pitchFamily="2" charset="0"/>
              </a:rPr>
              <a:t>- </a:t>
            </a:r>
            <a:r>
              <a:rPr lang="en-US" altLang="en-US" sz="2800">
                <a:solidFill>
                  <a:srgbClr val="FF9900"/>
                </a:solidFill>
                <a:latin typeface="VNI-Vari" pitchFamily="2" charset="0"/>
              </a:rPr>
              <a:t>Caù nhaân</a:t>
            </a:r>
            <a:r>
              <a:rPr lang="en-US" altLang="en-US" sz="2000">
                <a:solidFill>
                  <a:srgbClr val="FF9900"/>
                </a:solidFill>
                <a:latin typeface="VNI-Vari" pitchFamily="2" charset="0"/>
              </a:rPr>
              <a:t>: ruùt theû loâ toâ…..</a:t>
            </a:r>
          </a:p>
        </p:txBody>
      </p:sp>
      <p:sp>
        <p:nvSpPr>
          <p:cNvPr id="21509" name="Text Box 5"/>
          <p:cNvSpPr txBox="1">
            <a:spLocks noChangeArrowheads="1"/>
          </p:cNvSpPr>
          <p:nvPr/>
        </p:nvSpPr>
        <p:spPr bwMode="auto">
          <a:xfrm>
            <a:off x="1524000" y="3352800"/>
            <a:ext cx="330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FF00"/>
                </a:solidFill>
                <a:latin typeface="VNI-Vari" pitchFamily="2" charset="0"/>
              </a:rPr>
              <a:t>Cho treû ñoïc laïi teân caù</a:t>
            </a:r>
            <a:r>
              <a:rPr lang="en-US" altLang="en-US"/>
              <a:t> </a:t>
            </a:r>
          </a:p>
        </p:txBody>
      </p:sp>
      <p:sp>
        <p:nvSpPr>
          <p:cNvPr id="21510" name="AutoShape 6"/>
          <p:cNvSpPr>
            <a:spLocks noChangeArrowheads="1"/>
          </p:cNvSpPr>
          <p:nvPr/>
        </p:nvSpPr>
        <p:spPr bwMode="auto">
          <a:xfrm>
            <a:off x="1524000" y="3933825"/>
            <a:ext cx="3995738" cy="2590800"/>
          </a:xfrm>
          <a:prstGeom prst="wedgeRoundRectCallout">
            <a:avLst>
              <a:gd name="adj1" fmla="val 31167"/>
              <a:gd name="adj2" fmla="val -49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VNI-Vari" pitchFamily="2" charset="0"/>
              </a:rPr>
              <a:t>Caù laø loaïi thöùc aên raát ngon, boå vaäy caùc con nhôù aên thaät nhieàu caù ñeå cho cô theå khoeû maïnh..vaø beù nhôù khoâng ñöôïc vöùt raùc böøa baõi xuoáng ao, hoà,bieån laø nôi caù sinh soáng…..vaø beù nhôù khoâng ñöôïc ra ao, hoà, bieån chôi moät mình </a:t>
            </a:r>
            <a:r>
              <a:rPr lang="en-US" altLang="en-US" sz="2400">
                <a:solidFill>
                  <a:srgbClr val="FF0000"/>
                </a:solidFill>
                <a:latin typeface="VNI-Vari" pitchFamily="2" charset="0"/>
              </a:rPr>
              <a:t>raát nguy hieåm…</a:t>
            </a:r>
          </a:p>
          <a:p>
            <a:pPr algn="ctr"/>
            <a:r>
              <a:rPr lang="en-US" altLang="en-US">
                <a:latin typeface="VNI-Vari" pitchFamily="2" charset="0"/>
              </a:rPr>
              <a:t> </a:t>
            </a:r>
          </a:p>
        </p:txBody>
      </p:sp>
      <p:pic>
        <p:nvPicPr>
          <p:cNvPr id="21511" name="Picture 7" descr="Ca%20thu%201%20(macke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5364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99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 calcmode="lin" valueType="num">
                                      <p:cBhvr>
                                        <p:cTn id="12" dur="500" fill="hold"/>
                                        <p:tgtEl>
                                          <p:spTgt spid="21509"/>
                                        </p:tgtEl>
                                        <p:attrNameLst>
                                          <p:attrName>ppt_w</p:attrName>
                                        </p:attrNameLst>
                                      </p:cBhvr>
                                      <p:tavLst>
                                        <p:tav tm="0">
                                          <p:val>
                                            <p:strVal val="#ppt_w*0.70"/>
                                          </p:val>
                                        </p:tav>
                                        <p:tav tm="100000">
                                          <p:val>
                                            <p:strVal val="#ppt_w"/>
                                          </p:val>
                                        </p:tav>
                                      </p:tavLst>
                                    </p:anim>
                                    <p:anim calcmode="lin" valueType="num">
                                      <p:cBhvr>
                                        <p:cTn id="13" dur="500" fill="hold"/>
                                        <p:tgtEl>
                                          <p:spTgt spid="21509"/>
                                        </p:tgtEl>
                                        <p:attrNameLst>
                                          <p:attrName>ppt_h</p:attrName>
                                        </p:attrNameLst>
                                      </p:cBhvr>
                                      <p:tavLst>
                                        <p:tav tm="0">
                                          <p:val>
                                            <p:strVal val="#ppt_h"/>
                                          </p:val>
                                        </p:tav>
                                        <p:tav tm="100000">
                                          <p:val>
                                            <p:strVal val="#ppt_h"/>
                                          </p:val>
                                        </p:tav>
                                      </p:tavLst>
                                    </p:anim>
                                    <p:animEffect transition="in" filter="fade">
                                      <p:cBhvr>
                                        <p:cTn id="14" dur="500"/>
                                        <p:tgtEl>
                                          <p:spTgt spid="215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plus(in)">
                                      <p:cBhvr>
                                        <p:cTn id="19"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008438" y="-33338"/>
            <a:ext cx="3382962"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a:solidFill>
                  <a:srgbClr val="FF0000"/>
                </a:solidFill>
                <a:latin typeface="VNI-Vari" pitchFamily="2" charset="0"/>
              </a:rPr>
              <a:t>Troø chôi</a:t>
            </a:r>
          </a:p>
        </p:txBody>
      </p:sp>
      <p:sp>
        <p:nvSpPr>
          <p:cNvPr id="22531" name="Text Box 3"/>
          <p:cNvSpPr txBox="1">
            <a:spLocks noChangeArrowheads="1"/>
          </p:cNvSpPr>
          <p:nvPr/>
        </p:nvSpPr>
        <p:spPr bwMode="auto">
          <a:xfrm>
            <a:off x="3432176" y="703263"/>
            <a:ext cx="6156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VNI-Vari" pitchFamily="2" charset="0"/>
              </a:rPr>
              <a:t>Chuyeån caù veà ñuùng moâi tröôøng soáng</a:t>
            </a:r>
          </a:p>
        </p:txBody>
      </p:sp>
      <p:sp>
        <p:nvSpPr>
          <p:cNvPr id="22532" name="Text Box 4"/>
          <p:cNvSpPr txBox="1">
            <a:spLocks noChangeArrowheads="1"/>
          </p:cNvSpPr>
          <p:nvPr/>
        </p:nvSpPr>
        <p:spPr bwMode="auto">
          <a:xfrm>
            <a:off x="2351088" y="1484314"/>
            <a:ext cx="7993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9900"/>
                </a:solidFill>
                <a:latin typeface="VNI-Vari" pitchFamily="2" charset="0"/>
              </a:rPr>
              <a:t>Treû chia 2 ñoäi baät qua voøng leân gaén caùc loaò caù nöôùc ngoït vaøo ao,</a:t>
            </a:r>
          </a:p>
          <a:p>
            <a:r>
              <a:rPr lang="en-US" altLang="en-US" sz="2000">
                <a:solidFill>
                  <a:srgbClr val="FF9900"/>
                </a:solidFill>
                <a:latin typeface="VNI-Vari" pitchFamily="2" charset="0"/>
              </a:rPr>
              <a:t> caùc laoò caá nöôùc maën vaøo bieån</a:t>
            </a:r>
          </a:p>
        </p:txBody>
      </p:sp>
      <p:sp>
        <p:nvSpPr>
          <p:cNvPr id="22533" name="AutoShape 5"/>
          <p:cNvSpPr>
            <a:spLocks noChangeArrowheads="1"/>
          </p:cNvSpPr>
          <p:nvPr/>
        </p:nvSpPr>
        <p:spPr bwMode="auto">
          <a:xfrm>
            <a:off x="2063751" y="2349500"/>
            <a:ext cx="3744913" cy="3024188"/>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rgbClr val="FF0000"/>
                </a:solidFill>
                <a:latin typeface="VNI-Vari" pitchFamily="2" charset="0"/>
              </a:rPr>
              <a:t>Caù nöôùc </a:t>
            </a:r>
          </a:p>
          <a:p>
            <a:pPr algn="ctr"/>
            <a:r>
              <a:rPr lang="en-US" altLang="en-US" sz="3200">
                <a:solidFill>
                  <a:srgbClr val="FF0000"/>
                </a:solidFill>
                <a:latin typeface="VNI-Vari" pitchFamily="2" charset="0"/>
              </a:rPr>
              <a:t>ngoït</a:t>
            </a:r>
          </a:p>
        </p:txBody>
      </p:sp>
      <p:sp>
        <p:nvSpPr>
          <p:cNvPr id="22534" name="AutoShape 6"/>
          <p:cNvSpPr>
            <a:spLocks noChangeArrowheads="1"/>
          </p:cNvSpPr>
          <p:nvPr/>
        </p:nvSpPr>
        <p:spPr bwMode="auto">
          <a:xfrm>
            <a:off x="6383338" y="1700213"/>
            <a:ext cx="3744912" cy="352901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rgbClr val="FFFF00"/>
                </a:solidFill>
                <a:latin typeface="VNI-Vari" pitchFamily="2" charset="0"/>
              </a:rPr>
              <a:t>Caù nöôùc </a:t>
            </a:r>
          </a:p>
          <a:p>
            <a:pPr algn="ctr"/>
            <a:r>
              <a:rPr lang="en-US" altLang="en-US" sz="3200">
                <a:solidFill>
                  <a:srgbClr val="FFFF00"/>
                </a:solidFill>
                <a:latin typeface="VNI-Vari" pitchFamily="2" charset="0"/>
              </a:rPr>
              <a:t>maën</a:t>
            </a:r>
          </a:p>
        </p:txBody>
      </p:sp>
      <p:pic>
        <p:nvPicPr>
          <p:cNvPr id="22535" name="Picture 95" descr="2E81ED98BCDC4AE1AC88214618D0F62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5" descr="2E81ED98BCDC4AE1AC88214618D0F62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5" descr="2E81ED98BCDC4AE1AC88214618D0F62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5" descr="2E81ED98BCDC4AE1AC88214618D0F62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70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436580520100814365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8" y="5229226"/>
            <a:ext cx="2195512"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12942212729209_1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14" y="5229226"/>
            <a:ext cx="22320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Muc-nan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488" y="3500438"/>
            <a:ext cx="219551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a-l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4" y="3500438"/>
            <a:ext cx="2232025" cy="1655762"/>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ophi-novi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5229226"/>
            <a:ext cx="233997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t4553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3500438"/>
            <a:ext cx="2303462" cy="1630362"/>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ranchu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500439"/>
            <a:ext cx="2413000"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Ca%20thu%201%20(mackere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5539" y="5216526"/>
            <a:ext cx="223202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8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12265573" cy="6844862"/>
          </a:xfrm>
          <a:prstGeom prst="rect">
            <a:avLst/>
          </a:prstGeom>
        </p:spPr>
      </p:pic>
      <p:sp>
        <p:nvSpPr>
          <p:cNvPr id="6" name="TextBox 5"/>
          <p:cNvSpPr txBox="1"/>
          <p:nvPr/>
        </p:nvSpPr>
        <p:spPr>
          <a:xfrm>
            <a:off x="-73571" y="0"/>
            <a:ext cx="12265571" cy="6632585"/>
          </a:xfrm>
          <a:prstGeom prst="rect">
            <a:avLst/>
          </a:prstGeom>
          <a:noFill/>
        </p:spPr>
        <p:txBody>
          <a:bodyPr wrap="square" rtlCol="0">
            <a:spAutoFit/>
          </a:bodyPr>
          <a:lstStyle/>
          <a:p>
            <a:pPr algn="ctr">
              <a:lnSpc>
                <a:spcPct val="150000"/>
              </a:lnSpc>
            </a:pPr>
            <a:r>
              <a:rPr lang="en-US" sz="2000" b="1" dirty="0" smtClean="0">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a:lnSpc>
                <a:spcPct val="150000"/>
              </a:lnSpc>
            </a:pPr>
            <a:r>
              <a:rPr lang="en-US" sz="2000" b="1" dirty="0" smtClean="0">
                <a:solidFill>
                  <a:srgbClr val="002060"/>
                </a:solidFill>
                <a:latin typeface="Times New Roman" panose="02020603050405020304" pitchFamily="18" charset="0"/>
                <a:cs typeface="Times New Roman" panose="02020603050405020304" pitchFamily="18" charset="0"/>
              </a:rPr>
              <a:t>TRƯỜNG MẦM NON THẠCH CẦU</a:t>
            </a:r>
          </a:p>
          <a:p>
            <a:pPr algn="ctr"/>
            <a:endParaRPr lang="en-US" sz="2000" b="1" dirty="0">
              <a:latin typeface="Times New Roman" panose="02020603050405020304" pitchFamily="18" charset="0"/>
              <a:cs typeface="Times New Roman" panose="02020603050405020304" pitchFamily="18" charset="0"/>
            </a:endParaRPr>
          </a:p>
          <a:p>
            <a:pPr algn="ct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smtClean="0">
              <a:latin typeface="Times New Roman" panose="02020603050405020304" pitchFamily="18" charset="0"/>
              <a:cs typeface="Times New Roman" panose="02020603050405020304" pitchFamily="18" charset="0"/>
            </a:endParaRPr>
          </a:p>
          <a:p>
            <a:pPr algn="ctr"/>
            <a:r>
              <a:rPr lang="en-US" sz="4400" b="1" dirty="0" smtClean="0">
                <a:solidFill>
                  <a:srgbClr val="FF0000"/>
                </a:solidFill>
                <a:latin typeface="Times New Roman" panose="02020603050405020304" pitchFamily="18" charset="0"/>
                <a:cs typeface="Times New Roman" panose="02020603050405020304" pitchFamily="18" charset="0"/>
              </a:rPr>
              <a:t>HOẠT ĐỘNG KHÁM PHÁ KHOA HỌC</a:t>
            </a:r>
          </a:p>
          <a:p>
            <a:pPr algn="ctr"/>
            <a:endParaRPr lang="en-US" sz="2800" b="1" dirty="0" smtClean="0">
              <a:latin typeface="Times New Roman" panose="02020603050405020304" pitchFamily="18" charset="0"/>
              <a:cs typeface="Times New Roman" panose="02020603050405020304" pitchFamily="18" charset="0"/>
            </a:endParaRPr>
          </a:p>
          <a:p>
            <a:pPr algn="ctr">
              <a:lnSpc>
                <a:spcPct val="150000"/>
              </a:lnSpc>
            </a:pPr>
            <a:r>
              <a:rPr lang="en-US" sz="5400" b="1" dirty="0" err="1" smtClean="0">
                <a:solidFill>
                  <a:srgbClr val="C00000"/>
                </a:solidFill>
                <a:latin typeface="Times New Roman" panose="02020603050405020304" pitchFamily="18" charset="0"/>
                <a:cs typeface="Times New Roman" panose="02020603050405020304" pitchFamily="18" charset="0"/>
              </a:rPr>
              <a:t>Đề</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tài</a:t>
            </a:r>
            <a:r>
              <a:rPr lang="en-US" sz="5400" b="1" dirty="0" smtClean="0">
                <a:solidFill>
                  <a:srgbClr val="C00000"/>
                </a:solidFill>
                <a:latin typeface="Times New Roman" panose="02020603050405020304" pitchFamily="18" charset="0"/>
                <a:cs typeface="Times New Roman" panose="02020603050405020304" pitchFamily="18" charset="0"/>
              </a:rPr>
              <a:t>: </a:t>
            </a:r>
            <a:r>
              <a:rPr lang="vi-VN" sz="5400" b="1" dirty="0" smtClean="0">
                <a:solidFill>
                  <a:srgbClr val="C00000"/>
                </a:solidFill>
                <a:latin typeface="Times New Roman" panose="02020603050405020304" pitchFamily="18" charset="0"/>
                <a:cs typeface="Times New Roman" panose="02020603050405020304" pitchFamily="18" charset="0"/>
              </a:rPr>
              <a:t>Tìm hiểu một số loài cá</a:t>
            </a:r>
            <a:endParaRPr lang="en-US" sz="4000" b="1" dirty="0" smtClean="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sz="2800" b="1" dirty="0" err="1" smtClean="0">
                <a:solidFill>
                  <a:srgbClr val="0070C0"/>
                </a:solidFill>
                <a:latin typeface="Times New Roman" panose="02020603050405020304" pitchFamily="18" charset="0"/>
                <a:cs typeface="Times New Roman" panose="02020603050405020304" pitchFamily="18" charset="0"/>
              </a:rPr>
              <a:t>Lứa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tuổi</a:t>
            </a:r>
            <a:r>
              <a:rPr lang="en-US" sz="2800" b="1" dirty="0" smtClean="0">
                <a:solidFill>
                  <a:srgbClr val="0070C0"/>
                </a:solidFill>
                <a:latin typeface="Times New Roman" panose="02020603050405020304" pitchFamily="18" charset="0"/>
                <a:cs typeface="Times New Roman" panose="02020603050405020304" pitchFamily="18" charset="0"/>
              </a:rPr>
              <a:t>: 3-4 </a:t>
            </a:r>
            <a:r>
              <a:rPr lang="en-US" sz="2800" b="1" dirty="0" err="1" smtClean="0">
                <a:solidFill>
                  <a:srgbClr val="0070C0"/>
                </a:solidFill>
                <a:latin typeface="Times New Roman" panose="02020603050405020304" pitchFamily="18" charset="0"/>
                <a:cs typeface="Times New Roman" panose="02020603050405020304" pitchFamily="18" charset="0"/>
              </a:rPr>
              <a:t>tuổi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Lớp</a:t>
            </a:r>
            <a:r>
              <a:rPr lang="en-US" sz="2800" b="1" dirty="0" smtClean="0">
                <a:solidFill>
                  <a:srgbClr val="0070C0"/>
                </a:solidFill>
                <a:latin typeface="Times New Roman" panose="02020603050405020304" pitchFamily="18" charset="0"/>
                <a:cs typeface="Times New Roman" panose="02020603050405020304" pitchFamily="18" charset="0"/>
              </a:rPr>
              <a:t>  MGB C1</a:t>
            </a:r>
          </a:p>
          <a:p>
            <a:pPr algn="ctr">
              <a:lnSpc>
                <a:spcPct val="150000"/>
              </a:lnSpc>
            </a:pPr>
            <a:r>
              <a:rPr lang="en-US" sz="2800" b="1" dirty="0" err="1" smtClean="0">
                <a:solidFill>
                  <a:srgbClr val="0070C0"/>
                </a:solidFill>
                <a:latin typeface="Times New Roman" panose="02020603050405020304" pitchFamily="18" charset="0"/>
                <a:cs typeface="Times New Roman" panose="02020603050405020304" pitchFamily="18" charset="0"/>
              </a:rPr>
              <a:t>Giáo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viên</a:t>
            </a:r>
            <a:r>
              <a:rPr lang="en-US" sz="2800" b="1" dirty="0" smtClean="0">
                <a:solidFill>
                  <a:srgbClr val="0070C0"/>
                </a:solidFill>
                <a:latin typeface="Times New Roman" panose="02020603050405020304" pitchFamily="18" charset="0"/>
                <a:cs typeface="Times New Roman" panose="02020603050405020304" pitchFamily="18" charset="0"/>
              </a:rPr>
              <a:t>: </a:t>
            </a:r>
            <a:r>
              <a:rPr lang="vi-VN" sz="2800" b="1" smtClean="0">
                <a:solidFill>
                  <a:srgbClr val="0070C0"/>
                </a:solidFill>
                <a:latin typeface="Times New Roman" panose="02020603050405020304" pitchFamily="18" charset="0"/>
                <a:cs typeface="Times New Roman" panose="02020603050405020304" pitchFamily="18" charset="0"/>
              </a:rPr>
              <a:t>Trần Thị Bích Ngọc</a:t>
            </a:r>
            <a:endParaRPr lang="en-US" sz="2800" b="1" dirty="0" smtClean="0">
              <a:latin typeface="Times New Roman" panose="02020603050405020304" pitchFamily="18" charset="0"/>
              <a:cs typeface="Times New Roman" panose="02020603050405020304" pitchFamily="18" charset="0"/>
            </a:endParaRPr>
          </a:p>
          <a:p>
            <a:pPr algn="ctr">
              <a:lnSpc>
                <a:spcPct val="150000"/>
              </a:lnSpc>
            </a:pPr>
            <a:r>
              <a:rPr lang="en-US" sz="2400" b="1" dirty="0" err="1" smtClean="0">
                <a:solidFill>
                  <a:srgbClr val="002060"/>
                </a:solidFill>
                <a:latin typeface="Times New Roman" panose="02020603050405020304" pitchFamily="18" charset="0"/>
                <a:cs typeface="Times New Roman" panose="02020603050405020304" pitchFamily="18" charset="0"/>
              </a:rPr>
              <a:t>Năm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học</a:t>
            </a:r>
            <a:r>
              <a:rPr lang="en-US" sz="2400" b="1" dirty="0" smtClean="0">
                <a:solidFill>
                  <a:srgbClr val="002060"/>
                </a:solidFill>
                <a:latin typeface="Times New Roman" panose="02020603050405020304" pitchFamily="18" charset="0"/>
                <a:cs typeface="Times New Roman" panose="02020603050405020304" pitchFamily="18" charset="0"/>
              </a:rPr>
              <a:t> 2022- 2023</a:t>
            </a:r>
          </a:p>
          <a:p>
            <a:endParaRPr lang="en-US"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601570" cy="1593795"/>
          </a:xfrm>
          <a:prstGeom prst="rect">
            <a:avLst/>
          </a:prstGeom>
        </p:spPr>
      </p:pic>
    </p:spTree>
    <p:extLst>
      <p:ext uri="{BB962C8B-B14F-4D97-AF65-F5344CB8AC3E}">
        <p14:creationId xmlns:p14="http://schemas.microsoft.com/office/powerpoint/2010/main" val="412759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436580520100814365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620713"/>
            <a:ext cx="9144000" cy="56896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059238" y="-44450"/>
            <a:ext cx="3278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Đố bé con gì đây ?</a:t>
            </a:r>
          </a:p>
        </p:txBody>
      </p:sp>
      <p:sp>
        <p:nvSpPr>
          <p:cNvPr id="5124" name="Text Box 4"/>
          <p:cNvSpPr txBox="1">
            <a:spLocks noChangeArrowheads="1"/>
          </p:cNvSpPr>
          <p:nvPr/>
        </p:nvSpPr>
        <p:spPr bwMode="auto">
          <a:xfrm>
            <a:off x="17773650" y="1196976"/>
            <a:ext cx="1708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0000"/>
                </a:solidFill>
              </a:rPr>
              <a:t>Con cá chép</a:t>
            </a:r>
          </a:p>
        </p:txBody>
      </p:sp>
      <p:graphicFrame>
        <p:nvGraphicFramePr>
          <p:cNvPr id="5125" name="Object 12"/>
          <p:cNvGraphicFramePr>
            <a:graphicFrameLocks noChangeAspect="1"/>
          </p:cNvGraphicFramePr>
          <p:nvPr/>
        </p:nvGraphicFramePr>
        <p:xfrm>
          <a:off x="2927350" y="5445126"/>
          <a:ext cx="1404938" cy="1412875"/>
        </p:xfrm>
        <a:graphic>
          <a:graphicData uri="http://schemas.openxmlformats.org/presentationml/2006/ole">
            <mc:AlternateContent xmlns:mc="http://schemas.openxmlformats.org/markup-compatibility/2006">
              <mc:Choice xmlns:v="urn:schemas-microsoft-com:vml" Requires="v">
                <p:oleObj spid="_x0000_s1026" name="Clip" r:id="rId4" imgW="1060704" imgH="1335024" progId="MS_ClipArt_Gallery.2">
                  <p:embed/>
                </p:oleObj>
              </mc:Choice>
              <mc:Fallback>
                <p:oleObj name="Clip" r:id="rId4" imgW="1060704" imgH="1335024" progId="MS_ClipArt_Gallery.2">
                  <p:embed/>
                  <p:pic>
                    <p:nvPicPr>
                      <p:cNvPr id="5125"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5445126"/>
                        <a:ext cx="140493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2"/>
          <p:cNvGraphicFramePr>
            <a:graphicFrameLocks noChangeAspect="1"/>
          </p:cNvGraphicFramePr>
          <p:nvPr/>
        </p:nvGraphicFramePr>
        <p:xfrm>
          <a:off x="8901114" y="5661026"/>
          <a:ext cx="1766887" cy="1196975"/>
        </p:xfrm>
        <a:graphic>
          <a:graphicData uri="http://schemas.openxmlformats.org/presentationml/2006/ole">
            <mc:AlternateContent xmlns:mc="http://schemas.openxmlformats.org/markup-compatibility/2006">
              <mc:Choice xmlns:v="urn:schemas-microsoft-com:vml" Requires="v">
                <p:oleObj spid="_x0000_s1027" name="Clip" r:id="rId6" imgW="1060704" imgH="1335024" progId="MS_ClipArt_Gallery.2">
                  <p:embed/>
                </p:oleObj>
              </mc:Choice>
              <mc:Fallback>
                <p:oleObj name="Clip" r:id="rId6" imgW="1060704" imgH="1335024" progId="MS_ClipArt_Gallery.2">
                  <p:embed/>
                  <p:pic>
                    <p:nvPicPr>
                      <p:cNvPr id="5126"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1114" y="5661026"/>
                        <a:ext cx="176688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2"/>
          <p:cNvGraphicFramePr>
            <a:graphicFrameLocks noChangeAspect="1"/>
          </p:cNvGraphicFramePr>
          <p:nvPr/>
        </p:nvGraphicFramePr>
        <p:xfrm>
          <a:off x="1524000" y="5445126"/>
          <a:ext cx="1404938" cy="1412875"/>
        </p:xfrm>
        <a:graphic>
          <a:graphicData uri="http://schemas.openxmlformats.org/presentationml/2006/ole">
            <mc:AlternateContent xmlns:mc="http://schemas.openxmlformats.org/markup-compatibility/2006">
              <mc:Choice xmlns:v="urn:schemas-microsoft-com:vml" Requires="v">
                <p:oleObj spid="_x0000_s1028" name="Clip" r:id="rId7" imgW="1060704" imgH="1335024" progId="MS_ClipArt_Gallery.2">
                  <p:embed/>
                </p:oleObj>
              </mc:Choice>
              <mc:Fallback>
                <p:oleObj name="Clip" r:id="rId7" imgW="1060704" imgH="1335024" progId="MS_ClipArt_Gallery.2">
                  <p:embed/>
                  <p:pic>
                    <p:nvPicPr>
                      <p:cNvPr id="5127"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445126"/>
                        <a:ext cx="140493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8" name="Object 12"/>
          <p:cNvGraphicFramePr>
            <a:graphicFrameLocks noChangeAspect="1"/>
          </p:cNvGraphicFramePr>
          <p:nvPr/>
        </p:nvGraphicFramePr>
        <p:xfrm>
          <a:off x="5664200" y="5445126"/>
          <a:ext cx="1404938" cy="1412875"/>
        </p:xfrm>
        <a:graphic>
          <a:graphicData uri="http://schemas.openxmlformats.org/presentationml/2006/ole">
            <mc:AlternateContent xmlns:mc="http://schemas.openxmlformats.org/markup-compatibility/2006">
              <mc:Choice xmlns:v="urn:schemas-microsoft-com:vml" Requires="v">
                <p:oleObj spid="_x0000_s1029" name="Clip" r:id="rId8" imgW="1060704" imgH="1335024" progId="MS_ClipArt_Gallery.2">
                  <p:embed/>
                </p:oleObj>
              </mc:Choice>
              <mc:Fallback>
                <p:oleObj name="Clip" r:id="rId8" imgW="1060704" imgH="1335024" progId="MS_ClipArt_Gallery.2">
                  <p:embed/>
                  <p:pic>
                    <p:nvPicPr>
                      <p:cNvPr id="512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5445126"/>
                        <a:ext cx="140493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9" name="Object 12"/>
          <p:cNvGraphicFramePr>
            <a:graphicFrameLocks noChangeAspect="1"/>
          </p:cNvGraphicFramePr>
          <p:nvPr/>
        </p:nvGraphicFramePr>
        <p:xfrm>
          <a:off x="4260850" y="5445126"/>
          <a:ext cx="1404938" cy="1412875"/>
        </p:xfrm>
        <a:graphic>
          <a:graphicData uri="http://schemas.openxmlformats.org/presentationml/2006/ole">
            <mc:AlternateContent xmlns:mc="http://schemas.openxmlformats.org/markup-compatibility/2006">
              <mc:Choice xmlns:v="urn:schemas-microsoft-com:vml" Requires="v">
                <p:oleObj spid="_x0000_s1030" name="Clip" r:id="rId9" imgW="1060704" imgH="1335024" progId="MS_ClipArt_Gallery.2">
                  <p:embed/>
                </p:oleObj>
              </mc:Choice>
              <mc:Fallback>
                <p:oleObj name="Clip" r:id="rId9" imgW="1060704" imgH="1335024" progId="MS_ClipArt_Gallery.2">
                  <p:embed/>
                  <p:pic>
                    <p:nvPicPr>
                      <p:cNvPr id="5129"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850" y="5445126"/>
                        <a:ext cx="140493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12"/>
          <p:cNvGraphicFramePr>
            <a:graphicFrameLocks noChangeAspect="1"/>
          </p:cNvGraphicFramePr>
          <p:nvPr/>
        </p:nvGraphicFramePr>
        <p:xfrm>
          <a:off x="7175500" y="5445126"/>
          <a:ext cx="1404938" cy="1412875"/>
        </p:xfrm>
        <a:graphic>
          <a:graphicData uri="http://schemas.openxmlformats.org/presentationml/2006/ole">
            <mc:AlternateContent xmlns:mc="http://schemas.openxmlformats.org/markup-compatibility/2006">
              <mc:Choice xmlns:v="urn:schemas-microsoft-com:vml" Requires="v">
                <p:oleObj spid="_x0000_s1031" name="Clip" r:id="rId10" imgW="1060704" imgH="1335024" progId="MS_ClipArt_Gallery.2">
                  <p:embed/>
                </p:oleObj>
              </mc:Choice>
              <mc:Fallback>
                <p:oleObj name="Clip" r:id="rId10" imgW="1060704" imgH="1335024" progId="MS_ClipArt_Gallery.2">
                  <p:embed/>
                  <p:pic>
                    <p:nvPicPr>
                      <p:cNvPr id="513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0" y="5445126"/>
                        <a:ext cx="140493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31" name="Picture 95" descr="2E81ED98BCDC4AE1AC88214618D0F62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74825"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95" descr="2E81ED98BCDC4AE1AC88214618D0F62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224338"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95" descr="2E81ED98BCDC4AE1AC88214618D0F62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83338" y="48768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95" descr="2E81ED98BCDC4AE1AC88214618D0F62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401050" y="4724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8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38889E-6 2.02312E-6 L -0.99219 2.02312E-6 " pathEditMode="relative" rAng="0" ptsTypes="AA">
                                      <p:cBhvr>
                                        <p:cTn id="6" dur="2000" fill="hold"/>
                                        <p:tgtEl>
                                          <p:spTgt spid="5122"/>
                                        </p:tgtEl>
                                        <p:attrNameLst>
                                          <p:attrName>ppt_x</p:attrName>
                                          <p:attrName>ppt_y</p:attrName>
                                        </p:attrNameLst>
                                      </p:cBhvr>
                                      <p:rCtr x="-49618"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3.33333E-6 -5.78035E-8 L -1.08698 0.00855 " pathEditMode="relative" rAng="0" ptsTypes="AA">
                                      <p:cBhvr>
                                        <p:cTn id="10" dur="2000" fill="hold"/>
                                        <p:tgtEl>
                                          <p:spTgt spid="5124"/>
                                        </p:tgtEl>
                                        <p:attrNameLst>
                                          <p:attrName>ppt_x</p:attrName>
                                          <p:attrName>ppt_y</p:attrName>
                                        </p:attrNameLst>
                                      </p:cBhvr>
                                      <p:rCtr x="-54358"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a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Line 3"/>
          <p:cNvSpPr>
            <a:spLocks noChangeShapeType="1"/>
          </p:cNvSpPr>
          <p:nvPr/>
        </p:nvSpPr>
        <p:spPr bwMode="auto">
          <a:xfrm flipV="1">
            <a:off x="9696450" y="3573463"/>
            <a:ext cx="215900" cy="1079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Text Box 4"/>
          <p:cNvSpPr txBox="1">
            <a:spLocks noChangeArrowheads="1"/>
          </p:cNvSpPr>
          <p:nvPr/>
        </p:nvSpPr>
        <p:spPr bwMode="auto">
          <a:xfrm>
            <a:off x="8904289" y="4581526"/>
            <a:ext cx="1343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Miệng cá</a:t>
            </a:r>
          </a:p>
        </p:txBody>
      </p:sp>
      <p:sp>
        <p:nvSpPr>
          <p:cNvPr id="11269" name="Line 5"/>
          <p:cNvSpPr>
            <a:spLocks noChangeShapeType="1"/>
          </p:cNvSpPr>
          <p:nvPr/>
        </p:nvSpPr>
        <p:spPr bwMode="auto">
          <a:xfrm flipH="1">
            <a:off x="9264651" y="2205039"/>
            <a:ext cx="576263" cy="719137"/>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Text Box 6"/>
          <p:cNvSpPr txBox="1">
            <a:spLocks noChangeArrowheads="1"/>
          </p:cNvSpPr>
          <p:nvPr/>
        </p:nvSpPr>
        <p:spPr bwMode="auto">
          <a:xfrm>
            <a:off x="9480551" y="1841501"/>
            <a:ext cx="10584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0000"/>
                </a:solidFill>
              </a:rPr>
              <a:t>Mắt cá</a:t>
            </a:r>
          </a:p>
        </p:txBody>
      </p:sp>
      <p:sp>
        <p:nvSpPr>
          <p:cNvPr id="11271" name="Line 7"/>
          <p:cNvSpPr>
            <a:spLocks noChangeShapeType="1"/>
          </p:cNvSpPr>
          <p:nvPr/>
        </p:nvSpPr>
        <p:spPr bwMode="auto">
          <a:xfrm>
            <a:off x="7248526" y="1268414"/>
            <a:ext cx="1152525" cy="1800225"/>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Text Box 8"/>
          <p:cNvSpPr txBox="1">
            <a:spLocks noChangeArrowheads="1"/>
          </p:cNvSpPr>
          <p:nvPr/>
        </p:nvSpPr>
        <p:spPr bwMode="auto">
          <a:xfrm>
            <a:off x="5664201" y="476251"/>
            <a:ext cx="2232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Mang cá dùng để thở</a:t>
            </a:r>
          </a:p>
        </p:txBody>
      </p:sp>
      <p:sp>
        <p:nvSpPr>
          <p:cNvPr id="11273" name="AutoShape 9"/>
          <p:cNvSpPr>
            <a:spLocks noChangeArrowheads="1"/>
          </p:cNvSpPr>
          <p:nvPr/>
        </p:nvSpPr>
        <p:spPr bwMode="auto">
          <a:xfrm>
            <a:off x="8256588" y="692151"/>
            <a:ext cx="1511300" cy="1008063"/>
          </a:xfrm>
          <a:prstGeom prst="wedgeEllipseCallout">
            <a:avLst>
              <a:gd name="adj1" fmla="val -29519"/>
              <a:gd name="adj2" fmla="val 14622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00"/>
                </a:solidFill>
              </a:rPr>
              <a:t>Đầu cá có</a:t>
            </a:r>
            <a:r>
              <a:rPr lang="en-US" altLang="en-US"/>
              <a:t>:</a:t>
            </a:r>
          </a:p>
        </p:txBody>
      </p:sp>
    </p:spTree>
    <p:extLst>
      <p:ext uri="{BB962C8B-B14F-4D97-AF65-F5344CB8AC3E}">
        <p14:creationId xmlns:p14="http://schemas.microsoft.com/office/powerpoint/2010/main" val="259785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dissolve">
                                      <p:cBhvr>
                                        <p:cTn id="7" dur="500"/>
                                        <p:tgtEl>
                                          <p:spTgt spid="11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ppt_w</p:attrName>
                                        </p:attrNameLst>
                                      </p:cBhvr>
                                      <p:tavLst>
                                        <p:tav tm="0">
                                          <p:val>
                                            <p:strVal val="#ppt_w*0.70"/>
                                          </p:val>
                                        </p:tav>
                                        <p:tav tm="100000">
                                          <p:val>
                                            <p:strVal val="#ppt_w"/>
                                          </p:val>
                                        </p:tav>
                                      </p:tavLst>
                                    </p:anim>
                                    <p:anim calcmode="lin" valueType="num">
                                      <p:cBhvr>
                                        <p:cTn id="13" dur="1000" fill="hold"/>
                                        <p:tgtEl>
                                          <p:spTgt spid="11269"/>
                                        </p:tgtEl>
                                        <p:attrNameLst>
                                          <p:attrName>ppt_h</p:attrName>
                                        </p:attrNameLst>
                                      </p:cBhvr>
                                      <p:tavLst>
                                        <p:tav tm="0">
                                          <p:val>
                                            <p:strVal val="#ppt_h"/>
                                          </p:val>
                                        </p:tav>
                                        <p:tav tm="100000">
                                          <p:val>
                                            <p:strVal val="#ppt_h"/>
                                          </p:val>
                                        </p:tav>
                                      </p:tavLst>
                                    </p:anim>
                                    <p:animEffect transition="in" filter="fade">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ppt_x"/>
                                          </p:val>
                                        </p:tav>
                                        <p:tav tm="100000">
                                          <p:val>
                                            <p:strVal val="#ppt_x"/>
                                          </p:val>
                                        </p:tav>
                                      </p:tavLst>
                                    </p:anim>
                                    <p:anim calcmode="lin" valueType="num">
                                      <p:cBhvr additive="base">
                                        <p:cTn id="20"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dissolve">
                                      <p:cBhvr>
                                        <p:cTn id="25" dur="500"/>
                                        <p:tgtEl>
                                          <p:spTgt spid="112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268"/>
                                        </p:tgtEl>
                                        <p:attrNameLst>
                                          <p:attrName>style.visibility</p:attrName>
                                        </p:attrNameLst>
                                      </p:cBhvr>
                                      <p:to>
                                        <p:strVal val="visible"/>
                                      </p:to>
                                    </p:set>
                                    <p:animEffect transition="in" filter="dissolve">
                                      <p:cBhvr>
                                        <p:cTn id="30" dur="500"/>
                                        <p:tgtEl>
                                          <p:spTgt spid="112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11271"/>
                                        </p:tgtEl>
                                        <p:attrNameLst>
                                          <p:attrName>style.visibility</p:attrName>
                                        </p:attrNameLst>
                                      </p:cBhvr>
                                      <p:to>
                                        <p:strVal val="visible"/>
                                      </p:to>
                                    </p:set>
                                    <p:animEffect transition="in" filter="diamond(in)">
                                      <p:cBhvr>
                                        <p:cTn id="35" dur="2000"/>
                                        <p:tgtEl>
                                          <p:spTgt spid="112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272"/>
                                        </p:tgtEl>
                                        <p:attrNameLst>
                                          <p:attrName>style.visibility</p:attrName>
                                        </p:attrNameLst>
                                      </p:cBhvr>
                                      <p:to>
                                        <p:strVal val="visible"/>
                                      </p:to>
                                    </p:set>
                                    <p:animEffect transition="in" filter="dissolve">
                                      <p:cBhvr>
                                        <p:cTn id="40"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0" grpId="0"/>
      <p:bldP spid="11272" grpId="0"/>
      <p:bldP spid="112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inh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AutoShape 3"/>
          <p:cNvSpPr>
            <a:spLocks noChangeArrowheads="1"/>
          </p:cNvSpPr>
          <p:nvPr/>
        </p:nvSpPr>
        <p:spPr bwMode="auto">
          <a:xfrm>
            <a:off x="7896225" y="549275"/>
            <a:ext cx="1728788" cy="1295400"/>
          </a:xfrm>
          <a:prstGeom prst="wedgeRoundRectCallout">
            <a:avLst>
              <a:gd name="adj1" fmla="val -89671"/>
              <a:gd name="adj2" fmla="val 78921"/>
              <a:gd name="adj3" fmla="val 1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t>Đây là mình cá có vẩy</a:t>
            </a:r>
          </a:p>
        </p:txBody>
      </p:sp>
    </p:spTree>
    <p:extLst>
      <p:ext uri="{BB962C8B-B14F-4D97-AF65-F5344CB8AC3E}">
        <p14:creationId xmlns:p14="http://schemas.microsoft.com/office/powerpoint/2010/main" val="154686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amond(in)">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uo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3"/>
          <p:cNvSpPr>
            <a:spLocks noChangeArrowheads="1"/>
          </p:cNvSpPr>
          <p:nvPr/>
        </p:nvSpPr>
        <p:spPr bwMode="auto">
          <a:xfrm>
            <a:off x="2927350" y="765175"/>
            <a:ext cx="1728788" cy="1079500"/>
          </a:xfrm>
          <a:prstGeom prst="wedgeRectCallout">
            <a:avLst>
              <a:gd name="adj1" fmla="val -51287"/>
              <a:gd name="adj2" fmla="val 119852"/>
            </a:avLst>
          </a:prstGeom>
          <a:solidFill>
            <a:srgbClr val="FF99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t>Còn đây là đuôi cá, dùng để bơi</a:t>
            </a:r>
          </a:p>
        </p:txBody>
      </p:sp>
    </p:spTree>
    <p:extLst>
      <p:ext uri="{BB962C8B-B14F-4D97-AF65-F5344CB8AC3E}">
        <p14:creationId xmlns:p14="http://schemas.microsoft.com/office/powerpoint/2010/main" val="7428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ay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AutoShape 3"/>
          <p:cNvSpPr>
            <a:spLocks noChangeArrowheads="1"/>
          </p:cNvSpPr>
          <p:nvPr/>
        </p:nvSpPr>
        <p:spPr bwMode="auto">
          <a:xfrm>
            <a:off x="5880100" y="0"/>
            <a:ext cx="2160588" cy="1341438"/>
          </a:xfrm>
          <a:prstGeom prst="cloudCallout">
            <a:avLst>
              <a:gd name="adj1" fmla="val -46546"/>
              <a:gd name="adj2" fmla="val 781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00"/>
                </a:solidFill>
              </a:rPr>
              <a:t>Còn đây là vây của cá đấy</a:t>
            </a:r>
          </a:p>
        </p:txBody>
      </p:sp>
      <p:sp>
        <p:nvSpPr>
          <p:cNvPr id="14340" name="Line 4"/>
          <p:cNvSpPr>
            <a:spLocks noChangeShapeType="1"/>
          </p:cNvSpPr>
          <p:nvPr/>
        </p:nvSpPr>
        <p:spPr bwMode="auto">
          <a:xfrm flipH="1" flipV="1">
            <a:off x="4008439" y="4437064"/>
            <a:ext cx="71437" cy="1152525"/>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V="1">
            <a:off x="4079876" y="4652964"/>
            <a:ext cx="1152525" cy="936625"/>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V="1">
            <a:off x="4008438" y="4941888"/>
            <a:ext cx="3384550" cy="6477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AutoShape 7"/>
          <p:cNvSpPr>
            <a:spLocks noChangeArrowheads="1"/>
          </p:cNvSpPr>
          <p:nvPr/>
        </p:nvSpPr>
        <p:spPr bwMode="auto">
          <a:xfrm>
            <a:off x="1847850" y="4986338"/>
            <a:ext cx="2736850" cy="1871662"/>
          </a:xfrm>
          <a:prstGeom prst="irregularSeal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rgbClr val="FF0000"/>
                </a:solidFill>
              </a:rPr>
              <a:t>Vây cá dùng để</a:t>
            </a:r>
          </a:p>
          <a:p>
            <a:pPr algn="ctr"/>
            <a:r>
              <a:rPr lang="en-US" altLang="en-US">
                <a:solidFill>
                  <a:srgbClr val="FF0000"/>
                </a:solidFill>
              </a:rPr>
              <a:t>Giữ thăng bằng </a:t>
            </a:r>
          </a:p>
          <a:p>
            <a:pPr algn="ctr"/>
            <a:r>
              <a:rPr lang="en-US" altLang="en-US">
                <a:solidFill>
                  <a:srgbClr val="FF0000"/>
                </a:solidFill>
              </a:rPr>
              <a:t>và bơi lội</a:t>
            </a:r>
          </a:p>
        </p:txBody>
      </p:sp>
    </p:spTree>
    <p:extLst>
      <p:ext uri="{BB962C8B-B14F-4D97-AF65-F5344CB8AC3E}">
        <p14:creationId xmlns:p14="http://schemas.microsoft.com/office/powerpoint/2010/main" val="409848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in)">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amond(in)">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diamond(in)">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diamond(in)">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checkerboard(across)">
                                      <p:cBhvr>
                                        <p:cTn id="2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n ca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5788"/>
          </a:xfrm>
          <a:prstGeom prst="rect">
            <a:avLst/>
          </a:prstGeom>
          <a:noFill/>
          <a:extLst>
            <a:ext uri="{909E8E84-426E-40DD-AFC4-6F175D3DCCD1}">
              <a14:hiddenFill xmlns:a14="http://schemas.microsoft.com/office/drawing/2010/main">
                <a:solidFill>
                  <a:srgbClr val="FFFFFF"/>
                </a:solidFill>
              </a14:hiddenFill>
            </a:ext>
          </a:extLst>
        </p:spPr>
      </p:pic>
      <p:sp>
        <p:nvSpPr>
          <p:cNvPr id="15363" name="AutoShape 3"/>
          <p:cNvSpPr>
            <a:spLocks noChangeArrowheads="1"/>
          </p:cNvSpPr>
          <p:nvPr/>
        </p:nvSpPr>
        <p:spPr bwMode="auto">
          <a:xfrm>
            <a:off x="8256588" y="836613"/>
            <a:ext cx="2089150" cy="1079500"/>
          </a:xfrm>
          <a:prstGeom prst="wedgeEllipseCallout">
            <a:avLst>
              <a:gd name="adj1" fmla="val -47870"/>
              <a:gd name="adj2" fmla="val 47352"/>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solidFill>
                  <a:srgbClr val="FF0000"/>
                </a:solidFill>
              </a:rPr>
              <a:t>Cá sống ở đâu</a:t>
            </a:r>
            <a:r>
              <a:rPr lang="en-US" altLang="en-US"/>
              <a:t>?</a:t>
            </a:r>
          </a:p>
        </p:txBody>
      </p:sp>
      <p:sp>
        <p:nvSpPr>
          <p:cNvPr id="15364" name="AutoShape 4"/>
          <p:cNvSpPr>
            <a:spLocks noChangeArrowheads="1"/>
          </p:cNvSpPr>
          <p:nvPr/>
        </p:nvSpPr>
        <p:spPr bwMode="auto">
          <a:xfrm>
            <a:off x="1703388" y="1773238"/>
            <a:ext cx="2374900" cy="1562100"/>
          </a:xfrm>
          <a:prstGeom prst="star24">
            <a:avLst>
              <a:gd name="adj" fmla="val 325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Cá ăn thức</a:t>
            </a:r>
          </a:p>
          <a:p>
            <a:pPr algn="ctr"/>
            <a:r>
              <a:rPr lang="en-US" altLang="en-US" b="1"/>
              <a:t> ăn gỉ?</a:t>
            </a:r>
          </a:p>
        </p:txBody>
      </p:sp>
      <p:sp>
        <p:nvSpPr>
          <p:cNvPr id="15365" name="AutoShape 5"/>
          <p:cNvSpPr>
            <a:spLocks noChangeArrowheads="1"/>
          </p:cNvSpPr>
          <p:nvPr/>
        </p:nvSpPr>
        <p:spPr bwMode="auto">
          <a:xfrm rot="12876046">
            <a:off x="2487613" y="5189538"/>
            <a:ext cx="1795462" cy="1744662"/>
          </a:xfrm>
          <a:prstGeom prst="cloudCallout">
            <a:avLst>
              <a:gd name="adj1" fmla="val -15199"/>
              <a:gd name="adj2" fmla="val 11179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altLang="en-US" b="1">
                <a:solidFill>
                  <a:srgbClr val="FFFF00"/>
                </a:solidFill>
              </a:rPr>
              <a:t>Cá là loại thức ăn bổ dưỡng</a:t>
            </a:r>
          </a:p>
        </p:txBody>
      </p:sp>
    </p:spTree>
    <p:extLst>
      <p:ext uri="{BB962C8B-B14F-4D97-AF65-F5344CB8AC3E}">
        <p14:creationId xmlns:p14="http://schemas.microsoft.com/office/powerpoint/2010/main" val="418086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heckerboard(across)">
                                      <p:cBhvr>
                                        <p:cTn id="13" dur="500"/>
                                        <p:tgtEl>
                                          <p:spTgt spid="153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plus(in)">
                                      <p:cBhvr>
                                        <p:cTn id="18"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á tr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644900"/>
            <a:ext cx="4140200"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a-l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
            <a:ext cx="4876800" cy="35734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ophi-nov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644900"/>
            <a:ext cx="4932363"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ranchu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4211638" cy="3573463"/>
          </a:xfrm>
          <a:prstGeom prst="rect">
            <a:avLst/>
          </a:prstGeom>
          <a:noFill/>
          <a:extLst>
            <a:ext uri="{909E8E84-426E-40DD-AFC4-6F175D3DCCD1}">
              <a14:hiddenFill xmlns:a14="http://schemas.microsoft.com/office/drawing/2010/main">
                <a:solidFill>
                  <a:srgbClr val="FFFFFF"/>
                </a:solidFill>
              </a14:hiddenFill>
            </a:ext>
          </a:extLst>
        </p:spPr>
      </p:pic>
      <p:sp>
        <p:nvSpPr>
          <p:cNvPr id="16390" name="AutoShape 6"/>
          <p:cNvSpPr>
            <a:spLocks noChangeArrowheads="1"/>
          </p:cNvSpPr>
          <p:nvPr/>
        </p:nvSpPr>
        <p:spPr bwMode="auto">
          <a:xfrm>
            <a:off x="4224338" y="2060575"/>
            <a:ext cx="3384550" cy="2376488"/>
          </a:xfrm>
          <a:prstGeom prst="star4">
            <a:avLst>
              <a:gd name="adj" fmla="val 246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FFF00"/>
                </a:solidFill>
              </a:rPr>
              <a:t>Bé nhớ nhé</a:t>
            </a:r>
          </a:p>
          <a:p>
            <a:pPr algn="ctr"/>
            <a:r>
              <a:rPr lang="en-US" altLang="en-US" b="1">
                <a:solidFill>
                  <a:srgbClr val="FFFF00"/>
                </a:solidFill>
              </a:rPr>
              <a:t>Có rất nhiều</a:t>
            </a:r>
          </a:p>
          <a:p>
            <a:pPr algn="ctr"/>
            <a:r>
              <a:rPr lang="en-US" altLang="en-US" b="1">
                <a:solidFill>
                  <a:srgbClr val="FFFF00"/>
                </a:solidFill>
              </a:rPr>
              <a:t>Loại cá khác</a:t>
            </a:r>
          </a:p>
          <a:p>
            <a:pPr algn="ctr"/>
            <a:r>
              <a:rPr lang="en-US" altLang="en-US" b="1">
                <a:solidFill>
                  <a:srgbClr val="FFFF00"/>
                </a:solidFill>
              </a:rPr>
              <a:t> nhau</a:t>
            </a:r>
          </a:p>
        </p:txBody>
      </p:sp>
      <p:sp>
        <p:nvSpPr>
          <p:cNvPr id="16391" name="AutoShape 7"/>
          <p:cNvSpPr>
            <a:spLocks noChangeArrowheads="1"/>
          </p:cNvSpPr>
          <p:nvPr/>
        </p:nvSpPr>
        <p:spPr bwMode="auto">
          <a:xfrm>
            <a:off x="7535864" y="0"/>
            <a:ext cx="2714625" cy="1341438"/>
          </a:xfrm>
          <a:prstGeom prst="wedgeEllipseCallout">
            <a:avLst>
              <a:gd name="adj1" fmla="val 6139"/>
              <a:gd name="adj2" fmla="val 61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t>Và những loại cá này gọi là cá nước ngọt</a:t>
            </a:r>
          </a:p>
        </p:txBody>
      </p:sp>
    </p:spTree>
    <p:extLst>
      <p:ext uri="{BB962C8B-B14F-4D97-AF65-F5344CB8AC3E}">
        <p14:creationId xmlns:p14="http://schemas.microsoft.com/office/powerpoint/2010/main" val="1757622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blinds(horizontal)">
                                      <p:cBhvr>
                                        <p:cTn id="1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435</Words>
  <Application>Microsoft Office PowerPoint</Application>
  <PresentationFormat>Widescreen</PresentationFormat>
  <Paragraphs>74</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Times New Roman</vt:lpstr>
      <vt:lpstr>VNI-Vari</vt: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2023-02-04T15:00:12Z</dcterms:created>
  <dcterms:modified xsi:type="dcterms:W3CDTF">2023-02-04T15:01:33Z</dcterms:modified>
</cp:coreProperties>
</file>