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8" r:id="rId2"/>
    <p:sldId id="263" r:id="rId3"/>
    <p:sldId id="258" r:id="rId4"/>
    <p:sldId id="294" r:id="rId5"/>
    <p:sldId id="262" r:id="rId6"/>
    <p:sldId id="261" r:id="rId7"/>
    <p:sldId id="260" r:id="rId8"/>
    <p:sldId id="273" r:id="rId9"/>
    <p:sldId id="274" r:id="rId10"/>
    <p:sldId id="275" r:id="rId11"/>
    <p:sldId id="276" r:id="rId12"/>
    <p:sldId id="277" r:id="rId13"/>
    <p:sldId id="278" r:id="rId14"/>
    <p:sldId id="281" r:id="rId15"/>
    <p:sldId id="279" r:id="rId16"/>
    <p:sldId id="296" r:id="rId17"/>
    <p:sldId id="282" r:id="rId18"/>
    <p:sldId id="284" r:id="rId19"/>
    <p:sldId id="290" r:id="rId20"/>
    <p:sldId id="292" r:id="rId21"/>
    <p:sldId id="283" r:id="rId22"/>
    <p:sldId id="286" r:id="rId23"/>
    <p:sldId id="285" r:id="rId24"/>
    <p:sldId id="287" r:id="rId25"/>
    <p:sldId id="288" r:id="rId26"/>
    <p:sldId id="289" r:id="rId2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8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07AAEA9-0612-4265-BE61-F93DBD97FE4D}"/>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24A32523-E0F1-4E96-B69F-6041FD7EDC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30C9334F-DF59-4799-9C16-02DDF95F24E4}"/>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06AF895D-CE95-4BF0-8646-A8F4A8FB722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CC68CAF-0148-42FE-BB78-D5BB2FBD763A}"/>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9348291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B49C24-92EE-459B-AB78-3A78A87F120E}"/>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FD7894FF-7325-4D94-B875-45B0EE99D32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99ADAA-389F-4530-8BF3-2713FE24BD69}"/>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2A0C9884-C97C-42A6-9DA5-4B6C705F4CEB}"/>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7D714E18-5753-4310-83CB-7C39831831AD}"/>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5854882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D90439E4-D868-47EA-843C-BA30CF80B112}"/>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C748C4D8-90C6-4436-A816-EEBFEE863435}"/>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0104943-E74F-4060-880B-3DD0F60E8D23}"/>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04383EDB-8ABC-4C89-89E6-B2A9F83B495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5A58A1C-34F7-4A3B-A447-D982F7F49C46}"/>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9831027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ABF5ED-5817-4589-A439-260C6869D744}"/>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6A90C86-0A64-47F5-B62C-DE0725850C3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1EDF41BC-8B3A-48AE-BBE7-FFE787E4A33F}"/>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0CE90809-BAE7-4CFC-BED0-3459AC808F8F}"/>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40AC8426-089C-4A9B-BE08-EDA543F2584E}"/>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424695810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8D17203-19B2-4795-BAC5-732CC1D20B5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02664DE-824B-44CE-8914-CB2CFACA4F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77BF229-7AA6-4230-A302-6D069F092415}"/>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90ECAFAE-EBE4-40EC-BE09-98324F1EBAB7}"/>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BE9ACD6-AF9C-48FD-B58F-5037E3F7C6F0}"/>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541715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4ED2066-5256-46B7-BFB9-3B732AF5659E}"/>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B73FAB16-4B7C-4598-90F3-E15461DA060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E85640B9-372B-40CA-B27C-EE96C5FBA585}"/>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795383F6-D2DB-4CAA-8537-068A7EB4C7B7}"/>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6" name="Chỗ dành sẵn cho Chân trang 5">
            <a:extLst>
              <a:ext uri="{FF2B5EF4-FFF2-40B4-BE49-F238E27FC236}">
                <a16:creationId xmlns:a16="http://schemas.microsoft.com/office/drawing/2014/main" id="{6A0BE89E-AB55-4F33-A565-EEF97BB26994}"/>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20F6A614-BAC9-4256-930B-7E34A6F8B60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90182153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31E3837-0FD3-495D-907D-EF23E72048AF}"/>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E37D9A34-F911-4BF1-AF01-0EEF6E99F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B57FDA2-165D-4E17-9D20-FB756432BE8E}"/>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9A5352CF-5F9E-4FCA-8B3B-277C152566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8BFE02-FB75-4913-9DEC-12E97E922AA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10D94764-D774-4785-8B12-969FB7A79FAD}"/>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8" name="Chỗ dành sẵn cho Chân trang 7">
            <a:extLst>
              <a:ext uri="{FF2B5EF4-FFF2-40B4-BE49-F238E27FC236}">
                <a16:creationId xmlns:a16="http://schemas.microsoft.com/office/drawing/2014/main" id="{726D9F95-C1EC-4EE9-A7FC-DB2B0FB41BAE}"/>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CB675F9B-6F12-4654-B017-36A2FF953ECC}"/>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76798763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E50216-9DD0-43BE-A19A-46BF40575CA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D967F26-C0E8-4DF6-9A01-8AA8E28700E1}"/>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4" name="Chỗ dành sẵn cho Chân trang 3">
            <a:extLst>
              <a:ext uri="{FF2B5EF4-FFF2-40B4-BE49-F238E27FC236}">
                <a16:creationId xmlns:a16="http://schemas.microsoft.com/office/drawing/2014/main" id="{FAEC9D50-2F66-4756-B61C-A0D3DAC86B6E}"/>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71B3D539-AC5D-4EB6-B778-5AF7E3DF74B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2257501117"/>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7898BA85-B555-4551-A78C-25F8655BF584}"/>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3" name="Chỗ dành sẵn cho Chân trang 2">
            <a:extLst>
              <a:ext uri="{FF2B5EF4-FFF2-40B4-BE49-F238E27FC236}">
                <a16:creationId xmlns:a16="http://schemas.microsoft.com/office/drawing/2014/main" id="{6ABDEF9B-748A-4424-8300-122D9DF5F164}"/>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F1B5438A-486D-4B25-BD43-AD3C480A9B42}"/>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150122158"/>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1CE9BED-EA95-4332-A226-0779E48483E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9854171D-BA49-4AA2-8155-AA6439265A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D4DBA477-0BFA-4118-8169-D34F3949E3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832316D-C42C-447A-9544-C983377251B5}"/>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6" name="Chỗ dành sẵn cho Chân trang 5">
            <a:extLst>
              <a:ext uri="{FF2B5EF4-FFF2-40B4-BE49-F238E27FC236}">
                <a16:creationId xmlns:a16="http://schemas.microsoft.com/office/drawing/2014/main" id="{40CAD812-67A7-4F30-B43C-B194D079F48E}"/>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8CD1A1B2-504C-480D-BC26-CA585086DF61}"/>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1574986489"/>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A56096E-088A-45AE-87CE-A81F2E41AED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2273993E-6A4A-4086-8B5F-4D9FB07EF9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CE4A7890-6939-412D-926D-44CE0838C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0312DFD-84E8-44B9-9E20-CB89E5BF617E}"/>
              </a:ext>
            </a:extLst>
          </p:cNvPr>
          <p:cNvSpPr>
            <a:spLocks noGrp="1"/>
          </p:cNvSpPr>
          <p:nvPr>
            <p:ph type="dt" sz="half" idx="10"/>
          </p:nvPr>
        </p:nvSpPr>
        <p:spPr/>
        <p:txBody>
          <a:bodyPr/>
          <a:lstStyle/>
          <a:p>
            <a:fld id="{7FF3CA9C-FF1D-4C15-AAEA-8CCC793B88FE}" type="datetimeFigureOut">
              <a:rPr lang="vi-VN" smtClean="0"/>
              <a:t>13/01/2024</a:t>
            </a:fld>
            <a:endParaRPr lang="vi-VN"/>
          </a:p>
        </p:txBody>
      </p:sp>
      <p:sp>
        <p:nvSpPr>
          <p:cNvPr id="6" name="Chỗ dành sẵn cho Chân trang 5">
            <a:extLst>
              <a:ext uri="{FF2B5EF4-FFF2-40B4-BE49-F238E27FC236}">
                <a16:creationId xmlns:a16="http://schemas.microsoft.com/office/drawing/2014/main" id="{8CD9D3B9-9FAB-4BF9-8916-D6C4634F925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D5C1D821-6710-47AC-9D3C-EC5B45A05309}"/>
              </a:ext>
            </a:extLst>
          </p:cNvPr>
          <p:cNvSpPr>
            <a:spLocks noGrp="1"/>
          </p:cNvSpPr>
          <p:nvPr>
            <p:ph type="sldNum" sz="quarter" idx="12"/>
          </p:nvPr>
        </p:nvSpPr>
        <p:spPr/>
        <p:txBody>
          <a:bodyPr/>
          <a:lstStyle/>
          <a:p>
            <a:fld id="{3960398F-3C5E-4058-BD9F-37B2B584F726}" type="slidenum">
              <a:rPr lang="vi-VN" smtClean="0"/>
              <a:t>‹#›</a:t>
            </a:fld>
            <a:endParaRPr lang="vi-VN"/>
          </a:p>
        </p:txBody>
      </p:sp>
    </p:spTree>
    <p:extLst>
      <p:ext uri="{BB962C8B-B14F-4D97-AF65-F5344CB8AC3E}">
        <p14:creationId xmlns:p14="http://schemas.microsoft.com/office/powerpoint/2010/main" val="3230866986"/>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026C6BFD-3450-4191-8A36-74010051AF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F304229C-D70F-4407-AA60-7A53EB6458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475EF71F-FFB5-44E7-A9A6-DE8325353F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F3CA9C-FF1D-4C15-AAEA-8CCC793B88FE}" type="datetimeFigureOut">
              <a:rPr lang="vi-VN" smtClean="0"/>
              <a:t>13/01/2024</a:t>
            </a:fld>
            <a:endParaRPr lang="vi-VN"/>
          </a:p>
        </p:txBody>
      </p:sp>
      <p:sp>
        <p:nvSpPr>
          <p:cNvPr id="5" name="Chỗ dành sẵn cho Chân trang 4">
            <a:extLst>
              <a:ext uri="{FF2B5EF4-FFF2-40B4-BE49-F238E27FC236}">
                <a16:creationId xmlns:a16="http://schemas.microsoft.com/office/drawing/2014/main" id="{29B86C19-DC53-4905-800D-2E2FD51B3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983E24E4-7FF0-4094-9874-D653ACD5B7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60398F-3C5E-4058-BD9F-37B2B584F726}" type="slidenum">
              <a:rPr lang="vi-VN" smtClean="0"/>
              <a:t>‹#›</a:t>
            </a:fld>
            <a:endParaRPr lang="vi-VN"/>
          </a:p>
        </p:txBody>
      </p:sp>
    </p:spTree>
    <p:extLst>
      <p:ext uri="{BB962C8B-B14F-4D97-AF65-F5344CB8AC3E}">
        <p14:creationId xmlns:p14="http://schemas.microsoft.com/office/powerpoint/2010/main" val="84408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4.png"/><Relationship Id="rId5" Type="http://schemas.openxmlformats.org/officeDocument/2006/relationships/image" Target="../media/image23.jpe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4.png"/><Relationship Id="rId5" Type="http://schemas.openxmlformats.org/officeDocument/2006/relationships/image" Target="../media/image24.png"/><Relationship Id="rId4" Type="http://schemas.openxmlformats.org/officeDocument/2006/relationships/image" Target="../media/image16.jpeg"/><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5" Type="http://schemas.openxmlformats.org/officeDocument/2006/relationships/image" Target="../media/image4.pn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5" Type="http://schemas.openxmlformats.org/officeDocument/2006/relationships/image" Target="../media/image4.png"/><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0.mp4"/><Relationship Id="rId1" Type="http://schemas.microsoft.com/office/2007/relationships/media" Target="../media/media20.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5" Type="http://schemas.openxmlformats.org/officeDocument/2006/relationships/image" Target="../media/image4.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4.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7531"/>
          </a:xfrm>
          <a:prstGeom prst="rect">
            <a:avLst/>
          </a:prstGeom>
        </p:spPr>
      </p:pic>
      <p:sp>
        <p:nvSpPr>
          <p:cNvPr id="5" name="TextBox 4"/>
          <p:cNvSpPr txBox="1"/>
          <p:nvPr/>
        </p:nvSpPr>
        <p:spPr>
          <a:xfrm>
            <a:off x="4548052" y="143691"/>
            <a:ext cx="3509270" cy="584775"/>
          </a:xfrm>
          <a:prstGeom prst="rect">
            <a:avLst/>
          </a:prstGeom>
          <a:noFill/>
        </p:spPr>
        <p:txBody>
          <a:bodyPr wrap="square" rtlCol="0">
            <a:spAutoFit/>
          </a:bodyPr>
          <a:lstStyle/>
          <a:p>
            <a:pPr algn="ctr"/>
            <a:r>
              <a:rPr lang="en-US" sz="1600" dirty="0">
                <a:solidFill>
                  <a:srgbClr val="002060"/>
                </a:solidFill>
                <a:latin typeface="Times New Roman" panose="02020603050405020304" pitchFamily="18" charset="0"/>
                <a:cs typeface="Times New Roman" panose="02020603050405020304" pitchFamily="18" charset="0"/>
              </a:rPr>
              <a:t>UBND QUẬN LONG BIÊN</a:t>
            </a:r>
          </a:p>
          <a:p>
            <a:pPr algn="ctr"/>
            <a:r>
              <a:rPr lang="en-US" sz="1600" b="1" dirty="0">
                <a:solidFill>
                  <a:srgbClr val="002060"/>
                </a:solidFill>
                <a:latin typeface="Times New Roman" panose="02020603050405020304" pitchFamily="18" charset="0"/>
                <a:cs typeface="Times New Roman" panose="02020603050405020304" pitchFamily="18" charset="0"/>
              </a:rPr>
              <a:t>TRƯỜNG MẦM NON THẠCH CẦU</a:t>
            </a:r>
          </a:p>
        </p:txBody>
      </p:sp>
      <p:sp>
        <p:nvSpPr>
          <p:cNvPr id="3" name="TextBox 2"/>
          <p:cNvSpPr txBox="1"/>
          <p:nvPr/>
        </p:nvSpPr>
        <p:spPr>
          <a:xfrm>
            <a:off x="1569721" y="1854925"/>
            <a:ext cx="9052559" cy="2677656"/>
          </a:xfrm>
          <a:prstGeom prst="rect">
            <a:avLst/>
          </a:prstGeom>
          <a:noFill/>
        </p:spPr>
        <p:txBody>
          <a:bodyPr wrap="square" rtlCol="0">
            <a:spAutoFit/>
          </a:bodyPr>
          <a:lstStyle/>
          <a:p>
            <a:pPr algn="ctr"/>
            <a:r>
              <a:rPr lang="en-US" sz="3600" b="1" dirty="0">
                <a:solidFill>
                  <a:srgbClr val="FF0000"/>
                </a:solidFill>
                <a:latin typeface="Times New Roman" panose="02020603050405020304" pitchFamily="18" charset="0"/>
                <a:cs typeface="Times New Roman" panose="02020603050405020304" pitchFamily="18" charset="0"/>
              </a:rPr>
              <a:t>LĨNH VỰC PHÁT TRIỂN NGÔN NGỮ</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3600" b="1" dirty="0" err="1">
                <a:solidFill>
                  <a:srgbClr val="002060"/>
                </a:solidFill>
                <a:latin typeface="Times New Roman" panose="02020603050405020304" pitchFamily="18" charset="0"/>
                <a:cs typeface="Times New Roman" panose="02020603050405020304" pitchFamily="18" charset="0"/>
              </a:rPr>
              <a:t>Hoạt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động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Làm</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quen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học</a:t>
            </a:r>
            <a:endParaRPr lang="en-US" sz="3600" b="1" dirty="0">
              <a:solidFill>
                <a:srgbClr val="002060"/>
              </a:solidFill>
              <a:latin typeface="Times New Roman" panose="02020603050405020304" pitchFamily="18" charset="0"/>
              <a:cs typeface="Times New Roman" panose="02020603050405020304" pitchFamily="18" charset="0"/>
            </a:endParaRPr>
          </a:p>
          <a:p>
            <a:pPr algn="ctr"/>
            <a:r>
              <a:rPr lang="en-US" sz="3200" dirty="0" err="1">
                <a:solidFill>
                  <a:srgbClr val="002060"/>
                </a:solidFill>
                <a:latin typeface="Times New Roman" panose="02020603050405020304" pitchFamily="18" charset="0"/>
                <a:cs typeface="Times New Roman" panose="02020603050405020304" pitchFamily="18" charset="0"/>
              </a:rPr>
              <a:t>Truyện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Giấc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mơ</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kỳ</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lạ</a:t>
            </a:r>
            <a:r>
              <a:rPr lang="en-US" sz="3200" dirty="0">
                <a:solidFill>
                  <a:srgbClr val="002060"/>
                </a:solidFill>
                <a:latin typeface="Times New Roman" panose="02020603050405020304" pitchFamily="18" charset="0"/>
                <a:cs typeface="Times New Roman" panose="02020603050405020304" pitchFamily="18" charset="0"/>
              </a:rPr>
              <a:t> </a:t>
            </a:r>
          </a:p>
          <a:p>
            <a:pPr algn="ctr"/>
            <a:r>
              <a:rPr lang="en-US" sz="3200" dirty="0" err="1">
                <a:solidFill>
                  <a:srgbClr val="002060"/>
                </a:solidFill>
                <a:latin typeface="Times New Roman" panose="02020603050405020304" pitchFamily="18" charset="0"/>
                <a:cs typeface="Times New Roman" panose="02020603050405020304" pitchFamily="18" charset="0"/>
              </a:rPr>
              <a:t>Lứa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tuổi</a:t>
            </a:r>
            <a:r>
              <a:rPr lang="en-US" sz="3200" dirty="0">
                <a:solidFill>
                  <a:srgbClr val="002060"/>
                </a:solidFill>
                <a:latin typeface="Times New Roman" panose="02020603050405020304" pitchFamily="18" charset="0"/>
                <a:cs typeface="Times New Roman" panose="02020603050405020304" pitchFamily="18" charset="0"/>
              </a:rPr>
              <a:t>: MGL (5 – 6 </a:t>
            </a:r>
            <a:r>
              <a:rPr lang="en-US" sz="3200" dirty="0" err="1">
                <a:solidFill>
                  <a:srgbClr val="002060"/>
                </a:solidFill>
                <a:latin typeface="Times New Roman" panose="02020603050405020304" pitchFamily="18" charset="0"/>
                <a:cs typeface="Times New Roman" panose="02020603050405020304" pitchFamily="18" charset="0"/>
              </a:rPr>
              <a:t>tuổi</a:t>
            </a:r>
            <a:r>
              <a:rPr lang="en-US" sz="3200" dirty="0">
                <a:solidFill>
                  <a:srgbClr val="002060"/>
                </a:solidFill>
                <a:latin typeface="Times New Roman" panose="02020603050405020304" pitchFamily="18" charset="0"/>
                <a:cs typeface="Times New Roman" panose="02020603050405020304" pitchFamily="18" charset="0"/>
              </a:rPr>
              <a:t>)</a:t>
            </a:r>
          </a:p>
          <a:p>
            <a:pPr algn="ctr"/>
            <a:r>
              <a:rPr lang="en-US" sz="3200" dirty="0" err="1">
                <a:solidFill>
                  <a:srgbClr val="002060"/>
                </a:solidFill>
                <a:latin typeface="Times New Roman" panose="02020603050405020304" pitchFamily="18" charset="0"/>
                <a:cs typeface="Times New Roman" panose="02020603050405020304" pitchFamily="18" charset="0"/>
              </a:rPr>
              <a:t>Giáo</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viên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Nguyễn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Thị</a:t>
            </a:r>
            <a:r>
              <a:rPr lang="en-US" sz="3200">
                <a:solidFill>
                  <a:srgbClr val="002060"/>
                </a:solidFill>
                <a:latin typeface="Times New Roman" panose="02020603050405020304" pitchFamily="18" charset="0"/>
                <a:cs typeface="Times New Roman" panose="02020603050405020304" pitchFamily="18" charset="0"/>
              </a:rPr>
              <a:t> Kim Chi</a:t>
            </a:r>
            <a:endParaRPr lang="en-US" sz="3200" dirty="0">
              <a:solidFill>
                <a:srgbClr val="002060"/>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5201194" y="728466"/>
            <a:ext cx="178961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11DE236-E8CA-4D30-B6D1-53F0E38D3D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180" y="872157"/>
            <a:ext cx="1407424" cy="1096148"/>
          </a:xfrm>
          <a:prstGeom prst="rect">
            <a:avLst/>
          </a:prstGeom>
        </p:spPr>
      </p:pic>
    </p:spTree>
    <p:extLst>
      <p:ext uri="{BB962C8B-B14F-4D97-AF65-F5344CB8AC3E}">
        <p14:creationId xmlns:p14="http://schemas.microsoft.com/office/powerpoint/2010/main" val="2636913222"/>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EA69F369-005F-416A-8FF8-CBE54A37404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0"/>
            <a:ext cx="4800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11">
            <a:extLst>
              <a:ext uri="{FF2B5EF4-FFF2-40B4-BE49-F238E27FC236}">
                <a16:creationId xmlns:a16="http://schemas.microsoft.com/office/drawing/2014/main" id="{2FE5671A-E612-476B-81E9-26FF6EB465FA}"/>
              </a:ext>
            </a:extLst>
          </p:cNvPr>
          <p:cNvSpPr>
            <a:spLocks noChangeArrowheads="1"/>
          </p:cNvSpPr>
          <p:nvPr/>
        </p:nvSpPr>
        <p:spPr bwMode="auto">
          <a:xfrm>
            <a:off x="6286500" y="1835727"/>
            <a:ext cx="4419600" cy="2029691"/>
          </a:xfrm>
          <a:prstGeom prst="cloudCallout">
            <a:avLst>
              <a:gd name="adj1" fmla="val -73834"/>
              <a:gd name="adj2" fmla="val 16275"/>
            </a:avLst>
          </a:prstGeom>
          <a:solidFill>
            <a:schemeClr val="bg1">
              <a:lumMod val="95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Đúng đấy chúng ta cùng đi tìm cô chủ</a:t>
            </a:r>
          </a:p>
        </p:txBody>
      </p:sp>
      <p:pic>
        <p:nvPicPr>
          <p:cNvPr id="2" name="11">
            <a:hlinkClick r:id="" action="ppaction://media"/>
            <a:extLst>
              <a:ext uri="{FF2B5EF4-FFF2-40B4-BE49-F238E27FC236}">
                <a16:creationId xmlns:a16="http://schemas.microsoft.com/office/drawing/2014/main" id="{CB8C198C-7AFC-467A-9295-30EED5B2D9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96500" y="6248400"/>
            <a:ext cx="609600" cy="609600"/>
          </a:xfrm>
          <a:prstGeom prst="rect">
            <a:avLst/>
          </a:prstGeom>
        </p:spPr>
      </p:pic>
    </p:spTree>
    <p:extLst>
      <p:ext uri="{BB962C8B-B14F-4D97-AF65-F5344CB8AC3E}">
        <p14:creationId xmlns:p14="http://schemas.microsoft.com/office/powerpoint/2010/main" val="309402460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path" presetSubtype="0" accel="50000" decel="50000" fill="hold" nodeType="clickEffect">
                                  <p:stCondLst>
                                    <p:cond delay="0"/>
                                  </p:stCondLst>
                                  <p:childTnLst>
                                    <p:animMotion origin="layout" path="M -0.1875 0 L -0.1684 0.13194 L -0.15035 0 L -0.13108 0.13194 L -0.11198 0 L -0.0941 0.13194 L -0.07483 0 L -0.05677 0.13194 L -0.0375 0 L -0.0184 0.13194 L -0.00035 0 L 0.01892 0.13194 L 0.03681 0 L 0.0559 0.13194 L 0.07517 0 L 0.09323 0.13194 L 0.1125 0 " pathEditMode="relative" rAng="0" ptsTypes="FFFFFFFFFFFFFFFFF">
                                      <p:cBhvr>
                                        <p:cTn id="6" dur="2000" fill="hold"/>
                                        <p:tgtEl>
                                          <p:spTgt spid="3"/>
                                        </p:tgtEl>
                                        <p:attrNameLst>
                                          <p:attrName>ppt_x</p:attrName>
                                          <p:attrName>ppt_y</p:attrName>
                                        </p:attrNameLst>
                                      </p:cBhvr>
                                      <p:rCtr x="15000" y="6597"/>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08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CD66B9AC-3D6B-42C2-830F-613CD202E2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284866" y="-394854"/>
            <a:ext cx="57912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AutoShape 6">
            <a:extLst>
              <a:ext uri="{FF2B5EF4-FFF2-40B4-BE49-F238E27FC236}">
                <a16:creationId xmlns:a16="http://schemas.microsoft.com/office/drawing/2014/main" id="{EF6F03CE-0E39-470D-809D-AB6F70AC29C1}"/>
              </a:ext>
            </a:extLst>
          </p:cNvPr>
          <p:cNvSpPr>
            <a:spLocks noChangeArrowheads="1"/>
          </p:cNvSpPr>
          <p:nvPr/>
        </p:nvSpPr>
        <p:spPr bwMode="auto">
          <a:xfrm>
            <a:off x="6477000" y="671946"/>
            <a:ext cx="5105400" cy="2362200"/>
          </a:xfrm>
          <a:prstGeom prst="cloudCallout">
            <a:avLst>
              <a:gd name="adj1" fmla="val -58522"/>
              <a:gd name="adj2" fmla="val -23059"/>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Cô bé choàng tỉnh và nghĩ: mình phải ăn thật nhiều thôi</a:t>
            </a:r>
          </a:p>
        </p:txBody>
      </p:sp>
      <p:pic>
        <p:nvPicPr>
          <p:cNvPr id="8" name="12">
            <a:hlinkClick r:id="" action="ppaction://media"/>
            <a:extLst>
              <a:ext uri="{FF2B5EF4-FFF2-40B4-BE49-F238E27FC236}">
                <a16:creationId xmlns:a16="http://schemas.microsoft.com/office/drawing/2014/main" id="{6131A51F-B43C-4821-BE68-71259B1F07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07134" y="5756565"/>
            <a:ext cx="609600" cy="609600"/>
          </a:xfrm>
          <a:prstGeom prst="rect">
            <a:avLst/>
          </a:prstGeom>
        </p:spPr>
      </p:pic>
    </p:spTree>
    <p:extLst>
      <p:ext uri="{BB962C8B-B14F-4D97-AF65-F5344CB8AC3E}">
        <p14:creationId xmlns:p14="http://schemas.microsoft.com/office/powerpoint/2010/main" val="32921050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1"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6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5" grpId="0" animBg="1"/>
      <p:bldP spid="5"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mooiste foto wallpaper kindje 2015 (2560x1600) | Cartoon house, Cartoon  background, House cartoon">
            <a:extLst>
              <a:ext uri="{FF2B5EF4-FFF2-40B4-BE49-F238E27FC236}">
                <a16:creationId xmlns:a16="http://schemas.microsoft.com/office/drawing/2014/main" id="{05F2DF73-3B7E-490D-9913-A3BF082B6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FFA80DA-1D9D-4F66-832C-812EF3507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365" y="2396836"/>
            <a:ext cx="2784475" cy="3916363"/>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4">
            <a:extLst>
              <a:ext uri="{FF2B5EF4-FFF2-40B4-BE49-F238E27FC236}">
                <a16:creationId xmlns:a16="http://schemas.microsoft.com/office/drawing/2014/main" id="{2A35CE4C-AFA4-43C0-B033-588D82890FE9}"/>
              </a:ext>
            </a:extLst>
          </p:cNvPr>
          <p:cNvSpPr>
            <a:spLocks noChangeArrowheads="1"/>
          </p:cNvSpPr>
          <p:nvPr/>
        </p:nvSpPr>
        <p:spPr bwMode="auto">
          <a:xfrm>
            <a:off x="9982200" y="8097982"/>
            <a:ext cx="4419600" cy="2590800"/>
          </a:xfrm>
          <a:prstGeom prst="cloudCallout">
            <a:avLst>
              <a:gd name="adj1" fmla="val -8944"/>
              <a:gd name="adj2" fmla="val 54778"/>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Chẳng bao lâu sau cô bé trở thành người khỏe mạnh giúp được rất nhiều việc cho mọi người</a:t>
            </a:r>
          </a:p>
        </p:txBody>
      </p:sp>
      <p:pic>
        <p:nvPicPr>
          <p:cNvPr id="2" name="13">
            <a:hlinkClick r:id="" action="ppaction://media"/>
            <a:extLst>
              <a:ext uri="{FF2B5EF4-FFF2-40B4-BE49-F238E27FC236}">
                <a16:creationId xmlns:a16="http://schemas.microsoft.com/office/drawing/2014/main" id="{0A29B403-5E9D-4727-8FDE-9EDFD02C97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26982" y="2819400"/>
            <a:ext cx="609600" cy="609600"/>
          </a:xfrm>
          <a:prstGeom prst="rect">
            <a:avLst/>
          </a:prstGeom>
        </p:spPr>
      </p:pic>
    </p:spTree>
    <p:extLst>
      <p:ext uri="{BB962C8B-B14F-4D97-AF65-F5344CB8AC3E}">
        <p14:creationId xmlns:p14="http://schemas.microsoft.com/office/powerpoint/2010/main" val="401831463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1800"/>
                                  </p:stCondLst>
                                  <p:childTnLst>
                                    <p:animMotion origin="layout" path="M -0.08359 1.85185E-6 L -0.06185 0.13055 C -0.05768 0.15995 -0.05039 0.17685 -0.04323 0.17685 C -0.03437 0.17685 -0.02786 0.15995 -0.0237 0.13055 L -1.875E-6 1.85185E-6 " pathEditMode="relative" rAng="0" ptsTypes="AAAAA">
                                      <p:cBhvr>
                                        <p:cTn id="6" dur="2000" fill="hold"/>
                                        <p:tgtEl>
                                          <p:spTgt spid="4"/>
                                        </p:tgtEl>
                                        <p:attrNameLst>
                                          <p:attrName>ppt_x</p:attrName>
                                          <p:attrName>ppt_y</p:attrName>
                                        </p:attrNameLst>
                                      </p:cBhvr>
                                      <p:rCtr x="4180" y="8843"/>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 4.07407E-6 L -0.22839 -0.69098 " pathEditMode="relative" rAng="0" ptsTypes="AA">
                                      <p:cBhvr>
                                        <p:cTn id="10" dur="2000" fill="hold"/>
                                        <p:tgtEl>
                                          <p:spTgt spid="9"/>
                                        </p:tgtEl>
                                        <p:attrNameLst>
                                          <p:attrName>ppt_x</p:attrName>
                                          <p:attrName>ppt_y</p:attrName>
                                        </p:attrNameLst>
                                      </p:cBhvr>
                                      <p:rCtr x="-11419" y="-34560"/>
                                    </p:animMotion>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ải hình ảnh hinh nen powerpoint dang yeu 85b332e8f25e42 tại kho hình nền,  ảnh đẹp khoanh24.com">
            <a:extLst>
              <a:ext uri="{FF2B5EF4-FFF2-40B4-BE49-F238E27FC236}">
                <a16:creationId xmlns:a16="http://schemas.microsoft.com/office/drawing/2014/main" id="{1F80A77B-DC5D-42DC-AE3C-3906221DE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a:extLst>
              <a:ext uri="{FF2B5EF4-FFF2-40B4-BE49-F238E27FC236}">
                <a16:creationId xmlns:a16="http://schemas.microsoft.com/office/drawing/2014/main" id="{8925DC89-9D23-4D74-872C-514E6FD72353}"/>
              </a:ext>
            </a:extLst>
          </p:cNvPr>
          <p:cNvSpPr txBox="1">
            <a:spLocks noChangeArrowheads="1"/>
          </p:cNvSpPr>
          <p:nvPr/>
        </p:nvSpPr>
        <p:spPr bwMode="auto">
          <a:xfrm>
            <a:off x="3165764" y="3204883"/>
            <a:ext cx="586047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sz="6000"/>
              <a:t> </a:t>
            </a:r>
            <a:r>
              <a:rPr lang="en-US" sz="6000" b="1">
                <a:solidFill>
                  <a:srgbClr val="FF0000"/>
                </a:solidFill>
                <a:latin typeface="Times New Roman" panose="02020603050405020304" pitchFamily="18" charset="0"/>
                <a:cs typeface="Times New Roman" panose="02020603050405020304" pitchFamily="18" charset="0"/>
              </a:rPr>
              <a:t>ĐÀM THOẠI</a:t>
            </a:r>
            <a:endParaRPr lang="en-US" sz="6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7225216"/>
      </p:ext>
    </p:extLst>
  </p:cSld>
  <p:clrMapOvr>
    <a:masterClrMapping/>
  </p:clrMapOvr>
  <p:transition spd="slow" advClick="0"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ình nền Powerpoint dễ thương đẹp, đơn giản và cute nhất">
            <a:extLst>
              <a:ext uri="{FF2B5EF4-FFF2-40B4-BE49-F238E27FC236}">
                <a16:creationId xmlns:a16="http://schemas.microsoft.com/office/drawing/2014/main" id="{AC883D21-DCDA-47A9-8A41-76EC72BCC0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5">
            <a:extLst>
              <a:ext uri="{FF2B5EF4-FFF2-40B4-BE49-F238E27FC236}">
                <a16:creationId xmlns:a16="http://schemas.microsoft.com/office/drawing/2014/main" id="{F959661C-8E75-4C61-82CB-49BF2F1EB5AA}"/>
              </a:ext>
            </a:extLst>
          </p:cNvPr>
          <p:cNvSpPr txBox="1">
            <a:spLocks noChangeArrowheads="1"/>
          </p:cNvSpPr>
          <p:nvPr/>
        </p:nvSpPr>
        <p:spPr bwMode="auto">
          <a:xfrm>
            <a:off x="914400" y="1219200"/>
            <a:ext cx="11277600"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lnSpc>
                <a:spcPct val="150000"/>
              </a:lnSpc>
              <a:defRPr/>
            </a:pPr>
            <a:r>
              <a:rPr lang="en-US" sz="4400">
                <a:solidFill>
                  <a:srgbClr val="002060"/>
                </a:solidFill>
                <a:cs typeface="Times New Roman" panose="02020603050405020304" pitchFamily="18" charset="0"/>
              </a:rPr>
              <a:t>- Cô </a:t>
            </a:r>
            <a:r>
              <a:rPr lang="en-US" sz="4400" dirty="0">
                <a:solidFill>
                  <a:srgbClr val="002060"/>
                </a:solidFill>
                <a:cs typeface="Times New Roman" panose="02020603050405020304" pitchFamily="18" charset="0"/>
              </a:rPr>
              <a:t>vừa kể cho các con nghe câu chuyện gì?</a:t>
            </a:r>
          </a:p>
          <a:p>
            <a:pPr algn="just" eaLnBrk="1" hangingPunct="1">
              <a:lnSpc>
                <a:spcPct val="150000"/>
              </a:lnSpc>
              <a:defRPr/>
            </a:pPr>
            <a:r>
              <a:rPr lang="en-US" sz="4400">
                <a:solidFill>
                  <a:srgbClr val="002060"/>
                </a:solidFill>
                <a:cs typeface="Times New Roman" panose="02020603050405020304" pitchFamily="18" charset="0"/>
              </a:rPr>
              <a:t>- Trong câu chuyện có những nhân vật nào?</a:t>
            </a:r>
            <a:endParaRPr lang="en-US" sz="4400" dirty="0">
              <a:solidFill>
                <a:srgbClr val="002060"/>
              </a:solidFill>
              <a:cs typeface="Times New Roman" panose="02020603050405020304" pitchFamily="18" charset="0"/>
            </a:endParaRPr>
          </a:p>
        </p:txBody>
      </p:sp>
      <p:pic>
        <p:nvPicPr>
          <p:cNvPr id="2" name="14">
            <a:hlinkClick r:id="" action="ppaction://media"/>
            <a:extLst>
              <a:ext uri="{FF2B5EF4-FFF2-40B4-BE49-F238E27FC236}">
                <a16:creationId xmlns:a16="http://schemas.microsoft.com/office/drawing/2014/main" id="{33F0A40A-8088-4666-B1B3-0F96E10300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11490" y="5978237"/>
            <a:ext cx="609600" cy="609600"/>
          </a:xfrm>
          <a:prstGeom prst="rect">
            <a:avLst/>
          </a:prstGeom>
        </p:spPr>
      </p:pic>
    </p:spTree>
    <p:extLst>
      <p:ext uri="{BB962C8B-B14F-4D97-AF65-F5344CB8AC3E}">
        <p14:creationId xmlns:p14="http://schemas.microsoft.com/office/powerpoint/2010/main" val="3823052327"/>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ircle(in)">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80">
                                          <p:stCondLst>
                                            <p:cond delay="0"/>
                                          </p:stCondLst>
                                        </p:cTn>
                                        <p:tgtEl>
                                          <p:spTgt spid="4">
                                            <p:txEl>
                                              <p:pRg st="1" end="1"/>
                                            </p:txEl>
                                          </p:spTgt>
                                        </p:tgtEl>
                                      </p:cBhvr>
                                    </p:animEffect>
                                    <p:anim calcmode="lin" valueType="num">
                                      <p:cBhvr>
                                        <p:cTn id="13"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1" end="1"/>
                                            </p:txEl>
                                          </p:spTgt>
                                        </p:tgtEl>
                                      </p:cBhvr>
                                      <p:to x="100000" y="60000"/>
                                    </p:animScale>
                                    <p:animScale>
                                      <p:cBhvr>
                                        <p:cTn id="19" dur="166" decel="50000">
                                          <p:stCondLst>
                                            <p:cond delay="676"/>
                                          </p:stCondLst>
                                        </p:cTn>
                                        <p:tgtEl>
                                          <p:spTgt spid="4">
                                            <p:txEl>
                                              <p:pRg st="1" end="1"/>
                                            </p:txEl>
                                          </p:spTgt>
                                        </p:tgtEl>
                                      </p:cBhvr>
                                      <p:to x="100000" y="100000"/>
                                    </p:animScale>
                                    <p:animScale>
                                      <p:cBhvr>
                                        <p:cTn id="20" dur="26">
                                          <p:stCondLst>
                                            <p:cond delay="1312"/>
                                          </p:stCondLst>
                                        </p:cTn>
                                        <p:tgtEl>
                                          <p:spTgt spid="4">
                                            <p:txEl>
                                              <p:pRg st="1" end="1"/>
                                            </p:txEl>
                                          </p:spTgt>
                                        </p:tgtEl>
                                      </p:cBhvr>
                                      <p:to x="100000" y="80000"/>
                                    </p:animScale>
                                    <p:animScale>
                                      <p:cBhvr>
                                        <p:cTn id="21" dur="166" decel="50000">
                                          <p:stCondLst>
                                            <p:cond delay="1338"/>
                                          </p:stCondLst>
                                        </p:cTn>
                                        <p:tgtEl>
                                          <p:spTgt spid="4">
                                            <p:txEl>
                                              <p:pRg st="1" end="1"/>
                                            </p:txEl>
                                          </p:spTgt>
                                        </p:tgtEl>
                                      </p:cBhvr>
                                      <p:to x="100000" y="100000"/>
                                    </p:animScale>
                                    <p:animScale>
                                      <p:cBhvr>
                                        <p:cTn id="22" dur="26">
                                          <p:stCondLst>
                                            <p:cond delay="1642"/>
                                          </p:stCondLst>
                                        </p:cTn>
                                        <p:tgtEl>
                                          <p:spTgt spid="4">
                                            <p:txEl>
                                              <p:pRg st="1" end="1"/>
                                            </p:txEl>
                                          </p:spTgt>
                                        </p:tgtEl>
                                      </p:cBhvr>
                                      <p:to x="100000" y="90000"/>
                                    </p:animScale>
                                    <p:animScale>
                                      <p:cBhvr>
                                        <p:cTn id="23" dur="166" decel="50000">
                                          <p:stCondLst>
                                            <p:cond delay="1668"/>
                                          </p:stCondLst>
                                        </p:cTn>
                                        <p:tgtEl>
                                          <p:spTgt spid="4">
                                            <p:txEl>
                                              <p:pRg st="1" end="1"/>
                                            </p:txEl>
                                          </p:spTgt>
                                        </p:tgtEl>
                                      </p:cBhvr>
                                      <p:to x="100000" y="100000"/>
                                    </p:animScale>
                                    <p:animScale>
                                      <p:cBhvr>
                                        <p:cTn id="24" dur="26">
                                          <p:stCondLst>
                                            <p:cond delay="1808"/>
                                          </p:stCondLst>
                                        </p:cTn>
                                        <p:tgtEl>
                                          <p:spTgt spid="4">
                                            <p:txEl>
                                              <p:pRg st="1" end="1"/>
                                            </p:txEl>
                                          </p:spTgt>
                                        </p:tgtEl>
                                      </p:cBhvr>
                                      <p:to x="100000" y="95000"/>
                                    </p:animScale>
                                    <p:animScale>
                                      <p:cBhvr>
                                        <p:cTn id="25" dur="166" decel="50000">
                                          <p:stCondLst>
                                            <p:cond delay="1834"/>
                                          </p:stCondLst>
                                        </p:cTn>
                                        <p:tgtEl>
                                          <p:spTgt spid="4">
                                            <p:txEl>
                                              <p:pRg st="1" end="1"/>
                                            </p:txEl>
                                          </p:spTgt>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68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Nền Hồng Đẹp ❤️ 1001 Hình Nền Màu Hồng Cute Nhất">
            <a:extLst>
              <a:ext uri="{FF2B5EF4-FFF2-40B4-BE49-F238E27FC236}">
                <a16:creationId xmlns:a16="http://schemas.microsoft.com/office/drawing/2014/main" id="{10014062-72F6-4D06-8ABA-9527448D66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a:extLst>
              <a:ext uri="{FF2B5EF4-FFF2-40B4-BE49-F238E27FC236}">
                <a16:creationId xmlns:a16="http://schemas.microsoft.com/office/drawing/2014/main" id="{4CA12BC4-4474-4847-B2E8-F6974FFE5CA5}"/>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9100" y="2514600"/>
            <a:ext cx="77343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0E6F5244-DE76-4B22-88C1-49807CDEE7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5775" y="1200739"/>
            <a:ext cx="3432053" cy="53841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6">
            <a:extLst>
              <a:ext uri="{FF2B5EF4-FFF2-40B4-BE49-F238E27FC236}">
                <a16:creationId xmlns:a16="http://schemas.microsoft.com/office/drawing/2014/main" id="{5943729D-6E50-4EF8-8EDE-4673042C116E}"/>
              </a:ext>
            </a:extLst>
          </p:cNvPr>
          <p:cNvSpPr/>
          <p:nvPr/>
        </p:nvSpPr>
        <p:spPr>
          <a:xfrm>
            <a:off x="1329650" y="213896"/>
            <a:ext cx="4877025" cy="1622028"/>
          </a:xfrm>
          <a:prstGeom prst="rect">
            <a:avLst/>
          </a:prstGeom>
          <a:solidFill>
            <a:srgbClr val="FEE8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2400" dirty="0">
                <a:solidFill>
                  <a:srgbClr val="002060"/>
                </a:solidFill>
                <a:latin typeface="Times New Roman" panose="02020603050405020304" pitchFamily="18" charset="0"/>
                <a:cs typeface="Times New Roman" panose="02020603050405020304" pitchFamily="18" charset="0"/>
              </a:rPr>
              <a:t>Trong câu chuyện có nhân vật</a:t>
            </a:r>
            <a:r>
              <a:rPr lang="en-US" sz="2400">
                <a:solidFill>
                  <a:srgbClr val="002060"/>
                </a:solidFill>
                <a:latin typeface="Times New Roman" panose="02020603050405020304" pitchFamily="18" charset="0"/>
                <a:cs typeface="Times New Roman" panose="02020603050405020304" pitchFamily="18" charset="0"/>
              </a:rPr>
              <a:t>: Bạn Mi Mi, Bác Tai, Bạn Chân, Tay, Mắt, Miệng.</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2" name="15">
            <a:hlinkClick r:id="" action="ppaction://media"/>
            <a:extLst>
              <a:ext uri="{FF2B5EF4-FFF2-40B4-BE49-F238E27FC236}">
                <a16:creationId xmlns:a16="http://schemas.microsoft.com/office/drawing/2014/main" id="{54973C9A-378C-4075-9AE4-9DA065ACC3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3336" y="6111846"/>
            <a:ext cx="609600" cy="609600"/>
          </a:xfrm>
          <a:prstGeom prst="rect">
            <a:avLst/>
          </a:prstGeom>
        </p:spPr>
      </p:pic>
    </p:spTree>
    <p:extLst>
      <p:ext uri="{BB962C8B-B14F-4D97-AF65-F5344CB8AC3E}">
        <p14:creationId xmlns:p14="http://schemas.microsoft.com/office/powerpoint/2010/main" val="307576164"/>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CD8CF7A-A163-4E93-B1FE-F918194F70A1}"/>
              </a:ext>
            </a:extLst>
          </p:cNvPr>
          <p:cNvSpPr>
            <a:spLocks noGrp="1"/>
          </p:cNvSpPr>
          <p:nvPr>
            <p:ph type="title"/>
          </p:nvPr>
        </p:nvSpPr>
        <p:spPr/>
        <p:txBody>
          <a:bodyPr/>
          <a:lstStyle/>
          <a:p>
            <a:endParaRPr lang="vi-VN"/>
          </a:p>
        </p:txBody>
      </p:sp>
      <p:pic>
        <p:nvPicPr>
          <p:cNvPr id="6" name="Picture 2" descr="Hình Nền Hồng Đẹp ❤️ 1001 Hình Nền Màu Hồng Cute Nhất">
            <a:extLst>
              <a:ext uri="{FF2B5EF4-FFF2-40B4-BE49-F238E27FC236}">
                <a16:creationId xmlns:a16="http://schemas.microsoft.com/office/drawing/2014/main" id="{C063FDDC-E772-44A8-A8F5-4C4D85E1D3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 y="23808"/>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6">
            <a:extLst>
              <a:ext uri="{FF2B5EF4-FFF2-40B4-BE49-F238E27FC236}">
                <a16:creationId xmlns:a16="http://schemas.microsoft.com/office/drawing/2014/main" id="{08D5BC9F-CC61-4EAE-8012-CEF9975E4C67}"/>
              </a:ext>
            </a:extLst>
          </p:cNvPr>
          <p:cNvSpPr>
            <a:spLocks noChangeArrowheads="1"/>
          </p:cNvSpPr>
          <p:nvPr/>
        </p:nvSpPr>
        <p:spPr bwMode="auto">
          <a:xfrm>
            <a:off x="3230881" y="2383632"/>
            <a:ext cx="5715000" cy="185392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800">
                <a:solidFill>
                  <a:srgbClr val="002060"/>
                </a:solidFill>
                <a:latin typeface="Times New Roman" panose="02020603050405020304" pitchFamily="18" charset="0"/>
              </a:rPr>
              <a:t>Trong câu truyện, bạn Mi Mi là người như thế nào?</a:t>
            </a:r>
          </a:p>
        </p:txBody>
      </p:sp>
      <p:grpSp>
        <p:nvGrpSpPr>
          <p:cNvPr id="11" name="Nhóm 10">
            <a:extLst>
              <a:ext uri="{FF2B5EF4-FFF2-40B4-BE49-F238E27FC236}">
                <a16:creationId xmlns:a16="http://schemas.microsoft.com/office/drawing/2014/main" id="{C090259B-CF2B-410F-B9E3-03BB79644AED}"/>
              </a:ext>
            </a:extLst>
          </p:cNvPr>
          <p:cNvGrpSpPr/>
          <p:nvPr/>
        </p:nvGrpSpPr>
        <p:grpSpPr>
          <a:xfrm>
            <a:off x="-237426" y="7550944"/>
            <a:ext cx="12388948" cy="6858000"/>
            <a:chOff x="0" y="0"/>
            <a:chExt cx="9144000" cy="6858000"/>
          </a:xfrm>
        </p:grpSpPr>
        <p:pic>
          <p:nvPicPr>
            <p:cNvPr id="12" name="Picture 5">
              <a:extLst>
                <a:ext uri="{FF2B5EF4-FFF2-40B4-BE49-F238E27FC236}">
                  <a16:creationId xmlns:a16="http://schemas.microsoft.com/office/drawing/2014/main" id="{C28A37CC-D427-4C6C-947A-1E6A3F4084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82A4BB58-B22F-44FE-88AE-251E22CB996C}"/>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066800"/>
              <a:ext cx="4572000" cy="4591050"/>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1">
              <a:extLst>
                <a:ext uri="{FF2B5EF4-FFF2-40B4-BE49-F238E27FC236}">
                  <a16:creationId xmlns:a16="http://schemas.microsoft.com/office/drawing/2014/main" id="{1BB681FD-C9D7-4B47-91F1-C891902C01C5}"/>
                </a:ext>
              </a:extLst>
            </p:cNvPr>
            <p:cNvSpPr>
              <a:spLocks noChangeArrowheads="1"/>
            </p:cNvSpPr>
            <p:nvPr/>
          </p:nvSpPr>
          <p:spPr bwMode="auto">
            <a:xfrm>
              <a:off x="5662911" y="4486421"/>
              <a:ext cx="3124200" cy="1905000"/>
            </a:xfrm>
            <a:prstGeom prst="cloudCallout">
              <a:avLst>
                <a:gd name="adj1" fmla="val -48140"/>
                <a:gd name="adj2" fmla="val -42241"/>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b="1">
                  <a:latin typeface="Times New Roman" panose="02020603050405020304" pitchFamily="18" charset="0"/>
                </a:rPr>
                <a:t>Mi Mi  rất lười ăn nên lúc nào cũng cảm thấy mệt mỏi</a:t>
              </a:r>
            </a:p>
          </p:txBody>
        </p:sp>
      </p:grpSp>
      <p:pic>
        <p:nvPicPr>
          <p:cNvPr id="19" name="16">
            <a:hlinkClick r:id="" action="ppaction://media"/>
            <a:extLst>
              <a:ext uri="{FF2B5EF4-FFF2-40B4-BE49-F238E27FC236}">
                <a16:creationId xmlns:a16="http://schemas.microsoft.com/office/drawing/2014/main" id="{6D7DCB96-4097-4A74-B261-6E4AB08FE27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7"/>
          <a:stretch>
            <a:fillRect/>
          </a:stretch>
        </p:blipFill>
        <p:spPr>
          <a:xfrm>
            <a:off x="11159490" y="723106"/>
            <a:ext cx="609600" cy="609600"/>
          </a:xfrm>
        </p:spPr>
      </p:pic>
    </p:spTree>
    <p:extLst>
      <p:ext uri="{BB962C8B-B14F-4D97-AF65-F5344CB8AC3E}">
        <p14:creationId xmlns:p14="http://schemas.microsoft.com/office/powerpoint/2010/main" val="132360227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6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1000"/>
                                  </p:stCondLst>
                                  <p:childTnLst>
                                    <p:animEffect transition="out" filter="diamond(out)">
                                      <p:cBhvr>
                                        <p:cTn id="11" dur="6000"/>
                                        <p:tgtEl>
                                          <p:spTgt spid="8"/>
                                        </p:tgtEl>
                                      </p:cBhvr>
                                    </p:animEffect>
                                    <p:set>
                                      <p:cBhvr>
                                        <p:cTn id="12" dur="1" fill="hold">
                                          <p:stCondLst>
                                            <p:cond delay="59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6" presetClass="path" presetSubtype="0" accel="50000" decel="50000" fill="hold" nodeType="clickEffect">
                                  <p:stCondLst>
                                    <p:cond delay="0"/>
                                  </p:stCondLst>
                                  <p:childTnLst>
                                    <p:animMotion origin="layout" path="M -1.66667E-6 2.59259E-6 L 0.01146 -1.10116 " pathEditMode="relative" rAng="0" ptsTypes="AA">
                                      <p:cBhvr>
                                        <p:cTn id="16" dur="2000" fill="hold"/>
                                        <p:tgtEl>
                                          <p:spTgt spid="11"/>
                                        </p:tgtEl>
                                        <p:attrNameLst>
                                          <p:attrName>ppt_x</p:attrName>
                                          <p:attrName>ppt_y</p:attrName>
                                        </p:attrNameLst>
                                      </p:cBhvr>
                                      <p:rCtr x="573" y="-55069"/>
                                    </p:animMotion>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46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9"/>
                </p:tgtEl>
              </p:cMediaNode>
            </p:audio>
          </p:childTnLst>
        </p:cTn>
      </p:par>
    </p:tnLst>
    <p:bldLst>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nền Powerpoint dễ thương đẹp, đơn giản và cute nhất">
            <a:extLst>
              <a:ext uri="{FF2B5EF4-FFF2-40B4-BE49-F238E27FC236}">
                <a16:creationId xmlns:a16="http://schemas.microsoft.com/office/drawing/2014/main" id="{9753FC06-E475-4869-92C3-B886CD186D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AutoShape 6">
            <a:extLst>
              <a:ext uri="{FF2B5EF4-FFF2-40B4-BE49-F238E27FC236}">
                <a16:creationId xmlns:a16="http://schemas.microsoft.com/office/drawing/2014/main" id="{D502A257-3597-4A6D-9AEA-7CEF3B9EFD6D}"/>
              </a:ext>
            </a:extLst>
          </p:cNvPr>
          <p:cNvSpPr>
            <a:spLocks noChangeArrowheads="1"/>
          </p:cNvSpPr>
          <p:nvPr/>
        </p:nvSpPr>
        <p:spPr bwMode="auto">
          <a:xfrm>
            <a:off x="6306555" y="398294"/>
            <a:ext cx="5423647" cy="1911305"/>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Khi bạn Mi Mi  ngủ thiếp đi và điều gì đã xảy ra?</a:t>
            </a:r>
          </a:p>
        </p:txBody>
      </p:sp>
      <p:pic>
        <p:nvPicPr>
          <p:cNvPr id="20" name="Picture 4">
            <a:extLst>
              <a:ext uri="{FF2B5EF4-FFF2-40B4-BE49-F238E27FC236}">
                <a16:creationId xmlns:a16="http://schemas.microsoft.com/office/drawing/2014/main" id="{F7C7DD11-A2F4-4B66-A5D0-481B9122DB3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1100476" y="86173"/>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21" name="Picture 3">
            <a:extLst>
              <a:ext uri="{FF2B5EF4-FFF2-40B4-BE49-F238E27FC236}">
                <a16:creationId xmlns:a16="http://schemas.microsoft.com/office/drawing/2014/main" id="{54555099-A42C-4CE7-B9A1-70C72ADB0965}"/>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90951" y="3780865"/>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24" name="AutoShape 6">
            <a:extLst>
              <a:ext uri="{FF2B5EF4-FFF2-40B4-BE49-F238E27FC236}">
                <a16:creationId xmlns:a16="http://schemas.microsoft.com/office/drawing/2014/main" id="{AAB274AD-3CEF-4ED6-9DA6-DE0749E48A5A}"/>
              </a:ext>
            </a:extLst>
          </p:cNvPr>
          <p:cNvSpPr>
            <a:spLocks noChangeArrowheads="1"/>
          </p:cNvSpPr>
          <p:nvPr/>
        </p:nvSpPr>
        <p:spPr bwMode="auto">
          <a:xfrm>
            <a:off x="6517341" y="2372579"/>
            <a:ext cx="4836459" cy="220696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Mi Mi nằm mơ thấy bạn Tay, Chân đang nói chuyện và  kêu mình bị mỏi.</a:t>
            </a:r>
          </a:p>
        </p:txBody>
      </p:sp>
      <p:pic>
        <p:nvPicPr>
          <p:cNvPr id="6" name="17">
            <a:hlinkClick r:id="" action="ppaction://media"/>
            <a:extLst>
              <a:ext uri="{FF2B5EF4-FFF2-40B4-BE49-F238E27FC236}">
                <a16:creationId xmlns:a16="http://schemas.microsoft.com/office/drawing/2014/main" id="{8CF38FB1-0AB4-48AA-A412-5692CD2800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0472" y="6061262"/>
            <a:ext cx="609600" cy="609600"/>
          </a:xfrm>
          <a:prstGeom prst="rect">
            <a:avLst/>
          </a:prstGeom>
        </p:spPr>
      </p:pic>
    </p:spTree>
    <p:extLst>
      <p:ext uri="{BB962C8B-B14F-4D97-AF65-F5344CB8AC3E}">
        <p14:creationId xmlns:p14="http://schemas.microsoft.com/office/powerpoint/2010/main" val="129336719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50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3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500"/>
                                  </p:stCondLst>
                                  <p:childTnLst>
                                    <p:animEffect transition="out" filter="diamond(out)">
                                      <p:cBhvr>
                                        <p:cTn id="11" dur="3000"/>
                                        <p:tgtEl>
                                          <p:spTgt spid="19"/>
                                        </p:tgtEl>
                                      </p:cBhvr>
                                    </p:animEffect>
                                    <p:set>
                                      <p:cBhvr>
                                        <p:cTn id="12" dur="1" fill="hold">
                                          <p:stCondLst>
                                            <p:cond delay="2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mediacall" presetSubtype="0" fill="hold" nodeType="clickEffect">
                                  <p:stCondLst>
                                    <p:cond delay="0"/>
                                  </p:stCondLst>
                                  <p:childTnLst>
                                    <p:cmd type="call" cmd="playFrom(0.0)">
                                      <p:cBhvr>
                                        <p:cTn id="28" dur="197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6"/>
                </p:tgtEl>
              </p:cMediaNode>
            </p:audio>
          </p:childTnLst>
        </p:cTn>
      </p:par>
    </p:tnLst>
    <p:bldLst>
      <p:bldP spid="19" grpId="0" animBg="1"/>
      <p:bldP spid="19" grpId="1"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6894" y="-33419"/>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FC9AF1C7-EF2C-4913-8303-40D8870B32F1}"/>
              </a:ext>
            </a:extLst>
          </p:cNvPr>
          <p:cNvSpPr>
            <a:spLocks noChangeArrowheads="1"/>
          </p:cNvSpPr>
          <p:nvPr/>
        </p:nvSpPr>
        <p:spPr bwMode="auto">
          <a:xfrm>
            <a:off x="3836894" y="130829"/>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Bạn chân và Tay đã đến tìm ai?</a:t>
            </a:r>
          </a:p>
        </p:txBody>
      </p:sp>
      <p:pic>
        <p:nvPicPr>
          <p:cNvPr id="6" name="Picture 13">
            <a:extLst>
              <a:ext uri="{FF2B5EF4-FFF2-40B4-BE49-F238E27FC236}">
                <a16:creationId xmlns:a16="http://schemas.microsoft.com/office/drawing/2014/main" id="{44A1BBC6-864E-4892-9807-C4437EB0FD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2953032" y="371490"/>
            <a:ext cx="2671763" cy="35814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a:extLst>
              <a:ext uri="{FF2B5EF4-FFF2-40B4-BE49-F238E27FC236}">
                <a16:creationId xmlns:a16="http://schemas.microsoft.com/office/drawing/2014/main" id="{BAF9E661-7F37-49C1-A6F8-2ECFCA622249}"/>
              </a:ext>
            </a:extLst>
          </p:cNvPr>
          <p:cNvSpPr>
            <a:spLocks noChangeArrowheads="1"/>
          </p:cNvSpPr>
          <p:nvPr/>
        </p:nvSpPr>
        <p:spPr bwMode="auto">
          <a:xfrm>
            <a:off x="7626724" y="795060"/>
            <a:ext cx="4518212" cy="2007253"/>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Bác Tai đã nói gì với 2 bạn Tay và Chân?</a:t>
            </a:r>
          </a:p>
        </p:txBody>
      </p:sp>
      <p:pic>
        <p:nvPicPr>
          <p:cNvPr id="8" name="Picture 4">
            <a:extLst>
              <a:ext uri="{FF2B5EF4-FFF2-40B4-BE49-F238E27FC236}">
                <a16:creationId xmlns:a16="http://schemas.microsoft.com/office/drawing/2014/main" id="{F7AE1080-E08F-4557-B96A-085790D7CAED}"/>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060240" y="2829587"/>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9" name="Picture 3">
            <a:extLst>
              <a:ext uri="{FF2B5EF4-FFF2-40B4-BE49-F238E27FC236}">
                <a16:creationId xmlns:a16="http://schemas.microsoft.com/office/drawing/2014/main" id="{F4A05C2F-3344-4591-BAE1-53B00A64EC8D}"/>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28212" y="3069184"/>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6">
            <a:extLst>
              <a:ext uri="{FF2B5EF4-FFF2-40B4-BE49-F238E27FC236}">
                <a16:creationId xmlns:a16="http://schemas.microsoft.com/office/drawing/2014/main" id="{4BF858EC-EF1D-4C2F-B684-85B28EF1712C}"/>
              </a:ext>
            </a:extLst>
          </p:cNvPr>
          <p:cNvSpPr>
            <a:spLocks noChangeArrowheads="1"/>
          </p:cNvSpPr>
          <p:nvPr/>
        </p:nvSpPr>
        <p:spPr bwMode="auto">
          <a:xfrm>
            <a:off x="597778" y="3746079"/>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Tôi không thể nghe rõ được, vì dạo này tôi cũng ù lắm, không nghe được gì cả</a:t>
            </a:r>
            <a:endParaRPr lang="en-US" altLang="vi-VN" sz="2400">
              <a:solidFill>
                <a:srgbClr val="002060"/>
              </a:solidFill>
            </a:endParaRPr>
          </a:p>
        </p:txBody>
      </p:sp>
      <p:pic>
        <p:nvPicPr>
          <p:cNvPr id="3" name="18">
            <a:hlinkClick r:id="" action="ppaction://media"/>
            <a:extLst>
              <a:ext uri="{FF2B5EF4-FFF2-40B4-BE49-F238E27FC236}">
                <a16:creationId xmlns:a16="http://schemas.microsoft.com/office/drawing/2014/main" id="{F8BBEED5-AFC3-4B59-B7A3-4AC33B3E25B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63388" y="5888584"/>
            <a:ext cx="609600" cy="609600"/>
          </a:xfrm>
          <a:prstGeom prst="rect">
            <a:avLst/>
          </a:prstGeom>
        </p:spPr>
      </p:pic>
    </p:spTree>
    <p:extLst>
      <p:ext uri="{BB962C8B-B14F-4D97-AF65-F5344CB8AC3E}">
        <p14:creationId xmlns:p14="http://schemas.microsoft.com/office/powerpoint/2010/main" val="190320119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6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000"/>
                                  </p:stCondLst>
                                  <p:childTnLst>
                                    <p:animEffect transition="out" filter="diamond(out)">
                                      <p:cBhvr>
                                        <p:cTn id="11" dur="6000"/>
                                        <p:tgtEl>
                                          <p:spTgt spid="5"/>
                                        </p:tgtEl>
                                      </p:cBhvr>
                                    </p:animEffect>
                                    <p:set>
                                      <p:cBhvr>
                                        <p:cTn id="12" dur="1" fill="hold">
                                          <p:stCondLst>
                                            <p:cond delay="5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00781 -0.00625 L 0.28372 -0.01505 " pathEditMode="relative" rAng="0" ptsTypes="AA">
                                      <p:cBhvr>
                                        <p:cTn id="16" dur="2000" fill="hold"/>
                                        <p:tgtEl>
                                          <p:spTgt spid="6"/>
                                        </p:tgtEl>
                                        <p:attrNameLst>
                                          <p:attrName>ppt_x</p:attrName>
                                          <p:attrName>ppt_y</p:attrName>
                                        </p:attrNameLst>
                                      </p:cBhvr>
                                      <p:rCtr x="13789" y="-440"/>
                                    </p:animMotion>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ox(in)">
                                      <p:cBhvr>
                                        <p:cTn id="21" dur="6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8" presetClass="exit" presetSubtype="32" fill="hold" grpId="1" nodeType="clickEffect">
                                  <p:stCondLst>
                                    <p:cond delay="0"/>
                                  </p:stCondLst>
                                  <p:childTnLst>
                                    <p:animEffect transition="out" filter="diamond(out)">
                                      <p:cBhvr>
                                        <p:cTn id="25" dur="6000"/>
                                        <p:tgtEl>
                                          <p:spTgt spid="7"/>
                                        </p:tgtEl>
                                      </p:cBhvr>
                                    </p:animEffect>
                                    <p:set>
                                      <p:cBhvr>
                                        <p:cTn id="26" dur="1" fill="hold">
                                          <p:stCondLst>
                                            <p:cond delay="5999"/>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ox(in)">
                                      <p:cBhvr>
                                        <p:cTn id="31" dur="40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xit" presetSubtype="32" fill="hold" grpId="1" nodeType="clickEffect">
                                  <p:stCondLst>
                                    <p:cond delay="0"/>
                                  </p:stCondLst>
                                  <p:childTnLst>
                                    <p:animEffect transition="out" filter="diamond(out)">
                                      <p:cBhvr>
                                        <p:cTn id="35" dur="4000"/>
                                        <p:tgtEl>
                                          <p:spTgt spid="10"/>
                                        </p:tgtEl>
                                      </p:cBhvr>
                                    </p:animEffect>
                                    <p:set>
                                      <p:cBhvr>
                                        <p:cTn id="36" dur="1" fill="hold">
                                          <p:stCondLst>
                                            <p:cond delay="39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1900"/>
                                  </p:stCondLst>
                                  <p:childTnLst>
                                    <p:cmd type="call" cmd="playFrom(0.0)">
                                      <p:cBhvr>
                                        <p:cTn id="40" dur="410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
                </p:tgtEl>
              </p:cMediaNode>
            </p:audio>
          </p:childTnLst>
        </p:cTn>
      </p:par>
    </p:tnLst>
    <p:bldLst>
      <p:bldP spid="5" grpId="0" animBg="1"/>
      <p:bldP spid="5" grpId="1" animBg="1"/>
      <p:bldP spid="7" grpId="0" animBg="1"/>
      <p:bldP spid="7" grpId="1" animBg="1"/>
      <p:bldP spid="10" grpId="0" animBg="1"/>
      <p:bldP spid="1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69A41C-D1C6-46CD-9467-F8489C1B8B90}"/>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0ED5D01-15E5-4C9D-9451-2B7A9D8C43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46" y="-13063"/>
            <a:ext cx="12192000" cy="6952129"/>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a:extLst>
              <a:ext uri="{FF2B5EF4-FFF2-40B4-BE49-F238E27FC236}">
                <a16:creationId xmlns:a16="http://schemas.microsoft.com/office/drawing/2014/main" id="{870C5C36-6142-4846-B74E-D51819DB1821}"/>
              </a:ext>
            </a:extLst>
          </p:cNvPr>
          <p:cNvSpPr>
            <a:spLocks noChangeArrowheads="1"/>
          </p:cNvSpPr>
          <p:nvPr/>
        </p:nvSpPr>
        <p:spPr bwMode="auto">
          <a:xfrm>
            <a:off x="4195148" y="3942"/>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Bác Tai, Tay, Chân, Miệng đi tìm Mắt và được bạn Mắt trả lời như thế nào?</a:t>
            </a:r>
            <a:endParaRPr lang="en-US" altLang="vi-VN" sz="2400">
              <a:solidFill>
                <a:srgbClr val="002060"/>
              </a:solidFill>
            </a:endParaRPr>
          </a:p>
        </p:txBody>
      </p:sp>
      <p:pic>
        <p:nvPicPr>
          <p:cNvPr id="6" name="Picture 13">
            <a:extLst>
              <a:ext uri="{FF2B5EF4-FFF2-40B4-BE49-F238E27FC236}">
                <a16:creationId xmlns:a16="http://schemas.microsoft.com/office/drawing/2014/main" id="{65F45C62-388D-4ABD-A21A-37017D001C2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27549">
            <a:off x="3533362" y="3071646"/>
            <a:ext cx="2452287" cy="32872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F2CD78FE-ABF5-467D-A849-961A4A08D149}"/>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5645132" y="2949935"/>
            <a:ext cx="3181350" cy="3962400"/>
          </a:xfrm>
          <a:prstGeom prst="rect">
            <a:avLst/>
          </a:prstGeom>
          <a:noFill/>
          <a:extLst>
            <a:ext uri="{909E8E84-426E-40DD-AFC4-6F175D3DCCD1}">
              <a14:hiddenFill xmlns:a14="http://schemas.microsoft.com/office/drawing/2010/main">
                <a:solidFill>
                  <a:srgbClr val="FFFF00"/>
                </a:solidFill>
              </a14:hiddenFill>
            </a:ext>
          </a:extLst>
        </p:spPr>
      </p:pic>
      <p:pic>
        <p:nvPicPr>
          <p:cNvPr id="8" name="Picture 3">
            <a:extLst>
              <a:ext uri="{FF2B5EF4-FFF2-40B4-BE49-F238E27FC236}">
                <a16:creationId xmlns:a16="http://schemas.microsoft.com/office/drawing/2014/main" id="{EDFD1378-218C-4228-9E8D-9103308959E6}"/>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64706" y="3460298"/>
            <a:ext cx="32004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1">
            <a:extLst>
              <a:ext uri="{FF2B5EF4-FFF2-40B4-BE49-F238E27FC236}">
                <a16:creationId xmlns:a16="http://schemas.microsoft.com/office/drawing/2014/main" id="{2C9AE6AF-627F-4CC1-94C0-ECDA6A4CE9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851" y="3685309"/>
            <a:ext cx="3336478" cy="2491654"/>
          </a:xfrm>
          <a:prstGeom prst="rect">
            <a:avLst/>
          </a:prstGeom>
          <a:noFill/>
          <a:extLst>
            <a:ext uri="{909E8E84-426E-40DD-AFC4-6F175D3DCCD1}">
              <a14:hiddenFill xmlns:a14="http://schemas.microsoft.com/office/drawing/2010/main">
                <a:solidFill>
                  <a:srgbClr val="FFFFFF"/>
                </a:solidFill>
              </a14:hiddenFill>
            </a:ext>
          </a:extLst>
        </p:spPr>
      </p:pic>
      <p:pic>
        <p:nvPicPr>
          <p:cNvPr id="14" name="19">
            <a:hlinkClick r:id="" action="ppaction://media"/>
            <a:extLst>
              <a:ext uri="{FF2B5EF4-FFF2-40B4-BE49-F238E27FC236}">
                <a16:creationId xmlns:a16="http://schemas.microsoft.com/office/drawing/2014/main" id="{01F5B8AA-B2F5-4B55-BF63-1FE9EF09B3A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620324" y="1552994"/>
            <a:ext cx="609600" cy="609600"/>
          </a:xfrm>
          <a:prstGeom prst="rect">
            <a:avLst/>
          </a:prstGeom>
        </p:spPr>
      </p:pic>
    </p:spTree>
    <p:extLst>
      <p:ext uri="{BB962C8B-B14F-4D97-AF65-F5344CB8AC3E}">
        <p14:creationId xmlns:p14="http://schemas.microsoft.com/office/powerpoint/2010/main" val="837411680"/>
      </p:ext>
    </p:extLst>
  </p:cSld>
  <p:clrMapOvr>
    <a:masterClrMapping/>
  </p:clrMapOvr>
  <mc:AlternateContent xmlns:mc="http://schemas.openxmlformats.org/markup-compatibility/2006" xmlns:p14="http://schemas.microsoft.com/office/powerpoint/2010/main">
    <mc:Choice Requires="p14">
      <p:transition spd="slow" p14:dur="3400" advClick="0" advTm="0">
        <p14:reveal/>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250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32" fill="hold" grpId="1" nodeType="clickEffect">
                                  <p:stCondLst>
                                    <p:cond delay="2500"/>
                                  </p:stCondLst>
                                  <p:childTnLst>
                                    <p:animEffect transition="out" filter="diamond(out)">
                                      <p:cBhvr>
                                        <p:cTn id="11" dur="4000"/>
                                        <p:tgtEl>
                                          <p:spTgt spid="5"/>
                                        </p:tgtEl>
                                      </p:cBhvr>
                                    </p:animEffect>
                                    <p:set>
                                      <p:cBhvr>
                                        <p:cTn id="12" dur="1" fill="hold">
                                          <p:stCondLst>
                                            <p:cond delay="39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40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070" y="0"/>
            <a:ext cx="12181930" cy="6918820"/>
          </a:xfrm>
          <a:prstGeom prst="rect">
            <a:avLst/>
          </a:prstGeom>
        </p:spPr>
      </p:pic>
      <p:sp>
        <p:nvSpPr>
          <p:cNvPr id="3" name="Text Box 5">
            <a:extLst>
              <a:ext uri="{FF2B5EF4-FFF2-40B4-BE49-F238E27FC236}">
                <a16:creationId xmlns:a16="http://schemas.microsoft.com/office/drawing/2014/main" id="{1B12257B-AD76-4C70-A65D-8801863BA13B}"/>
              </a:ext>
            </a:extLst>
          </p:cNvPr>
          <p:cNvSpPr txBox="1">
            <a:spLocks noChangeArrowheads="1"/>
          </p:cNvSpPr>
          <p:nvPr/>
        </p:nvSpPr>
        <p:spPr bwMode="auto">
          <a:xfrm>
            <a:off x="1606731" y="816604"/>
            <a:ext cx="931596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150000"/>
              </a:lnSpc>
              <a:spcBef>
                <a:spcPct val="0"/>
              </a:spcBef>
              <a:buFontTx/>
              <a:buNone/>
            </a:pPr>
            <a:r>
              <a:rPr lang="vi-VN" sz="3600" b="1" i="1">
                <a:solidFill>
                  <a:srgbClr val="0070C0"/>
                </a:solidFill>
                <a:latin typeface="Times New Roman" panose="02020603050405020304" pitchFamily="18" charset="0"/>
              </a:rPr>
              <a:t> </a:t>
            </a:r>
            <a:r>
              <a:rPr lang="en-US" sz="3600" b="1">
                <a:solidFill>
                  <a:srgbClr val="FF0000"/>
                </a:solidFill>
                <a:latin typeface="Times New Roman" panose="02020603050405020304" pitchFamily="18" charset="0"/>
              </a:rPr>
              <a:t>ỔN ĐỊNH TỔ CHỨC</a:t>
            </a:r>
            <a:endParaRPr lang="vi-VN" sz="3600" b="1" dirty="0">
              <a:solidFill>
                <a:srgbClr val="FF0000"/>
              </a:solidFill>
              <a:latin typeface="Times New Roman" panose="02020603050405020304" pitchFamily="18" charset="0"/>
            </a:endParaRPr>
          </a:p>
          <a:p>
            <a:pPr algn="just">
              <a:lnSpc>
                <a:spcPct val="150000"/>
              </a:lnSpc>
              <a:spcBef>
                <a:spcPct val="0"/>
              </a:spcBef>
              <a:buNone/>
            </a:pPr>
            <a:r>
              <a:rPr lang="en-US" sz="3600">
                <a:solidFill>
                  <a:srgbClr val="002060"/>
                </a:solidFill>
                <a:latin typeface="Times New Roman" panose="02020603050405020304" pitchFamily="18" charset="0"/>
              </a:rPr>
              <a:t>- Trước khi nghe cô kể câu truyện, cô mời các con cùng</a:t>
            </a:r>
            <a:r>
              <a:rPr lang="vi-VN" sz="3600">
                <a:solidFill>
                  <a:srgbClr val="002060"/>
                </a:solidFill>
                <a:latin typeface="Times New Roman" panose="02020603050405020304" pitchFamily="18" charset="0"/>
              </a:rPr>
              <a:t> hát bài</a:t>
            </a:r>
            <a:r>
              <a:rPr lang="en-US" sz="3600">
                <a:solidFill>
                  <a:srgbClr val="002060"/>
                </a:solidFill>
                <a:latin typeface="Times New Roman" panose="02020603050405020304" pitchFamily="18" charset="0"/>
              </a:rPr>
              <a:t>:</a:t>
            </a:r>
            <a:r>
              <a:rPr lang="vi-VN" sz="3600">
                <a:solidFill>
                  <a:srgbClr val="002060"/>
                </a:solidFill>
                <a:latin typeface="Times New Roman" panose="02020603050405020304" pitchFamily="18" charset="0"/>
              </a:rPr>
              <a:t> “</a:t>
            </a:r>
            <a:r>
              <a:rPr lang="en-US" sz="3600">
                <a:solidFill>
                  <a:srgbClr val="002060"/>
                </a:solidFill>
                <a:latin typeface="Times New Roman" panose="02020603050405020304" pitchFamily="18" charset="0"/>
              </a:rPr>
              <a:t>Mời bạn ăn</a:t>
            </a:r>
            <a:r>
              <a:rPr lang="vi-VN" sz="3600">
                <a:solidFill>
                  <a:srgbClr val="002060"/>
                </a:solidFill>
                <a:latin typeface="Times New Roman" panose="02020603050405020304" pitchFamily="18" charset="0"/>
              </a:rPr>
              <a:t>’’</a:t>
            </a:r>
            <a:endParaRPr lang="en-US" sz="3600" dirty="0">
              <a:solidFill>
                <a:srgbClr val="002060"/>
              </a:solidFill>
              <a:latin typeface="Times New Roman" panose="02020603050405020304" pitchFamily="18" charset="0"/>
            </a:endParaRPr>
          </a:p>
        </p:txBody>
      </p:sp>
      <p:pic>
        <p:nvPicPr>
          <p:cNvPr id="2" name="3">
            <a:hlinkClick r:id="" action="ppaction://media"/>
            <a:extLst>
              <a:ext uri="{FF2B5EF4-FFF2-40B4-BE49-F238E27FC236}">
                <a16:creationId xmlns:a16="http://schemas.microsoft.com/office/drawing/2014/main" id="{234BAAA6-EEF8-42E4-A893-CC3B71B88C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13096" y="6355915"/>
            <a:ext cx="609600" cy="609600"/>
          </a:xfrm>
          <a:prstGeom prst="rect">
            <a:avLst/>
          </a:prstGeom>
        </p:spPr>
      </p:pic>
    </p:spTree>
    <p:extLst>
      <p:ext uri="{BB962C8B-B14F-4D97-AF65-F5344CB8AC3E}">
        <p14:creationId xmlns:p14="http://schemas.microsoft.com/office/powerpoint/2010/main" val="48526176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F2E02C5-1421-4D17-9648-B458D21CF5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965265" y="944879"/>
            <a:ext cx="290512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7">
            <a:extLst>
              <a:ext uri="{FF2B5EF4-FFF2-40B4-BE49-F238E27FC236}">
                <a16:creationId xmlns:a16="http://schemas.microsoft.com/office/drawing/2014/main" id="{E26C5C71-7BEB-4C83-ABAA-626194E45046}"/>
              </a:ext>
            </a:extLst>
          </p:cNvPr>
          <p:cNvSpPr>
            <a:spLocks noChangeArrowheads="1"/>
          </p:cNvSpPr>
          <p:nvPr/>
        </p:nvSpPr>
        <p:spPr bwMode="auto">
          <a:xfrm>
            <a:off x="5805055" y="1537854"/>
            <a:ext cx="6096000" cy="3190899"/>
          </a:xfrm>
          <a:prstGeom prst="cloudCallout">
            <a:avLst>
              <a:gd name="adj1" fmla="val -54340"/>
              <a:gd name="adj2" fmla="val 1064"/>
            </a:avLst>
          </a:prstGeom>
          <a:solidFill>
            <a:schemeClr val="accent2">
              <a:lumMod val="20000"/>
              <a:lumOff val="80000"/>
            </a:schemeClr>
          </a:solidFill>
          <a:ln w="9525">
            <a:solidFill>
              <a:schemeClr val="tx1"/>
            </a:solidFill>
            <a:round/>
            <a:headEnd/>
            <a:tailEnd/>
          </a:ln>
          <a:effectLst/>
        </p:spPr>
        <p:txBody>
          <a:bodyPr/>
          <a:lstStyle/>
          <a:p>
            <a:pPr algn="just"/>
            <a:r>
              <a:rPr lang="en-US" altLang="vi-VN" sz="2000">
                <a:solidFill>
                  <a:srgbClr val="002060"/>
                </a:solidFill>
                <a:latin typeface="Times New Roman" panose="02020603050405020304" pitchFamily="18" charset="0"/>
              </a:rPr>
              <a:t>Mặc dù tôi không nhìn rõ lắm, nhưng tôi hiểu là do bạn miệng không được ăn uống nên cơ thể ta cũng mệt mỏi theo. Chúng ta cùng đi tìm cô chủ, khuyên cô chủ chịu khó ăn uống và năng tập thể dục. Như vậy chúng ta mới khỏe được</a:t>
            </a:r>
          </a:p>
        </p:txBody>
      </p:sp>
      <p:pic>
        <p:nvPicPr>
          <p:cNvPr id="6" name="10">
            <a:hlinkClick r:id="" action="ppaction://media"/>
            <a:extLst>
              <a:ext uri="{FF2B5EF4-FFF2-40B4-BE49-F238E27FC236}">
                <a16:creationId xmlns:a16="http://schemas.microsoft.com/office/drawing/2014/main" id="{E96CBAD9-FF04-450C-8162-4994E2FBE0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2618" y="5756563"/>
            <a:ext cx="609600" cy="609600"/>
          </a:xfrm>
          <a:prstGeom prst="rect">
            <a:avLst/>
          </a:prstGeom>
        </p:spPr>
      </p:pic>
    </p:spTree>
    <p:extLst>
      <p:ext uri="{BB962C8B-B14F-4D97-AF65-F5344CB8AC3E}">
        <p14:creationId xmlns:p14="http://schemas.microsoft.com/office/powerpoint/2010/main" val="19434367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9218 -0.04444 L -0.04778 0.15255 C -0.03841 0.19699 -0.02435 0.22222 -0.00976 0.22222 C 0.0069 0.22222 0.02032 0.19699 0.02969 0.15255 L 0.07448 -0.04444 " pathEditMode="relative" rAng="0" ptsTypes="AAAAA">
                                      <p:cBhvr>
                                        <p:cTn id="6" dur="2000" fill="hold"/>
                                        <p:tgtEl>
                                          <p:spTgt spid="3"/>
                                        </p:tgtEl>
                                        <p:attrNameLst>
                                          <p:attrName>ppt_x</p:attrName>
                                          <p:attrName>ppt_y</p:attrName>
                                        </p:attrNameLst>
                                      </p:cBhvr>
                                      <p:rCtr x="8333" y="13333"/>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4" name="Picture 2" descr="Hình Nền Hồng Đẹp ❤️ 1001 Hình Nền Màu Hồng Cute Nhất">
            <a:extLst>
              <a:ext uri="{FF2B5EF4-FFF2-40B4-BE49-F238E27FC236}">
                <a16:creationId xmlns:a16="http://schemas.microsoft.com/office/drawing/2014/main" id="{5FA10315-ACF7-422D-9038-88137809355B}"/>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8259" y="-47065"/>
            <a:ext cx="12192000" cy="695212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515B25F6-E8C1-421E-9A25-B35AAED5F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128909"/>
            <a:ext cx="5791200" cy="6858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AutoShape 6">
            <a:extLst>
              <a:ext uri="{FF2B5EF4-FFF2-40B4-BE49-F238E27FC236}">
                <a16:creationId xmlns:a16="http://schemas.microsoft.com/office/drawing/2014/main" id="{8EBDFD0C-812C-48A9-96F8-A22039D63DDC}"/>
              </a:ext>
            </a:extLst>
          </p:cNvPr>
          <p:cNvSpPr>
            <a:spLocks noChangeArrowheads="1"/>
          </p:cNvSpPr>
          <p:nvPr/>
        </p:nvSpPr>
        <p:spPr bwMode="auto">
          <a:xfrm>
            <a:off x="6400802" y="365125"/>
            <a:ext cx="4657165" cy="2485629"/>
          </a:xfrm>
          <a:prstGeom prst="cloudCallout">
            <a:avLst>
              <a:gd name="adj1" fmla="val -49273"/>
              <a:gd name="adj2" fmla="val -2653"/>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a:solidFill>
                  <a:srgbClr val="002060"/>
                </a:solidFill>
                <a:latin typeface="Times New Roman" panose="02020603050405020304" pitchFamily="18" charset="0"/>
              </a:rPr>
              <a:t>Khi tỉnh dậy, Mi Mi đã thay đổi như thế nào?</a:t>
            </a:r>
            <a:endParaRPr lang="en-US" altLang="vi-VN" sz="2400">
              <a:solidFill>
                <a:srgbClr val="002060"/>
              </a:solidFill>
            </a:endParaRPr>
          </a:p>
        </p:txBody>
      </p:sp>
      <p:pic>
        <p:nvPicPr>
          <p:cNvPr id="3" name="21">
            <a:hlinkClick r:id="" action="ppaction://media"/>
            <a:extLst>
              <a:ext uri="{FF2B5EF4-FFF2-40B4-BE49-F238E27FC236}">
                <a16:creationId xmlns:a16="http://schemas.microsoft.com/office/drawing/2014/main" id="{F9BCBBF6-103A-4209-98FE-7FA29EDDE6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8367" y="5202382"/>
            <a:ext cx="609600" cy="609600"/>
          </a:xfrm>
          <a:prstGeom prst="rect">
            <a:avLst/>
          </a:prstGeom>
        </p:spPr>
      </p:pic>
    </p:spTree>
    <p:extLst>
      <p:ext uri="{BB962C8B-B14F-4D97-AF65-F5344CB8AC3E}">
        <p14:creationId xmlns:p14="http://schemas.microsoft.com/office/powerpoint/2010/main" val="357540929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mooiste foto wallpaper kindje 2015 (2560x1600) | Cartoon house, Cartoon  background, House cartoon">
            <a:extLst>
              <a:ext uri="{FF2B5EF4-FFF2-40B4-BE49-F238E27FC236}">
                <a16:creationId xmlns:a16="http://schemas.microsoft.com/office/drawing/2014/main" id="{05F2DF73-3B7E-490D-9913-A3BF082B6D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FFA80DA-1D9D-4F66-832C-812EF3507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0365" y="2396836"/>
            <a:ext cx="2784475" cy="391636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3">
            <a:extLst>
              <a:ext uri="{FF2B5EF4-FFF2-40B4-BE49-F238E27FC236}">
                <a16:creationId xmlns:a16="http://schemas.microsoft.com/office/drawing/2014/main" id="{9952E7EF-F229-445B-A21F-36784ADEE91B}"/>
              </a:ext>
            </a:extLst>
          </p:cNvPr>
          <p:cNvSpPr>
            <a:spLocks noChangeArrowheads="1"/>
          </p:cNvSpPr>
          <p:nvPr/>
        </p:nvSpPr>
        <p:spPr bwMode="auto">
          <a:xfrm>
            <a:off x="3810000" y="-3048000"/>
            <a:ext cx="4419600" cy="2133600"/>
          </a:xfrm>
          <a:prstGeom prst="cloudCallout">
            <a:avLst>
              <a:gd name="adj1" fmla="val -8944"/>
              <a:gd name="adj2" fmla="val 50444"/>
            </a:avLst>
          </a:prstGeom>
          <a:solidFill>
            <a:schemeClr val="accent2">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Mình cũng phải chăm tập thể dục mới được</a:t>
            </a:r>
          </a:p>
        </p:txBody>
      </p:sp>
      <p:sp>
        <p:nvSpPr>
          <p:cNvPr id="9" name="AutoShape 4">
            <a:extLst>
              <a:ext uri="{FF2B5EF4-FFF2-40B4-BE49-F238E27FC236}">
                <a16:creationId xmlns:a16="http://schemas.microsoft.com/office/drawing/2014/main" id="{2A35CE4C-AFA4-43C0-B033-588D82890FE9}"/>
              </a:ext>
            </a:extLst>
          </p:cNvPr>
          <p:cNvSpPr>
            <a:spLocks noChangeArrowheads="1"/>
          </p:cNvSpPr>
          <p:nvPr/>
        </p:nvSpPr>
        <p:spPr bwMode="auto">
          <a:xfrm>
            <a:off x="9982200" y="8097982"/>
            <a:ext cx="4419600" cy="2590800"/>
          </a:xfrm>
          <a:prstGeom prst="cloudCallout">
            <a:avLst>
              <a:gd name="adj1" fmla="val -8944"/>
              <a:gd name="adj2" fmla="val 54778"/>
            </a:avLst>
          </a:prstGeom>
          <a:solidFill>
            <a:schemeClr val="accent3">
              <a:lumMod val="20000"/>
              <a:lumOff val="80000"/>
            </a:schemeClr>
          </a:solidFill>
          <a:ln w="9525">
            <a:solidFill>
              <a:schemeClr val="tx1"/>
            </a:solidFill>
            <a:round/>
            <a:headEnd/>
            <a:tailEnd/>
          </a:ln>
          <a:effectLst/>
        </p:spPr>
        <p:txBody>
          <a:bodyPr/>
          <a:lstStyle/>
          <a:p>
            <a:pPr algn="ctr"/>
            <a:r>
              <a:rPr lang="en-US" altLang="vi-VN" sz="2400" b="1">
                <a:solidFill>
                  <a:srgbClr val="0070C0"/>
                </a:solidFill>
                <a:latin typeface="Times New Roman" panose="02020603050405020304" pitchFamily="18" charset="0"/>
              </a:rPr>
              <a:t>Chẳng bao lâu sau cô bé trở thành người khỏe manh giúp được rất nhiều việc cho mọi người</a:t>
            </a:r>
          </a:p>
        </p:txBody>
      </p:sp>
      <p:pic>
        <p:nvPicPr>
          <p:cNvPr id="11" name="13">
            <a:hlinkClick r:id="" action="ppaction://media"/>
            <a:extLst>
              <a:ext uri="{FF2B5EF4-FFF2-40B4-BE49-F238E27FC236}">
                <a16:creationId xmlns:a16="http://schemas.microsoft.com/office/drawing/2014/main" id="{43813E8A-4EB5-43B0-AD71-D8B38EE689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50040" y="6205826"/>
            <a:ext cx="609600" cy="609600"/>
          </a:xfrm>
          <a:prstGeom prst="rect">
            <a:avLst/>
          </a:prstGeom>
        </p:spPr>
      </p:pic>
    </p:spTree>
    <p:extLst>
      <p:ext uri="{BB962C8B-B14F-4D97-AF65-F5344CB8AC3E}">
        <p14:creationId xmlns:p14="http://schemas.microsoft.com/office/powerpoint/2010/main" val="3523167155"/>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8359 1.85185E-6 L -0.06185 0.13055 C -0.05768 0.15995 -0.05039 0.17685 -0.04323 0.17685 C -0.03437 0.17685 -0.02786 0.15995 -0.0237 0.13055 L -1.875E-6 1.85185E-6 " pathEditMode="relative" rAng="0" ptsTypes="AAAAA">
                                      <p:cBhvr>
                                        <p:cTn id="6" dur="2000" fill="hold"/>
                                        <p:tgtEl>
                                          <p:spTgt spid="4"/>
                                        </p:tgtEl>
                                        <p:attrNameLst>
                                          <p:attrName>ppt_x</p:attrName>
                                          <p:attrName>ppt_y</p:attrName>
                                        </p:attrNameLst>
                                      </p:cBhvr>
                                      <p:rCtr x="4180" y="8843"/>
                                    </p:animMotion>
                                  </p:childTnLst>
                                </p:cTn>
                              </p:par>
                              <p:par>
                                <p:cTn id="7" presetID="42" presetClass="path" presetSubtype="0" accel="50000" decel="50000" fill="hold" grpId="0" nodeType="withEffect">
                                  <p:stCondLst>
                                    <p:cond delay="0"/>
                                  </p:stCondLst>
                                  <p:childTnLst>
                                    <p:animMotion origin="layout" path="M 5.55112E-17 -1.11111E-6 L 0.19492 0.53125 " pathEditMode="relative" rAng="0" ptsTypes="AA">
                                      <p:cBhvr>
                                        <p:cTn id="8" dur="2000" fill="hold"/>
                                        <p:tgtEl>
                                          <p:spTgt spid="8"/>
                                        </p:tgtEl>
                                        <p:attrNameLst>
                                          <p:attrName>ppt_x</p:attrName>
                                          <p:attrName>ppt_y</p:attrName>
                                        </p:attrNameLst>
                                      </p:cBhvr>
                                      <p:rCtr x="9740" y="26574"/>
                                    </p:animMotion>
                                  </p:childTnLst>
                                </p:cTn>
                              </p:par>
                            </p:childTnLst>
                          </p:cTn>
                        </p:par>
                      </p:childTnLst>
                    </p:cTn>
                  </p:par>
                  <p:par>
                    <p:cTn id="9" fill="hold">
                      <p:stCondLst>
                        <p:cond delay="indefinite"/>
                      </p:stCondLst>
                      <p:childTnLst>
                        <p:par>
                          <p:cTn id="10" fill="hold">
                            <p:stCondLst>
                              <p:cond delay="0"/>
                            </p:stCondLst>
                            <p:childTnLst>
                              <p:par>
                                <p:cTn id="11" presetID="4" presetClass="exit" presetSubtype="16" fill="hold" grpId="1" nodeType="clickEffect">
                                  <p:stCondLst>
                                    <p:cond delay="0"/>
                                  </p:stCondLst>
                                  <p:childTnLst>
                                    <p:animEffect transition="out" filter="box(in)">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64" presetClass="path" presetSubtype="0" accel="50000" decel="50000" fill="hold" grpId="0" nodeType="clickEffect">
                                  <p:stCondLst>
                                    <p:cond delay="0"/>
                                  </p:stCondLst>
                                  <p:childTnLst>
                                    <p:animMotion origin="layout" path="M 0 4.07407E-6 L -0.22839 -0.69098 " pathEditMode="relative" rAng="0" ptsTypes="AA">
                                      <p:cBhvr>
                                        <p:cTn id="17" dur="2000" fill="hold"/>
                                        <p:tgtEl>
                                          <p:spTgt spid="9"/>
                                        </p:tgtEl>
                                        <p:attrNameLst>
                                          <p:attrName>ppt_x</p:attrName>
                                          <p:attrName>ppt_y</p:attrName>
                                        </p:attrNameLst>
                                      </p:cBhvr>
                                      <p:rCtr x="-11419" y="-34560"/>
                                    </p:animMotion>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368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A883B-ECD8-425D-9EB3-CCA9D4F8F1F3}"/>
              </a:ext>
            </a:extLst>
          </p:cNvPr>
          <p:cNvSpPr>
            <a:spLocks noGrp="1"/>
          </p:cNvSpPr>
          <p:nvPr>
            <p:ph type="title"/>
          </p:nvPr>
        </p:nvSpPr>
        <p:spPr/>
        <p:txBody>
          <a:bodyPr/>
          <a:lstStyle/>
          <a:p>
            <a:endParaRPr lang="vi-VN"/>
          </a:p>
        </p:txBody>
      </p:sp>
      <p:pic>
        <p:nvPicPr>
          <p:cNvPr id="7172" name="Picture 4" descr="Những hình nền powerpoint dễ thương, đáng yêu và ngộ nghĩnh">
            <a:extLst>
              <a:ext uri="{FF2B5EF4-FFF2-40B4-BE49-F238E27FC236}">
                <a16:creationId xmlns:a16="http://schemas.microsoft.com/office/drawing/2014/main" id="{0525887D-0402-4C62-BBC3-5D4AFB9FDADF}"/>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EB02F949-9E8B-495A-9609-077F8C1C049B}"/>
              </a:ext>
            </a:extLst>
          </p:cNvPr>
          <p:cNvSpPr txBox="1">
            <a:spLocks/>
          </p:cNvSpPr>
          <p:nvPr/>
        </p:nvSpPr>
        <p:spPr>
          <a:xfrm>
            <a:off x="633046" y="573413"/>
            <a:ext cx="11211951" cy="41392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4800" b="1">
                <a:solidFill>
                  <a:srgbClr val="FF0000"/>
                </a:solidFill>
                <a:latin typeface="Times New Roman" panose="02020603050405020304" pitchFamily="18" charset="0"/>
                <a:cs typeface="Times New Roman" panose="02020603050405020304" pitchFamily="18" charset="0"/>
              </a:rPr>
              <a:t> </a:t>
            </a:r>
            <a:r>
              <a:rPr lang="en-US" sz="4800" b="1">
                <a:solidFill>
                  <a:srgbClr val="FF0000"/>
                </a:solidFill>
                <a:latin typeface="Times New Roman" panose="02020603050405020304" pitchFamily="18" charset="0"/>
                <a:cs typeface="Times New Roman" panose="02020603050405020304" pitchFamily="18" charset="0"/>
              </a:rPr>
              <a:t>GIÁO DỤC</a:t>
            </a:r>
          </a:p>
          <a:p>
            <a:pPr marL="0" indent="0" algn="just">
              <a:buNone/>
              <a:defRPr/>
            </a:pPr>
            <a:r>
              <a:rPr lang="vi-VN" sz="3200">
                <a:solidFill>
                  <a:srgbClr val="0070C0"/>
                </a:solidFill>
                <a:latin typeface="Times New Roman" panose="02020603050405020304" pitchFamily="18" charset="0"/>
                <a:cs typeface="Times New Roman" panose="02020603050405020304" pitchFamily="18" charset="0"/>
              </a:rPr>
              <a:t> </a:t>
            </a:r>
            <a:r>
              <a:rPr lang="en-US" sz="3200">
                <a:solidFill>
                  <a:srgbClr val="0070C0"/>
                </a:solidFill>
                <a:latin typeface="Times New Roman" panose="02020603050405020304" pitchFamily="18" charset="0"/>
                <a:cs typeface="Times New Roman" panose="02020603050405020304" pitchFamily="18" charset="0"/>
              </a:rPr>
              <a:t>   </a:t>
            </a:r>
          </a:p>
          <a:p>
            <a:pPr marL="0" indent="0" algn="just">
              <a:buNone/>
              <a:defRPr/>
            </a:pPr>
            <a:r>
              <a:rPr lang="en-US" sz="3200">
                <a:solidFill>
                  <a:srgbClr val="0070C0"/>
                </a:solidFill>
                <a:latin typeface="Times New Roman" panose="02020603050405020304" pitchFamily="18" charset="0"/>
                <a:cs typeface="Times New Roman" panose="02020603050405020304" pitchFamily="18" charset="0"/>
              </a:rPr>
              <a:t>      </a:t>
            </a:r>
            <a:r>
              <a:rPr lang="en-US" sz="3200">
                <a:solidFill>
                  <a:srgbClr val="002060"/>
                </a:solidFill>
                <a:latin typeface="Times New Roman" panose="02020603050405020304" pitchFamily="18" charset="0"/>
                <a:cs typeface="Times New Roman" panose="02020603050405020304" pitchFamily="18" charset="0"/>
              </a:rPr>
              <a:t>Qua câu chuyện “Giấc mơ kỳ lạ”, cho chúng ta biết rằng, mỗi bộ phận trên cơ thể đều giúp ích cho con người như: di chuyển, lắng nghe, nói, nhìn….. và đều có liên quan đến các hoạt động của mỗi con người. Vì vậy để cơ thể khoẻ mạnh thì các con phải luôn ăn, uống đủ dinh dưỡng, hợp vệ sinh, nghỉ ngơi và chăm tập thể dục các con nhé.</a:t>
            </a:r>
            <a:endParaRPr lang="en-US" sz="3200" dirty="0">
              <a:solidFill>
                <a:srgbClr val="002060"/>
              </a:solidFill>
              <a:latin typeface="Times New Roman" panose="02020603050405020304" pitchFamily="18" charset="0"/>
              <a:cs typeface="Times New Roman" panose="02020603050405020304" pitchFamily="18" charset="0"/>
            </a:endParaRPr>
          </a:p>
        </p:txBody>
      </p:sp>
      <p:pic>
        <p:nvPicPr>
          <p:cNvPr id="3" name="22">
            <a:hlinkClick r:id="" action="ppaction://media"/>
            <a:extLst>
              <a:ext uri="{FF2B5EF4-FFF2-40B4-BE49-F238E27FC236}">
                <a16:creationId xmlns:a16="http://schemas.microsoft.com/office/drawing/2014/main" id="{84CEE34F-2AA7-46B3-9C92-CB3256043E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39021" y="5286090"/>
            <a:ext cx="609600" cy="609600"/>
          </a:xfrm>
          <a:prstGeom prst="rect">
            <a:avLst/>
          </a:prstGeom>
        </p:spPr>
      </p:pic>
    </p:spTree>
    <p:extLst>
      <p:ext uri="{BB962C8B-B14F-4D97-AF65-F5344CB8AC3E}">
        <p14:creationId xmlns:p14="http://schemas.microsoft.com/office/powerpoint/2010/main" val="77467381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69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Khung ảnh đẹp - Khung hình đẹp để ghép ảnh photoshop">
            <a:extLst>
              <a:ext uri="{FF2B5EF4-FFF2-40B4-BE49-F238E27FC236}">
                <a16:creationId xmlns:a16="http://schemas.microsoft.com/office/drawing/2014/main" id="{33AFD4F5-44C4-4E5B-9FAB-F472A4668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088906"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1576C9C6-05CE-4B8B-BB6E-201C1EC478C7}"/>
              </a:ext>
            </a:extLst>
          </p:cNvPr>
          <p:cNvSpPr txBox="1">
            <a:spLocks/>
          </p:cNvSpPr>
          <p:nvPr/>
        </p:nvSpPr>
        <p:spPr>
          <a:xfrm>
            <a:off x="2541494" y="1459677"/>
            <a:ext cx="6884894" cy="34888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a:solidFill>
                  <a:srgbClr val="0070C0"/>
                </a:solidFill>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
        <p:nvSpPr>
          <p:cNvPr id="6" name="Text Box 5">
            <a:extLst>
              <a:ext uri="{FF2B5EF4-FFF2-40B4-BE49-F238E27FC236}">
                <a16:creationId xmlns:a16="http://schemas.microsoft.com/office/drawing/2014/main" id="{A20A34D6-B5AE-4FF4-8F8C-5C5ABF5F0FA7}"/>
              </a:ext>
            </a:extLst>
          </p:cNvPr>
          <p:cNvSpPr txBox="1">
            <a:spLocks noChangeArrowheads="1"/>
          </p:cNvSpPr>
          <p:nvPr/>
        </p:nvSpPr>
        <p:spPr bwMode="auto">
          <a:xfrm>
            <a:off x="2541494" y="1896560"/>
            <a:ext cx="726141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buFontTx/>
              <a:buNone/>
            </a:pPr>
            <a:r>
              <a:rPr lang="en-US" sz="2800">
                <a:latin typeface="Times New Roman" panose="02020603050405020304" pitchFamily="18" charset="0"/>
                <a:cs typeface="Times New Roman" panose="02020603050405020304" pitchFamily="18" charset="0"/>
              </a:rPr>
              <a:t> </a:t>
            </a:r>
            <a:r>
              <a:rPr lang="en-US" b="1">
                <a:solidFill>
                  <a:srgbClr val="FF0000"/>
                </a:solidFill>
                <a:latin typeface="Times New Roman" panose="02020603050405020304" pitchFamily="18" charset="0"/>
                <a:cs typeface="Times New Roman" panose="02020603050405020304" pitchFamily="18" charset="0"/>
              </a:rPr>
              <a:t>CÔ MỜI CÁC CON CÙNG LẮNG NGHE CÂU TRUYỆN</a:t>
            </a:r>
          </a:p>
          <a:p>
            <a:pPr algn="ctr" eaLnBrk="1" hangingPunct="1">
              <a:lnSpc>
                <a:spcPct val="150000"/>
              </a:lnSpc>
              <a:spcBef>
                <a:spcPct val="0"/>
              </a:spcBef>
              <a:buFontTx/>
              <a:buNone/>
            </a:pPr>
            <a:r>
              <a:rPr lang="en-US" b="1">
                <a:solidFill>
                  <a:srgbClr val="002060"/>
                </a:solidFill>
                <a:latin typeface="Times New Roman" panose="02020603050405020304" pitchFamily="18" charset="0"/>
                <a:cs typeface="Times New Roman" panose="02020603050405020304" pitchFamily="18" charset="0"/>
              </a:rPr>
              <a:t>“ GIẤC MƠ KỲ LẠ”</a:t>
            </a:r>
            <a:endParaRPr lang="en-US" b="1" dirty="0">
              <a:solidFill>
                <a:srgbClr val="002060"/>
              </a:solidFill>
              <a:latin typeface="Times New Roman" panose="02020603050405020304" pitchFamily="18" charset="0"/>
              <a:cs typeface="Times New Roman" panose="02020603050405020304" pitchFamily="18" charset="0"/>
            </a:endParaRPr>
          </a:p>
        </p:txBody>
      </p:sp>
      <p:pic>
        <p:nvPicPr>
          <p:cNvPr id="2" name="23">
            <a:hlinkClick r:id="" action="ppaction://media"/>
            <a:extLst>
              <a:ext uri="{FF2B5EF4-FFF2-40B4-BE49-F238E27FC236}">
                <a16:creationId xmlns:a16="http://schemas.microsoft.com/office/drawing/2014/main" id="{986053B8-F361-4524-B9EF-5A842D96802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29759" y="4338918"/>
            <a:ext cx="609600" cy="609600"/>
          </a:xfrm>
          <a:prstGeom prst="rect">
            <a:avLst/>
          </a:prstGeom>
        </p:spPr>
      </p:pic>
    </p:spTree>
    <p:extLst>
      <p:ext uri="{BB962C8B-B14F-4D97-AF65-F5344CB8AC3E}">
        <p14:creationId xmlns:p14="http://schemas.microsoft.com/office/powerpoint/2010/main" val="15318536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8C0B2E-FDDE-4409-8E30-08677DE068D5}"/>
              </a:ext>
            </a:extLst>
          </p:cNvPr>
          <p:cNvSpPr>
            <a:spLocks noGrp="1"/>
          </p:cNvSpPr>
          <p:nvPr>
            <p:ph type="title"/>
          </p:nvPr>
        </p:nvSpPr>
        <p:spPr/>
        <p:txBody>
          <a:bodyPr/>
          <a:lstStyle/>
          <a:p>
            <a:endParaRPr lang="vi-VN"/>
          </a:p>
        </p:txBody>
      </p:sp>
      <p:pic>
        <p:nvPicPr>
          <p:cNvPr id="4" name="Giấc mơ kì lạ- truyện tranh.">
            <a:hlinkClick r:id="" action="ppaction://media"/>
            <a:extLst>
              <a:ext uri="{FF2B5EF4-FFF2-40B4-BE49-F238E27FC236}">
                <a16:creationId xmlns:a16="http://schemas.microsoft.com/office/drawing/2014/main" id="{77358D46-1685-4E1E-A942-0D6C33379E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94129"/>
            <a:ext cx="12192000" cy="7113494"/>
          </a:xfrm>
        </p:spPr>
      </p:pic>
    </p:spTree>
    <p:extLst>
      <p:ext uri="{BB962C8B-B14F-4D97-AF65-F5344CB8AC3E}">
        <p14:creationId xmlns:p14="http://schemas.microsoft.com/office/powerpoint/2010/main" val="27978709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2192000" cy="6858000"/>
          </a:xfrm>
          <a:prstGeom prst="rect">
            <a:avLst/>
          </a:prstGeom>
        </p:spPr>
      </p:pic>
      <p:sp>
        <p:nvSpPr>
          <p:cNvPr id="5" name="Text Box 5">
            <a:extLst>
              <a:ext uri="{FF2B5EF4-FFF2-40B4-BE49-F238E27FC236}">
                <a16:creationId xmlns:a16="http://schemas.microsoft.com/office/drawing/2014/main" id="{0CA3BF9E-E874-453A-83DC-7C4D04229371}"/>
              </a:ext>
            </a:extLst>
          </p:cNvPr>
          <p:cNvSpPr txBox="1">
            <a:spLocks noChangeArrowheads="1"/>
          </p:cNvSpPr>
          <p:nvPr/>
        </p:nvSpPr>
        <p:spPr bwMode="auto">
          <a:xfrm>
            <a:off x="0" y="1241612"/>
            <a:ext cx="12192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0"/>
              </a:spcBef>
              <a:buFontTx/>
              <a:buNone/>
            </a:pPr>
            <a:r>
              <a:rPr lang="en-US" sz="2400">
                <a:solidFill>
                  <a:srgbClr val="FF0000"/>
                </a:solidFill>
                <a:latin typeface="#9Slide03 Arima Madurai Black" panose="00000A00000000000000" pitchFamily="2" charset="0"/>
                <a:cs typeface="#9Slide03 Arima Madurai Black" panose="00000A00000000000000" pitchFamily="2" charset="0"/>
              </a:rPr>
              <a:t> </a:t>
            </a:r>
            <a:r>
              <a:rPr lang="en-US" sz="3600" b="1">
                <a:solidFill>
                  <a:srgbClr val="FF0000"/>
                </a:solidFill>
                <a:latin typeface="#9Slide03 Arima Madurai Black" panose="00000A00000000000000" pitchFamily="2" charset="0"/>
                <a:cs typeface="#9Slide03 Arima Madurai Black" panose="00000A00000000000000" pitchFamily="2" charset="0"/>
              </a:rPr>
              <a:t>BUỔI HỌC ĐẾN ĐÂY KẾT THÚC RỒI </a:t>
            </a:r>
          </a:p>
          <a:p>
            <a:pPr algn="ctr" eaLnBrk="1" hangingPunct="1">
              <a:lnSpc>
                <a:spcPct val="150000"/>
              </a:lnSpc>
              <a:spcBef>
                <a:spcPct val="0"/>
              </a:spcBef>
              <a:buFontTx/>
              <a:buNone/>
            </a:pPr>
            <a:r>
              <a:rPr lang="en-US" sz="3600" b="1">
                <a:solidFill>
                  <a:srgbClr val="FF0000"/>
                </a:solidFill>
                <a:latin typeface="#9Slide03 Arima Madurai Black" panose="00000A00000000000000" pitchFamily="2" charset="0"/>
                <a:cs typeface="#9Slide03 Arima Madurai Black" panose="00000A00000000000000" pitchFamily="2" charset="0"/>
              </a:rPr>
              <a:t>HẸN GẶP LẠI CÁC CON</a:t>
            </a:r>
            <a:endParaRPr lang="en-US" sz="3600" b="1"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3" name="24">
            <a:hlinkClick r:id="" action="ppaction://media"/>
            <a:extLst>
              <a:ext uri="{FF2B5EF4-FFF2-40B4-BE49-F238E27FC236}">
                <a16:creationId xmlns:a16="http://schemas.microsoft.com/office/drawing/2014/main" id="{C7EF4CBC-A306-450A-81F2-21E35F8062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04509" y="5664879"/>
            <a:ext cx="609600" cy="609600"/>
          </a:xfrm>
          <a:prstGeom prst="rect">
            <a:avLst/>
          </a:prstGeom>
        </p:spPr>
      </p:pic>
    </p:spTree>
    <p:extLst>
      <p:ext uri="{BB962C8B-B14F-4D97-AF65-F5344CB8AC3E}">
        <p14:creationId xmlns:p14="http://schemas.microsoft.com/office/powerpoint/2010/main" val="280016104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80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ời bạn ãn.- Nhạc thiếu nhi">
            <a:hlinkClick r:id="" action="ppaction://media"/>
            <a:extLst>
              <a:ext uri="{FF2B5EF4-FFF2-40B4-BE49-F238E27FC236}">
                <a16:creationId xmlns:a16="http://schemas.microsoft.com/office/drawing/2014/main" id="{32C11EDB-00F9-4DDA-9AEC-5F11AD42E8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075" y="92075"/>
            <a:ext cx="12192000" cy="6858000"/>
          </a:xfrm>
          <a:prstGeom prst="rect">
            <a:avLst/>
          </a:prstGeom>
        </p:spPr>
      </p:pic>
    </p:spTree>
    <p:extLst>
      <p:ext uri="{BB962C8B-B14F-4D97-AF65-F5344CB8AC3E}">
        <p14:creationId xmlns:p14="http://schemas.microsoft.com/office/powerpoint/2010/main" val="1666241311"/>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2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11" name="Hộp Văn bản 10">
            <a:extLst>
              <a:ext uri="{FF2B5EF4-FFF2-40B4-BE49-F238E27FC236}">
                <a16:creationId xmlns:a16="http://schemas.microsoft.com/office/drawing/2014/main" id="{98D3F148-B3C8-44B1-9A4F-8F9385CC9BFF}"/>
              </a:ext>
            </a:extLst>
          </p:cNvPr>
          <p:cNvSpPr txBox="1"/>
          <p:nvPr/>
        </p:nvSpPr>
        <p:spPr>
          <a:xfrm>
            <a:off x="130628" y="68948"/>
            <a:ext cx="11930744" cy="6555641"/>
          </a:xfrm>
          <a:prstGeom prst="rect">
            <a:avLst/>
          </a:prstGeom>
          <a:noFill/>
        </p:spPr>
        <p:txBody>
          <a:bodyPr wrap="square">
            <a:spAutoFit/>
          </a:bodyPr>
          <a:lstStyle/>
          <a:p>
            <a:pPr algn="ctr"/>
            <a:r>
              <a:rPr lang="en-US" b="1">
                <a:solidFill>
                  <a:srgbClr val="FF0000"/>
                </a:solidFill>
                <a:effectLst/>
                <a:latin typeface="Times New Roman" panose="02020603050405020304" pitchFamily="18" charset="0"/>
                <a:ea typeface="Arial" panose="020B0604020202020204" pitchFamily="34" charset="0"/>
              </a:rPr>
              <a:t>TRUYỆN:  GIẤC MƠ KỲ LẠ</a:t>
            </a:r>
          </a:p>
          <a:p>
            <a:r>
              <a:rPr lang="vi-VN" sz="1400">
                <a:solidFill>
                  <a:srgbClr val="002060"/>
                </a:solidFill>
                <a:effectLst/>
                <a:latin typeface="Times New Roman" panose="02020603050405020304" pitchFamily="18" charset="0"/>
                <a:ea typeface="Arial" panose="020B0604020202020204" pitchFamily="34" charset="0"/>
              </a:rPr>
              <a:t>Trong ngôi nhà kia có cô bé tên là Mi Mi.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Mi Mi rất lười ăn nên lúc nào cũng cảm thấy mệt mỏi và không muốn làm gì cả, suốt ngày chỉ muốn nằm ngủ thôi.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Một hôm, mệt quá, cô bé ngủ thiếp đi. Trong giấc mơ, cô vô cùng ngạc nhiên khi thấy các bộ phận của cơ thể lại có thể trò chuyện được với nhau. Cô thấy anh Tay nói chuyện với anh Chân:</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Này anh Chân, không biết tại sao dạo này tay của tôi lại mỏi thế,không muốn làm gì cả.</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Tôi cũng thế, hay chúng ta cùng đến hỏi bác Tai cho ra nhẽ đi! – Anh Chân cũng lên tiếng.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Anh Tay và anh Chân cùng đi đến nhà bác Tai. Họ gọi: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Bác Tai ơi, bác Tai!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Họ gọi một câu, rồi ba câu cũng không thấy bác Tai trả lời. Một lúc sau, bác Tai mới lên tiếng: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Ai đấy? Ai gọi tôi đấy?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Chúng cháu đấy, Tay, Chân đây!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Có chu</a:t>
            </a:r>
            <a:r>
              <a:rPr lang="en-US" sz="1400">
                <a:solidFill>
                  <a:srgbClr val="002060"/>
                </a:solidFill>
                <a:effectLst/>
                <a:latin typeface="Times New Roman" panose="02020603050405020304" pitchFamily="18" charset="0"/>
                <a:ea typeface="Arial" panose="020B0604020202020204" pitchFamily="34" charset="0"/>
              </a:rPr>
              <a:t>yện</a:t>
            </a:r>
            <a:r>
              <a:rPr lang="vi-VN" sz="1400">
                <a:solidFill>
                  <a:srgbClr val="002060"/>
                </a:solidFill>
                <a:effectLst/>
                <a:latin typeface="Times New Roman" panose="02020603050405020304" pitchFamily="18" charset="0"/>
                <a:ea typeface="Arial" panose="020B0604020202020204" pitchFamily="34" charset="0"/>
              </a:rPr>
              <a:t> gì thế?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Bác nghe được nhiều điều, bác có thể cho chúng cháu biết, tại sao dạo này chúng cháu lại mệt mỏ tế?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Tôi không thể nói cho các anh rõ được vì dạo này tôi cũng ù lắm, không nghe được gì cả. Chúng ta cùng đến nhà cô Mắt hỏi nhé!</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Thế là bác Tai, anh Chân cùng đi đến nhà cô Mắt. Đến nơi, họ cũng nhìn thếy bạn miệng. Trông bạn ấy ể oải không kém, mặt mũi thì tái nhợt. Tất cả cùng cất giọng gọi: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Cô Mắt ơi, cô mắt!</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mắt nghe tiếng gọi liền bước ra và hỏi: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Có chuyện gì mà ồn ào thế?</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Bác miện cất giọng hỏi: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Sao tất cả chúng tôi lại mệt mỏi thế này?</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nhìn thấy được mọi điều, cô có thể giải thích cho chúng tôi rõ được không?</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Cô mắt nói:</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Mặc dù mắt tôi nhìn không rõ lắm, nhưng tôi hiểu tất cả là do bạn miệng không được ăn, không được uống nên cơ thể của chúng ta mệt mỏi theo. Bây giờ, chúng ta cùng đi tìm cô chủ và bảo cô chủ phải chịu khó ăn uống, năng tập thể dục thì mới có một cơ thể khỏe mạnh và chúng ta mới khỏa khoắn được.</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Nghe thấy tếh. tất cả mọi người hiểu ra và đồng thanh:</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 Đúng đấy, chúng ta cùng đi tìm cô chủ!</a:t>
            </a:r>
            <a:br>
              <a:rPr lang="vi-VN" sz="1400">
                <a:solidFill>
                  <a:srgbClr val="002060"/>
                </a:solidFill>
                <a:effectLst/>
                <a:latin typeface="Times New Roman" panose="02020603050405020304" pitchFamily="18" charset="0"/>
                <a:ea typeface="Arial" panose="020B0604020202020204" pitchFamily="34" charset="0"/>
              </a:rPr>
            </a:br>
            <a:r>
              <a:rPr lang="vi-VN" sz="1400">
                <a:solidFill>
                  <a:srgbClr val="002060"/>
                </a:solidFill>
                <a:effectLst/>
                <a:latin typeface="Times New Roman" panose="02020603050405020304" pitchFamily="18" charset="0"/>
                <a:ea typeface="Arial" panose="020B0604020202020204" pitchFamily="34" charset="0"/>
              </a:rPr>
              <a:t>Đúng lúc đó, cô bé choàng tỉnh và giật mình nghĩ: “Mình phải ăn thật nhiều và chăm tập thể dục mới được!”</a:t>
            </a:r>
            <a:br>
              <a:rPr lang="vi-VN" sz="1400">
                <a:solidFill>
                  <a:srgbClr val="002060"/>
                </a:solidFill>
                <a:effectLst/>
                <a:latin typeface="Times New Roman" panose="02020603050405020304" pitchFamily="18" charset="0"/>
                <a:ea typeface="Arial" panose="020B0604020202020204" pitchFamily="34" charset="0"/>
              </a:rPr>
            </a:br>
            <a:endParaRPr lang="vi-VN" sz="1400">
              <a:solidFill>
                <a:srgbClr val="002060"/>
              </a:solidFill>
            </a:endParaRPr>
          </a:p>
        </p:txBody>
      </p:sp>
    </p:spTree>
    <p:extLst>
      <p:ext uri="{BB962C8B-B14F-4D97-AF65-F5344CB8AC3E}">
        <p14:creationId xmlns:p14="http://schemas.microsoft.com/office/powerpoint/2010/main" val="3763006107"/>
      </p:ext>
    </p:extLst>
  </p:cSld>
  <p:clrMapOvr>
    <a:masterClrMapping/>
  </p:clrMapOvr>
  <p:transition spd="slow" advClick="0" advTm="3000">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hững hình nền powerpoint dễ thương, đáng yêu và ngộ nghĩnh">
            <a:extLst>
              <a:ext uri="{FF2B5EF4-FFF2-40B4-BE49-F238E27FC236}">
                <a16:creationId xmlns:a16="http://schemas.microsoft.com/office/drawing/2014/main" id="{E1C1056B-C582-45E8-B9A5-84B0571E44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288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WordArt 6">
            <a:extLst>
              <a:ext uri="{FF2B5EF4-FFF2-40B4-BE49-F238E27FC236}">
                <a16:creationId xmlns:a16="http://schemas.microsoft.com/office/drawing/2014/main" id="{E8A9E507-65BB-4057-A82A-A7FDA937201B}"/>
              </a:ext>
            </a:extLst>
          </p:cNvPr>
          <p:cNvSpPr>
            <a:spLocks noChangeArrowheads="1" noChangeShapeType="1" noTextEdit="1"/>
          </p:cNvSpPr>
          <p:nvPr/>
        </p:nvSpPr>
        <p:spPr bwMode="auto">
          <a:xfrm>
            <a:off x="1695158" y="1181685"/>
            <a:ext cx="9678572" cy="2630293"/>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CÂU TRUYỆN: </a:t>
            </a:r>
            <a:r>
              <a:rPr lang="vi-VN" sz="3600" b="1" kern="1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Times New Roman" panose="02020603050405020304" pitchFamily="18" charset="0"/>
                <a:cs typeface="Times New Roman" panose="02020603050405020304" pitchFamily="18" charset="0"/>
              </a:rPr>
              <a:t>GIẤC MƠ KÌ LẠ</a:t>
            </a:r>
          </a:p>
        </p:txBody>
      </p:sp>
      <p:pic>
        <p:nvPicPr>
          <p:cNvPr id="3" name="4">
            <a:hlinkClick r:id="" action="ppaction://media"/>
            <a:extLst>
              <a:ext uri="{FF2B5EF4-FFF2-40B4-BE49-F238E27FC236}">
                <a16:creationId xmlns:a16="http://schemas.microsoft.com/office/drawing/2014/main" id="{282F7159-AC1B-49C9-8E51-EF1F7B9CC5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67712540"/>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a:extLst>
              <a:ext uri="{FF2B5EF4-FFF2-40B4-BE49-F238E27FC236}">
                <a16:creationId xmlns:a16="http://schemas.microsoft.com/office/drawing/2014/main" id="{B6796675-01E6-47AC-B0C0-581BBFC00D3D}"/>
              </a:ext>
            </a:extLst>
          </p:cNvPr>
          <p:cNvGrpSpPr/>
          <p:nvPr/>
        </p:nvGrpSpPr>
        <p:grpSpPr>
          <a:xfrm>
            <a:off x="-196948" y="0"/>
            <a:ext cx="12388948" cy="6858000"/>
            <a:chOff x="0" y="0"/>
            <a:chExt cx="9144000" cy="6858000"/>
          </a:xfrm>
        </p:grpSpPr>
        <p:pic>
          <p:nvPicPr>
            <p:cNvPr id="7" name="Picture 5">
              <a:extLst>
                <a:ext uri="{FF2B5EF4-FFF2-40B4-BE49-F238E27FC236}">
                  <a16:creationId xmlns:a16="http://schemas.microsoft.com/office/drawing/2014/main" id="{81169948-E89F-4C36-8034-02D9BFDBA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1119EA35-0986-4CE4-9F53-DDF1A7C2FEB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2600" y="1066800"/>
              <a:ext cx="4572000" cy="459105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5">
            <a:hlinkClick r:id="" action="ppaction://media"/>
            <a:extLst>
              <a:ext uri="{FF2B5EF4-FFF2-40B4-BE49-F238E27FC236}">
                <a16:creationId xmlns:a16="http://schemas.microsoft.com/office/drawing/2014/main" id="{3616A045-090D-47D3-89A3-9FEBBD8A644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40631" y="6176890"/>
            <a:ext cx="609600" cy="609600"/>
          </a:xfrm>
          <a:prstGeom prst="rect">
            <a:avLst/>
          </a:prstGeom>
        </p:spPr>
      </p:pic>
      <p:pic>
        <p:nvPicPr>
          <p:cNvPr id="10" name="Picture 7">
            <a:extLst>
              <a:ext uri="{FF2B5EF4-FFF2-40B4-BE49-F238E27FC236}">
                <a16:creationId xmlns:a16="http://schemas.microsoft.com/office/drawing/2014/main" id="{7D4A5D9A-F63D-4C47-AECC-23934C03F614}"/>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96000" y="2350584"/>
            <a:ext cx="657225" cy="7192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3E6F207B-FA63-4094-B414-9A3D18FA7928}"/>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50950" y="2764597"/>
            <a:ext cx="723900" cy="74295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11">
            <a:extLst>
              <a:ext uri="{FF2B5EF4-FFF2-40B4-BE49-F238E27FC236}">
                <a16:creationId xmlns:a16="http://schemas.microsoft.com/office/drawing/2014/main" id="{215F256F-BCF4-4703-BC88-C4EC97E9937A}"/>
              </a:ext>
            </a:extLst>
          </p:cNvPr>
          <p:cNvSpPr>
            <a:spLocks noChangeArrowheads="1"/>
          </p:cNvSpPr>
          <p:nvPr/>
        </p:nvSpPr>
        <p:spPr bwMode="auto">
          <a:xfrm>
            <a:off x="7475571" y="4421688"/>
            <a:ext cx="4232891" cy="1969733"/>
          </a:xfrm>
          <a:prstGeom prst="cloudCallout">
            <a:avLst>
              <a:gd name="adj1" fmla="val -48140"/>
              <a:gd name="adj2" fmla="val -42241"/>
            </a:avLst>
          </a:prstGeom>
          <a:solidFill>
            <a:srgbClr val="CC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altLang="vi-VN" sz="2400">
                <a:solidFill>
                  <a:srgbClr val="002060"/>
                </a:solidFill>
                <a:latin typeface="Times New Roman" panose="02020603050405020304" pitchFamily="18" charset="0"/>
              </a:rPr>
              <a:t>Mi Mi rất lười ăn nên lúc nào cũng cảm thấy mệt mỏi</a:t>
            </a:r>
          </a:p>
        </p:txBody>
      </p:sp>
    </p:spTree>
    <p:extLst>
      <p:ext uri="{BB962C8B-B14F-4D97-AF65-F5344CB8AC3E}">
        <p14:creationId xmlns:p14="http://schemas.microsoft.com/office/powerpoint/2010/main" val="3263722172"/>
      </p:ext>
    </p:extLst>
  </p:cSld>
  <p:clrMapOvr>
    <a:masterClrMapping/>
  </p:clrMapOvr>
  <mc:AlternateContent xmlns:mc="http://schemas.openxmlformats.org/markup-compatibility/2006" xmlns:p14="http://schemas.microsoft.com/office/powerpoint/2010/main">
    <mc:Choice Requires="p14">
      <p:transition spd="med" p14:dur="700" advClick="0" advTm="0">
        <p:fade/>
      </p:transition>
    </mc:Choice>
    <mc:Fallback xmlns="">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CDA43B58-C2A3-499A-A53D-997FD082E6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a:extLst>
              <a:ext uri="{FF2B5EF4-FFF2-40B4-BE49-F238E27FC236}">
                <a16:creationId xmlns:a16="http://schemas.microsoft.com/office/drawing/2014/main" id="{CAD2CCEF-F6E2-48FA-AE46-8392738E0DF9}"/>
              </a:ext>
            </a:extLst>
          </p:cNvPr>
          <p:cNvSpPr>
            <a:spLocks noChangeArrowheads="1"/>
          </p:cNvSpPr>
          <p:nvPr/>
        </p:nvSpPr>
        <p:spPr bwMode="auto">
          <a:xfrm>
            <a:off x="7911904" y="4529797"/>
            <a:ext cx="4481733" cy="2328203"/>
          </a:xfrm>
          <a:prstGeom prst="cloudCallout">
            <a:avLst>
              <a:gd name="adj1" fmla="val -88"/>
              <a:gd name="adj2" fmla="val -41347"/>
            </a:avLst>
          </a:prstGeom>
          <a:solidFill>
            <a:schemeClr val="accent4">
              <a:lumMod val="20000"/>
              <a:lumOff val="80000"/>
            </a:schemeClr>
          </a:solidFill>
          <a:ln w="9525">
            <a:solidFill>
              <a:schemeClr val="tx1"/>
            </a:solidFill>
            <a:round/>
            <a:headEnd/>
            <a:tailEnd/>
          </a:ln>
          <a:effectLst/>
          <a:extLst/>
        </p:spPr>
        <p:txBody>
          <a:bodyPr/>
          <a:lstStyle/>
          <a:p>
            <a:pPr algn="ctr"/>
            <a:r>
              <a:rPr lang="en-US" altLang="vi-VN" sz="2000">
                <a:solidFill>
                  <a:srgbClr val="002060"/>
                </a:solidFill>
                <a:latin typeface="Times New Roman" panose="02020603050405020304" pitchFamily="18" charset="0"/>
              </a:rPr>
              <a:t>Một hôm mệt quá cô bé thiếp đi, trong giấc mơ cô thấy các bộ phận nói chuyện với nhau. Cô thấy anh Tay nói chuyện với anh Chân:</a:t>
            </a:r>
          </a:p>
        </p:txBody>
      </p:sp>
      <p:pic>
        <p:nvPicPr>
          <p:cNvPr id="5" name="6">
            <a:hlinkClick r:id="" action="ppaction://media"/>
            <a:extLst>
              <a:ext uri="{FF2B5EF4-FFF2-40B4-BE49-F238E27FC236}">
                <a16:creationId xmlns:a16="http://schemas.microsoft.com/office/drawing/2014/main" id="{3951B094-96B2-4EDA-B40F-B41C8B8C06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80056" y="6142973"/>
            <a:ext cx="609600" cy="609600"/>
          </a:xfrm>
          <a:prstGeom prst="rect">
            <a:avLst/>
          </a:prstGeom>
        </p:spPr>
      </p:pic>
    </p:spTree>
    <p:extLst>
      <p:ext uri="{BB962C8B-B14F-4D97-AF65-F5344CB8AC3E}">
        <p14:creationId xmlns:p14="http://schemas.microsoft.com/office/powerpoint/2010/main" val="610926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E15450C-7FF8-4616-9E71-3119BBBF2EC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354473">
            <a:off x="1342523" y="-1639"/>
            <a:ext cx="3181350" cy="3962400"/>
          </a:xfrm>
          <a:prstGeom prst="rect">
            <a:avLst/>
          </a:prstGeom>
          <a:noFill/>
          <a:extLst>
            <a:ext uri="{909E8E84-426E-40DD-AFC4-6F175D3DCCD1}">
              <a14:hiddenFill xmlns:a14="http://schemas.microsoft.com/office/drawing/2010/main">
                <a:solidFill>
                  <a:srgbClr val="FFFF00"/>
                </a:solidFill>
              </a14:hiddenFill>
            </a:ext>
          </a:extLst>
        </p:spPr>
      </p:pic>
      <p:sp>
        <p:nvSpPr>
          <p:cNvPr id="6" name="AutoShape 5">
            <a:extLst>
              <a:ext uri="{FF2B5EF4-FFF2-40B4-BE49-F238E27FC236}">
                <a16:creationId xmlns:a16="http://schemas.microsoft.com/office/drawing/2014/main" id="{80A2646E-5248-45EE-9D44-A922B3620BE7}"/>
              </a:ext>
            </a:extLst>
          </p:cNvPr>
          <p:cNvSpPr>
            <a:spLocks noChangeArrowheads="1"/>
          </p:cNvSpPr>
          <p:nvPr/>
        </p:nvSpPr>
        <p:spPr bwMode="auto">
          <a:xfrm>
            <a:off x="5867400" y="574766"/>
            <a:ext cx="4572000" cy="2286000"/>
          </a:xfrm>
          <a:prstGeom prst="wedgeEllipseCallout">
            <a:avLst>
              <a:gd name="adj1" fmla="val -59273"/>
              <a:gd name="adj2" fmla="val 5972"/>
            </a:avLst>
          </a:prstGeom>
          <a:solidFill>
            <a:schemeClr val="accent6">
              <a:lumMod val="40000"/>
              <a:lumOff val="60000"/>
            </a:schemeClr>
          </a:solidFill>
          <a:ln w="9525">
            <a:noFill/>
            <a:miter lim="800000"/>
            <a:headEnd/>
            <a:tailEnd/>
          </a:ln>
          <a:effectLst/>
        </p:spPr>
        <p:txBody>
          <a:bodyPr/>
          <a:lstStyle/>
          <a:p>
            <a:pPr algn="ctr"/>
            <a:r>
              <a:rPr lang="en-US" altLang="vi-VN" sz="2400">
                <a:solidFill>
                  <a:srgbClr val="002060"/>
                </a:solidFill>
                <a:latin typeface="Times New Roman" panose="02020603050405020304" pitchFamily="18" charset="0"/>
              </a:rPr>
              <a:t>Này anh Chân, không biết tại sao dạo này tay của tôi lại mỏi thế, không muốn làm gì cả! </a:t>
            </a:r>
          </a:p>
        </p:txBody>
      </p:sp>
      <p:pic>
        <p:nvPicPr>
          <p:cNvPr id="8" name="Picture 3">
            <a:extLst>
              <a:ext uri="{FF2B5EF4-FFF2-40B4-BE49-F238E27FC236}">
                <a16:creationId xmlns:a16="http://schemas.microsoft.com/office/drawing/2014/main" id="{FC173648-7595-4E77-947C-9ABF16F83EA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09700" y="3550920"/>
            <a:ext cx="3200400" cy="312420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6">
            <a:extLst>
              <a:ext uri="{FF2B5EF4-FFF2-40B4-BE49-F238E27FC236}">
                <a16:creationId xmlns:a16="http://schemas.microsoft.com/office/drawing/2014/main" id="{77DDF13F-1388-4719-8D0B-FB88EB77667E}"/>
              </a:ext>
            </a:extLst>
          </p:cNvPr>
          <p:cNvSpPr>
            <a:spLocks noChangeArrowheads="1"/>
          </p:cNvSpPr>
          <p:nvPr/>
        </p:nvSpPr>
        <p:spPr bwMode="auto">
          <a:xfrm>
            <a:off x="6019800" y="4419600"/>
            <a:ext cx="3505200" cy="1676400"/>
          </a:xfrm>
          <a:prstGeom prst="wedgeRoundRectCallout">
            <a:avLst>
              <a:gd name="adj1" fmla="val -76856"/>
              <a:gd name="adj2" fmla="val -16667"/>
              <a:gd name="adj3" fmla="val 16667"/>
            </a:avLst>
          </a:prstGeom>
          <a:solidFill>
            <a:schemeClr val="accent6">
              <a:lumMod val="40000"/>
              <a:lumOff val="60000"/>
            </a:schemeClr>
          </a:solidFill>
          <a:ln w="9525">
            <a:noFill/>
            <a:miter lim="800000"/>
            <a:headEnd/>
            <a:tailEnd/>
          </a:ln>
          <a:effectLst/>
        </p:spPr>
        <p:txBody>
          <a:bodyPr/>
          <a:lstStyle/>
          <a:p>
            <a:pPr algn="ctr"/>
            <a:r>
              <a:rPr lang="en-US" altLang="vi-VN" sz="2400">
                <a:solidFill>
                  <a:srgbClr val="002060"/>
                </a:solidFill>
                <a:latin typeface="Times New Roman" panose="02020603050405020304" pitchFamily="18" charset="0"/>
              </a:rPr>
              <a:t>Tôi cũng thế, hay chúng ta cùng đến hỏi bác Tai cho ra nhẽ đi! </a:t>
            </a:r>
          </a:p>
        </p:txBody>
      </p:sp>
      <p:pic>
        <p:nvPicPr>
          <p:cNvPr id="3" name="25">
            <a:hlinkClick r:id="" action="ppaction://media"/>
            <a:extLst>
              <a:ext uri="{FF2B5EF4-FFF2-40B4-BE49-F238E27FC236}">
                <a16:creationId xmlns:a16="http://schemas.microsoft.com/office/drawing/2014/main" id="{837F1F8B-A618-4EAC-9E23-B6B5922D20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77808" y="6248400"/>
            <a:ext cx="609600" cy="609600"/>
          </a:xfrm>
          <a:prstGeom prst="rect">
            <a:avLst/>
          </a:prstGeom>
        </p:spPr>
      </p:pic>
    </p:spTree>
    <p:extLst>
      <p:ext uri="{BB962C8B-B14F-4D97-AF65-F5344CB8AC3E}">
        <p14:creationId xmlns:p14="http://schemas.microsoft.com/office/powerpoint/2010/main" val="178258368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path" presetSubtype="0" accel="50000" decel="50000" fill="hold" nodeType="withEffect">
                                  <p:stCondLst>
                                    <p:cond delay="0"/>
                                  </p:stCondLst>
                                  <p:childTnLst>
                                    <p:animMotion origin="layout" path="M -0.15938 -0.01111 L -0.14336 0.12083 L -0.12826 -0.01111 L -0.11237 0.12083 L -0.09636 -0.01111 L -0.08138 0.12083 L -0.0655 -0.01111 L -0.0504 0.12083 L -0.03438 -0.01111 L -0.01836 0.12083 L -0.00326 -0.01111 L 0.01264 0.12083 L 0.02761 -0.01111 L 0.04362 0.12083 L 0.05951 -0.01111 L 0.07461 0.12083 L 0.09063 -0.01111 " pathEditMode="relative" rAng="0" ptsTypes="AAAAAAAAAAAAAAAAA">
                                      <p:cBhvr>
                                        <p:cTn id="6" dur="2000" fill="hold"/>
                                        <p:tgtEl>
                                          <p:spTgt spid="5"/>
                                        </p:tgtEl>
                                        <p:attrNameLst>
                                          <p:attrName>ppt_x</p:attrName>
                                          <p:attrName>ppt_y</p:attrName>
                                        </p:attrNameLst>
                                      </p:cBhvr>
                                      <p:rCtr x="12500" y="6597"/>
                                    </p:animMotion>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path" presetSubtype="0" accel="50000" decel="50000" fill="hold" nodeType="clickEffect">
                                  <p:stCondLst>
                                    <p:cond delay="500"/>
                                  </p:stCondLst>
                                  <p:childTnLst>
                                    <p:animMotion origin="layout" path="M -0.19167 -0.0118 C -0.19167 0.03496 -0.16368 0.07084 -0.12969 0.07084 C -0.09466 0.07084 -0.06666 0.03496 -0.06666 -0.0118 C -0.06666 -0.05856 -0.03868 -0.09444 -0.00364 -0.09444 C 0.03034 -0.09444 0.05834 -0.05856 0.05834 -0.0118 " pathEditMode="relative" rAng="0" ptsTypes="AAAAA">
                                      <p:cBhvr>
                                        <p:cTn id="13" dur="2000" fill="hold"/>
                                        <p:tgtEl>
                                          <p:spTgt spid="8"/>
                                        </p:tgtEl>
                                        <p:attrNameLst>
                                          <p:attrName>ppt_x</p:attrName>
                                          <p:attrName>ppt_y</p:attrName>
                                        </p:attrNameLst>
                                      </p:cBhvr>
                                      <p:rCtr x="12500" y="0"/>
                                    </p:animMotion>
                                  </p:childTnLst>
                                </p:cTn>
                              </p:par>
                              <p:par>
                                <p:cTn id="14" presetID="5" presetClass="entr" presetSubtype="10" fill="hold" grpId="0" nodeType="with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checkerboard(across)">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180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3"/>
                </p:tgtEl>
              </p:cMediaNode>
            </p:audio>
          </p:childTnLst>
        </p:cTn>
      </p:par>
    </p:tnLst>
    <p:bldLst>
      <p:bldP spid="6"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Hồng Đẹp ❤️ 1001 Hình Nền Màu Hồng Cute Nhất">
            <a:extLst>
              <a:ext uri="{FF2B5EF4-FFF2-40B4-BE49-F238E27FC236}">
                <a16:creationId xmlns:a16="http://schemas.microsoft.com/office/drawing/2014/main" id="{051D194B-1120-4910-9B11-A7A96D586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DF2E02C5-1421-4D17-9648-B458D21CF5AB}"/>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a:xfrm>
            <a:off x="1004454" y="817419"/>
            <a:ext cx="2905125" cy="381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AutoShape 7">
            <a:extLst>
              <a:ext uri="{FF2B5EF4-FFF2-40B4-BE49-F238E27FC236}">
                <a16:creationId xmlns:a16="http://schemas.microsoft.com/office/drawing/2014/main" id="{E26C5C71-7BEB-4C83-ABAA-626194E45046}"/>
              </a:ext>
            </a:extLst>
          </p:cNvPr>
          <p:cNvSpPr>
            <a:spLocks noChangeArrowheads="1"/>
          </p:cNvSpPr>
          <p:nvPr/>
        </p:nvSpPr>
        <p:spPr bwMode="auto">
          <a:xfrm>
            <a:off x="5805055" y="1537855"/>
            <a:ext cx="6096000" cy="3089564"/>
          </a:xfrm>
          <a:prstGeom prst="cloudCallout">
            <a:avLst>
              <a:gd name="adj1" fmla="val -54340"/>
              <a:gd name="adj2" fmla="val 1064"/>
            </a:avLst>
          </a:prstGeom>
          <a:solidFill>
            <a:schemeClr val="accent2">
              <a:lumMod val="20000"/>
              <a:lumOff val="80000"/>
            </a:schemeClr>
          </a:solidFill>
          <a:ln w="9525">
            <a:solidFill>
              <a:schemeClr val="tx1"/>
            </a:solidFill>
            <a:round/>
            <a:headEnd/>
            <a:tailEnd/>
          </a:ln>
          <a:effectLst/>
        </p:spPr>
        <p:txBody>
          <a:bodyPr/>
          <a:lstStyle/>
          <a:p>
            <a:pPr algn="just"/>
            <a:r>
              <a:rPr lang="en-US" altLang="vi-VN" sz="2000">
                <a:solidFill>
                  <a:srgbClr val="002060"/>
                </a:solidFill>
                <a:latin typeface="Times New Roman" panose="02020603050405020304" pitchFamily="18" charset="0"/>
              </a:rPr>
              <a:t>Mặc dù tôi không nhìn rỏ lắm, nhưng tôi hiểu là do bạn miệng không được ăn uống nên cơ thể ta cũng mệt mỏi theo. Chúng ta cùng đi tìm cô chủ, khuyên cô chủ chịu khó ăn uống và năng tập thể dục. Như vậy chúng ta mới khỏe được</a:t>
            </a:r>
          </a:p>
        </p:txBody>
      </p:sp>
      <p:pic>
        <p:nvPicPr>
          <p:cNvPr id="2" name="10">
            <a:hlinkClick r:id="" action="ppaction://media"/>
            <a:extLst>
              <a:ext uri="{FF2B5EF4-FFF2-40B4-BE49-F238E27FC236}">
                <a16:creationId xmlns:a16="http://schemas.microsoft.com/office/drawing/2014/main" id="{7B599AA9-E4B4-43E6-B8C1-754EDF2247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11636" y="6165274"/>
            <a:ext cx="609600" cy="609600"/>
          </a:xfrm>
          <a:prstGeom prst="rect">
            <a:avLst/>
          </a:prstGeom>
        </p:spPr>
      </p:pic>
    </p:spTree>
    <p:extLst>
      <p:ext uri="{BB962C8B-B14F-4D97-AF65-F5344CB8AC3E}">
        <p14:creationId xmlns:p14="http://schemas.microsoft.com/office/powerpoint/2010/main" val="3309794569"/>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repeatCount="5000" accel="50000" decel="50000" fill="hold" nodeType="clickEffect">
                                  <p:stCondLst>
                                    <p:cond delay="0"/>
                                  </p:stCondLst>
                                  <p:childTnLst>
                                    <p:animMotion origin="layout" path="M -0.09218 -0.04444 L -0.04778 0.15255 C -0.03841 0.19699 -0.02435 0.22222 -0.00976 0.22222 C 0.0069 0.22222 0.02032 0.19699 0.02969 0.15255 L 0.07448 -0.04444 " pathEditMode="relative" rAng="0" ptsTypes="AAAAA">
                                      <p:cBhvr>
                                        <p:cTn id="6" dur="2000" fill="hold"/>
                                        <p:tgtEl>
                                          <p:spTgt spid="3"/>
                                        </p:tgtEl>
                                        <p:attrNameLst>
                                          <p:attrName>ppt_x</p:attrName>
                                          <p:attrName>ppt_y</p:attrName>
                                        </p:attrNameLst>
                                      </p:cBhvr>
                                      <p:rCtr x="8333" y="13333"/>
                                    </p:animMotion>
                                  </p:childTnLst>
                                </p:cTn>
                              </p:par>
                              <p:par>
                                <p:cTn id="7" presetID="5"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checkerboard(across)">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94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bldLst>
      <p:bldP spid="4"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TotalTime>
  <Words>1194</Words>
  <Application>Microsoft Office PowerPoint</Application>
  <PresentationFormat>Widescreen</PresentationFormat>
  <Paragraphs>44</Paragraphs>
  <Slides>26</Slides>
  <Notes>0</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#9Slide03 Arima Madurai Black</vt:lpstr>
      <vt:lpstr>Arial</vt:lpstr>
      <vt:lpstr>Calibri</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kytran88.hoasua@gmail.com</dc:creator>
  <cp:lastModifiedBy>Administrator</cp:lastModifiedBy>
  <cp:revision>233</cp:revision>
  <dcterms:created xsi:type="dcterms:W3CDTF">2021-09-28T04:49:03Z</dcterms:created>
  <dcterms:modified xsi:type="dcterms:W3CDTF">2024-01-13T13:50:04Z</dcterms:modified>
</cp:coreProperties>
</file>