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72" r:id="rId4"/>
    <p:sldId id="281" r:id="rId5"/>
    <p:sldId id="285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70" r:id="rId16"/>
    <p:sldId id="271" r:id="rId17"/>
    <p:sldId id="273" r:id="rId18"/>
    <p:sldId id="274" r:id="rId19"/>
    <p:sldId id="268" r:id="rId20"/>
    <p:sldId id="286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0C17-7E1F-4219-A473-B2980D7F593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6.svg"/><Relationship Id="rId10" Type="http://schemas.openxmlformats.org/officeDocument/2006/relationships/image" Target="../media/image33.jp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jp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7999"/>
            <a:chOff x="0" y="0"/>
            <a:chExt cx="3384142" cy="1458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4141" cy="1458906"/>
            </a:xfrm>
            <a:custGeom>
              <a:avLst/>
              <a:gdLst/>
              <a:ahLst/>
              <a:cxnLst/>
              <a:rect l="l" t="t" r="r" b="b"/>
              <a:pathLst>
                <a:path w="3384141" h="1458906">
                  <a:moveTo>
                    <a:pt x="30729" y="0"/>
                  </a:moveTo>
                  <a:lnTo>
                    <a:pt x="3353413" y="0"/>
                  </a:lnTo>
                  <a:cubicBezTo>
                    <a:pt x="3370384" y="0"/>
                    <a:pt x="3384141" y="13758"/>
                    <a:pt x="3384141" y="30729"/>
                  </a:cubicBezTo>
                  <a:lnTo>
                    <a:pt x="3384141" y="1428177"/>
                  </a:lnTo>
                  <a:cubicBezTo>
                    <a:pt x="3384141" y="1445148"/>
                    <a:pt x="3370384" y="1458906"/>
                    <a:pt x="3353413" y="1458906"/>
                  </a:cubicBezTo>
                  <a:lnTo>
                    <a:pt x="30729" y="1458906"/>
                  </a:lnTo>
                  <a:cubicBezTo>
                    <a:pt x="13758" y="1458906"/>
                    <a:pt x="0" y="1445148"/>
                    <a:pt x="0" y="1428177"/>
                  </a:cubicBezTo>
                  <a:lnTo>
                    <a:pt x="0" y="30729"/>
                  </a:lnTo>
                  <a:cubicBezTo>
                    <a:pt x="0" y="13758"/>
                    <a:pt x="13758" y="0"/>
                    <a:pt x="30729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33202" y="2657721"/>
            <a:ext cx="8699841" cy="177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6"/>
              </a:lnSpc>
            </a:pPr>
            <a:r>
              <a:rPr lang="en-US" sz="3880" b="1" spc="8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 </a:t>
            </a:r>
          </a:p>
          <a:p>
            <a:pPr algn="ctr">
              <a:lnSpc>
                <a:spcPts val="4656"/>
              </a:lnSpc>
            </a:pPr>
            <a:r>
              <a:rPr lang="en-US" sz="3880" b="1" spc="8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</a:t>
            </a:r>
            <a:r>
              <a:rPr lang="en-US" sz="3880" b="1" i="1" spc="8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“VE SẦU VÀ KIẾN”</a:t>
            </a:r>
          </a:p>
          <a:p>
            <a:pPr algn="ctr">
              <a:lnSpc>
                <a:spcPts val="4656"/>
              </a:lnSpc>
            </a:pPr>
            <a:endParaRPr lang="en-US" sz="3880" b="1" spc="8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26468" y="4326477"/>
            <a:ext cx="7435310" cy="82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350" b="1" dirty="0">
                <a:solidFill>
                  <a:srgbClr val="0070C0"/>
                </a:solidFill>
                <a:latin typeface="Quicksand Bold"/>
              </a:rPr>
              <a:t>LỚP MẪU GIÁO LỚN A2</a:t>
            </a:r>
          </a:p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350" b="1" dirty="0" err="1">
                <a:solidFill>
                  <a:srgbClr val="0070C0"/>
                </a:solidFill>
                <a:latin typeface="Quicksand Bold"/>
              </a:rPr>
              <a:t>Giáo</a:t>
            </a:r>
            <a:r>
              <a:rPr lang="en-US" sz="2350" b="1" dirty="0">
                <a:solidFill>
                  <a:srgbClr val="0070C0"/>
                </a:solidFill>
                <a:latin typeface="Quicksand Bold"/>
              </a:rPr>
              <a:t> </a:t>
            </a:r>
            <a:r>
              <a:rPr lang="en-US" sz="2350" b="1" dirty="0" err="1">
                <a:solidFill>
                  <a:srgbClr val="0070C0"/>
                </a:solidFill>
                <a:latin typeface="Quicksand Bold"/>
              </a:rPr>
              <a:t>viên</a:t>
            </a:r>
            <a:r>
              <a:rPr lang="en-US" sz="2350" b="1" dirty="0">
                <a:solidFill>
                  <a:srgbClr val="0070C0"/>
                </a:solidFill>
                <a:latin typeface="Quicksand Bold"/>
              </a:rPr>
              <a:t>: </a:t>
            </a:r>
            <a:r>
              <a:rPr lang="en-US" sz="2350" b="1" dirty="0" err="1">
                <a:solidFill>
                  <a:srgbClr val="0070C0"/>
                </a:solidFill>
                <a:latin typeface="Quicksand Bold"/>
              </a:rPr>
              <a:t>Nguyễn</a:t>
            </a:r>
            <a:r>
              <a:rPr lang="en-US" sz="2350" b="1" dirty="0">
                <a:solidFill>
                  <a:srgbClr val="0070C0"/>
                </a:solidFill>
                <a:latin typeface="Quicksand Bold"/>
              </a:rPr>
              <a:t> </a:t>
            </a:r>
            <a:r>
              <a:rPr lang="en-US" sz="2350" b="1" dirty="0" err="1">
                <a:solidFill>
                  <a:srgbClr val="0070C0"/>
                </a:solidFill>
                <a:latin typeface="Quicksand Bold"/>
              </a:rPr>
              <a:t>Thị</a:t>
            </a:r>
            <a:r>
              <a:rPr lang="en-US" sz="2350" b="1" dirty="0">
                <a:solidFill>
                  <a:srgbClr val="0070C0"/>
                </a:solidFill>
                <a:latin typeface="Quicksand Bold"/>
              </a:rPr>
              <a:t> Kim Chi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99393" y="78238"/>
            <a:ext cx="58753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TRƯỜNG MẦM NON THẠCH CẦU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0AC68B-B14A-4349-A46F-A4A9A4100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21" y="1091344"/>
            <a:ext cx="1269080" cy="12054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3B14DC-9407-4F54-A036-00447BAB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-1412643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r="9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8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94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4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9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5365" y="1795673"/>
            <a:ext cx="1059318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73787" y="-100913"/>
            <a:ext cx="3523735" cy="1432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7775" y="2883193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C000"/>
                </a:solidFill>
              </a:rPr>
              <a:t>Ve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Sầu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và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Kiến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7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02288" y="4398800"/>
            <a:ext cx="3485981" cy="2459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530913" y="4427682"/>
            <a:ext cx="3888557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29988" y="183267"/>
            <a:ext cx="12062012" cy="585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sz="32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Trong</a:t>
            </a:r>
            <a:r>
              <a:rPr lang="en-US" sz="32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truyện</a:t>
            </a:r>
            <a:r>
              <a:rPr lang="en-US" sz="32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có</a:t>
            </a:r>
            <a:r>
              <a:rPr lang="en-US" sz="32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những</a:t>
            </a:r>
            <a:r>
              <a:rPr lang="en-US" sz="32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nhân</a:t>
            </a:r>
            <a:r>
              <a:rPr lang="en-US" sz="32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vật</a:t>
            </a:r>
            <a:r>
              <a:rPr lang="en-US" sz="32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nào</a:t>
            </a:r>
            <a:r>
              <a:rPr lang="en-US" sz="32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6376" y="1176982"/>
            <a:ext cx="180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Ve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Sầu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5576" y="1126580"/>
            <a:ext cx="262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chú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Kiến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9" t="28818" r="13904" b="10279"/>
          <a:stretch/>
        </p:blipFill>
        <p:spPr>
          <a:xfrm>
            <a:off x="1449110" y="1870994"/>
            <a:ext cx="2286000" cy="275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69811" r="17113"/>
          <a:stretch/>
        </p:blipFill>
        <p:spPr>
          <a:xfrm>
            <a:off x="4834217" y="2552090"/>
            <a:ext cx="7088842" cy="18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Khi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</a:rPr>
              <a:t>vật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rừng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cùng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nhau</a:t>
            </a:r>
            <a:r>
              <a:rPr lang="en-US" sz="2800" b="1" dirty="0">
                <a:solidFill>
                  <a:srgbClr val="C00000"/>
                </a:solidFill>
              </a:rPr>
              <a:t> ca </a:t>
            </a:r>
            <a:r>
              <a:rPr lang="en-US" sz="2800" b="1" dirty="0" err="1">
                <a:solidFill>
                  <a:srgbClr val="C00000"/>
                </a:solidFill>
              </a:rPr>
              <a:t>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thì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chú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gì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29129" r="10027"/>
          <a:stretch/>
        </p:blipFill>
        <p:spPr>
          <a:xfrm>
            <a:off x="658065" y="782309"/>
            <a:ext cx="10789950" cy="4327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9376" y="5468376"/>
            <a:ext cx="545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Cặm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cụi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kiếm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Vì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bạn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phải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kiểm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mồi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64206" r="10027"/>
          <a:stretch/>
        </p:blipFill>
        <p:spPr>
          <a:xfrm>
            <a:off x="-579064" y="-6773261"/>
            <a:ext cx="11699468" cy="2710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5820" y="4525513"/>
            <a:ext cx="716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mùa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rét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5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2BE43-EAD4-4948-9F51-D1BD434CEA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4560" y="300446"/>
            <a:ext cx="462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Ve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Sầu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đã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nói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gì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Kiến</a:t>
            </a:r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Cloud 3"/>
          <p:cNvSpPr/>
          <p:nvPr/>
        </p:nvSpPr>
        <p:spPr>
          <a:xfrm>
            <a:off x="2906484" y="885221"/>
            <a:ext cx="5538653" cy="3307957"/>
          </a:xfrm>
          <a:prstGeom prst="cloud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5032" y="1631258"/>
            <a:ext cx="4715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Chú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nhiêu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đâu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kiếm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nhiều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nặng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chú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vui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chúng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9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52054" y="1468660"/>
            <a:ext cx="421228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2800" b="1" spc="13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ghê</a:t>
            </a:r>
            <a:endParaRPr lang="en-US" sz="2800" b="1" spc="13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2800" b="1" spc="13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Râm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ran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spc="1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xướng</a:t>
            </a:r>
            <a:endParaRPr lang="en-US" sz="2800" b="1" spc="13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73787" y="-100913"/>
            <a:ext cx="3523735" cy="1432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pic>
        <p:nvPicPr>
          <p:cNvPr id="1026" name="Picture 2" descr="Vòng đời của ve sầu - Nơi sinh sống và tuổi thọ của ve sầu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70" y="1362417"/>
            <a:ext cx="4898851" cy="325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3736" y="100920"/>
            <a:ext cx="978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chú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351"/>
          <a:stretch/>
        </p:blipFill>
        <p:spPr>
          <a:xfrm>
            <a:off x="0" y="1043783"/>
            <a:ext cx="12192000" cy="62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Khi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mùa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điều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gì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ra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5077035"/>
            <a:ext cx="602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Sầu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chịu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cũng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nên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khô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héo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dần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vì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11966" r="17932" b="17063"/>
          <a:stretch/>
        </p:blipFill>
        <p:spPr>
          <a:xfrm>
            <a:off x="256614" y="1176982"/>
            <a:ext cx="5766405" cy="363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t="27332" r="11364" b="297"/>
          <a:stretch/>
        </p:blipFill>
        <p:spPr>
          <a:xfrm>
            <a:off x="6637860" y="1176982"/>
            <a:ext cx="5451046" cy="3821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5777" y="5110288"/>
            <a:ext cx="515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Kiến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kiếm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mùa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đông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cần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ngoài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ăn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2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Khi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bị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đói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rét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Sầu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nghĩ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cầu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cứu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ai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11666" r="12032"/>
          <a:stretch/>
        </p:blipFill>
        <p:spPr>
          <a:xfrm>
            <a:off x="1479177" y="1078466"/>
            <a:ext cx="8966554" cy="46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Khi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được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đỡ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thì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Sầu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cảm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thấy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thế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nào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0145"/>
          <a:stretch/>
        </p:blipFill>
        <p:spPr>
          <a:xfrm>
            <a:off x="2581836" y="1064058"/>
            <a:ext cx="8027894" cy="45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1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123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Sầu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spc="131" dirty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3" t="25847" r="12968" b="9388"/>
          <a:stretch/>
        </p:blipFill>
        <p:spPr>
          <a:xfrm>
            <a:off x="8887078" y="1550860"/>
            <a:ext cx="1679394" cy="1989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9693" r="17013"/>
          <a:stretch/>
        </p:blipFill>
        <p:spPr>
          <a:xfrm>
            <a:off x="1394722" y="1576696"/>
            <a:ext cx="6374676" cy="13724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7796" y="3696106"/>
            <a:ext cx="28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Ve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Sầu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0320" y="3357154"/>
            <a:ext cx="332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chịu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khó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644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56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94722" y="891683"/>
            <a:ext cx="9376582" cy="4484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8617" y="1593669"/>
            <a:ext cx="7981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chỉ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tốt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bụng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giúp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gặp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khăn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chúng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chỉ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giúp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mọi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mọi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nhé</a:t>
            </a:r>
            <a:r>
              <a:rPr lang="en-US" sz="32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251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56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94722" y="891683"/>
            <a:ext cx="9376582" cy="4484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2310" y="1304027"/>
            <a:ext cx="7981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con </a:t>
            </a:r>
            <a:r>
              <a:rPr lang="en-US" sz="3200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chỉ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lao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động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giúp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Bà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Bố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Mẹ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những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việc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vừa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sức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như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quét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nhặt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rau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gấp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quần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áo</a:t>
            </a:r>
            <a:r>
              <a:rPr lang="en-US" sz="3200" dirty="0">
                <a:solidFill>
                  <a:srgbClr val="002060"/>
                </a:solidFill>
              </a:rPr>
              <a:t>…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Sầu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mặc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dù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bị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đói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nhưng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hứa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sẽ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chỉ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lao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động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hơn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ngoan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14117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846FCAB-200D-4714-AA03-B706FCFDF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02288" y="4398800"/>
            <a:ext cx="3485981" cy="2459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530913" y="4427682"/>
            <a:ext cx="3888557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11600" y="2870200"/>
            <a:ext cx="3414641" cy="4021525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094774" y="996217"/>
            <a:ext cx="10554184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sz="48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Truyện</a:t>
            </a:r>
            <a:r>
              <a:rPr lang="en-US" sz="48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en-US" sz="48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Ve</a:t>
            </a:r>
            <a:r>
              <a:rPr lang="en-US" sz="48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Sầu</a:t>
            </a:r>
            <a:r>
              <a:rPr lang="en-US" sz="48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và</a:t>
            </a:r>
            <a:r>
              <a:rPr lang="en-US" sz="4800" b="1" spc="76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>
                <a:solidFill>
                  <a:srgbClr val="FF0000"/>
                </a:solidFill>
                <a:latin typeface="Georgia" panose="02040502050405020303" pitchFamily="18" charset="0"/>
              </a:rPr>
              <a:t>Kiến</a:t>
            </a:r>
            <a:endParaRPr lang="en-US" sz="4800" b="1" spc="76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4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5365" y="1795673"/>
            <a:ext cx="1059318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spc="13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7775" y="2883193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C000"/>
                </a:solidFill>
              </a:rPr>
              <a:t>Ve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Sầu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và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Kiến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130"/>
          <a:stretch/>
        </p:blipFill>
        <p:spPr>
          <a:xfrm>
            <a:off x="-1" y="0"/>
            <a:ext cx="12192001" cy="704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98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7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r="94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8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4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445</Words>
  <Application>Microsoft Office PowerPoint</Application>
  <PresentationFormat>Widescreen</PresentationFormat>
  <Paragraphs>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Georgia</vt:lpstr>
      <vt:lpstr>Quicksand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</cp:revision>
  <dcterms:created xsi:type="dcterms:W3CDTF">2023-12-01T01:37:05Z</dcterms:created>
  <dcterms:modified xsi:type="dcterms:W3CDTF">2023-12-15T03:06:01Z</dcterms:modified>
</cp:coreProperties>
</file>