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0DCE380-E129-423C-9C35-41668D3EF2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2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839B263-F1DF-450A-8EA1-30DADD2641C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50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8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4D9C-7DAF-4A2A-A0A9-007FE8CC88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44DA-1208-45DE-BF14-6E12AF18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ile%20nhac%20thi%20do%20dung%20-%20huong\Em-Di-Qua-Nga-Tu-Duong-Pho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file%20nhac%20thi%20do%20dung%20-%20huong\MVI_2450.avi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7.gif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ile%20nhac%20thi%20do%20dung%20-%20huong\Em%20di%20qua%20nga%20tu%20duong%20pho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" y="0"/>
            <a:ext cx="12097870" cy="6858000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1465728"/>
            <a:ext cx="12192000" cy="1319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 smtClean="0">
                <a:solidFill>
                  <a:srgbClr val="C00000"/>
                </a:solidFill>
                <a:latin typeface="+mj-lt"/>
              </a:rPr>
              <a:t>LĨNH VỰC PHÁT TRIỂN THẨM MỸ</a:t>
            </a:r>
          </a:p>
          <a:p>
            <a:pPr marL="0" indent="0" algn="ctr">
              <a:buNone/>
            </a:pPr>
            <a:endParaRPr lang="vi-VN" sz="5400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vi-VN" sz="3600" b="1" dirty="0" smtClean="0">
                <a:solidFill>
                  <a:srgbClr val="002060"/>
                </a:solidFill>
                <a:latin typeface="+mj-lt"/>
              </a:rPr>
              <a:t>DẠY HÁT: EM ĐI QUA NGÃ TƯ ĐƯỜNG PHỐ</a:t>
            </a:r>
          </a:p>
          <a:p>
            <a:pPr marL="0" indent="0" algn="ctr">
              <a:buNone/>
            </a:pPr>
            <a:r>
              <a:rPr lang="vi-VN" sz="3600" b="1" dirty="0" smtClean="0">
                <a:solidFill>
                  <a:srgbClr val="002060"/>
                </a:solidFill>
                <a:latin typeface="+mj-lt"/>
              </a:rPr>
              <a:t>NGHE HÁT: ANH PHI CÔNG ƠI</a:t>
            </a:r>
          </a:p>
          <a:p>
            <a:pPr marL="0" indent="0" algn="ctr">
              <a:buNone/>
            </a:pPr>
            <a:r>
              <a:rPr lang="vi-VN" sz="3600" b="1" dirty="0" smtClean="0">
                <a:solidFill>
                  <a:srgbClr val="002060"/>
                </a:solidFill>
                <a:latin typeface="+mj-lt"/>
              </a:rPr>
              <a:t>TC: THỬ TÀI BÉ YÊU</a:t>
            </a:r>
          </a:p>
          <a:p>
            <a:pPr marL="0" indent="0" algn="ctr">
              <a:buNone/>
            </a:pPr>
            <a:endParaRPr lang="vi-VN" sz="48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GIÁO VIÊN: HOÀNG THỊ PHƯƠNG LOAN</a:t>
            </a:r>
          </a:p>
          <a:p>
            <a:pPr marL="0" indent="0" algn="ctr">
              <a:buNone/>
            </a:pP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Lứa tuổi: 3 – 4 tuổi</a:t>
            </a:r>
          </a:p>
          <a:p>
            <a:pPr algn="ctr"/>
            <a:endParaRPr lang="vi-VN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40727"/>
            <a:ext cx="9144000" cy="62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800" b="1" dirty="0" smtClean="0">
                <a:solidFill>
                  <a:srgbClr val="0070C0"/>
                </a:solidFill>
              </a:rPr>
              <a:t>ỦY BAN NHÂN DÂN QUẬN LONG BIÊN</a:t>
            </a:r>
            <a:br>
              <a:rPr lang="vi-VN" sz="1800" b="1" dirty="0" smtClean="0">
                <a:solidFill>
                  <a:srgbClr val="0070C0"/>
                </a:solidFill>
              </a:rPr>
            </a:br>
            <a:r>
              <a:rPr lang="vi-VN" sz="1800" b="1" dirty="0" smtClean="0">
                <a:solidFill>
                  <a:srgbClr val="0070C0"/>
                </a:solidFill>
              </a:rPr>
              <a:t>TRƯỜNG MẦM NON THẠCH CẦU</a:t>
            </a:r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5" cy="12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4" descr="20060925124843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Yacht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601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25656"/>
      </p:ext>
    </p:extLst>
  </p:cSld>
  <p:clrMapOvr>
    <a:masterClrMapping/>
  </p:clrMapOvr>
  <p:transition advTm="40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Picture 3" descr="k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38400" y="4829176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562600" y="21336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908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5626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9154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7630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3124200" y="228601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Trß ch¬i ©m nh¹c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772400" y="1295400"/>
            <a:ext cx="2895600" cy="28194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800" b="1">
                <a:solidFill>
                  <a:srgbClr val="006600"/>
                </a:solidFill>
                <a:latin typeface=".VnAvant" panose="020B7200000000000000" pitchFamily="34" charset="0"/>
              </a:rPr>
              <a:t>3</a:t>
            </a:r>
            <a:endParaRPr lang="vi-VN" altLang="en-US" sz="8800" b="1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751021"/>
      </p:ext>
    </p:extLst>
  </p:cSld>
  <p:clrMapOvr>
    <a:masterClrMapping/>
  </p:clrMapOvr>
  <p:transition advTm="16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4" grpId="0"/>
      <p:bldP spid="15365" grpId="0"/>
      <p:bldP spid="15366" grpId="0"/>
      <p:bldP spid="15367" grpId="0"/>
      <p:bldP spid="15368" grpId="0"/>
      <p:bldP spid="15369" grpId="0"/>
      <p:bldP spid="153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Picture 3" descr="car_running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1196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045931"/>
      </p:ext>
    </p:extLst>
  </p:cSld>
  <p:clrMapOvr>
    <a:masterClrMapping/>
  </p:clrMapOvr>
  <p:transition advTm="47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Picture 3" descr="k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38400" y="4829176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562600" y="21336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908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626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9154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7630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3124200" y="228601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Trß ch¬i ©m nh¹c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524000" y="4038600"/>
            <a:ext cx="3048000" cy="2819400"/>
          </a:xfrm>
          <a:prstGeom prst="rect">
            <a:avLst/>
          </a:prstGeom>
          <a:solidFill>
            <a:srgbClr val="FF00FF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vi-VN" altLang="en-US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783584"/>
      </p:ext>
    </p:extLst>
  </p:cSld>
  <p:clrMapOvr>
    <a:masterClrMapping/>
  </p:clrMapOvr>
  <p:transition advTm="8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  <p:bldP spid="17413" grpId="0"/>
      <p:bldP spid="17414" grpId="0"/>
      <p:bldP spid="17415" grpId="0"/>
      <p:bldP spid="17416" grpId="0"/>
      <p:bldP spid="17417" grpId="0"/>
      <p:bldP spid="174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060925120233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traffic_light_green_md_wht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2286000" y="990600"/>
            <a:ext cx="125095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857501" y="4337050"/>
            <a:ext cx="119063" cy="19050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378075" y="6470650"/>
            <a:ext cx="990600" cy="381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628900" y="6242050"/>
            <a:ext cx="457200" cy="381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9" name="Picture 7" descr="traffic_light_green_md_wht"/>
          <p:cNvPicPr>
            <a:picLocks noChangeAspect="1" noChangeArrowheads="1" noCrop="1"/>
          </p:cNvPicPr>
          <p:nvPr/>
        </p:nvPicPr>
        <p:blipFill>
          <a:blip r:embed="rId3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2601" y="2590800"/>
            <a:ext cx="555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854700" y="4156075"/>
            <a:ext cx="76200" cy="12192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5670550" y="5514976"/>
            <a:ext cx="425450" cy="200025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5768975" y="5353051"/>
            <a:ext cx="223838" cy="200025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4212"/>
      </p:ext>
    </p:extLst>
  </p:cSld>
  <p:clrMapOvr>
    <a:masterClrMapping/>
  </p:clrMapOvr>
  <p:transition advTm="4223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Picture 3" descr="k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38400" y="4829176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562600" y="21336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908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5626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9154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7630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3124200" y="228601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Trß ch¬i ©m nh¹c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648200" y="4114800"/>
            <a:ext cx="3048000" cy="2743200"/>
          </a:xfrm>
          <a:prstGeom prst="rect">
            <a:avLst/>
          </a:prstGeom>
          <a:solidFill>
            <a:srgbClr val="00FF00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vi-VN" altLang="en-US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963211"/>
      </p:ext>
    </p:extLst>
  </p:cSld>
  <p:clrMapOvr>
    <a:masterClrMapping/>
  </p:clrMapOvr>
  <p:transition advTm="8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60" grpId="0"/>
      <p:bldP spid="19461" grpId="0"/>
      <p:bldP spid="19462" grpId="0"/>
      <p:bldP spid="19463" grpId="0"/>
      <p:bldP spid="19464" grpId="0"/>
      <p:bldP spid="19465" grpId="0"/>
      <p:bldP spid="194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4" descr="20060925120237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images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44475"/>
            <a:ext cx="4038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72926"/>
      </p:ext>
    </p:extLst>
  </p:cSld>
  <p:clrMapOvr>
    <a:masterClrMapping/>
  </p:clrMapOvr>
  <p:transition advTm="5098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3" descr="k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38400" y="4829176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562600" y="21336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908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5626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9154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7630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3124200" y="228601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Trß ch¬i ©m nh¹c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7772400" y="4191000"/>
            <a:ext cx="2895600" cy="2667000"/>
          </a:xfrm>
          <a:prstGeom prst="rect">
            <a:avLst/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vi-VN" altLang="en-US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850404"/>
      </p:ext>
    </p:extLst>
  </p:cSld>
  <p:clrMapOvr>
    <a:masterClrMapping/>
  </p:clrMapOvr>
  <p:transition advTm="9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8" grpId="0"/>
      <p:bldP spid="21509" grpId="0"/>
      <p:bldP spid="21510" grpId="0"/>
      <p:bldP spid="21511" grpId="0"/>
      <p:bldP spid="21512" grpId="0"/>
      <p:bldP spid="21513" grpId="0"/>
      <p:bldP spid="215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1" name="Picture 3" descr="bmx_bike_pedaling_md_wht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65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829455"/>
      </p:ext>
    </p:extLst>
  </p:cSld>
  <p:clrMapOvr>
    <a:masterClrMapping/>
  </p:clrMapOvr>
  <p:transition advTm="5099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76400" y="0"/>
            <a:ext cx="8991600" cy="72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000" b="1" dirty="0">
                <a:solidFill>
                  <a:srgbClr val="FFFF00"/>
                </a:solidFill>
                <a:latin typeface="+mj-lt"/>
              </a:rPr>
              <a:t>I, Mục đích – yêu cầu:</a:t>
            </a:r>
          </a:p>
          <a:p>
            <a:pPr>
              <a:spcBef>
                <a:spcPct val="50000"/>
              </a:spcBef>
            </a:pPr>
            <a:r>
              <a:rPr lang="vi-VN" altLang="en-US" sz="2000" b="1" i="1" dirty="0">
                <a:solidFill>
                  <a:srgbClr val="0000FF"/>
                </a:solidFill>
                <a:latin typeface="+mj-lt"/>
              </a:rPr>
              <a:t>1, Kiến thức:</a:t>
            </a:r>
            <a:endParaRPr lang="en-US" altLang="en-US" sz="2000" b="1" i="1" dirty="0">
              <a:solidFill>
                <a:srgbClr val="0000FF"/>
              </a:solidFill>
              <a:latin typeface="+mj-lt"/>
            </a:endParaRPr>
          </a:p>
          <a:p>
            <a:r>
              <a:rPr lang="en-US" altLang="en-US" sz="2000" b="1" dirty="0">
                <a:latin typeface="+mj-lt"/>
              </a:rPr>
              <a:t> -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biết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tên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bài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hát</a:t>
            </a:r>
            <a:r>
              <a:rPr lang="en-US" altLang="en-US" sz="2000" b="1" dirty="0">
                <a:latin typeface="+mj-lt"/>
              </a:rPr>
              <a:t> “</a:t>
            </a:r>
            <a:r>
              <a:rPr lang="en-US" altLang="en-US" sz="2000" b="1" dirty="0" err="1">
                <a:latin typeface="+mj-lt"/>
              </a:rPr>
              <a:t>Em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đi</a:t>
            </a:r>
            <a:r>
              <a:rPr lang="en-US" altLang="en-US" sz="2000" b="1" dirty="0">
                <a:latin typeface="+mj-lt"/>
              </a:rPr>
              <a:t> qua </a:t>
            </a:r>
            <a:r>
              <a:rPr lang="en-US" altLang="en-US" sz="2000" b="1" dirty="0" err="1">
                <a:latin typeface="+mj-lt"/>
              </a:rPr>
              <a:t>ngã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tư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đường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phố</a:t>
            </a:r>
            <a:r>
              <a:rPr lang="en-US" altLang="en-US" sz="2000" b="1" dirty="0">
                <a:latin typeface="+mj-lt"/>
              </a:rPr>
              <a:t>”, </a:t>
            </a:r>
          </a:p>
          <a:p>
            <a:r>
              <a:rPr lang="en-US" altLang="en-US" sz="2000" b="1" dirty="0">
                <a:latin typeface="+mj-lt"/>
              </a:rPr>
              <a:t> -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hiểu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nội</a:t>
            </a:r>
            <a:r>
              <a:rPr lang="en-US" altLang="en-US" sz="2000" b="1" dirty="0">
                <a:latin typeface="+mj-lt"/>
              </a:rPr>
              <a:t> dung </a:t>
            </a:r>
            <a:r>
              <a:rPr lang="en-US" altLang="en-US" sz="2000" b="1" dirty="0" err="1">
                <a:latin typeface="+mj-lt"/>
              </a:rPr>
              <a:t>bài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hát</a:t>
            </a:r>
            <a:r>
              <a:rPr lang="en-US" altLang="en-US" sz="2000" b="1" dirty="0">
                <a:latin typeface="+mj-lt"/>
              </a:rPr>
              <a:t>: </a:t>
            </a:r>
            <a:r>
              <a:rPr lang="en-US" altLang="en-US" sz="2000" b="1" dirty="0" err="1">
                <a:latin typeface="+mj-lt"/>
              </a:rPr>
              <a:t>Dạy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khi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đi</a:t>
            </a:r>
            <a:r>
              <a:rPr lang="en-US" altLang="en-US" sz="2000" b="1" dirty="0">
                <a:latin typeface="+mj-lt"/>
              </a:rPr>
              <a:t> qua </a:t>
            </a:r>
            <a:r>
              <a:rPr lang="en-US" altLang="en-US" sz="2000" b="1" dirty="0" err="1">
                <a:latin typeface="+mj-lt"/>
              </a:rPr>
              <a:t>ngã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tư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đường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phố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phải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chấp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hành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đúng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tín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hiệu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đèn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giao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thông</a:t>
            </a:r>
            <a:endParaRPr lang="en-US" altLang="en-US" sz="2000" b="1" dirty="0">
              <a:latin typeface="+mj-lt"/>
            </a:endParaRPr>
          </a:p>
          <a:p>
            <a:r>
              <a:rPr lang="en-US" altLang="en-US" sz="2000" b="1" dirty="0">
                <a:latin typeface="+mj-lt"/>
              </a:rPr>
              <a:t> -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 </a:t>
            </a:r>
            <a:r>
              <a:rPr lang="en-US" altLang="en-US" sz="2000" b="1" dirty="0" err="1">
                <a:latin typeface="+mj-lt"/>
              </a:rPr>
              <a:t>máy</a:t>
            </a:r>
            <a:r>
              <a:rPr lang="en-US" altLang="en-US" sz="2000" b="1" dirty="0">
                <a:latin typeface="+mj-lt"/>
              </a:rPr>
              <a:t> bay </a:t>
            </a:r>
            <a:r>
              <a:rPr lang="en-US" altLang="en-US" sz="2000" b="1" dirty="0" err="1">
                <a:latin typeface="+mj-lt"/>
              </a:rPr>
              <a:t>là</a:t>
            </a:r>
            <a:r>
              <a:rPr lang="en-US" altLang="en-US" sz="2000" b="1" dirty="0">
                <a:latin typeface="+mj-lt"/>
              </a:rPr>
              <a:t> PTGT </a:t>
            </a:r>
            <a:r>
              <a:rPr lang="en-US" altLang="en-US" sz="2000" b="1" dirty="0" err="1">
                <a:latin typeface="+mj-lt"/>
              </a:rPr>
              <a:t>đường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không</a:t>
            </a:r>
            <a:r>
              <a:rPr lang="en-US" altLang="en-US" sz="2000" b="1" dirty="0">
                <a:latin typeface="+mj-lt"/>
              </a:rPr>
              <a:t>, do </a:t>
            </a:r>
            <a:r>
              <a:rPr lang="en-US" altLang="en-US" sz="2000" b="1" dirty="0" err="1">
                <a:latin typeface="+mj-lt"/>
              </a:rPr>
              <a:t>anh</a:t>
            </a:r>
            <a:r>
              <a:rPr lang="en-US" altLang="en-US" sz="2000" b="1" dirty="0">
                <a:latin typeface="+mj-lt"/>
              </a:rPr>
              <a:t> phi </a:t>
            </a:r>
            <a:r>
              <a:rPr lang="en-US" altLang="en-US" sz="2000" b="1" dirty="0" err="1">
                <a:latin typeface="+mj-lt"/>
              </a:rPr>
              <a:t>công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lái</a:t>
            </a:r>
            <a:r>
              <a:rPr lang="en-US" altLang="en-US" sz="2000" b="1" dirty="0">
                <a:latin typeface="+mj-lt"/>
              </a:rPr>
              <a:t> </a:t>
            </a:r>
          </a:p>
          <a:p>
            <a:r>
              <a:rPr lang="en-US" altLang="en-US" sz="2000" b="1" dirty="0">
                <a:latin typeface="+mj-lt"/>
              </a:rPr>
              <a:t> -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biết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tên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và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cách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chơi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trò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chơi</a:t>
            </a:r>
            <a:r>
              <a:rPr lang="en-US" altLang="en-US" sz="2000" b="1" dirty="0">
                <a:latin typeface="+mj-lt"/>
              </a:rPr>
              <a:t> “Ô </a:t>
            </a:r>
            <a:r>
              <a:rPr lang="en-US" altLang="en-US" sz="2000" b="1" dirty="0" err="1">
                <a:latin typeface="+mj-lt"/>
              </a:rPr>
              <a:t>cửa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kỳ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diệu</a:t>
            </a:r>
            <a:r>
              <a:rPr lang="en-US" altLang="en-US" sz="2000" b="1" dirty="0">
                <a:latin typeface="+mj-lt"/>
              </a:rPr>
              <a:t>”</a:t>
            </a:r>
          </a:p>
          <a:p>
            <a:r>
              <a:rPr lang="en-US" altLang="en-US" sz="2000" b="1" i="1" dirty="0">
                <a:solidFill>
                  <a:srgbClr val="0000FF"/>
                </a:solidFill>
                <a:latin typeface="+mj-lt"/>
              </a:rPr>
              <a:t>2,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</a:rPr>
              <a:t>Kỹ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</a:rPr>
              <a:t>năng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</a:rPr>
              <a:t>: </a:t>
            </a:r>
          </a:p>
          <a:p>
            <a:r>
              <a:rPr lang="en-US" altLang="en-US" sz="2000" b="1" dirty="0">
                <a:latin typeface="+mj-lt"/>
              </a:rPr>
              <a:t> -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thuộc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lời</a:t>
            </a:r>
            <a:r>
              <a:rPr lang="en-US" altLang="en-US" sz="2000" b="1" dirty="0">
                <a:latin typeface="+mj-lt"/>
              </a:rPr>
              <a:t>, </a:t>
            </a:r>
            <a:r>
              <a:rPr lang="en-US" altLang="en-US" sz="2000" b="1" dirty="0" err="1">
                <a:latin typeface="+mj-lt"/>
              </a:rPr>
              <a:t>hát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đúng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giai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điệu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bài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hát</a:t>
            </a:r>
            <a:r>
              <a:rPr lang="en-US" altLang="en-US" sz="2000" b="1" dirty="0">
                <a:latin typeface="+mj-lt"/>
              </a:rPr>
              <a:t>: “ </a:t>
            </a:r>
            <a:r>
              <a:rPr lang="en-US" altLang="en-US" sz="2000" b="1" dirty="0" err="1">
                <a:latin typeface="+mj-lt"/>
              </a:rPr>
              <a:t>Em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đi</a:t>
            </a:r>
            <a:r>
              <a:rPr lang="en-US" altLang="en-US" sz="2000" b="1" dirty="0">
                <a:latin typeface="+mj-lt"/>
              </a:rPr>
              <a:t> qua </a:t>
            </a:r>
            <a:r>
              <a:rPr lang="en-US" altLang="en-US" sz="2000" b="1" dirty="0" err="1">
                <a:latin typeface="+mj-lt"/>
              </a:rPr>
              <a:t>ngã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tư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đường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phố</a:t>
            </a:r>
            <a:r>
              <a:rPr lang="en-US" altLang="en-US" sz="2000" b="1" dirty="0">
                <a:latin typeface="+mj-lt"/>
              </a:rPr>
              <a:t> ” </a:t>
            </a:r>
          </a:p>
          <a:p>
            <a:r>
              <a:rPr lang="en-US" altLang="en-US" sz="2000" b="1" dirty="0">
                <a:latin typeface="+mj-lt"/>
              </a:rPr>
              <a:t>-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nói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được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cảm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nhận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của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mình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về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các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bài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hát</a:t>
            </a:r>
            <a:endParaRPr lang="vi-VN" altLang="en-US" sz="2000" b="1" dirty="0">
              <a:latin typeface="+mj-lt"/>
            </a:endParaRPr>
          </a:p>
          <a:p>
            <a:r>
              <a:rPr lang="en-US" altLang="en-US" sz="2000" b="1" dirty="0">
                <a:latin typeface="+mj-lt"/>
              </a:rPr>
              <a:t>-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có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phản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xạ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nhanh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khi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chơi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trò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chơi</a:t>
            </a:r>
            <a:r>
              <a:rPr lang="en-US" altLang="en-US" sz="2000" b="1" dirty="0">
                <a:latin typeface="+mj-lt"/>
              </a:rPr>
              <a:t> “ô </a:t>
            </a:r>
            <a:r>
              <a:rPr lang="en-US" altLang="en-US" sz="2000" b="1" dirty="0" err="1">
                <a:latin typeface="+mj-lt"/>
              </a:rPr>
              <a:t>cửa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kỳ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diệu</a:t>
            </a:r>
            <a:r>
              <a:rPr lang="en-US" altLang="en-US" sz="2000" b="1" dirty="0">
                <a:latin typeface="+mj-lt"/>
              </a:rPr>
              <a:t>”</a:t>
            </a:r>
          </a:p>
          <a:p>
            <a:r>
              <a:rPr lang="en-US" altLang="en-US" sz="2000" b="1" dirty="0">
                <a:latin typeface="+mj-lt"/>
              </a:rPr>
              <a:t>- </a:t>
            </a:r>
            <a:r>
              <a:rPr lang="en-US" altLang="en-US" sz="2000" b="1" dirty="0" err="1">
                <a:latin typeface="+mj-lt"/>
              </a:rPr>
              <a:t>Thông</a:t>
            </a:r>
            <a:r>
              <a:rPr lang="en-US" altLang="en-US" sz="2000" b="1" dirty="0">
                <a:latin typeface="+mj-lt"/>
              </a:rPr>
              <a:t> qua </a:t>
            </a:r>
            <a:r>
              <a:rPr lang="en-US" altLang="en-US" sz="2000" b="1" dirty="0" err="1">
                <a:latin typeface="+mj-lt"/>
              </a:rPr>
              <a:t>trò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chơi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hát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lại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được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một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số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bài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hát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có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trong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chủ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đề</a:t>
            </a:r>
            <a:r>
              <a:rPr lang="en-US" altLang="en-US" sz="2000" b="1" dirty="0">
                <a:latin typeface="+mj-lt"/>
              </a:rPr>
              <a:t> “ </a:t>
            </a:r>
            <a:r>
              <a:rPr lang="en-US" altLang="en-US" sz="2000" b="1" dirty="0" err="1">
                <a:latin typeface="+mj-lt"/>
              </a:rPr>
              <a:t>Giao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thông</a:t>
            </a:r>
            <a:r>
              <a:rPr lang="en-US" altLang="en-US" sz="2000" b="1" dirty="0">
                <a:latin typeface="+mj-lt"/>
              </a:rPr>
              <a:t>”</a:t>
            </a:r>
          </a:p>
          <a:p>
            <a:r>
              <a:rPr lang="en-US" altLang="en-US" sz="2000" b="1" i="1" dirty="0">
                <a:solidFill>
                  <a:srgbClr val="0000FF"/>
                </a:solidFill>
                <a:latin typeface="+mj-lt"/>
              </a:rPr>
              <a:t>3,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</a:rPr>
              <a:t>Thái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</a:rPr>
              <a:t>độ</a:t>
            </a:r>
            <a:endParaRPr lang="en-US" altLang="en-US" sz="2000" b="1" i="1" dirty="0">
              <a:solidFill>
                <a:srgbClr val="0000FF"/>
              </a:solidFill>
              <a:latin typeface="+mj-lt"/>
            </a:endParaRPr>
          </a:p>
          <a:p>
            <a:r>
              <a:rPr lang="en-US" altLang="en-US" sz="2000" b="1" dirty="0">
                <a:latin typeface="+mj-lt"/>
              </a:rPr>
              <a:t>-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mạnh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dạn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tự</a:t>
            </a:r>
            <a:r>
              <a:rPr lang="en-US" altLang="en-US" sz="2000" b="1" dirty="0">
                <a:latin typeface="+mj-lt"/>
              </a:rPr>
              <a:t> tin, </a:t>
            </a:r>
            <a:r>
              <a:rPr lang="en-US" altLang="en-US" sz="2000" b="1" dirty="0" err="1">
                <a:latin typeface="+mj-lt"/>
              </a:rPr>
              <a:t>hào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hứng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tham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gia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vào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các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hoạt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động</a:t>
            </a:r>
            <a:endParaRPr lang="en-US" altLang="en-US" sz="2000" b="1" dirty="0">
              <a:latin typeface="+mj-lt"/>
            </a:endParaRPr>
          </a:p>
          <a:p>
            <a:r>
              <a:rPr lang="en-US" altLang="en-US" sz="2000" b="1" dirty="0">
                <a:latin typeface="+mj-lt"/>
              </a:rPr>
              <a:t>- </a:t>
            </a:r>
            <a:r>
              <a:rPr lang="en-US" altLang="en-US" sz="2000" b="1" dirty="0" err="1">
                <a:latin typeface="+mj-lt"/>
              </a:rPr>
              <a:t>Yêu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quý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các</a:t>
            </a:r>
            <a:r>
              <a:rPr lang="en-US" altLang="en-US" sz="2000" b="1" dirty="0">
                <a:latin typeface="+mj-lt"/>
              </a:rPr>
              <a:t> PTGT</a:t>
            </a:r>
          </a:p>
          <a:p>
            <a:r>
              <a:rPr lang="en-US" altLang="en-US" sz="2000" b="1" dirty="0">
                <a:solidFill>
                  <a:srgbClr val="FFFF00"/>
                </a:solidFill>
                <a:latin typeface="+mj-lt"/>
              </a:rPr>
              <a:t>II. </a:t>
            </a:r>
            <a:r>
              <a:rPr lang="en-US" altLang="en-US" sz="2000" b="1" dirty="0" err="1">
                <a:solidFill>
                  <a:srgbClr val="FFFF00"/>
                </a:solidFill>
                <a:latin typeface="+mj-lt"/>
              </a:rPr>
              <a:t>Chuẩn</a:t>
            </a:r>
            <a:r>
              <a:rPr lang="en-US" alt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+mj-lt"/>
              </a:rPr>
              <a:t>bị</a:t>
            </a:r>
            <a:r>
              <a:rPr lang="en-US" altLang="en-US" sz="2000" b="1" dirty="0">
                <a:solidFill>
                  <a:srgbClr val="FFFF00"/>
                </a:solidFill>
                <a:latin typeface="+mj-lt"/>
              </a:rPr>
              <a:t>:</a:t>
            </a:r>
          </a:p>
          <a:p>
            <a:r>
              <a:rPr lang="en-US" altLang="en-US" sz="2000" b="1" i="1" dirty="0">
                <a:solidFill>
                  <a:srgbClr val="00FFFF"/>
                </a:solidFill>
                <a:latin typeface="+mj-lt"/>
              </a:rPr>
              <a:t> + </a:t>
            </a:r>
            <a:r>
              <a:rPr lang="en-US" altLang="en-US" sz="2000" b="1" i="1" dirty="0" err="1">
                <a:solidFill>
                  <a:srgbClr val="00FFFF"/>
                </a:solidFill>
                <a:latin typeface="+mj-lt"/>
              </a:rPr>
              <a:t>Đồ</a:t>
            </a:r>
            <a:r>
              <a:rPr lang="en-US" altLang="en-US" sz="2000" b="1" i="1" dirty="0">
                <a:solidFill>
                  <a:srgbClr val="00FFFF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00FFFF"/>
                </a:solidFill>
                <a:latin typeface="+mj-lt"/>
              </a:rPr>
              <a:t>dùng</a:t>
            </a:r>
            <a:r>
              <a:rPr lang="en-US" altLang="en-US" sz="2000" b="1" i="1" dirty="0">
                <a:solidFill>
                  <a:srgbClr val="00FFFF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00FFFF"/>
                </a:solidFill>
                <a:latin typeface="+mj-lt"/>
              </a:rPr>
              <a:t>của</a:t>
            </a:r>
            <a:r>
              <a:rPr lang="en-US" altLang="en-US" sz="2000" b="1" i="1" dirty="0">
                <a:solidFill>
                  <a:srgbClr val="00FFFF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00FFFF"/>
                </a:solidFill>
                <a:latin typeface="+mj-lt"/>
              </a:rPr>
              <a:t>cô</a:t>
            </a:r>
            <a:r>
              <a:rPr lang="en-US" altLang="en-US" sz="2000" b="1" i="1" dirty="0">
                <a:solidFill>
                  <a:srgbClr val="00FFFF"/>
                </a:solidFill>
                <a:latin typeface="+mj-lt"/>
              </a:rPr>
              <a:t>:</a:t>
            </a:r>
          </a:p>
          <a:p>
            <a:r>
              <a:rPr lang="en-US" altLang="en-US" sz="2000" b="1" dirty="0">
                <a:latin typeface="+mj-lt"/>
              </a:rPr>
              <a:t>Vi </a:t>
            </a:r>
            <a:r>
              <a:rPr lang="en-US" altLang="en-US" sz="2000" b="1" dirty="0" err="1">
                <a:latin typeface="+mj-lt"/>
              </a:rPr>
              <a:t>tính</a:t>
            </a:r>
            <a:r>
              <a:rPr lang="en-US" altLang="en-US" sz="2000" b="1" dirty="0">
                <a:latin typeface="+mj-lt"/>
              </a:rPr>
              <a:t>, </a:t>
            </a:r>
            <a:r>
              <a:rPr lang="en-US" altLang="en-US" sz="2000" b="1" dirty="0" err="1">
                <a:latin typeface="+mj-lt"/>
              </a:rPr>
              <a:t>loa</a:t>
            </a:r>
            <a:r>
              <a:rPr lang="en-US" altLang="en-US" sz="2000" b="1" dirty="0">
                <a:latin typeface="+mj-lt"/>
              </a:rPr>
              <a:t>, </a:t>
            </a:r>
            <a:r>
              <a:rPr lang="en-US" altLang="en-US" sz="2000" b="1" dirty="0" err="1">
                <a:latin typeface="+mj-lt"/>
              </a:rPr>
              <a:t>máy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chiếu</a:t>
            </a:r>
            <a:endParaRPr lang="en-US" altLang="en-US" sz="2000" b="1" dirty="0">
              <a:latin typeface="+mj-lt"/>
            </a:endParaRPr>
          </a:p>
          <a:p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Giáo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án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Powpoint</a:t>
            </a:r>
            <a:endParaRPr lang="en-US" altLang="en-US" sz="2000" b="1" dirty="0">
              <a:latin typeface="+mj-lt"/>
            </a:endParaRPr>
          </a:p>
          <a:p>
            <a:r>
              <a:rPr lang="en-US" altLang="en-US" sz="2000" b="1" i="1" dirty="0">
                <a:solidFill>
                  <a:srgbClr val="00FFFF"/>
                </a:solidFill>
                <a:latin typeface="+mj-lt"/>
              </a:rPr>
              <a:t> + </a:t>
            </a:r>
            <a:r>
              <a:rPr lang="en-US" altLang="en-US" sz="2000" b="1" i="1" dirty="0" err="1">
                <a:solidFill>
                  <a:srgbClr val="00FFFF"/>
                </a:solidFill>
                <a:latin typeface="+mj-lt"/>
              </a:rPr>
              <a:t>Đồ</a:t>
            </a:r>
            <a:r>
              <a:rPr lang="en-US" altLang="en-US" sz="2000" b="1" i="1" dirty="0">
                <a:solidFill>
                  <a:srgbClr val="00FFFF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00FFFF"/>
                </a:solidFill>
                <a:latin typeface="+mj-lt"/>
              </a:rPr>
              <a:t>dùng</a:t>
            </a:r>
            <a:r>
              <a:rPr lang="en-US" altLang="en-US" sz="2000" b="1" i="1" dirty="0">
                <a:solidFill>
                  <a:srgbClr val="00FFFF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00FFFF"/>
                </a:solidFill>
                <a:latin typeface="+mj-lt"/>
              </a:rPr>
              <a:t>của</a:t>
            </a:r>
            <a:r>
              <a:rPr lang="en-US" altLang="en-US" sz="2000" b="1" i="1" dirty="0">
                <a:solidFill>
                  <a:srgbClr val="00FFFF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00FFFF"/>
                </a:solidFill>
                <a:latin typeface="+mj-lt"/>
              </a:rPr>
              <a:t>trẻ</a:t>
            </a:r>
            <a:endParaRPr lang="en-US" altLang="en-US" sz="2000" b="1" i="1" dirty="0">
              <a:solidFill>
                <a:srgbClr val="00FFFF"/>
              </a:solidFill>
              <a:latin typeface="+mj-lt"/>
            </a:endParaRPr>
          </a:p>
          <a:p>
            <a:r>
              <a:rPr lang="en-US" altLang="en-US" sz="2000" b="1" dirty="0" err="1">
                <a:latin typeface="+mj-lt"/>
              </a:rPr>
              <a:t>Phách</a:t>
            </a:r>
            <a:r>
              <a:rPr lang="en-US" altLang="en-US" sz="2000" b="1" dirty="0">
                <a:latin typeface="+mj-lt"/>
              </a:rPr>
              <a:t>, </a:t>
            </a:r>
            <a:r>
              <a:rPr lang="en-US" altLang="en-US" sz="2000" b="1" dirty="0" err="1">
                <a:latin typeface="+mj-lt"/>
              </a:rPr>
              <a:t>trống</a:t>
            </a:r>
            <a:endParaRPr lang="en-US" altLang="en-US" sz="2000" b="1" dirty="0">
              <a:latin typeface="+mj-lt"/>
            </a:endParaRPr>
          </a:p>
          <a:p>
            <a:r>
              <a:rPr lang="en-US" altLang="en-US" sz="2000" b="1" dirty="0" err="1">
                <a:latin typeface="+mj-lt"/>
              </a:rPr>
              <a:t>Mỗi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trẻ</a:t>
            </a:r>
            <a:r>
              <a:rPr lang="en-US" altLang="en-US" sz="2000" b="1" dirty="0">
                <a:latin typeface="+mj-lt"/>
              </a:rPr>
              <a:t> 1 </a:t>
            </a:r>
            <a:r>
              <a:rPr lang="en-US" altLang="en-US" sz="2000" b="1" dirty="0" err="1">
                <a:latin typeface="+mj-lt"/>
              </a:rPr>
              <a:t>rổ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đựng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dụng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cụ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âm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nhạc</a:t>
            </a:r>
            <a:endParaRPr lang="en-US" altLang="en-US" sz="2000" b="1" dirty="0">
              <a:latin typeface="+mj-lt"/>
            </a:endParaRPr>
          </a:p>
          <a:p>
            <a:endParaRPr lang="vi-VN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616214"/>
      </p:ext>
    </p:extLst>
  </p:cSld>
  <p:clrMapOvr>
    <a:masterClrMapping/>
  </p:clrMapOvr>
  <p:transition advTm="157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olf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486400" y="4956175"/>
            <a:ext cx="990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737225" y="4727575"/>
            <a:ext cx="4572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911851" y="2895600"/>
            <a:ext cx="119063" cy="19050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4" name="Picture 6" descr="bmx_bike_pedaling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ot_sportscar_cruising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1"/>
            <a:ext cx="31242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uy_catching_air_on_a_four_wheeler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traffic_light_green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86400" y="533400"/>
            <a:ext cx="990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755219ckwns085k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9671">
            <a:off x="1557339" y="-71438"/>
            <a:ext cx="5429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755219ckwns085k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7867">
            <a:off x="2316163" y="-820737"/>
            <a:ext cx="5429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755219ckwns085k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1524000"/>
            <a:ext cx="5429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755219ckwns085k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1437" y="-923925"/>
            <a:ext cx="54292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k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41350"/>
            <a:ext cx="3352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048000" y="5791201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438400" y="5181601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CC00"/>
                </a:solidFill>
              </a:rPr>
              <a:t>1, Ổn định tổ chức: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 </a:t>
            </a:r>
            <a:r>
              <a:rPr lang="en-US" altLang="en-US" sz="3200">
                <a:solidFill>
                  <a:srgbClr val="FFFF00"/>
                </a:solidFill>
              </a:rPr>
              <a:t>- Quan sát Phương tiện và đèn tín hiệu GT </a:t>
            </a:r>
            <a:endParaRPr lang="vi-VN" alt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21405"/>
      </p:ext>
    </p:extLst>
  </p:cSld>
  <p:clrMapOvr>
    <a:masterClrMapping/>
  </p:clrMapOvr>
  <p:transition advTm="31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Em-Di-Qua-Nga-Tu-Duong-Ph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9448800" y="6400800"/>
            <a:ext cx="990600" cy="457200"/>
          </a:xfrm>
          <a:prstGeom prst="lef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4" descr="0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822825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971800" y="685800"/>
            <a:ext cx="62484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2, Nội dung:</a:t>
            </a:r>
          </a:p>
          <a:p>
            <a:pPr algn="ctr" eaLnBrk="1" hangingPunct="1"/>
            <a:r>
              <a:rPr lang="en-US" altLang="en-US" sz="4800" b="1">
                <a:solidFill>
                  <a:srgbClr val="00FFFF"/>
                </a:solidFill>
                <a:latin typeface="Times New Roman" panose="02020603050405020304" pitchFamily="18" charset="0"/>
              </a:rPr>
              <a:t>* HĐ1: Dạy hát</a:t>
            </a:r>
            <a:r>
              <a:rPr lang="en-US" altLang="en-US" sz="66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198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876801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1170269phoexz8m4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00" y="-1333500"/>
            <a:ext cx="609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1170269phoexz8m4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7750" y="-1123950"/>
            <a:ext cx="609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1170269phoexz8m4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-1524000"/>
            <a:ext cx="60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1170269phoexz8m4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00" y="-1333500"/>
            <a:ext cx="609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762001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914401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84582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đi qua ngã tư đường phố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99650"/>
      </p:ext>
    </p:extLst>
  </p:cSld>
  <p:clrMapOvr>
    <a:masterClrMapping/>
  </p:clrMapOvr>
  <p:transition advTm="11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55219ckwns085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3886200"/>
            <a:ext cx="838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ireli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4600"/>
            <a:ext cx="914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MVI_2450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>
            <a:lum bright="1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914400"/>
            <a:ext cx="6096000" cy="4572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snowcon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755219ckwns085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838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755219ckwns085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2057400"/>
            <a:ext cx="838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755219ckwns085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9800" y="0"/>
            <a:ext cx="838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755219ckwns085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9800" y="2057400"/>
            <a:ext cx="838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755219ckwns085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9800" y="3886200"/>
            <a:ext cx="838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06164"/>
      </p:ext>
    </p:extLst>
  </p:cSld>
  <p:clrMapOvr>
    <a:masterClrMapping/>
  </p:clrMapOvr>
  <p:transition advTm="58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pache_float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Em di qua nga tu duong ph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9677400" y="64770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0" y="121920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altLang="en-US" sz="40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40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6" name="Picture 6" descr="0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8006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1800" y="-14478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10600" y="-1219200"/>
            <a:ext cx="838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64225" y="-1066800"/>
            <a:ext cx="838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755219ckwns085k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1143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657601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572001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066801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755219ckwns085k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1905000"/>
            <a:ext cx="1143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755219ckwns085k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4114800"/>
            <a:ext cx="1143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755219ckwns085k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48813" y="0"/>
            <a:ext cx="1143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755219ckwns085k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23425" y="1849438"/>
            <a:ext cx="1143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755219ckwns085k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25000" y="4114800"/>
            <a:ext cx="1143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2743200" y="4191001"/>
            <a:ext cx="6781800" cy="15414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Vogue" panose="020B7200000000000000" pitchFamily="34" charset="0"/>
              </a:rPr>
              <a:t>Anh phi c«ng ¬i!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3352800" y="1371600"/>
            <a:ext cx="5486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HĐ2: Nghe hát</a:t>
            </a:r>
          </a:p>
        </p:txBody>
      </p:sp>
    </p:spTree>
    <p:extLst>
      <p:ext uri="{BB962C8B-B14F-4D97-AF65-F5344CB8AC3E}">
        <p14:creationId xmlns:p14="http://schemas.microsoft.com/office/powerpoint/2010/main" val="4247662581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02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5" decel="100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5" decel="100000"/>
                                        <p:tgtEl>
                                          <p:spTgt spid="102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7" name="Picture 3" descr="k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438400" y="4829176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62600" y="20574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908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626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9154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7630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3124200" y="228601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Trß ch¬i ©m nh¹c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524000" y="1295400"/>
            <a:ext cx="3048000" cy="2819400"/>
          </a:xfrm>
          <a:prstGeom prst="rect">
            <a:avLst/>
          </a:prstGeom>
          <a:solidFill>
            <a:srgbClr val="0000FF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vi-VN" altLang="en-US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844724"/>
      </p:ext>
    </p:extLst>
  </p:cSld>
  <p:clrMapOvr>
    <a:masterClrMapping/>
  </p:clrMapOvr>
  <p:transition advTm="23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8" grpId="0"/>
      <p:bldP spid="11269" grpId="0"/>
      <p:bldP spid="11270" grpId="0"/>
      <p:bldP spid="11271" grpId="0"/>
      <p:bldP spid="11272" grpId="0"/>
      <p:bldP spid="11273" grpId="0"/>
      <p:bldP spid="112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Picture 3" descr="train_steam_engine_md_wht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43342"/>
      </p:ext>
    </p:extLst>
  </p:cSld>
  <p:clrMapOvr>
    <a:masterClrMapping/>
  </p:clrMapOvr>
  <p:transition spd="slow" advTm="5149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5" name="Picture 3" descr="k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38400" y="4829176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62600" y="21336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908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5626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915400" y="220980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763000" y="480695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3124200" y="228601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</a:rPr>
              <a:t>Trß ch¬i ©m nh¹c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648200" y="1295400"/>
            <a:ext cx="3048000" cy="28194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vi-VN" altLang="en-US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956346"/>
      </p:ext>
    </p:extLst>
  </p:cSld>
  <p:clrMapOvr>
    <a:masterClrMapping/>
  </p:clrMapOvr>
  <p:transition advTm="12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16" grpId="0"/>
      <p:bldP spid="13317" grpId="0"/>
      <p:bldP spid="13318" grpId="0"/>
      <p:bldP spid="13319" grpId="0"/>
      <p:bldP spid="13320" grpId="0"/>
      <p:bldP spid="13321" grpId="0"/>
      <p:bldP spid="133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397</Words>
  <Application>Microsoft Office PowerPoint</Application>
  <PresentationFormat>Widescreen</PresentationFormat>
  <Paragraphs>85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.VnVogue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2023-03-27T07:10:10Z</dcterms:created>
  <dcterms:modified xsi:type="dcterms:W3CDTF">2023-03-27T07:15:26Z</dcterms:modified>
</cp:coreProperties>
</file>