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78" r:id="rId2"/>
    <p:sldId id="279" r:id="rId3"/>
    <p:sldId id="280" r:id="rId4"/>
    <p:sldId id="256" r:id="rId5"/>
    <p:sldId id="271" r:id="rId6"/>
    <p:sldId id="274" r:id="rId7"/>
    <p:sldId id="261" r:id="rId8"/>
    <p:sldId id="275" r:id="rId9"/>
    <p:sldId id="276" r:id="rId10"/>
    <p:sldId id="260" r:id="rId11"/>
    <p:sldId id="272" r:id="rId12"/>
    <p:sldId id="258" r:id="rId13"/>
    <p:sldId id="262" r:id="rId14"/>
    <p:sldId id="259" r:id="rId15"/>
    <p:sldId id="263" r:id="rId16"/>
    <p:sldId id="281" r:id="rId17"/>
    <p:sldId id="282" r:id="rId18"/>
    <p:sldId id="283" r:id="rId19"/>
    <p:sldId id="284" r:id="rId2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7" d="100"/>
          <a:sy n="77" d="100"/>
        </p:scale>
        <p:origin x="-1541" y="-7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F37767-0FE1-44AC-831D-4F4190FEED05}" type="datetimeFigureOut">
              <a:rPr lang="en-US" smtClean="0"/>
              <a:t>2/4/2023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0C37694-A9DF-4F11-9331-9DFC7EA0EA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92168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C37694-A9DF-4F11-9331-9DFC7EA0EA17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34597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C37694-A9DF-4F11-9331-9DFC7EA0EA17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792024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C37694-A9DF-4F11-9331-9DFC7EA0EA17}" type="slidenum">
              <a:rPr lang="en-US">
                <a:solidFill>
                  <a:prstClr val="black"/>
                </a:solidFill>
              </a:rPr>
              <a:pPr/>
              <a:t>13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79202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EF33FE-E1D7-4AA4-8AEA-EC5CD53D3062}" type="datetimeFigureOut">
              <a:rPr lang="en-US" smtClean="0"/>
              <a:t>2/4/2023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0B6C78-EA1C-46CC-A601-211043046A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24196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EF33FE-E1D7-4AA4-8AEA-EC5CD53D3062}" type="datetimeFigureOut">
              <a:rPr lang="en-US" smtClean="0"/>
              <a:t>2/4/2023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0B6C78-EA1C-46CC-A601-211043046A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54524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EF33FE-E1D7-4AA4-8AEA-EC5CD53D3062}" type="datetimeFigureOut">
              <a:rPr lang="en-US" smtClean="0"/>
              <a:t>2/4/2023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0B6C78-EA1C-46CC-A601-211043046A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27651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EF33FE-E1D7-4AA4-8AEA-EC5CD53D3062}" type="datetimeFigureOut">
              <a:rPr lang="en-US" smtClean="0"/>
              <a:t>2/4/2023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0B6C78-EA1C-46CC-A601-211043046A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43642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EF33FE-E1D7-4AA4-8AEA-EC5CD53D3062}" type="datetimeFigureOut">
              <a:rPr lang="en-US" smtClean="0"/>
              <a:t>2/4/2023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0B6C78-EA1C-46CC-A601-211043046A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8564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EF33FE-E1D7-4AA4-8AEA-EC5CD53D3062}" type="datetimeFigureOut">
              <a:rPr lang="en-US" smtClean="0"/>
              <a:t>2/4/2023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0B6C78-EA1C-46CC-A601-211043046A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77434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EF33FE-E1D7-4AA4-8AEA-EC5CD53D3062}" type="datetimeFigureOut">
              <a:rPr lang="en-US" smtClean="0"/>
              <a:t>2/4/2023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0B6C78-EA1C-46CC-A601-211043046A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93950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EF33FE-E1D7-4AA4-8AEA-EC5CD53D3062}" type="datetimeFigureOut">
              <a:rPr lang="en-US" smtClean="0"/>
              <a:t>2/4/2023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0B6C78-EA1C-46CC-A601-211043046A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55849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EF33FE-E1D7-4AA4-8AEA-EC5CD53D3062}" type="datetimeFigureOut">
              <a:rPr lang="en-US" smtClean="0"/>
              <a:t>2/4/2023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0B6C78-EA1C-46CC-A601-211043046A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85581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EF33FE-E1D7-4AA4-8AEA-EC5CD53D3062}" type="datetimeFigureOut">
              <a:rPr lang="en-US" smtClean="0"/>
              <a:t>2/4/2023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0B6C78-EA1C-46CC-A601-211043046A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3860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EF33FE-E1D7-4AA4-8AEA-EC5CD53D3062}" type="datetimeFigureOut">
              <a:rPr lang="en-US" smtClean="0"/>
              <a:t>2/4/2023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0B6C78-EA1C-46CC-A601-211043046A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55185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EF33FE-E1D7-4AA4-8AEA-EC5CD53D3062}" type="datetimeFigureOut">
              <a:rPr lang="en-US" smtClean="0"/>
              <a:t>2/4/2023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0B6C78-EA1C-46CC-A601-211043046A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87739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1.jpeg"/><Relationship Id="rId7" Type="http://schemas.microsoft.com/office/2007/relationships/hdphoto" Target="../media/hdphoto8.wdp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11" Type="http://schemas.openxmlformats.org/officeDocument/2006/relationships/image" Target="../media/image15.png"/><Relationship Id="rId5" Type="http://schemas.microsoft.com/office/2007/relationships/hdphoto" Target="../media/hdphoto4.wdp"/><Relationship Id="rId10" Type="http://schemas.openxmlformats.org/officeDocument/2006/relationships/image" Target="../media/image22.jpeg"/><Relationship Id="rId4" Type="http://schemas.openxmlformats.org/officeDocument/2006/relationships/image" Target="../media/image9.png"/><Relationship Id="rId9" Type="http://schemas.microsoft.com/office/2007/relationships/hdphoto" Target="../media/hdphoto9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microsoft.com/office/2007/relationships/hdphoto" Target="../media/hdphoto10.wdp"/><Relationship Id="rId3" Type="http://schemas.openxmlformats.org/officeDocument/2006/relationships/audio" Target="../media/audio1.wav"/><Relationship Id="rId7" Type="http://schemas.openxmlformats.org/officeDocument/2006/relationships/image" Target="../media/image2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microsoft.com/office/2007/relationships/hdphoto" Target="../media/hdphoto4.wdp"/><Relationship Id="rId11" Type="http://schemas.microsoft.com/office/2007/relationships/hdphoto" Target="../media/hdphoto11.wdp"/><Relationship Id="rId5" Type="http://schemas.openxmlformats.org/officeDocument/2006/relationships/image" Target="../media/image9.png"/><Relationship Id="rId10" Type="http://schemas.openxmlformats.org/officeDocument/2006/relationships/image" Target="../media/image25.png"/><Relationship Id="rId4" Type="http://schemas.openxmlformats.org/officeDocument/2006/relationships/image" Target="../media/image23.jpg"/><Relationship Id="rId9" Type="http://schemas.openxmlformats.org/officeDocument/2006/relationships/image" Target="../media/image18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microsoft.com/office/2007/relationships/hdphoto" Target="../media/hdphoto10.wdp"/><Relationship Id="rId4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8" Type="http://schemas.microsoft.com/office/2007/relationships/hdphoto" Target="../media/hdphoto12.wdp"/><Relationship Id="rId3" Type="http://schemas.openxmlformats.org/officeDocument/2006/relationships/image" Target="../media/image26.jpg"/><Relationship Id="rId7" Type="http://schemas.openxmlformats.org/officeDocument/2006/relationships/image" Target="../media/image2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microsoft.com/office/2007/relationships/hdphoto" Target="../media/hdphoto4.wdp"/><Relationship Id="rId10" Type="http://schemas.microsoft.com/office/2007/relationships/hdphoto" Target="../media/hdphoto13.wdp"/><Relationship Id="rId4" Type="http://schemas.openxmlformats.org/officeDocument/2006/relationships/image" Target="../media/image9.png"/><Relationship Id="rId9" Type="http://schemas.openxmlformats.org/officeDocument/2006/relationships/image" Target="../media/image2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Relationship Id="rId4" Type="http://schemas.microsoft.com/office/2007/relationships/hdphoto" Target="../media/hdphoto13.wdp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5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microsoft.com/office/2007/relationships/hdphoto" Target="../media/hdphoto14.wdp"/><Relationship Id="rId5" Type="http://schemas.openxmlformats.org/officeDocument/2006/relationships/image" Target="../media/image30.png"/><Relationship Id="rId4" Type="http://schemas.openxmlformats.org/officeDocument/2006/relationships/image" Target="../media/image29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5.png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microsoft.com/office/2007/relationships/hdphoto" Target="../media/hdphoto15.wdp"/><Relationship Id="rId5" Type="http://schemas.openxmlformats.org/officeDocument/2006/relationships/image" Target="../media/image32.png"/><Relationship Id="rId4" Type="http://schemas.openxmlformats.org/officeDocument/2006/relationships/image" Target="../media/image31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5.png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6" Type="http://schemas.microsoft.com/office/2007/relationships/hdphoto" Target="../media/hdphoto16.wdp"/><Relationship Id="rId5" Type="http://schemas.openxmlformats.org/officeDocument/2006/relationships/image" Target="../media/image34.png"/><Relationship Id="rId4" Type="http://schemas.openxmlformats.org/officeDocument/2006/relationships/image" Target="../media/image33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5.png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6" Type="http://schemas.microsoft.com/office/2007/relationships/hdphoto" Target="../media/hdphoto1.wdp"/><Relationship Id="rId5" Type="http://schemas.openxmlformats.org/officeDocument/2006/relationships/image" Target="../media/image3.png"/><Relationship Id="rId4" Type="http://schemas.openxmlformats.org/officeDocument/2006/relationships/image" Target="../media/image35.jpg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4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microsoft.com/office/2007/relationships/hdphoto" Target="../media/hdphoto1.wdp"/><Relationship Id="rId5" Type="http://schemas.openxmlformats.org/officeDocument/2006/relationships/image" Target="../media/image3.png"/><Relationship Id="rId4" Type="http://schemas.openxmlformats.org/officeDocument/2006/relationships/image" Target="../media/image2.jpg"/><Relationship Id="rId9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3" Type="http://schemas.openxmlformats.org/officeDocument/2006/relationships/audio" Target="../media/audio1.wav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microsoft.com/office/2007/relationships/hdphoto" Target="../media/hdphoto3.wdp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11.jpeg"/><Relationship Id="rId7" Type="http://schemas.microsoft.com/office/2007/relationships/hdphoto" Target="../media/hdphoto5.wdp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11" Type="http://schemas.openxmlformats.org/officeDocument/2006/relationships/image" Target="../media/image15.png"/><Relationship Id="rId5" Type="http://schemas.microsoft.com/office/2007/relationships/hdphoto" Target="../media/hdphoto4.wdp"/><Relationship Id="rId10" Type="http://schemas.openxmlformats.org/officeDocument/2006/relationships/image" Target="../media/image14.jpeg"/><Relationship Id="rId4" Type="http://schemas.openxmlformats.org/officeDocument/2006/relationships/image" Target="../media/image9.png"/><Relationship Id="rId9" Type="http://schemas.microsoft.com/office/2007/relationships/hdphoto" Target="../media/hdphoto6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7.jpeg"/><Relationship Id="rId7" Type="http://schemas.openxmlformats.org/officeDocument/2006/relationships/image" Target="../media/image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jpg"/><Relationship Id="rId11" Type="http://schemas.microsoft.com/office/2007/relationships/hdphoto" Target="../media/hdphoto4.wdp"/><Relationship Id="rId5" Type="http://schemas.microsoft.com/office/2007/relationships/hdphoto" Target="../media/hdphoto7.wdp"/><Relationship Id="rId10" Type="http://schemas.openxmlformats.org/officeDocument/2006/relationships/image" Target="../media/image9.png"/><Relationship Id="rId4" Type="http://schemas.openxmlformats.org/officeDocument/2006/relationships/image" Target="../media/image17.png"/><Relationship Id="rId9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Relationship Id="rId4" Type="http://schemas.microsoft.com/office/2007/relationships/hdphoto" Target="../media/hdphoto3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0" cy="6858000"/>
          </a:xfrm>
          <a:prstGeom prst="rect">
            <a:avLst/>
          </a:prstGeom>
        </p:spPr>
      </p:pic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9099969"/>
              </p:ext>
            </p:extLst>
          </p:nvPr>
        </p:nvGraphicFramePr>
        <p:xfrm>
          <a:off x="1080653" y="237468"/>
          <a:ext cx="7886700" cy="617220"/>
        </p:xfrm>
        <a:graphic>
          <a:graphicData uri="http://schemas.openxmlformats.org/drawingml/2006/table">
            <a:tbl>
              <a:tblPr/>
              <a:tblGrid>
                <a:gridCol w="7886700">
                  <a:extLst>
                    <a:ext uri="{9D8B030D-6E8A-4147-A177-3AD203B41FA5}">
                      <a16:colId xmlns="" xmlns:a16="http://schemas.microsoft.com/office/drawing/2014/main" val="3071720226"/>
                    </a:ext>
                  </a:extLst>
                </a:gridCol>
              </a:tblGrid>
              <a:tr h="617220">
                <a:tc>
                  <a:txBody>
                    <a:bodyPr/>
                    <a:lstStyle/>
                    <a:p>
                      <a:pPr algn="ctr"/>
                      <a:r>
                        <a:rPr lang="vi-VN" sz="18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PHÒNG GIÁO DỤC VÀ ĐÀO TẠO QUẬN LONG BIÊN</a:t>
                      </a:r>
                      <a:endParaRPr lang="vi-VN" sz="1800" dirty="0">
                        <a:solidFill>
                          <a:srgbClr val="FF0000"/>
                        </a:solidFill>
                        <a:effectLst/>
                      </a:endParaRPr>
                    </a:p>
                    <a:p>
                      <a:pPr algn="ctr"/>
                      <a:r>
                        <a:rPr lang="vi-VN" sz="18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TRƯỜNG MẦM </a:t>
                      </a:r>
                      <a:r>
                        <a:rPr lang="vi-VN" sz="1800" b="1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NON</a:t>
                      </a:r>
                      <a:r>
                        <a:rPr lang="en-US" sz="1800" b="1" baseline="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 THẠCH CẦU</a:t>
                      </a:r>
                      <a:endParaRPr lang="vi-VN" sz="1800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marL="68580" marR="68580" marT="34290" marB="3429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623481981"/>
                  </a:ext>
                </a:extLst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4912545"/>
              </p:ext>
            </p:extLst>
          </p:nvPr>
        </p:nvGraphicFramePr>
        <p:xfrm>
          <a:off x="1828800" y="1265420"/>
          <a:ext cx="6686551" cy="982980"/>
        </p:xfrm>
        <a:graphic>
          <a:graphicData uri="http://schemas.openxmlformats.org/drawingml/2006/table">
            <a:tbl>
              <a:tblPr/>
              <a:tblGrid>
                <a:gridCol w="6686551">
                  <a:extLst>
                    <a:ext uri="{9D8B030D-6E8A-4147-A177-3AD203B41FA5}">
                      <a16:colId xmlns="" xmlns:a16="http://schemas.microsoft.com/office/drawing/2014/main" val="880737479"/>
                    </a:ext>
                  </a:extLst>
                </a:gridCol>
              </a:tblGrid>
              <a:tr h="982980">
                <a:tc>
                  <a:txBody>
                    <a:bodyPr/>
                    <a:lstStyle/>
                    <a:p>
                      <a:pPr algn="ctr"/>
                      <a:r>
                        <a:rPr lang="en-US" sz="3000" b="1" dirty="0">
                          <a:solidFill>
                            <a:srgbClr val="000096"/>
                          </a:solidFill>
                          <a:effectLst/>
                          <a:latin typeface="Times New Roman" panose="02020603050405020304" pitchFamily="18" charset="0"/>
                        </a:rPr>
                        <a:t>HOẠT ĐỘNG</a:t>
                      </a:r>
                      <a:endParaRPr lang="en-US" sz="3000" dirty="0">
                        <a:effectLst/>
                      </a:endParaRPr>
                    </a:p>
                    <a:p>
                      <a:pPr algn="ctr"/>
                      <a:r>
                        <a:rPr lang="en-US" sz="3000" b="1" dirty="0">
                          <a:solidFill>
                            <a:srgbClr val="000096"/>
                          </a:solidFill>
                          <a:effectLst/>
                          <a:latin typeface="Times New Roman" panose="02020603050405020304" pitchFamily="18" charset="0"/>
                        </a:rPr>
                        <a:t>LÀM QUEN </a:t>
                      </a:r>
                      <a:r>
                        <a:rPr lang="en-US" sz="3000" b="1" dirty="0" smtClean="0">
                          <a:solidFill>
                            <a:srgbClr val="000096"/>
                          </a:solidFill>
                          <a:effectLst/>
                          <a:latin typeface="Times New Roman" panose="02020603050405020304" pitchFamily="18" charset="0"/>
                        </a:rPr>
                        <a:t>VỚI</a:t>
                      </a:r>
                      <a:r>
                        <a:rPr lang="en-US" sz="3000" b="1" baseline="0" dirty="0" smtClean="0">
                          <a:solidFill>
                            <a:srgbClr val="000096"/>
                          </a:solidFill>
                          <a:effectLst/>
                          <a:latin typeface="Times New Roman" panose="02020603050405020304" pitchFamily="18" charset="0"/>
                        </a:rPr>
                        <a:t> TOÁN</a:t>
                      </a:r>
                      <a:endParaRPr lang="en-US" sz="3000" dirty="0">
                        <a:effectLst/>
                      </a:endParaRPr>
                    </a:p>
                  </a:txBody>
                  <a:tcPr marL="68580" marR="68580" marT="34290" marB="3429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79221323"/>
                  </a:ext>
                </a:extLst>
              </a:tr>
            </a:tbl>
          </a:graphicData>
        </a:graphic>
      </p:graphicFrame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71618078"/>
              </p:ext>
            </p:extLst>
          </p:nvPr>
        </p:nvGraphicFramePr>
        <p:xfrm>
          <a:off x="1371599" y="2619309"/>
          <a:ext cx="7600951" cy="1531620"/>
        </p:xfrm>
        <a:graphic>
          <a:graphicData uri="http://schemas.openxmlformats.org/drawingml/2006/table">
            <a:tbl>
              <a:tblPr/>
              <a:tblGrid>
                <a:gridCol w="7600951">
                  <a:extLst>
                    <a:ext uri="{9D8B030D-6E8A-4147-A177-3AD203B41FA5}">
                      <a16:colId xmlns="" xmlns:a16="http://schemas.microsoft.com/office/drawing/2014/main" val="1177095801"/>
                    </a:ext>
                  </a:extLst>
                </a:gridCol>
              </a:tblGrid>
              <a:tr h="1070651"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 err="1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Đề</a:t>
                      </a:r>
                      <a:r>
                        <a:rPr lang="en-US" sz="32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3200" b="1" dirty="0" err="1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tài</a:t>
                      </a:r>
                      <a:r>
                        <a:rPr lang="en-US" sz="32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: </a:t>
                      </a:r>
                      <a:r>
                        <a:rPr lang="en-US" sz="3200" b="1" dirty="0" err="1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Ôn</a:t>
                      </a:r>
                      <a:r>
                        <a:rPr lang="en-US" sz="32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3200" b="1" dirty="0" err="1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hình</a:t>
                      </a:r>
                      <a:r>
                        <a:rPr lang="en-US" sz="3200" b="1" baseline="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3200" b="1" baseline="0" dirty="0" err="1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vuông</a:t>
                      </a:r>
                      <a:r>
                        <a:rPr lang="en-US" sz="32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  <a:r>
                        <a:rPr lang="en-US" sz="3200" b="1" dirty="0" err="1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hình</a:t>
                      </a:r>
                      <a:r>
                        <a:rPr lang="en-US" sz="3200" b="1" baseline="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tam </a:t>
                      </a:r>
                      <a:r>
                        <a:rPr lang="en-US" sz="3200" b="1" baseline="0" dirty="0" err="1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giác</a:t>
                      </a:r>
                      <a:r>
                        <a:rPr lang="en-US" sz="3200" b="1" baseline="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32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,</a:t>
                      </a:r>
                    </a:p>
                    <a:p>
                      <a:pPr algn="ctr"/>
                      <a:r>
                        <a:rPr lang="en-US" sz="32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3200" b="1" dirty="0" err="1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hình</a:t>
                      </a:r>
                      <a:r>
                        <a:rPr lang="en-US" sz="3200" b="1" baseline="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3200" b="1" baseline="0" dirty="0" err="1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tròn</a:t>
                      </a:r>
                      <a:r>
                        <a:rPr lang="en-US" sz="3200" b="1" baseline="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32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  <a:r>
                        <a:rPr lang="en-US" sz="3200" b="1" dirty="0" err="1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hình</a:t>
                      </a:r>
                      <a:r>
                        <a:rPr lang="en-US" sz="32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3200" b="1" dirty="0" err="1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chữ</a:t>
                      </a:r>
                      <a:r>
                        <a:rPr lang="en-US" sz="32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3200" b="1" dirty="0" err="1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nhật</a:t>
                      </a:r>
                      <a:r>
                        <a:rPr lang="en-US" sz="32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/>
                      </a:r>
                      <a:br>
                        <a:rPr lang="en-US" sz="32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lang="en-US" sz="32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                                  </a:t>
                      </a:r>
                      <a:endParaRPr lang="en-US" sz="3000" dirty="0">
                        <a:effectLst/>
                      </a:endParaRPr>
                    </a:p>
                  </a:txBody>
                  <a:tcPr marL="68580" marR="68580" marT="34290" marB="3429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4244510867"/>
                  </a:ext>
                </a:extLst>
              </a:tr>
            </a:tbl>
          </a:graphicData>
        </a:graphic>
      </p:graphicFrame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8973771"/>
              </p:ext>
            </p:extLst>
          </p:nvPr>
        </p:nvGraphicFramePr>
        <p:xfrm>
          <a:off x="3297814" y="4166419"/>
          <a:ext cx="4720071" cy="708660"/>
        </p:xfrm>
        <a:graphic>
          <a:graphicData uri="http://schemas.openxmlformats.org/drawingml/2006/table">
            <a:tbl>
              <a:tblPr/>
              <a:tblGrid>
                <a:gridCol w="4720071">
                  <a:extLst>
                    <a:ext uri="{9D8B030D-6E8A-4147-A177-3AD203B41FA5}">
                      <a16:colId xmlns="" xmlns:a16="http://schemas.microsoft.com/office/drawing/2014/main" val="459949269"/>
                    </a:ext>
                  </a:extLst>
                </a:gridCol>
              </a:tblGrid>
              <a:tr h="708660">
                <a:tc>
                  <a:txBody>
                    <a:bodyPr/>
                    <a:lstStyle/>
                    <a:p>
                      <a:pPr algn="l"/>
                      <a:r>
                        <a:rPr lang="vi-VN" sz="2100" b="1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</a:rPr>
                        <a:t>Lứa tuổi: 5-6 tuổi</a:t>
                      </a:r>
                      <a:endParaRPr lang="vi-VN" sz="1400" dirty="0">
                        <a:solidFill>
                          <a:srgbClr val="002060"/>
                        </a:solidFill>
                        <a:effectLst/>
                      </a:endParaRPr>
                    </a:p>
                    <a:p>
                      <a:pPr algn="l"/>
                      <a:r>
                        <a:rPr lang="vi-VN" sz="2100" b="1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</a:rPr>
                        <a:t>Giáo viên: </a:t>
                      </a:r>
                      <a:r>
                        <a:rPr lang="en-US" sz="2100" b="1" dirty="0" err="1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</a:rPr>
                        <a:t>Dương</a:t>
                      </a:r>
                      <a:r>
                        <a:rPr lang="en-US" sz="2100" b="1" baseline="0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en-US" sz="2100" b="1" baseline="0" dirty="0" err="1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</a:rPr>
                        <a:t>Thị</a:t>
                      </a:r>
                      <a:r>
                        <a:rPr lang="en-US" sz="2100" b="1" baseline="0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</a:rPr>
                        <a:t> Minh Thu</a:t>
                      </a:r>
                      <a:endParaRPr lang="vi-VN" sz="1400" dirty="0">
                        <a:solidFill>
                          <a:srgbClr val="002060"/>
                        </a:solidFill>
                        <a:effectLst/>
                      </a:endParaRPr>
                    </a:p>
                  </a:txBody>
                  <a:tcPr marL="68580" marR="68580" marT="34290" marB="3429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6006567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84410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Picture 3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1" y="-14959"/>
            <a:ext cx="9135319" cy="685148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390731" y="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b="1" dirty="0" smtClean="0">
                <a:solidFill>
                  <a:schemeClr val="accent6">
                    <a:lumMod val="75000"/>
                  </a:schemeClr>
                </a:solidFill>
              </a:rPr>
              <a:t>                 </a:t>
            </a:r>
            <a:r>
              <a:rPr lang="en-US" sz="2000" b="1" dirty="0" err="1" smtClean="0">
                <a:solidFill>
                  <a:schemeClr val="accent6">
                    <a:lumMod val="75000"/>
                  </a:schemeClr>
                </a:solidFill>
              </a:rPr>
              <a:t>Câu</a:t>
            </a:r>
            <a:r>
              <a:rPr lang="en-US" sz="2000" b="1" dirty="0" smtClean="0">
                <a:solidFill>
                  <a:schemeClr val="accent6">
                    <a:lumMod val="75000"/>
                  </a:schemeClr>
                </a:solidFill>
              </a:rPr>
              <a:t> 4: </a:t>
            </a:r>
            <a:r>
              <a:rPr lang="en-US" sz="2000" b="1" dirty="0" err="1" smtClean="0">
                <a:solidFill>
                  <a:schemeClr val="accent6">
                    <a:lumMod val="75000"/>
                  </a:schemeClr>
                </a:solidFill>
              </a:rPr>
              <a:t>Đồ</a:t>
            </a:r>
            <a:r>
              <a:rPr lang="en-US" sz="2000" b="1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sz="2000" b="1" dirty="0" err="1" smtClean="0">
                <a:solidFill>
                  <a:schemeClr val="accent6">
                    <a:lumMod val="75000"/>
                  </a:schemeClr>
                </a:solidFill>
              </a:rPr>
              <a:t>vật</a:t>
            </a:r>
            <a:r>
              <a:rPr lang="en-US" sz="2000" b="1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sz="2000" b="1" dirty="0" err="1" smtClean="0">
                <a:solidFill>
                  <a:schemeClr val="accent6">
                    <a:lumMod val="75000"/>
                  </a:schemeClr>
                </a:solidFill>
              </a:rPr>
              <a:t>gì</a:t>
            </a:r>
            <a:r>
              <a:rPr lang="en-US" sz="2000" b="1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sz="2000" b="1" dirty="0" err="1" smtClean="0">
                <a:solidFill>
                  <a:schemeClr val="accent6">
                    <a:lumMod val="75000"/>
                  </a:schemeClr>
                </a:solidFill>
              </a:rPr>
              <a:t>có</a:t>
            </a:r>
            <a:r>
              <a:rPr lang="en-US" sz="2000" b="1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sz="2000" b="1" dirty="0" err="1" smtClean="0">
                <a:solidFill>
                  <a:schemeClr val="accent6">
                    <a:lumMod val="75000"/>
                  </a:schemeClr>
                </a:solidFill>
              </a:rPr>
              <a:t>dạng</a:t>
            </a:r>
            <a:r>
              <a:rPr lang="en-US" sz="2000" b="1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sz="2000" b="1" dirty="0" err="1" smtClean="0">
                <a:solidFill>
                  <a:schemeClr val="accent6">
                    <a:lumMod val="75000"/>
                  </a:schemeClr>
                </a:solidFill>
              </a:rPr>
              <a:t>khối</a:t>
            </a:r>
            <a:r>
              <a:rPr lang="en-US" sz="2000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sz="2000" b="1" dirty="0" err="1" smtClean="0">
                <a:solidFill>
                  <a:schemeClr val="accent6">
                    <a:lumMod val="75000"/>
                  </a:schemeClr>
                </a:solidFill>
              </a:rPr>
              <a:t>cầu</a:t>
            </a:r>
            <a:r>
              <a:rPr lang="en-US" sz="2000" b="1" dirty="0" smtClean="0">
                <a:solidFill>
                  <a:schemeClr val="accent6">
                    <a:lumMod val="75000"/>
                  </a:schemeClr>
                </a:solidFill>
              </a:rPr>
              <a:t>? </a:t>
            </a:r>
            <a:endParaRPr lang="en-US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389" b="91389" l="1690" r="9250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9036" y="106583"/>
            <a:ext cx="1002242" cy="1143000"/>
          </a:xfrm>
          <a:prstGeom prst="rect">
            <a:avLst/>
          </a:prstGeom>
        </p:spPr>
      </p:pic>
      <p:grpSp>
        <p:nvGrpSpPr>
          <p:cNvPr id="14" name="Group 13"/>
          <p:cNvGrpSpPr/>
          <p:nvPr/>
        </p:nvGrpSpPr>
        <p:grpSpPr>
          <a:xfrm>
            <a:off x="457200" y="1085593"/>
            <a:ext cx="3075369" cy="2325194"/>
            <a:chOff x="2839511" y="1484805"/>
            <a:chExt cx="3075369" cy="2325194"/>
          </a:xfrm>
        </p:grpSpPr>
        <p:sp>
          <p:nvSpPr>
            <p:cNvPr id="13" name="Rectangle 12"/>
            <p:cNvSpPr/>
            <p:nvPr/>
          </p:nvSpPr>
          <p:spPr>
            <a:xfrm>
              <a:off x="3606350" y="1484805"/>
              <a:ext cx="2308530" cy="2325194"/>
            </a:xfrm>
            <a:prstGeom prst="rect">
              <a:avLst/>
            </a:prstGeom>
            <a:solidFill>
              <a:schemeClr val="bg1"/>
            </a:solidFill>
            <a:ln w="571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2" name="Picture 11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10000" b="90000" l="6125" r="93375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534" t="12261" r="8045" b="12791"/>
            <a:stretch/>
          </p:blipFill>
          <p:spPr>
            <a:xfrm>
              <a:off x="3699019" y="1600200"/>
              <a:ext cx="2148244" cy="1907187"/>
            </a:xfrm>
            <a:prstGeom prst="rect">
              <a:avLst/>
            </a:prstGeom>
          </p:spPr>
        </p:pic>
        <p:sp>
          <p:nvSpPr>
            <p:cNvPr id="25" name="Rectangle 24"/>
            <p:cNvSpPr/>
            <p:nvPr/>
          </p:nvSpPr>
          <p:spPr>
            <a:xfrm>
              <a:off x="2839511" y="2133600"/>
              <a:ext cx="706667" cy="132343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b="1" dirty="0" smtClean="0">
                  <a:solidFill>
                    <a:srgbClr val="7030A0"/>
                  </a:solidFill>
                </a:rPr>
                <a:t> </a:t>
              </a:r>
            </a:p>
            <a:p>
              <a:r>
                <a:rPr lang="en-US" sz="4400" b="1" dirty="0" smtClean="0">
                  <a:solidFill>
                    <a:schemeClr val="accent6">
                      <a:lumMod val="75000"/>
                    </a:schemeClr>
                  </a:solidFill>
                </a:rPr>
                <a:t>1. </a:t>
              </a:r>
              <a:r>
                <a:rPr lang="en-US" b="1" dirty="0" smtClean="0">
                  <a:solidFill>
                    <a:srgbClr val="7030A0"/>
                  </a:solidFill>
                </a:rPr>
                <a:t/>
              </a:r>
              <a:br>
                <a:rPr lang="en-US" b="1" dirty="0" smtClean="0">
                  <a:solidFill>
                    <a:srgbClr val="7030A0"/>
                  </a:solidFill>
                </a:rPr>
              </a:br>
              <a:r>
                <a:rPr lang="en-US" b="1" dirty="0" smtClean="0">
                  <a:solidFill>
                    <a:srgbClr val="7030A0"/>
                  </a:solidFill>
                </a:rPr>
                <a:t>   </a:t>
              </a:r>
              <a:endParaRPr lang="en-US" dirty="0"/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4107645" y="1096503"/>
            <a:ext cx="3374350" cy="2314283"/>
            <a:chOff x="232000" y="4290928"/>
            <a:chExt cx="3374350" cy="2314283"/>
          </a:xfrm>
        </p:grpSpPr>
        <p:sp>
          <p:nvSpPr>
            <p:cNvPr id="24" name="Rectangle 23"/>
            <p:cNvSpPr/>
            <p:nvPr/>
          </p:nvSpPr>
          <p:spPr>
            <a:xfrm>
              <a:off x="914298" y="4290928"/>
              <a:ext cx="2692052" cy="2314283"/>
            </a:xfrm>
            <a:prstGeom prst="rect">
              <a:avLst/>
            </a:prstGeom>
            <a:solidFill>
              <a:schemeClr val="bg1"/>
            </a:solidFill>
            <a:ln w="571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" name="Picture 2"/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9965" b="97997" l="7002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143" t="14075" r="9103" b="9695"/>
            <a:stretch/>
          </p:blipFill>
          <p:spPr>
            <a:xfrm>
              <a:off x="1066698" y="4649894"/>
              <a:ext cx="2539652" cy="1596353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000" y="4847904"/>
              <a:ext cx="834698" cy="132343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b="1" dirty="0" smtClean="0">
                  <a:solidFill>
                    <a:srgbClr val="7030A0"/>
                  </a:solidFill>
                </a:rPr>
                <a:t> </a:t>
              </a:r>
            </a:p>
            <a:p>
              <a:r>
                <a:rPr lang="en-US" sz="4400" b="1" dirty="0">
                  <a:solidFill>
                    <a:schemeClr val="accent6">
                      <a:lumMod val="75000"/>
                    </a:schemeClr>
                  </a:solidFill>
                </a:rPr>
                <a:t>2</a:t>
              </a:r>
              <a:r>
                <a:rPr lang="en-US" sz="4400" b="1" dirty="0" smtClean="0">
                  <a:solidFill>
                    <a:schemeClr val="accent6">
                      <a:lumMod val="75000"/>
                    </a:schemeClr>
                  </a:solidFill>
                </a:rPr>
                <a:t>. </a:t>
              </a:r>
              <a:r>
                <a:rPr lang="en-US" b="1" dirty="0" smtClean="0">
                  <a:solidFill>
                    <a:srgbClr val="7030A0"/>
                  </a:solidFill>
                </a:rPr>
                <a:t/>
              </a:r>
              <a:br>
                <a:rPr lang="en-US" b="1" dirty="0" smtClean="0">
                  <a:solidFill>
                    <a:srgbClr val="7030A0"/>
                  </a:solidFill>
                </a:rPr>
              </a:br>
              <a:r>
                <a:rPr lang="en-US" b="1" dirty="0" smtClean="0">
                  <a:solidFill>
                    <a:srgbClr val="7030A0"/>
                  </a:solidFill>
                </a:rPr>
                <a:t>   </a:t>
              </a:r>
              <a:endParaRPr lang="en-US" dirty="0"/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483257" y="3851149"/>
            <a:ext cx="3020625" cy="2106237"/>
            <a:chOff x="5438217" y="4206377"/>
            <a:chExt cx="3020625" cy="2398834"/>
          </a:xfrm>
        </p:grpSpPr>
        <p:sp>
          <p:nvSpPr>
            <p:cNvPr id="23" name="Rectangle 22"/>
            <p:cNvSpPr/>
            <p:nvPr/>
          </p:nvSpPr>
          <p:spPr>
            <a:xfrm>
              <a:off x="6112267" y="4206377"/>
              <a:ext cx="2346575" cy="2398834"/>
            </a:xfrm>
            <a:prstGeom prst="rect">
              <a:avLst/>
            </a:prstGeom>
            <a:solidFill>
              <a:schemeClr val="bg1"/>
            </a:solidFill>
            <a:ln w="571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1" name="Picture 10"/>
            <p:cNvPicPr>
              <a:picLocks noChangeAspect="1"/>
            </p:cNvPicPr>
            <p:nvPr/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234" t="2836" r="10527" b="4756"/>
            <a:stretch/>
          </p:blipFill>
          <p:spPr>
            <a:xfrm>
              <a:off x="6379243" y="4412893"/>
              <a:ext cx="1812621" cy="2047851"/>
            </a:xfrm>
            <a:prstGeom prst="rect">
              <a:avLst/>
            </a:prstGeom>
          </p:spPr>
        </p:pic>
        <p:sp>
          <p:nvSpPr>
            <p:cNvPr id="27" name="Rectangle 26"/>
            <p:cNvSpPr/>
            <p:nvPr/>
          </p:nvSpPr>
          <p:spPr>
            <a:xfrm>
              <a:off x="5438217" y="4847905"/>
              <a:ext cx="674049" cy="132343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b="1" dirty="0" smtClean="0">
                  <a:solidFill>
                    <a:srgbClr val="7030A0"/>
                  </a:solidFill>
                </a:rPr>
                <a:t> </a:t>
              </a:r>
            </a:p>
            <a:p>
              <a:r>
                <a:rPr lang="en-US" sz="4400" b="1" dirty="0">
                  <a:solidFill>
                    <a:schemeClr val="accent6">
                      <a:lumMod val="75000"/>
                    </a:schemeClr>
                  </a:solidFill>
                </a:rPr>
                <a:t>3</a:t>
              </a:r>
              <a:r>
                <a:rPr lang="en-US" sz="4400" b="1" dirty="0" smtClean="0">
                  <a:solidFill>
                    <a:schemeClr val="accent6">
                      <a:lumMod val="75000"/>
                    </a:schemeClr>
                  </a:solidFill>
                </a:rPr>
                <a:t>. </a:t>
              </a:r>
              <a:r>
                <a:rPr lang="en-US" b="1" dirty="0" smtClean="0">
                  <a:solidFill>
                    <a:srgbClr val="7030A0"/>
                  </a:solidFill>
                </a:rPr>
                <a:t/>
              </a:r>
              <a:br>
                <a:rPr lang="en-US" b="1" dirty="0" smtClean="0">
                  <a:solidFill>
                    <a:srgbClr val="7030A0"/>
                  </a:solidFill>
                </a:rPr>
              </a:br>
              <a:r>
                <a:rPr lang="en-US" b="1" dirty="0" smtClean="0">
                  <a:solidFill>
                    <a:srgbClr val="7030A0"/>
                  </a:solidFill>
                </a:rPr>
                <a:t>   </a:t>
              </a:r>
              <a:endParaRPr lang="en-US" dirty="0"/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4107646" y="3851151"/>
            <a:ext cx="3021957" cy="2244849"/>
            <a:chOff x="217964" y="1249583"/>
            <a:chExt cx="3182852" cy="2712817"/>
          </a:xfrm>
        </p:grpSpPr>
        <p:sp>
          <p:nvSpPr>
            <p:cNvPr id="18" name="Rectangle 17"/>
            <p:cNvSpPr/>
            <p:nvPr/>
          </p:nvSpPr>
          <p:spPr>
            <a:xfrm>
              <a:off x="1038616" y="1249583"/>
              <a:ext cx="2362200" cy="2712817"/>
            </a:xfrm>
            <a:prstGeom prst="rect">
              <a:avLst/>
            </a:prstGeom>
            <a:ln w="57150">
              <a:solidFill>
                <a:schemeClr val="tx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9" name="Group 18"/>
            <p:cNvGrpSpPr/>
            <p:nvPr/>
          </p:nvGrpSpPr>
          <p:grpSpPr>
            <a:xfrm>
              <a:off x="217964" y="1574104"/>
              <a:ext cx="3019052" cy="2057400"/>
              <a:chOff x="217964" y="1600200"/>
              <a:chExt cx="3019052" cy="2057400"/>
            </a:xfrm>
          </p:grpSpPr>
          <p:pic>
            <p:nvPicPr>
              <p:cNvPr id="20" name="Picture 19"/>
              <p:cNvPicPr>
                <a:picLocks noChangeAspect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258784" y="1600200"/>
                <a:ext cx="1978232" cy="2057400"/>
              </a:xfrm>
              <a:prstGeom prst="rect">
                <a:avLst/>
              </a:prstGeom>
            </p:spPr>
          </p:pic>
          <p:sp>
            <p:nvSpPr>
              <p:cNvPr id="21" name="Rectangle 20"/>
              <p:cNvSpPr/>
              <p:nvPr/>
            </p:nvSpPr>
            <p:spPr>
              <a:xfrm>
                <a:off x="217964" y="1951217"/>
                <a:ext cx="790644" cy="159932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b="1" dirty="0" smtClean="0">
                    <a:solidFill>
                      <a:srgbClr val="7030A0"/>
                    </a:solidFill>
                  </a:rPr>
                  <a:t> </a:t>
                </a:r>
              </a:p>
              <a:p>
                <a:r>
                  <a:rPr lang="en-US" sz="4400" b="1" dirty="0" smtClean="0">
                    <a:solidFill>
                      <a:schemeClr val="accent6">
                        <a:lumMod val="75000"/>
                      </a:schemeClr>
                    </a:solidFill>
                  </a:rPr>
                  <a:t>4.</a:t>
                </a:r>
                <a:r>
                  <a:rPr lang="en-US" sz="4400" b="1" dirty="0" smtClean="0">
                    <a:solidFill>
                      <a:srgbClr val="FF0000"/>
                    </a:solidFill>
                  </a:rPr>
                  <a:t> </a:t>
                </a:r>
                <a:r>
                  <a:rPr lang="en-US" b="1" dirty="0" smtClean="0">
                    <a:solidFill>
                      <a:srgbClr val="7030A0"/>
                    </a:solidFill>
                  </a:rPr>
                  <a:t/>
                </a:r>
                <a:br>
                  <a:rPr lang="en-US" b="1" dirty="0" smtClean="0">
                    <a:solidFill>
                      <a:srgbClr val="7030A0"/>
                    </a:solidFill>
                  </a:rPr>
                </a:br>
                <a:r>
                  <a:rPr lang="en-US" b="1" dirty="0" smtClean="0">
                    <a:solidFill>
                      <a:srgbClr val="7030A0"/>
                    </a:solidFill>
                  </a:rPr>
                  <a:t>   </a:t>
                </a:r>
                <a:endParaRPr lang="en-US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834183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ong ho dem nguoc 5 giay (online-audio-converter.com) (1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par>
              <p:cTn id="40"/>
            </p:par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9" name="Group 8"/>
          <p:cNvGrpSpPr/>
          <p:nvPr/>
        </p:nvGrpSpPr>
        <p:grpSpPr>
          <a:xfrm>
            <a:off x="2209800" y="1670327"/>
            <a:ext cx="3962400" cy="3130273"/>
            <a:chOff x="386013" y="1249583"/>
            <a:chExt cx="3014803" cy="2712817"/>
          </a:xfrm>
        </p:grpSpPr>
        <p:sp>
          <p:nvSpPr>
            <p:cNvPr id="10" name="Rectangle 9"/>
            <p:cNvSpPr/>
            <p:nvPr/>
          </p:nvSpPr>
          <p:spPr>
            <a:xfrm>
              <a:off x="1038616" y="1249583"/>
              <a:ext cx="2362200" cy="2712817"/>
            </a:xfrm>
            <a:prstGeom prst="rect">
              <a:avLst/>
            </a:prstGeom>
            <a:ln w="57150">
              <a:solidFill>
                <a:schemeClr val="tx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1" name="Group 10"/>
            <p:cNvGrpSpPr/>
            <p:nvPr/>
          </p:nvGrpSpPr>
          <p:grpSpPr>
            <a:xfrm>
              <a:off x="386013" y="1574104"/>
              <a:ext cx="2851003" cy="2057400"/>
              <a:chOff x="386013" y="1600200"/>
              <a:chExt cx="2851003" cy="2057400"/>
            </a:xfrm>
          </p:grpSpPr>
          <p:pic>
            <p:nvPicPr>
              <p:cNvPr id="12" name="Picture 11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258784" y="1600200"/>
                <a:ext cx="1978232" cy="2057400"/>
              </a:xfrm>
              <a:prstGeom prst="rect">
                <a:avLst/>
              </a:prstGeom>
            </p:spPr>
          </p:pic>
          <p:sp>
            <p:nvSpPr>
              <p:cNvPr id="13" name="Rectangle 12"/>
              <p:cNvSpPr/>
              <p:nvPr/>
            </p:nvSpPr>
            <p:spPr>
              <a:xfrm>
                <a:off x="386013" y="1951218"/>
                <a:ext cx="622593" cy="132343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b="1" dirty="0" smtClean="0">
                    <a:solidFill>
                      <a:srgbClr val="7030A0"/>
                    </a:solidFill>
                  </a:rPr>
                  <a:t> </a:t>
                </a:r>
              </a:p>
              <a:p>
                <a:r>
                  <a:rPr lang="en-US" sz="4400" b="1" dirty="0" smtClean="0">
                    <a:solidFill>
                      <a:srgbClr val="FF0000"/>
                    </a:solidFill>
                  </a:rPr>
                  <a:t>4. </a:t>
                </a:r>
                <a:r>
                  <a:rPr lang="en-US" b="1" dirty="0" smtClean="0">
                    <a:solidFill>
                      <a:srgbClr val="7030A0"/>
                    </a:solidFill>
                  </a:rPr>
                  <a:t/>
                </a:r>
                <a:br>
                  <a:rPr lang="en-US" b="1" dirty="0" smtClean="0">
                    <a:solidFill>
                      <a:srgbClr val="7030A0"/>
                    </a:solidFill>
                  </a:rPr>
                </a:br>
                <a:r>
                  <a:rPr lang="en-US" b="1" dirty="0" smtClean="0">
                    <a:solidFill>
                      <a:srgbClr val="7030A0"/>
                    </a:solidFill>
                  </a:rPr>
                  <a:t>   </a:t>
                </a:r>
                <a:endParaRPr lang="en-US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328715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3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19"/>
          <a:stretch/>
        </p:blipFill>
        <p:spPr>
          <a:xfrm>
            <a:off x="-14468" y="9348"/>
            <a:ext cx="9158468" cy="6848652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389" b="91389" l="1690" r="9250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9036" y="106583"/>
            <a:ext cx="1002242" cy="1143000"/>
          </a:xfrm>
          <a:prstGeom prst="rect">
            <a:avLst/>
          </a:prstGeom>
        </p:spPr>
      </p:pic>
      <p:sp>
        <p:nvSpPr>
          <p:cNvPr id="20" name="Title 19"/>
          <p:cNvSpPr>
            <a:spLocks noGrp="1"/>
          </p:cNvSpPr>
          <p:nvPr>
            <p:ph type="title"/>
          </p:nvPr>
        </p:nvSpPr>
        <p:spPr>
          <a:xfrm>
            <a:off x="1075544" y="24781"/>
            <a:ext cx="6978443" cy="1143000"/>
          </a:xfrm>
        </p:spPr>
        <p:txBody>
          <a:bodyPr>
            <a:noAutofit/>
          </a:bodyPr>
          <a:lstStyle/>
          <a:p>
            <a:r>
              <a:rPr lang="en-US" sz="2400" b="1" dirty="0" err="1" smtClean="0">
                <a:solidFill>
                  <a:srgbClr val="00B050"/>
                </a:solidFill>
              </a:rPr>
              <a:t>Câu</a:t>
            </a:r>
            <a:r>
              <a:rPr lang="en-US" sz="2400" b="1" dirty="0" smtClean="0">
                <a:solidFill>
                  <a:srgbClr val="00B050"/>
                </a:solidFill>
              </a:rPr>
              <a:t> 5: </a:t>
            </a:r>
            <a:r>
              <a:rPr lang="en-US" sz="2400" b="1" dirty="0" err="1" smtClean="0">
                <a:solidFill>
                  <a:srgbClr val="00B050"/>
                </a:solidFill>
              </a:rPr>
              <a:t>Khối</a:t>
            </a:r>
            <a:r>
              <a:rPr lang="en-US" sz="2400" b="1" dirty="0" smtClean="0">
                <a:solidFill>
                  <a:srgbClr val="00B050"/>
                </a:solidFill>
              </a:rPr>
              <a:t> </a:t>
            </a:r>
            <a:r>
              <a:rPr lang="en-US" sz="2400" b="1" dirty="0" err="1">
                <a:solidFill>
                  <a:srgbClr val="00B050"/>
                </a:solidFill>
              </a:rPr>
              <a:t>gì</a:t>
            </a:r>
            <a:r>
              <a:rPr lang="en-US" sz="2400" b="1" dirty="0">
                <a:solidFill>
                  <a:srgbClr val="00B050"/>
                </a:solidFill>
              </a:rPr>
              <a:t> </a:t>
            </a:r>
            <a:r>
              <a:rPr lang="en-US" sz="2400" b="1" dirty="0" err="1">
                <a:solidFill>
                  <a:srgbClr val="00B050"/>
                </a:solidFill>
              </a:rPr>
              <a:t>có</a:t>
            </a:r>
            <a:r>
              <a:rPr lang="en-US" sz="2400" b="1" dirty="0">
                <a:solidFill>
                  <a:srgbClr val="00B050"/>
                </a:solidFill>
              </a:rPr>
              <a:t> 6 </a:t>
            </a:r>
            <a:r>
              <a:rPr lang="en-US" sz="2400" b="1" dirty="0" err="1">
                <a:solidFill>
                  <a:srgbClr val="00B050"/>
                </a:solidFill>
              </a:rPr>
              <a:t>mặt</a:t>
            </a:r>
            <a:r>
              <a:rPr lang="en-US" sz="2400" b="1" dirty="0">
                <a:solidFill>
                  <a:srgbClr val="00B050"/>
                </a:solidFill>
              </a:rPr>
              <a:t> </a:t>
            </a:r>
            <a:r>
              <a:rPr lang="en-US" sz="2400" b="1" dirty="0" err="1">
                <a:solidFill>
                  <a:srgbClr val="00B050"/>
                </a:solidFill>
              </a:rPr>
              <a:t>các</a:t>
            </a:r>
            <a:r>
              <a:rPr lang="en-US" sz="2400" b="1" dirty="0">
                <a:solidFill>
                  <a:srgbClr val="00B050"/>
                </a:solidFill>
              </a:rPr>
              <a:t> </a:t>
            </a:r>
            <a:r>
              <a:rPr lang="en-US" sz="2400" b="1" dirty="0" err="1">
                <a:solidFill>
                  <a:srgbClr val="00B050"/>
                </a:solidFill>
              </a:rPr>
              <a:t>mặt</a:t>
            </a:r>
            <a:r>
              <a:rPr lang="en-US" sz="2400" b="1" dirty="0">
                <a:solidFill>
                  <a:srgbClr val="00B050"/>
                </a:solidFill>
              </a:rPr>
              <a:t> </a:t>
            </a:r>
            <a:r>
              <a:rPr lang="en-US" sz="2400" b="1" dirty="0" err="1">
                <a:solidFill>
                  <a:srgbClr val="00B050"/>
                </a:solidFill>
              </a:rPr>
              <a:t>đều</a:t>
            </a:r>
            <a:r>
              <a:rPr lang="en-US" sz="2400" b="1" dirty="0">
                <a:solidFill>
                  <a:srgbClr val="00B050"/>
                </a:solidFill>
              </a:rPr>
              <a:t> </a:t>
            </a:r>
            <a:r>
              <a:rPr lang="en-US" sz="2400" b="1" dirty="0" err="1">
                <a:solidFill>
                  <a:srgbClr val="00B050"/>
                </a:solidFill>
              </a:rPr>
              <a:t>là</a:t>
            </a:r>
            <a:r>
              <a:rPr lang="en-US" sz="2400" b="1" dirty="0">
                <a:solidFill>
                  <a:srgbClr val="00B050"/>
                </a:solidFill>
              </a:rPr>
              <a:t> </a:t>
            </a:r>
            <a:r>
              <a:rPr lang="en-US" sz="2400" b="1" dirty="0" err="1">
                <a:solidFill>
                  <a:srgbClr val="00B050"/>
                </a:solidFill>
              </a:rPr>
              <a:t>hình</a:t>
            </a:r>
            <a:r>
              <a:rPr lang="en-US" sz="2400" b="1" dirty="0">
                <a:solidFill>
                  <a:srgbClr val="00B050"/>
                </a:solidFill>
              </a:rPr>
              <a:t> </a:t>
            </a:r>
            <a:r>
              <a:rPr lang="en-US" sz="2400" b="1" dirty="0" err="1" smtClean="0">
                <a:solidFill>
                  <a:srgbClr val="00B050"/>
                </a:solidFill>
              </a:rPr>
              <a:t>chữ</a:t>
            </a:r>
            <a:r>
              <a:rPr lang="en-US" sz="2400" b="1" dirty="0" smtClean="0">
                <a:solidFill>
                  <a:srgbClr val="00B050"/>
                </a:solidFill>
              </a:rPr>
              <a:t> </a:t>
            </a:r>
            <a:r>
              <a:rPr lang="en-US" sz="2400" b="1" dirty="0" err="1" smtClean="0">
                <a:solidFill>
                  <a:srgbClr val="00B050"/>
                </a:solidFill>
              </a:rPr>
              <a:t>nhật</a:t>
            </a:r>
            <a:r>
              <a:rPr lang="en-US" sz="4000" b="1" dirty="0">
                <a:solidFill>
                  <a:srgbClr val="00B050"/>
                </a:solidFill>
              </a:rPr>
              <a:t/>
            </a:r>
            <a:br>
              <a:rPr lang="en-US" sz="4000" b="1" dirty="0">
                <a:solidFill>
                  <a:srgbClr val="00B050"/>
                </a:solidFill>
              </a:rPr>
            </a:br>
            <a:r>
              <a:rPr lang="en-US" sz="4000" b="1" dirty="0" smtClean="0">
                <a:solidFill>
                  <a:srgbClr val="00B050"/>
                </a:solidFill>
              </a:rPr>
              <a:t> </a:t>
            </a:r>
            <a:endParaRPr lang="en-US" sz="2800" dirty="0">
              <a:solidFill>
                <a:srgbClr val="00B050"/>
              </a:solidFill>
            </a:endParaRPr>
          </a:p>
        </p:txBody>
      </p:sp>
      <p:grpSp>
        <p:nvGrpSpPr>
          <p:cNvPr id="19" name="Group 18"/>
          <p:cNvGrpSpPr/>
          <p:nvPr/>
        </p:nvGrpSpPr>
        <p:grpSpPr>
          <a:xfrm>
            <a:off x="5257800" y="1371600"/>
            <a:ext cx="3232357" cy="2203540"/>
            <a:chOff x="152399" y="1679010"/>
            <a:chExt cx="2784935" cy="2283390"/>
          </a:xfrm>
        </p:grpSpPr>
        <p:sp>
          <p:nvSpPr>
            <p:cNvPr id="28" name="Rectangle 27"/>
            <p:cNvSpPr/>
            <p:nvPr/>
          </p:nvSpPr>
          <p:spPr>
            <a:xfrm>
              <a:off x="761999" y="1679010"/>
              <a:ext cx="2175335" cy="2283390"/>
            </a:xfrm>
            <a:prstGeom prst="rect">
              <a:avLst/>
            </a:prstGeom>
            <a:ln w="57150">
              <a:solidFill>
                <a:schemeClr val="tx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" name="Picture 1"/>
            <p:cNvPicPr>
              <a:picLocks noChangeAspect="1"/>
            </p:cNvPicPr>
            <p:nvPr/>
          </p:nvPicPr>
          <p:blipFill rotWithShape="1">
            <a:blip r:embed="rId7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44170" b="99647" l="12167" r="92167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427" t="43275" r="4536" b="-1124"/>
            <a:stretch/>
          </p:blipFill>
          <p:spPr>
            <a:xfrm>
              <a:off x="913290" y="1828689"/>
              <a:ext cx="2024044" cy="2096248"/>
            </a:xfrm>
            <a:prstGeom prst="rect">
              <a:avLst/>
            </a:prstGeom>
          </p:spPr>
        </p:pic>
        <p:sp>
          <p:nvSpPr>
            <p:cNvPr id="29" name="Rectangle 28"/>
            <p:cNvSpPr/>
            <p:nvPr/>
          </p:nvSpPr>
          <p:spPr>
            <a:xfrm>
              <a:off x="152399" y="2276648"/>
              <a:ext cx="609600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b="1" dirty="0" smtClean="0">
                  <a:solidFill>
                    <a:srgbClr val="7030A0"/>
                  </a:solidFill>
                </a:rPr>
                <a:t> </a:t>
              </a:r>
            </a:p>
            <a:p>
              <a:r>
                <a:rPr lang="en-US" sz="4400" b="1" dirty="0" smtClean="0">
                  <a:solidFill>
                    <a:srgbClr val="00B050"/>
                  </a:solidFill>
                </a:rPr>
                <a:t>2. </a:t>
              </a:r>
              <a:r>
                <a:rPr lang="en-US" b="1" dirty="0" smtClean="0">
                  <a:solidFill>
                    <a:srgbClr val="7030A0"/>
                  </a:solidFill>
                </a:rPr>
                <a:t/>
              </a:r>
              <a:br>
                <a:rPr lang="en-US" b="1" dirty="0" smtClean="0">
                  <a:solidFill>
                    <a:srgbClr val="7030A0"/>
                  </a:solidFill>
                </a:rPr>
              </a:br>
              <a:r>
                <a:rPr lang="en-US" b="1" dirty="0" smtClean="0">
                  <a:solidFill>
                    <a:srgbClr val="7030A0"/>
                  </a:solidFill>
                </a:rPr>
                <a:t>   </a:t>
              </a:r>
              <a:endParaRPr lang="en-US" dirty="0"/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1066800" y="1404634"/>
            <a:ext cx="2993315" cy="2170505"/>
            <a:chOff x="5306860" y="1717632"/>
            <a:chExt cx="2682176" cy="2133600"/>
          </a:xfrm>
        </p:grpSpPr>
        <p:sp>
          <p:nvSpPr>
            <p:cNvPr id="16" name="Rectangle 15"/>
            <p:cNvSpPr/>
            <p:nvPr/>
          </p:nvSpPr>
          <p:spPr>
            <a:xfrm>
              <a:off x="5943600" y="1717632"/>
              <a:ext cx="2045436" cy="2133600"/>
            </a:xfrm>
            <a:prstGeom prst="rect">
              <a:avLst/>
            </a:prstGeom>
            <a:ln w="57150">
              <a:solidFill>
                <a:schemeClr val="tx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4" name="Picture 3"/>
            <p:cNvPicPr>
              <a:picLocks noChangeAspect="1"/>
            </p:cNvPicPr>
            <p:nvPr/>
          </p:nvPicPr>
          <p:blipFill rotWithShape="1"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8890" t="9599" r="35943" b="9273"/>
            <a:stretch/>
          </p:blipFill>
          <p:spPr>
            <a:xfrm>
              <a:off x="6180835" y="1805444"/>
              <a:ext cx="1660430" cy="1957975"/>
            </a:xfrm>
            <a:prstGeom prst="rect">
              <a:avLst/>
            </a:prstGeom>
          </p:spPr>
        </p:pic>
        <p:sp>
          <p:nvSpPr>
            <p:cNvPr id="30" name="Rectangle 29"/>
            <p:cNvSpPr/>
            <p:nvPr/>
          </p:nvSpPr>
          <p:spPr>
            <a:xfrm>
              <a:off x="5306860" y="2162827"/>
              <a:ext cx="609600" cy="110396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b="1" dirty="0" smtClean="0">
                  <a:solidFill>
                    <a:srgbClr val="7030A0"/>
                  </a:solidFill>
                </a:rPr>
                <a:t> </a:t>
              </a:r>
            </a:p>
            <a:p>
              <a:r>
                <a:rPr lang="en-US" sz="4400" b="1" dirty="0" smtClean="0">
                  <a:solidFill>
                    <a:srgbClr val="00B050"/>
                  </a:solidFill>
                </a:rPr>
                <a:t>1. </a:t>
              </a:r>
              <a:r>
                <a:rPr lang="en-US" b="1" dirty="0" smtClean="0">
                  <a:solidFill>
                    <a:srgbClr val="7030A0"/>
                  </a:solidFill>
                </a:rPr>
                <a:t/>
              </a:r>
              <a:br>
                <a:rPr lang="en-US" b="1" dirty="0" smtClean="0">
                  <a:solidFill>
                    <a:srgbClr val="7030A0"/>
                  </a:solidFill>
                </a:rPr>
              </a:br>
              <a:r>
                <a:rPr lang="en-US" b="1" dirty="0" smtClean="0">
                  <a:solidFill>
                    <a:srgbClr val="7030A0"/>
                  </a:solidFill>
                </a:rPr>
                <a:t>   </a:t>
              </a:r>
              <a:endParaRPr lang="en-US" dirty="0"/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2918758" y="4298163"/>
            <a:ext cx="2948642" cy="2026437"/>
            <a:chOff x="3125359" y="4405360"/>
            <a:chExt cx="2854881" cy="2362200"/>
          </a:xfrm>
        </p:grpSpPr>
        <p:sp>
          <p:nvSpPr>
            <p:cNvPr id="27" name="Rectangle 26"/>
            <p:cNvSpPr/>
            <p:nvPr/>
          </p:nvSpPr>
          <p:spPr>
            <a:xfrm>
              <a:off x="3827966" y="4405360"/>
              <a:ext cx="2152274" cy="2362200"/>
            </a:xfrm>
            <a:prstGeom prst="rect">
              <a:avLst/>
            </a:prstGeom>
            <a:ln w="57150">
              <a:solidFill>
                <a:schemeClr val="tx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5" name="Picture 14"/>
            <p:cNvPicPr>
              <a:picLocks noChangeAspect="1"/>
            </p:cNvPicPr>
            <p:nvPr/>
          </p:nvPicPr>
          <p:blipFill rotWithShape="1">
            <a:blip r:embed="rId10" cstate="print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backgroundRemoval t="1299" b="94249" l="24792" r="75938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4109" t="1997" r="24383" b="5046"/>
            <a:stretch/>
          </p:blipFill>
          <p:spPr>
            <a:xfrm>
              <a:off x="4002174" y="4526796"/>
              <a:ext cx="1803857" cy="2119326"/>
            </a:xfrm>
            <a:prstGeom prst="rect">
              <a:avLst/>
            </a:prstGeom>
          </p:spPr>
        </p:pic>
        <p:sp>
          <p:nvSpPr>
            <p:cNvPr id="31" name="Rectangle 30"/>
            <p:cNvSpPr/>
            <p:nvPr/>
          </p:nvSpPr>
          <p:spPr>
            <a:xfrm>
              <a:off x="3125359" y="4879098"/>
              <a:ext cx="609600" cy="12212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b="1" dirty="0" smtClean="0">
                  <a:solidFill>
                    <a:srgbClr val="7030A0"/>
                  </a:solidFill>
                </a:rPr>
                <a:t> </a:t>
              </a:r>
            </a:p>
            <a:p>
              <a:r>
                <a:rPr lang="en-US" sz="4400" b="1" dirty="0" smtClean="0">
                  <a:solidFill>
                    <a:srgbClr val="00B050"/>
                  </a:solidFill>
                </a:rPr>
                <a:t>3. </a:t>
              </a:r>
              <a:r>
                <a:rPr lang="en-US" b="1" dirty="0" smtClean="0">
                  <a:solidFill>
                    <a:srgbClr val="7030A0"/>
                  </a:solidFill>
                </a:rPr>
                <a:t/>
              </a:r>
              <a:br>
                <a:rPr lang="en-US" b="1" dirty="0" smtClean="0">
                  <a:solidFill>
                    <a:srgbClr val="7030A0"/>
                  </a:solidFill>
                </a:rPr>
              </a:br>
              <a:r>
                <a:rPr lang="en-US" b="1" dirty="0" smtClean="0">
                  <a:solidFill>
                    <a:srgbClr val="7030A0"/>
                  </a:solidFill>
                </a:rPr>
                <a:t>   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370538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ong ho dem nguoc 5 giay (online-audio-converter.com) (1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par>
              <p:cTn id="30"/>
            </p:par>
          </p:childTnLst>
        </p:cTn>
      </p:par>
    </p:tnLst>
    <p:bldLst>
      <p:bldP spid="2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8" name="Group 7"/>
          <p:cNvGrpSpPr/>
          <p:nvPr/>
        </p:nvGrpSpPr>
        <p:grpSpPr>
          <a:xfrm>
            <a:off x="1219200" y="914400"/>
            <a:ext cx="6324600" cy="3907554"/>
            <a:chOff x="152399" y="1679010"/>
            <a:chExt cx="2784935" cy="2283390"/>
          </a:xfrm>
        </p:grpSpPr>
        <p:sp>
          <p:nvSpPr>
            <p:cNvPr id="9" name="Rectangle 8"/>
            <p:cNvSpPr/>
            <p:nvPr/>
          </p:nvSpPr>
          <p:spPr>
            <a:xfrm>
              <a:off x="761999" y="1679010"/>
              <a:ext cx="2175335" cy="2283390"/>
            </a:xfrm>
            <a:prstGeom prst="rect">
              <a:avLst/>
            </a:prstGeom>
            <a:ln w="57150">
              <a:solidFill>
                <a:schemeClr val="tx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0" name="Picture 9"/>
            <p:cNvPicPr>
              <a:picLocks noChangeAspect="1"/>
            </p:cNvPicPr>
            <p:nvPr/>
          </p:nvPicPr>
          <p:blipFill rotWithShape="1"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44170" b="99647" l="12167" r="92167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427" t="43275" r="4536" b="-1124"/>
            <a:stretch/>
          </p:blipFill>
          <p:spPr>
            <a:xfrm>
              <a:off x="913290" y="1828689"/>
              <a:ext cx="2024044" cy="2096248"/>
            </a:xfrm>
            <a:prstGeom prst="rect">
              <a:avLst/>
            </a:prstGeom>
          </p:spPr>
        </p:pic>
        <p:sp>
          <p:nvSpPr>
            <p:cNvPr id="11" name="Rectangle 10"/>
            <p:cNvSpPr/>
            <p:nvPr/>
          </p:nvSpPr>
          <p:spPr>
            <a:xfrm>
              <a:off x="152399" y="2015657"/>
              <a:ext cx="609600" cy="172231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b="1" dirty="0" smtClean="0">
                  <a:solidFill>
                    <a:srgbClr val="7030A0"/>
                  </a:solidFill>
                </a:rPr>
                <a:t> </a:t>
              </a:r>
            </a:p>
            <a:p>
              <a:r>
                <a:rPr lang="en-US" sz="11500" b="1" dirty="0" smtClean="0">
                  <a:solidFill>
                    <a:srgbClr val="00B050"/>
                  </a:solidFill>
                </a:rPr>
                <a:t>2. </a:t>
              </a:r>
              <a:r>
                <a:rPr lang="en-US" b="1" dirty="0" smtClean="0">
                  <a:solidFill>
                    <a:srgbClr val="7030A0"/>
                  </a:solidFill>
                </a:rPr>
                <a:t/>
              </a:r>
              <a:br>
                <a:rPr lang="en-US" b="1" dirty="0" smtClean="0">
                  <a:solidFill>
                    <a:srgbClr val="7030A0"/>
                  </a:solidFill>
                </a:rPr>
              </a:br>
              <a:r>
                <a:rPr lang="en-US" b="1" dirty="0" smtClean="0">
                  <a:solidFill>
                    <a:srgbClr val="7030A0"/>
                  </a:solidFill>
                </a:rPr>
                <a:t>   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224185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par>
              <p:cTn id="8"/>
            </p:par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Picture 3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894"/>
            <a:ext cx="9144000" cy="6858000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389" b="91389" l="1690" r="9250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9036" y="106583"/>
            <a:ext cx="1002242" cy="1143000"/>
          </a:xfrm>
          <a:prstGeom prst="rect">
            <a:avLst/>
          </a:prstGeom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60557" y="585078"/>
            <a:ext cx="8229600" cy="1143000"/>
          </a:xfrm>
        </p:spPr>
        <p:txBody>
          <a:bodyPr>
            <a:noAutofit/>
          </a:bodyPr>
          <a:lstStyle/>
          <a:p>
            <a:r>
              <a:rPr lang="en-US" sz="2400" b="1" dirty="0" err="1" smtClean="0">
                <a:solidFill>
                  <a:srgbClr val="FF0000"/>
                </a:solidFill>
              </a:rPr>
              <a:t>Câu</a:t>
            </a:r>
            <a:r>
              <a:rPr lang="en-US" sz="2400" b="1" dirty="0" smtClean="0">
                <a:solidFill>
                  <a:srgbClr val="FF0000"/>
                </a:solidFill>
              </a:rPr>
              <a:t> 6: </a:t>
            </a:r>
            <a:r>
              <a:rPr lang="en-US" sz="2400" b="1" dirty="0" err="1" smtClean="0">
                <a:solidFill>
                  <a:srgbClr val="FF0000"/>
                </a:solidFill>
              </a:rPr>
              <a:t>Hãy</a:t>
            </a:r>
            <a:r>
              <a:rPr lang="en-US" sz="2400" b="1" dirty="0" smtClean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tìm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đồ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vật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có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</a:rPr>
              <a:t>hình</a:t>
            </a:r>
            <a:r>
              <a:rPr lang="en-US" sz="2400" b="1" dirty="0" smtClean="0">
                <a:solidFill>
                  <a:srgbClr val="FF0000"/>
                </a:solidFill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</a:rPr>
              <a:t>dạng</a:t>
            </a:r>
            <a:r>
              <a:rPr lang="en-US" sz="2400" b="1" dirty="0" smtClean="0">
                <a:solidFill>
                  <a:srgbClr val="FF0000"/>
                </a:solidFill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</a:rPr>
              <a:t>giống</a:t>
            </a:r>
            <a:r>
              <a:rPr lang="en-US" sz="2400" b="1" dirty="0" smtClean="0">
                <a:solidFill>
                  <a:srgbClr val="FF0000"/>
                </a:solidFill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</a:rPr>
              <a:t>khối</a:t>
            </a:r>
            <a:r>
              <a:rPr lang="en-US" sz="2400" b="1" dirty="0" smtClean="0">
                <a:solidFill>
                  <a:srgbClr val="FF0000"/>
                </a:solidFill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</a:rPr>
              <a:t>chữ</a:t>
            </a:r>
            <a:r>
              <a:rPr lang="en-US" sz="2400" b="1" dirty="0" smtClean="0">
                <a:solidFill>
                  <a:srgbClr val="FF0000"/>
                </a:solidFill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</a:rPr>
              <a:t>nhật</a:t>
            </a:r>
            <a:r>
              <a:rPr lang="en-US" sz="5400" b="1" dirty="0" smtClean="0">
                <a:solidFill>
                  <a:srgbClr val="00B050"/>
                </a:solidFill>
              </a:rPr>
              <a:t/>
            </a:r>
            <a:br>
              <a:rPr lang="en-US" sz="5400" b="1" dirty="0" smtClean="0">
                <a:solidFill>
                  <a:srgbClr val="00B050"/>
                </a:solidFill>
              </a:rPr>
            </a:br>
            <a:endParaRPr lang="en-US" sz="5400" dirty="0"/>
          </a:p>
        </p:txBody>
      </p:sp>
      <p:grpSp>
        <p:nvGrpSpPr>
          <p:cNvPr id="33" name="Group 32"/>
          <p:cNvGrpSpPr/>
          <p:nvPr/>
        </p:nvGrpSpPr>
        <p:grpSpPr>
          <a:xfrm>
            <a:off x="490709" y="1216281"/>
            <a:ext cx="3014803" cy="2253607"/>
            <a:chOff x="386013" y="1249583"/>
            <a:chExt cx="3014803" cy="2712817"/>
          </a:xfrm>
        </p:grpSpPr>
        <p:sp>
          <p:nvSpPr>
            <p:cNvPr id="3" name="Rectangle 2"/>
            <p:cNvSpPr/>
            <p:nvPr/>
          </p:nvSpPr>
          <p:spPr>
            <a:xfrm>
              <a:off x="1038616" y="1249583"/>
              <a:ext cx="2362200" cy="2712817"/>
            </a:xfrm>
            <a:prstGeom prst="rect">
              <a:avLst/>
            </a:prstGeom>
            <a:ln w="57150">
              <a:solidFill>
                <a:schemeClr val="tx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8" name="Group 17"/>
            <p:cNvGrpSpPr/>
            <p:nvPr/>
          </p:nvGrpSpPr>
          <p:grpSpPr>
            <a:xfrm>
              <a:off x="386013" y="1574104"/>
              <a:ext cx="2851003" cy="2057400"/>
              <a:chOff x="386013" y="1600200"/>
              <a:chExt cx="2851003" cy="2057400"/>
            </a:xfrm>
          </p:grpSpPr>
          <p:pic>
            <p:nvPicPr>
              <p:cNvPr id="2" name="Picture 1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258784" y="1600200"/>
                <a:ext cx="1978232" cy="2057400"/>
              </a:xfrm>
              <a:prstGeom prst="rect">
                <a:avLst/>
              </a:prstGeom>
            </p:spPr>
          </p:pic>
          <p:sp>
            <p:nvSpPr>
              <p:cNvPr id="29" name="Rectangle 28"/>
              <p:cNvSpPr/>
              <p:nvPr/>
            </p:nvSpPr>
            <p:spPr>
              <a:xfrm>
                <a:off x="386013" y="1951218"/>
                <a:ext cx="622593" cy="132343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b="1" dirty="0" smtClean="0">
                    <a:solidFill>
                      <a:srgbClr val="7030A0"/>
                    </a:solidFill>
                  </a:rPr>
                  <a:t> </a:t>
                </a:r>
              </a:p>
              <a:p>
                <a:r>
                  <a:rPr lang="en-US" sz="4400" b="1" dirty="0" smtClean="0">
                    <a:solidFill>
                      <a:srgbClr val="FF0000"/>
                    </a:solidFill>
                  </a:rPr>
                  <a:t>1. </a:t>
                </a:r>
                <a:r>
                  <a:rPr lang="en-US" b="1" dirty="0" smtClean="0">
                    <a:solidFill>
                      <a:srgbClr val="7030A0"/>
                    </a:solidFill>
                  </a:rPr>
                  <a:t/>
                </a:r>
                <a:br>
                  <a:rPr lang="en-US" b="1" dirty="0" smtClean="0">
                    <a:solidFill>
                      <a:srgbClr val="7030A0"/>
                    </a:solidFill>
                  </a:rPr>
                </a:br>
                <a:r>
                  <a:rPr lang="en-US" b="1" dirty="0" smtClean="0">
                    <a:solidFill>
                      <a:srgbClr val="7030A0"/>
                    </a:solidFill>
                  </a:rPr>
                  <a:t>   </a:t>
                </a:r>
                <a:endParaRPr lang="en-US" dirty="0"/>
              </a:p>
            </p:txBody>
          </p:sp>
        </p:grpSp>
      </p:grpSp>
      <p:grpSp>
        <p:nvGrpSpPr>
          <p:cNvPr id="20" name="Group 19"/>
          <p:cNvGrpSpPr/>
          <p:nvPr/>
        </p:nvGrpSpPr>
        <p:grpSpPr>
          <a:xfrm>
            <a:off x="5181600" y="1216282"/>
            <a:ext cx="2984793" cy="2267624"/>
            <a:chOff x="5110677" y="1272491"/>
            <a:chExt cx="2984793" cy="2712817"/>
          </a:xfrm>
        </p:grpSpPr>
        <p:sp>
          <p:nvSpPr>
            <p:cNvPr id="27" name="Rectangle 26"/>
            <p:cNvSpPr/>
            <p:nvPr/>
          </p:nvSpPr>
          <p:spPr>
            <a:xfrm>
              <a:off x="5733270" y="1272491"/>
              <a:ext cx="2362200" cy="2712817"/>
            </a:xfrm>
            <a:prstGeom prst="rect">
              <a:avLst/>
            </a:prstGeom>
            <a:ln w="57150">
              <a:solidFill>
                <a:schemeClr val="tx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7" name="Picture 16"/>
            <p:cNvPicPr>
              <a:picLocks noChangeAspect="1"/>
            </p:cNvPicPr>
            <p:nvPr/>
          </p:nvPicPr>
          <p:blipFill>
            <a:blip r:embed="rId7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4781" b="97809" l="9761" r="89841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26134" y="1600200"/>
              <a:ext cx="2176472" cy="2251523"/>
            </a:xfrm>
            <a:prstGeom prst="rect">
              <a:avLst/>
            </a:prstGeom>
          </p:spPr>
        </p:pic>
        <p:sp>
          <p:nvSpPr>
            <p:cNvPr id="30" name="Rectangle 29"/>
            <p:cNvSpPr/>
            <p:nvPr/>
          </p:nvSpPr>
          <p:spPr>
            <a:xfrm>
              <a:off x="5110677" y="1513392"/>
              <a:ext cx="622593" cy="212365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4400" b="1" dirty="0" smtClean="0">
                  <a:solidFill>
                    <a:srgbClr val="7030A0"/>
                  </a:solidFill>
                </a:rPr>
                <a:t> </a:t>
              </a:r>
            </a:p>
            <a:p>
              <a:r>
                <a:rPr lang="en-US" sz="4400" b="1" dirty="0">
                  <a:solidFill>
                    <a:srgbClr val="FF0000"/>
                  </a:solidFill>
                </a:rPr>
                <a:t>2</a:t>
              </a:r>
              <a:r>
                <a:rPr lang="en-US" sz="4400" b="1" dirty="0" smtClean="0">
                  <a:solidFill>
                    <a:srgbClr val="FF0000"/>
                  </a:solidFill>
                </a:rPr>
                <a:t>. </a:t>
              </a:r>
              <a:r>
                <a:rPr lang="en-US" sz="4400" b="1" dirty="0" smtClean="0">
                  <a:solidFill>
                    <a:srgbClr val="7030A0"/>
                  </a:solidFill>
                </a:rPr>
                <a:t/>
              </a:r>
              <a:br>
                <a:rPr lang="en-US" sz="4400" b="1" dirty="0" smtClean="0">
                  <a:solidFill>
                    <a:srgbClr val="7030A0"/>
                  </a:solidFill>
                </a:rPr>
              </a:br>
              <a:r>
                <a:rPr lang="en-US" sz="4400" b="1" dirty="0" smtClean="0">
                  <a:solidFill>
                    <a:srgbClr val="7030A0"/>
                  </a:solidFill>
                </a:rPr>
                <a:t>   </a:t>
              </a:r>
              <a:endParaRPr lang="en-US" sz="4400" dirty="0"/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2129166" y="3851203"/>
            <a:ext cx="4492381" cy="2345499"/>
            <a:chOff x="1908419" y="4334200"/>
            <a:chExt cx="4492381" cy="2345499"/>
          </a:xfrm>
        </p:grpSpPr>
        <p:sp>
          <p:nvSpPr>
            <p:cNvPr id="28" name="Rectangle 27"/>
            <p:cNvSpPr/>
            <p:nvPr/>
          </p:nvSpPr>
          <p:spPr>
            <a:xfrm>
              <a:off x="2576447" y="4334200"/>
              <a:ext cx="3824353" cy="2345499"/>
            </a:xfrm>
            <a:prstGeom prst="rect">
              <a:avLst/>
            </a:prstGeom>
            <a:ln w="57150">
              <a:solidFill>
                <a:schemeClr val="tx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6" name="Picture 15"/>
            <p:cNvPicPr>
              <a:picLocks noChangeAspect="1"/>
            </p:cNvPicPr>
            <p:nvPr/>
          </p:nvPicPr>
          <p:blipFill>
            <a:blip r:embed="rId9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ackgroundRemoval t="4894" b="90000" l="1240" r="98898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19400" y="4495800"/>
              <a:ext cx="3373428" cy="2183899"/>
            </a:xfrm>
            <a:prstGeom prst="rect">
              <a:avLst/>
            </a:prstGeom>
          </p:spPr>
        </p:pic>
        <p:sp>
          <p:nvSpPr>
            <p:cNvPr id="31" name="Rectangle 30"/>
            <p:cNvSpPr/>
            <p:nvPr/>
          </p:nvSpPr>
          <p:spPr>
            <a:xfrm>
              <a:off x="1908419" y="4851669"/>
              <a:ext cx="622593" cy="132343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b="1" dirty="0" smtClean="0">
                  <a:solidFill>
                    <a:srgbClr val="7030A0"/>
                  </a:solidFill>
                </a:rPr>
                <a:t> </a:t>
              </a:r>
            </a:p>
            <a:p>
              <a:r>
                <a:rPr lang="en-US" sz="4400" b="1" dirty="0">
                  <a:solidFill>
                    <a:srgbClr val="FF0000"/>
                  </a:solidFill>
                </a:rPr>
                <a:t>3</a:t>
              </a:r>
              <a:r>
                <a:rPr lang="en-US" sz="4400" b="1" dirty="0" smtClean="0">
                  <a:solidFill>
                    <a:srgbClr val="FF0000"/>
                  </a:solidFill>
                </a:rPr>
                <a:t>. </a:t>
              </a:r>
              <a:r>
                <a:rPr lang="en-US" b="1" dirty="0" smtClean="0">
                  <a:solidFill>
                    <a:srgbClr val="7030A0"/>
                  </a:solidFill>
                </a:rPr>
                <a:t/>
              </a:r>
              <a:br>
                <a:rPr lang="en-US" b="1" dirty="0" smtClean="0">
                  <a:solidFill>
                    <a:srgbClr val="7030A0"/>
                  </a:solidFill>
                </a:rPr>
              </a:br>
              <a:r>
                <a:rPr lang="en-US" b="1" dirty="0" smtClean="0">
                  <a:solidFill>
                    <a:srgbClr val="7030A0"/>
                  </a:solidFill>
                </a:rPr>
                <a:t>   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030655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ong ho dem nguoc 5 giay (online-audio-converter.com) (1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par>
              <p:cTn id="28"/>
            </p:par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8" name="Group 7"/>
          <p:cNvGrpSpPr/>
          <p:nvPr/>
        </p:nvGrpSpPr>
        <p:grpSpPr>
          <a:xfrm>
            <a:off x="1078823" y="1219200"/>
            <a:ext cx="6986353" cy="3962400"/>
            <a:chOff x="1908419" y="4334200"/>
            <a:chExt cx="4492381" cy="2345499"/>
          </a:xfrm>
        </p:grpSpPr>
        <p:sp>
          <p:nvSpPr>
            <p:cNvPr id="9" name="Rectangle 8"/>
            <p:cNvSpPr/>
            <p:nvPr/>
          </p:nvSpPr>
          <p:spPr>
            <a:xfrm>
              <a:off x="2576447" y="4334200"/>
              <a:ext cx="3824353" cy="2345499"/>
            </a:xfrm>
            <a:prstGeom prst="rect">
              <a:avLst/>
            </a:prstGeom>
            <a:ln w="57150">
              <a:solidFill>
                <a:schemeClr val="tx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4894" b="90000" l="1240" r="98898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19400" y="4495800"/>
              <a:ext cx="3373428" cy="2183899"/>
            </a:xfrm>
            <a:prstGeom prst="rect">
              <a:avLst/>
            </a:prstGeom>
          </p:spPr>
        </p:pic>
        <p:sp>
          <p:nvSpPr>
            <p:cNvPr id="11" name="Rectangle 10"/>
            <p:cNvSpPr/>
            <p:nvPr/>
          </p:nvSpPr>
          <p:spPr>
            <a:xfrm>
              <a:off x="1908419" y="4851669"/>
              <a:ext cx="622593" cy="10384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b="1" dirty="0" smtClean="0">
                  <a:solidFill>
                    <a:srgbClr val="7030A0"/>
                  </a:solidFill>
                </a:rPr>
                <a:t> </a:t>
              </a:r>
            </a:p>
            <a:p>
              <a:r>
                <a:rPr lang="en-US" sz="7200" b="1" dirty="0">
                  <a:solidFill>
                    <a:srgbClr val="FF0000"/>
                  </a:solidFill>
                </a:rPr>
                <a:t>3</a:t>
              </a:r>
              <a:r>
                <a:rPr lang="en-US" sz="7200" b="1" dirty="0" smtClean="0">
                  <a:solidFill>
                    <a:srgbClr val="FF0000"/>
                  </a:solidFill>
                </a:rPr>
                <a:t>. </a:t>
              </a:r>
              <a:r>
                <a:rPr lang="en-US" b="1" dirty="0" smtClean="0">
                  <a:solidFill>
                    <a:srgbClr val="7030A0"/>
                  </a:solidFill>
                </a:rPr>
                <a:t/>
              </a:r>
              <a:br>
                <a:rPr lang="en-US" b="1" dirty="0" smtClean="0">
                  <a:solidFill>
                    <a:srgbClr val="7030A0"/>
                  </a:solidFill>
                </a:rPr>
              </a:br>
              <a:r>
                <a:rPr lang="en-US" b="1" dirty="0" smtClean="0">
                  <a:solidFill>
                    <a:srgbClr val="7030A0"/>
                  </a:solidFill>
                </a:rPr>
                <a:t>   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0154519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par>
              <p:cTn id="8"/>
            </p:par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768"/>
          <a:stretch/>
        </p:blipFill>
        <p:spPr>
          <a:xfrm>
            <a:off x="381000" y="228600"/>
            <a:ext cx="8112574" cy="5791200"/>
          </a:xfrm>
        </p:spPr>
      </p:pic>
      <p:grpSp>
        <p:nvGrpSpPr>
          <p:cNvPr id="5" name="Group 4"/>
          <p:cNvGrpSpPr/>
          <p:nvPr/>
        </p:nvGrpSpPr>
        <p:grpSpPr>
          <a:xfrm>
            <a:off x="2133600" y="1646903"/>
            <a:ext cx="4343400" cy="2371110"/>
            <a:chOff x="986913" y="1633691"/>
            <a:chExt cx="4343400" cy="2371110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34713" y="1633691"/>
              <a:ext cx="1228110" cy="1228110"/>
            </a:xfrm>
            <a:prstGeom prst="rect">
              <a:avLst/>
            </a:prstGeom>
          </p:spPr>
        </p:pic>
        <p:sp>
          <p:nvSpPr>
            <p:cNvPr id="7" name="Title 1"/>
            <p:cNvSpPr txBox="1">
              <a:spLocks/>
            </p:cNvSpPr>
            <p:nvPr/>
          </p:nvSpPr>
          <p:spPr>
            <a:xfrm>
              <a:off x="986913" y="2861801"/>
              <a:ext cx="4343400" cy="114300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US" sz="3200" b="1" dirty="0" err="1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Phần</a:t>
              </a:r>
              <a:r>
                <a:rPr lang="en-US" sz="3200" b="1" dirty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2:Tăng </a:t>
              </a:r>
              <a:r>
                <a:rPr lang="en-US" sz="3200" b="1" dirty="0" err="1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tốc</a:t>
              </a:r>
              <a:endParaRPr lang="en-US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en-US" sz="2800" b="1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Trò</a:t>
              </a:r>
              <a:r>
                <a:rPr lang="en-US" sz="28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b="1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chơi</a:t>
              </a:r>
              <a:r>
                <a:rPr lang="en-US" sz="28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: </a:t>
              </a:r>
              <a:r>
                <a:rPr lang="en-US" sz="2800" b="1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Chiếc</a:t>
              </a:r>
              <a:r>
                <a:rPr lang="en-US" sz="28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b="1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hộp</a:t>
              </a:r>
              <a:r>
                <a:rPr lang="en-US" sz="28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b="1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bí</a:t>
              </a:r>
              <a:r>
                <a:rPr lang="en-US" sz="28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b="1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ẩn</a:t>
              </a:r>
              <a:endPara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9" name="NhacTapAerobic-V.A-317115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228600" y="21876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0760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6498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345" y="-9832"/>
            <a:ext cx="9169345" cy="6858000"/>
          </a:xfrm>
        </p:spPr>
      </p:pic>
      <p:grpSp>
        <p:nvGrpSpPr>
          <p:cNvPr id="5" name="Group 4"/>
          <p:cNvGrpSpPr/>
          <p:nvPr/>
        </p:nvGrpSpPr>
        <p:grpSpPr>
          <a:xfrm>
            <a:off x="1295400" y="1407806"/>
            <a:ext cx="6779488" cy="1782470"/>
            <a:chOff x="746371" y="2749175"/>
            <a:chExt cx="4488654" cy="1195096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6371" y="2749175"/>
              <a:ext cx="807224" cy="720721"/>
            </a:xfrm>
            <a:prstGeom prst="rect">
              <a:avLst/>
            </a:prstGeom>
          </p:spPr>
        </p:pic>
        <p:sp>
          <p:nvSpPr>
            <p:cNvPr id="7" name="Title 1"/>
            <p:cNvSpPr txBox="1">
              <a:spLocks/>
            </p:cNvSpPr>
            <p:nvPr/>
          </p:nvSpPr>
          <p:spPr>
            <a:xfrm>
              <a:off x="891625" y="2801271"/>
              <a:ext cx="4343400" cy="114300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US" b="1" dirty="0" err="1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Phần</a:t>
              </a:r>
              <a:r>
                <a:rPr lang="en-US" b="1" dirty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3: Chung </a:t>
              </a:r>
              <a:r>
                <a:rPr lang="en-US" b="1" dirty="0" err="1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sức</a:t>
              </a:r>
              <a:endParaRPr lang="en-US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en-US" sz="4000" b="1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Trò</a:t>
              </a:r>
              <a:r>
                <a:rPr lang="en-US" sz="40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4000" b="1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chơi</a:t>
              </a:r>
              <a:r>
                <a:rPr lang="en-US" sz="40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: </a:t>
              </a:r>
              <a:r>
                <a:rPr lang="en-US" sz="4000" b="1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Nhà</a:t>
              </a:r>
              <a:r>
                <a:rPr lang="en-US" sz="40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4000" b="1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thiết</a:t>
              </a:r>
              <a:r>
                <a:rPr lang="en-US" sz="40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4000" b="1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kế</a:t>
              </a:r>
              <a:r>
                <a:rPr lang="en-US" sz="40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4000" b="1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tài</a:t>
              </a:r>
              <a:r>
                <a:rPr lang="en-US" sz="40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4000" b="1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ba</a:t>
              </a:r>
              <a:endPara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8" name="WordlessYoureBeautifulOST-piano_g2xr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304800" y="4574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7511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154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292"/>
          <a:stretch/>
        </p:blipFill>
        <p:spPr>
          <a:xfrm>
            <a:off x="0" y="0"/>
            <a:ext cx="9144000" cy="6871464"/>
          </a:xfrm>
        </p:spPr>
      </p:pic>
      <p:grpSp>
        <p:nvGrpSpPr>
          <p:cNvPr id="5" name="Group 4"/>
          <p:cNvGrpSpPr/>
          <p:nvPr/>
        </p:nvGrpSpPr>
        <p:grpSpPr>
          <a:xfrm>
            <a:off x="1676400" y="2485690"/>
            <a:ext cx="6145556" cy="1505620"/>
            <a:chOff x="1139313" y="2452478"/>
            <a:chExt cx="4343400" cy="1505620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54732" y="2452478"/>
              <a:ext cx="950042" cy="950042"/>
            </a:xfrm>
            <a:prstGeom prst="rect">
              <a:avLst/>
            </a:prstGeom>
          </p:spPr>
        </p:pic>
        <p:sp>
          <p:nvSpPr>
            <p:cNvPr id="7" name="Title 1"/>
            <p:cNvSpPr txBox="1">
              <a:spLocks/>
            </p:cNvSpPr>
            <p:nvPr/>
          </p:nvSpPr>
          <p:spPr>
            <a:xfrm>
              <a:off x="1139313" y="2815098"/>
              <a:ext cx="4343400" cy="114300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US" sz="4000" b="1" dirty="0" err="1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Phần</a:t>
              </a:r>
              <a:r>
                <a:rPr lang="en-US" sz="4000" b="1" dirty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4: </a:t>
              </a:r>
              <a:r>
                <a:rPr lang="en-US" sz="4000" b="1" dirty="0" err="1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Về</a:t>
              </a:r>
              <a:r>
                <a:rPr lang="en-US" sz="4000" b="1" dirty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4000" b="1" dirty="0" err="1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đích</a:t>
              </a:r>
              <a:endParaRPr lang="en-US" sz="4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en-US" sz="3600" b="1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Trò</a:t>
              </a:r>
              <a:r>
                <a:rPr lang="en-US" sz="36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600" b="1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chơi</a:t>
              </a:r>
              <a:r>
                <a:rPr lang="en-US" sz="36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: </a:t>
              </a:r>
              <a:r>
                <a:rPr lang="en-US" sz="3600" b="1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Đội</a:t>
              </a:r>
              <a:r>
                <a:rPr lang="en-US" sz="36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600" b="1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nào</a:t>
              </a:r>
              <a:r>
                <a:rPr lang="en-US" sz="36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600" b="1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giỏi</a:t>
              </a:r>
              <a:r>
                <a:rPr lang="en-US" sz="36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600" b="1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hơn</a:t>
              </a:r>
              <a:endPara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10" name="Through-the-Arbor-Kevin-Kern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381000" y="23653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786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5828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990600"/>
            <a:ext cx="8229600" cy="1143000"/>
          </a:xfrm>
        </p:spPr>
        <p:txBody>
          <a:bodyPr>
            <a:normAutofit/>
          </a:bodyPr>
          <a:lstStyle/>
          <a:p>
            <a:r>
              <a:rPr lang="en-US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Chúc</a:t>
            </a:r>
            <a:r>
              <a:rPr 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mừng</a:t>
            </a:r>
            <a:r>
              <a:rPr 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con!</a:t>
            </a:r>
            <a:endParaRPr lang="en-US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8500" y="1510481"/>
            <a:ext cx="2971800" cy="2971800"/>
          </a:xfrm>
          <a:prstGeom prst="rect">
            <a:avLst/>
          </a:prstGeom>
        </p:spPr>
      </p:pic>
      <p:pic>
        <p:nvPicPr>
          <p:cNvPr id="6" name="RungChuongVang-TranLap_3wr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704850" y="9906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6675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3109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3491"/>
            <a:ext cx="9139084" cy="6857355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219200" y="652002"/>
            <a:ext cx="8229600" cy="1143000"/>
          </a:xfrm>
        </p:spPr>
        <p:txBody>
          <a:bodyPr>
            <a:noAutofit/>
          </a:bodyPr>
          <a:lstStyle/>
          <a:p>
            <a:r>
              <a:rPr lang="en-US" sz="4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Chương</a:t>
            </a:r>
            <a:r>
              <a:rPr lang="en-US" sz="4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lang="en-US" sz="4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br>
              <a:rPr lang="en-US" sz="4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4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“Rung </a:t>
            </a:r>
            <a:r>
              <a:rPr lang="en-US" sz="4800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chuông</a:t>
            </a:r>
            <a:r>
              <a:rPr lang="en-US" sz="4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vàng</a:t>
            </a:r>
            <a:r>
              <a:rPr lang="en-US" sz="4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en-US" sz="4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1600" y="-62604"/>
            <a:ext cx="2819400" cy="2819400"/>
          </a:xfrm>
          <a:prstGeom prst="rect">
            <a:avLst/>
          </a:prstGeom>
        </p:spPr>
      </p:pic>
      <p:grpSp>
        <p:nvGrpSpPr>
          <p:cNvPr id="8" name="Group 7"/>
          <p:cNvGrpSpPr/>
          <p:nvPr/>
        </p:nvGrpSpPr>
        <p:grpSpPr>
          <a:xfrm>
            <a:off x="546304" y="3348882"/>
            <a:ext cx="5330313" cy="1143000"/>
            <a:chOff x="152400" y="2815098"/>
            <a:chExt cx="5330313" cy="1143000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7" cstate="print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2400" y="2916186"/>
              <a:ext cx="950042" cy="950042"/>
            </a:xfrm>
            <a:prstGeom prst="rect">
              <a:avLst/>
            </a:prstGeom>
          </p:spPr>
        </p:pic>
        <p:sp>
          <p:nvSpPr>
            <p:cNvPr id="7" name="Title 1"/>
            <p:cNvSpPr txBox="1">
              <a:spLocks/>
            </p:cNvSpPr>
            <p:nvPr/>
          </p:nvSpPr>
          <p:spPr>
            <a:xfrm>
              <a:off x="1139313" y="2815098"/>
              <a:ext cx="4343400" cy="114300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/>
              <a:r>
                <a:rPr lang="en-US" sz="4000" b="1" dirty="0" err="1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Phần</a:t>
              </a:r>
              <a:r>
                <a:rPr lang="en-US" sz="4000" b="1" dirty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2: </a:t>
              </a:r>
              <a:r>
                <a:rPr lang="en-US" sz="4000" b="1" dirty="0" err="1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Tăng</a:t>
              </a:r>
              <a:r>
                <a:rPr lang="en-US" sz="4000" b="1" dirty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4000" b="1" dirty="0" err="1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tốc</a:t>
              </a:r>
              <a:endParaRPr lang="en-US" sz="4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533400" y="2354057"/>
            <a:ext cx="5330313" cy="1143000"/>
            <a:chOff x="152400" y="2815098"/>
            <a:chExt cx="5330313" cy="1143000"/>
          </a:xfrm>
        </p:grpSpPr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7" cstate="print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2400" y="2916186"/>
              <a:ext cx="950042" cy="950042"/>
            </a:xfrm>
            <a:prstGeom prst="rect">
              <a:avLst/>
            </a:prstGeom>
          </p:spPr>
        </p:pic>
        <p:sp>
          <p:nvSpPr>
            <p:cNvPr id="11" name="Title 1"/>
            <p:cNvSpPr txBox="1">
              <a:spLocks/>
            </p:cNvSpPr>
            <p:nvPr/>
          </p:nvSpPr>
          <p:spPr>
            <a:xfrm>
              <a:off x="1139313" y="2815098"/>
              <a:ext cx="4343400" cy="114300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/>
              <a:r>
                <a:rPr lang="en-US" sz="4000" b="1" dirty="0" err="1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Phần</a:t>
              </a:r>
              <a:r>
                <a:rPr lang="en-US" sz="4000" b="1" dirty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1: </a:t>
              </a:r>
              <a:r>
                <a:rPr lang="en-US" sz="4000" b="1" dirty="0" err="1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Khởi</a:t>
              </a:r>
              <a:r>
                <a:rPr lang="en-US" sz="4000" b="1" dirty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4000" b="1" dirty="0" err="1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động</a:t>
              </a:r>
              <a:endParaRPr lang="en-US" sz="4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582561" y="4298925"/>
            <a:ext cx="5330313" cy="1143000"/>
            <a:chOff x="152400" y="2815098"/>
            <a:chExt cx="5330313" cy="1143000"/>
          </a:xfrm>
        </p:grpSpPr>
        <p:pic>
          <p:nvPicPr>
            <p:cNvPr id="13" name="Picture 12"/>
            <p:cNvPicPr>
              <a:picLocks noChangeAspect="1"/>
            </p:cNvPicPr>
            <p:nvPr/>
          </p:nvPicPr>
          <p:blipFill>
            <a:blip r:embed="rId7" cstate="print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2400" y="2916186"/>
              <a:ext cx="950042" cy="950042"/>
            </a:xfrm>
            <a:prstGeom prst="rect">
              <a:avLst/>
            </a:prstGeom>
          </p:spPr>
        </p:pic>
        <p:sp>
          <p:nvSpPr>
            <p:cNvPr id="14" name="Title 1"/>
            <p:cNvSpPr txBox="1">
              <a:spLocks/>
            </p:cNvSpPr>
            <p:nvPr/>
          </p:nvSpPr>
          <p:spPr>
            <a:xfrm>
              <a:off x="1139313" y="2815098"/>
              <a:ext cx="4343400" cy="114300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/>
              <a:r>
                <a:rPr lang="en-US" sz="4000" b="1" dirty="0" err="1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Phần</a:t>
              </a:r>
              <a:r>
                <a:rPr lang="en-US" sz="4000" b="1" dirty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3: Chung </a:t>
              </a:r>
              <a:r>
                <a:rPr lang="en-US" sz="4000" b="1" dirty="0" err="1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sức</a:t>
              </a:r>
              <a:endParaRPr lang="en-US" sz="4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597309" y="5233911"/>
            <a:ext cx="5330313" cy="1143000"/>
            <a:chOff x="152400" y="2815098"/>
            <a:chExt cx="5330313" cy="1143000"/>
          </a:xfrm>
        </p:grpSpPr>
        <p:pic>
          <p:nvPicPr>
            <p:cNvPr id="16" name="Picture 15"/>
            <p:cNvPicPr>
              <a:picLocks noChangeAspect="1"/>
            </p:cNvPicPr>
            <p:nvPr/>
          </p:nvPicPr>
          <p:blipFill>
            <a:blip r:embed="rId7" cstate="print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2400" y="2916186"/>
              <a:ext cx="950042" cy="950042"/>
            </a:xfrm>
            <a:prstGeom prst="rect">
              <a:avLst/>
            </a:prstGeom>
          </p:spPr>
        </p:pic>
        <p:sp>
          <p:nvSpPr>
            <p:cNvPr id="17" name="Title 1"/>
            <p:cNvSpPr txBox="1">
              <a:spLocks/>
            </p:cNvSpPr>
            <p:nvPr/>
          </p:nvSpPr>
          <p:spPr>
            <a:xfrm>
              <a:off x="1139313" y="2815098"/>
              <a:ext cx="4343400" cy="114300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/>
              <a:r>
                <a:rPr lang="en-US" sz="4000" b="1" dirty="0" err="1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Phần</a:t>
              </a:r>
              <a:r>
                <a:rPr lang="en-US" sz="4000" b="1" dirty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4: </a:t>
              </a:r>
              <a:r>
                <a:rPr lang="en-US" sz="4000" b="1" dirty="0" err="1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Về</a:t>
              </a:r>
              <a:r>
                <a:rPr lang="en-US" sz="4000" b="1" dirty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4000" b="1" dirty="0" err="1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đích</a:t>
              </a:r>
              <a:endParaRPr lang="en-US" sz="4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18" name="y2mate.com - VTV9  Hình hiệu Rung Chuông Vàng 2012 No Logo  Lọc Nhạc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411725" y="23824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3144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855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1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62"/>
          <a:stretch/>
        </p:blipFill>
        <p:spPr>
          <a:xfrm>
            <a:off x="-14750" y="17206"/>
            <a:ext cx="9144001" cy="6840794"/>
          </a:xfrm>
        </p:spPr>
      </p:pic>
      <p:grpSp>
        <p:nvGrpSpPr>
          <p:cNvPr id="6" name="Group 5"/>
          <p:cNvGrpSpPr/>
          <p:nvPr/>
        </p:nvGrpSpPr>
        <p:grpSpPr>
          <a:xfrm>
            <a:off x="533400" y="3437603"/>
            <a:ext cx="8229599" cy="1719109"/>
            <a:chOff x="834813" y="2238989"/>
            <a:chExt cx="4647900" cy="1719109"/>
          </a:xfrm>
        </p:grpSpPr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4813" y="2238989"/>
              <a:ext cx="950042" cy="1270512"/>
            </a:xfrm>
            <a:prstGeom prst="rect">
              <a:avLst/>
            </a:prstGeom>
          </p:spPr>
        </p:pic>
        <p:sp>
          <p:nvSpPr>
            <p:cNvPr id="8" name="Title 1"/>
            <p:cNvSpPr txBox="1">
              <a:spLocks/>
            </p:cNvSpPr>
            <p:nvPr/>
          </p:nvSpPr>
          <p:spPr>
            <a:xfrm>
              <a:off x="1139313" y="2815098"/>
              <a:ext cx="4343400" cy="114300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US" sz="5400" b="1" dirty="0" err="1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Phần</a:t>
              </a:r>
              <a:r>
                <a:rPr lang="en-US" sz="5400" b="1" dirty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1: </a:t>
              </a:r>
              <a:r>
                <a:rPr lang="en-US" sz="5400" b="1" dirty="0" err="1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Khởi</a:t>
              </a:r>
              <a:r>
                <a:rPr lang="en-US" sz="5400" b="1" dirty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5400" b="1" dirty="0" err="1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động</a:t>
              </a:r>
              <a:endParaRPr lang="en-US" sz="5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en-US" sz="5400" b="1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Trò</a:t>
              </a:r>
              <a:r>
                <a:rPr lang="en-US" sz="54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5400" b="1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chơi</a:t>
              </a:r>
              <a:r>
                <a:rPr lang="en-US" sz="54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: </a:t>
              </a:r>
              <a:r>
                <a:rPr lang="en-US" sz="5400" b="1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Bé</a:t>
              </a:r>
              <a:r>
                <a:rPr lang="en-US" sz="54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5400" b="1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chọn</a:t>
              </a:r>
              <a:r>
                <a:rPr lang="en-US" sz="54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5400" b="1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đúng</a:t>
              </a:r>
              <a:endParaRPr lang="en-US" sz="5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11838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422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-304800" y="614090"/>
            <a:ext cx="8458199" cy="635493"/>
          </a:xfrm>
        </p:spPr>
        <p:txBody>
          <a:bodyPr>
            <a:noAutofit/>
          </a:bodyPr>
          <a:lstStyle/>
          <a:p>
            <a:r>
              <a:rPr lang="en-US" sz="2800" b="1" dirty="0" err="1" smtClean="0">
                <a:solidFill>
                  <a:srgbClr val="7030A0"/>
                </a:solidFill>
              </a:rPr>
              <a:t>Câu</a:t>
            </a:r>
            <a:r>
              <a:rPr lang="en-US" sz="2800" b="1" dirty="0" smtClean="0">
                <a:solidFill>
                  <a:srgbClr val="7030A0"/>
                </a:solidFill>
              </a:rPr>
              <a:t> 1: </a:t>
            </a:r>
            <a:r>
              <a:rPr lang="en-US" sz="2800" b="1" dirty="0" err="1" smtClean="0">
                <a:solidFill>
                  <a:srgbClr val="7030A0"/>
                </a:solidFill>
              </a:rPr>
              <a:t>Trong</a:t>
            </a:r>
            <a:r>
              <a:rPr lang="en-US" sz="2800" b="1" dirty="0" smtClean="0">
                <a:solidFill>
                  <a:srgbClr val="7030A0"/>
                </a:solidFill>
              </a:rPr>
              <a:t> </a:t>
            </a:r>
            <a:r>
              <a:rPr lang="en-US" sz="2800" b="1" dirty="0" err="1" smtClean="0">
                <a:solidFill>
                  <a:srgbClr val="7030A0"/>
                </a:solidFill>
              </a:rPr>
              <a:t>các</a:t>
            </a:r>
            <a:r>
              <a:rPr lang="en-US" sz="2800" b="1" dirty="0" smtClean="0">
                <a:solidFill>
                  <a:srgbClr val="7030A0"/>
                </a:solidFill>
              </a:rPr>
              <a:t> </a:t>
            </a:r>
            <a:r>
              <a:rPr lang="en-US" sz="2800" b="1" dirty="0" err="1" smtClean="0">
                <a:solidFill>
                  <a:srgbClr val="7030A0"/>
                </a:solidFill>
              </a:rPr>
              <a:t>hình</a:t>
            </a:r>
            <a:r>
              <a:rPr lang="en-US" sz="2800" b="1" dirty="0" smtClean="0">
                <a:solidFill>
                  <a:srgbClr val="7030A0"/>
                </a:solidFill>
              </a:rPr>
              <a:t> </a:t>
            </a:r>
            <a:r>
              <a:rPr lang="en-US" sz="2800" b="1" dirty="0" err="1" smtClean="0">
                <a:solidFill>
                  <a:srgbClr val="7030A0"/>
                </a:solidFill>
              </a:rPr>
              <a:t>sau</a:t>
            </a:r>
            <a:r>
              <a:rPr lang="en-US" sz="2800" b="1" dirty="0" smtClean="0">
                <a:solidFill>
                  <a:srgbClr val="7030A0"/>
                </a:solidFill>
              </a:rPr>
              <a:t>, </a:t>
            </a:r>
            <a:r>
              <a:rPr lang="en-US" sz="2800" b="1" dirty="0" err="1" smtClean="0">
                <a:solidFill>
                  <a:srgbClr val="7030A0"/>
                </a:solidFill>
              </a:rPr>
              <a:t>khối</a:t>
            </a:r>
            <a:r>
              <a:rPr lang="en-US" sz="2800" b="1" dirty="0" smtClean="0">
                <a:solidFill>
                  <a:srgbClr val="7030A0"/>
                </a:solidFill>
              </a:rPr>
              <a:t> </a:t>
            </a:r>
            <a:r>
              <a:rPr lang="en-US" sz="2800" b="1" dirty="0" err="1" smtClean="0">
                <a:solidFill>
                  <a:srgbClr val="7030A0"/>
                </a:solidFill>
              </a:rPr>
              <a:t>nào</a:t>
            </a:r>
            <a:r>
              <a:rPr lang="en-US" sz="2800" b="1" dirty="0" smtClean="0">
                <a:solidFill>
                  <a:srgbClr val="7030A0"/>
                </a:solidFill>
              </a:rPr>
              <a:t> </a:t>
            </a:r>
            <a:r>
              <a:rPr lang="en-US" sz="2800" b="1" dirty="0" err="1" smtClean="0">
                <a:solidFill>
                  <a:srgbClr val="7030A0"/>
                </a:solidFill>
              </a:rPr>
              <a:t>là</a:t>
            </a:r>
            <a:r>
              <a:rPr lang="en-US" sz="2800" b="1" dirty="0" smtClean="0">
                <a:solidFill>
                  <a:srgbClr val="7030A0"/>
                </a:solidFill>
              </a:rPr>
              <a:t> </a:t>
            </a:r>
            <a:r>
              <a:rPr lang="en-US" sz="2800" b="1" dirty="0" err="1" smtClean="0">
                <a:solidFill>
                  <a:srgbClr val="7030A0"/>
                </a:solidFill>
              </a:rPr>
              <a:t>hình</a:t>
            </a:r>
            <a:r>
              <a:rPr lang="en-US" sz="2800" b="1" dirty="0" smtClean="0">
                <a:solidFill>
                  <a:srgbClr val="7030A0"/>
                </a:solidFill>
              </a:rPr>
              <a:t> </a:t>
            </a:r>
            <a:r>
              <a:rPr lang="en-US" sz="2800" b="1" dirty="0" err="1" smtClean="0">
                <a:solidFill>
                  <a:srgbClr val="7030A0"/>
                </a:solidFill>
              </a:rPr>
              <a:t>vuông</a:t>
            </a:r>
            <a:r>
              <a:rPr lang="en-US" sz="2800" b="1" dirty="0" smtClean="0">
                <a:solidFill>
                  <a:srgbClr val="7030A0"/>
                </a:solidFill>
              </a:rPr>
              <a:t>?</a:t>
            </a:r>
            <a:r>
              <a:rPr lang="en-US" sz="4000" b="1" dirty="0" smtClean="0">
                <a:solidFill>
                  <a:srgbClr val="7030A0"/>
                </a:solidFill>
              </a:rPr>
              <a:t/>
            </a:r>
            <a:br>
              <a:rPr lang="en-US" sz="4000" b="1" dirty="0" smtClean="0">
                <a:solidFill>
                  <a:srgbClr val="7030A0"/>
                </a:solidFill>
              </a:rPr>
            </a:br>
            <a:endParaRPr lang="en-US" sz="3600" b="1" dirty="0">
              <a:solidFill>
                <a:srgbClr val="00B050"/>
              </a:solidFill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479411" y="1434377"/>
            <a:ext cx="2720990" cy="2071325"/>
            <a:chOff x="2994833" y="4214261"/>
            <a:chExt cx="3061555" cy="2559837"/>
          </a:xfrm>
        </p:grpSpPr>
        <p:sp>
          <p:nvSpPr>
            <p:cNvPr id="10" name="Rectangle 9"/>
            <p:cNvSpPr/>
            <p:nvPr/>
          </p:nvSpPr>
          <p:spPr>
            <a:xfrm>
              <a:off x="2994833" y="5128905"/>
              <a:ext cx="842660" cy="8518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4400" b="1" dirty="0" smtClean="0">
                  <a:solidFill>
                    <a:srgbClr val="7030A0"/>
                  </a:solidFill>
                </a:rPr>
                <a:t>1. </a:t>
              </a:r>
              <a:endParaRPr lang="en-US" sz="4400" dirty="0">
                <a:solidFill>
                  <a:srgbClr val="7030A0"/>
                </a:solidFill>
              </a:endParaRPr>
            </a:p>
          </p:txBody>
        </p:sp>
        <p:grpSp>
          <p:nvGrpSpPr>
            <p:cNvPr id="22" name="Group 21"/>
            <p:cNvGrpSpPr/>
            <p:nvPr/>
          </p:nvGrpSpPr>
          <p:grpSpPr>
            <a:xfrm>
              <a:off x="3744800" y="4214261"/>
              <a:ext cx="2311588" cy="2559837"/>
              <a:chOff x="1875899" y="4279635"/>
              <a:chExt cx="2152274" cy="2362200"/>
            </a:xfrm>
          </p:grpSpPr>
          <p:sp>
            <p:nvSpPr>
              <p:cNvPr id="23" name="Rectangle 22"/>
              <p:cNvSpPr/>
              <p:nvPr/>
            </p:nvSpPr>
            <p:spPr>
              <a:xfrm>
                <a:off x="1875899" y="4279635"/>
                <a:ext cx="2152274" cy="2362200"/>
              </a:xfrm>
              <a:prstGeom prst="rect">
                <a:avLst/>
              </a:prstGeom>
              <a:ln w="57150">
                <a:solidFill>
                  <a:schemeClr val="tx1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24" name="Picture 23"/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backgroundRemoval t="1299" b="94249" l="24792" r="75938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4109" t="1997" r="24383" b="5046"/>
              <a:stretch/>
            </p:blipFill>
            <p:spPr>
              <a:xfrm>
                <a:off x="2014962" y="4430064"/>
                <a:ext cx="1803857" cy="2119326"/>
              </a:xfrm>
              <a:prstGeom prst="rect">
                <a:avLst/>
              </a:prstGeom>
            </p:spPr>
          </p:pic>
        </p:grpSp>
      </p:grpSp>
      <p:pic>
        <p:nvPicPr>
          <p:cNvPr id="28" name="Picture 27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389" b="91389" l="1690" r="9250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9036" y="106583"/>
            <a:ext cx="1002242" cy="1143000"/>
          </a:xfrm>
          <a:prstGeom prst="rect">
            <a:avLst/>
          </a:prstGeom>
        </p:spPr>
      </p:pic>
      <p:grpSp>
        <p:nvGrpSpPr>
          <p:cNvPr id="7" name="Group 6"/>
          <p:cNvGrpSpPr/>
          <p:nvPr/>
        </p:nvGrpSpPr>
        <p:grpSpPr>
          <a:xfrm>
            <a:off x="4020785" y="1400376"/>
            <a:ext cx="3332463" cy="2071325"/>
            <a:chOff x="3962400" y="1434377"/>
            <a:chExt cx="3332463" cy="2071325"/>
          </a:xfrm>
        </p:grpSpPr>
        <p:grpSp>
          <p:nvGrpSpPr>
            <p:cNvPr id="17" name="Group 16"/>
            <p:cNvGrpSpPr/>
            <p:nvPr/>
          </p:nvGrpSpPr>
          <p:grpSpPr>
            <a:xfrm>
              <a:off x="3962400" y="1434377"/>
              <a:ext cx="3332463" cy="2071325"/>
              <a:chOff x="5605924" y="1568213"/>
              <a:chExt cx="3332463" cy="2320655"/>
            </a:xfrm>
          </p:grpSpPr>
          <p:sp>
            <p:nvSpPr>
              <p:cNvPr id="14" name="Rectangle 13"/>
              <p:cNvSpPr/>
              <p:nvPr/>
            </p:nvSpPr>
            <p:spPr>
              <a:xfrm>
                <a:off x="6279666" y="1568213"/>
                <a:ext cx="2658721" cy="2320655"/>
              </a:xfrm>
              <a:prstGeom prst="rect">
                <a:avLst/>
              </a:prstGeom>
              <a:solidFill>
                <a:schemeClr val="bg1"/>
              </a:solidFill>
              <a:ln w="571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" name="Rectangle 8"/>
              <p:cNvSpPr/>
              <p:nvPr/>
            </p:nvSpPr>
            <p:spPr>
              <a:xfrm>
                <a:off x="5605924" y="2362200"/>
                <a:ext cx="673742" cy="76944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4400" b="1" dirty="0" smtClean="0">
                    <a:solidFill>
                      <a:srgbClr val="7030A0"/>
                    </a:solidFill>
                  </a:rPr>
                  <a:t>2.                       </a:t>
                </a:r>
                <a:endParaRPr lang="en-US" sz="4400" dirty="0">
                  <a:solidFill>
                    <a:srgbClr val="7030A0"/>
                  </a:solidFill>
                </a:endParaRPr>
              </a:p>
            </p:txBody>
          </p:sp>
        </p:grpSp>
        <p:sp>
          <p:nvSpPr>
            <p:cNvPr id="25" name="Rectangle 24"/>
            <p:cNvSpPr/>
            <p:nvPr/>
          </p:nvSpPr>
          <p:spPr>
            <a:xfrm>
              <a:off x="5234392" y="1804738"/>
              <a:ext cx="1462220" cy="1428750"/>
            </a:xfrm>
            <a:prstGeom prst="rect">
              <a:avLst/>
            </a:prstGeom>
            <a:solidFill>
              <a:srgbClr val="B32C16"/>
            </a:solidFill>
            <a:ln w="25400" cap="flat" cmpd="sng" algn="ctr">
              <a:solidFill>
                <a:srgbClr val="B32C16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entury Schoolbook"/>
                <a:ea typeface="+mn-ea"/>
                <a:cs typeface="+mn-cs"/>
              </a:endParaRP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2286000" y="4124465"/>
            <a:ext cx="2721027" cy="2276335"/>
            <a:chOff x="2286000" y="4124465"/>
            <a:chExt cx="2721027" cy="2276335"/>
          </a:xfrm>
        </p:grpSpPr>
        <p:grpSp>
          <p:nvGrpSpPr>
            <p:cNvPr id="16" name="Group 15"/>
            <p:cNvGrpSpPr/>
            <p:nvPr/>
          </p:nvGrpSpPr>
          <p:grpSpPr>
            <a:xfrm>
              <a:off x="2286000" y="4124465"/>
              <a:ext cx="2721027" cy="2276335"/>
              <a:chOff x="93601" y="1568213"/>
              <a:chExt cx="2801999" cy="2358756"/>
            </a:xfrm>
          </p:grpSpPr>
          <p:sp>
            <p:nvSpPr>
              <p:cNvPr id="12" name="Rectangle 11"/>
              <p:cNvSpPr/>
              <p:nvPr/>
            </p:nvSpPr>
            <p:spPr>
              <a:xfrm>
                <a:off x="870880" y="1568213"/>
                <a:ext cx="2024720" cy="2358756"/>
              </a:xfrm>
              <a:prstGeom prst="rect">
                <a:avLst/>
              </a:prstGeom>
              <a:solidFill>
                <a:schemeClr val="bg1"/>
              </a:solidFill>
              <a:ln w="57150">
                <a:solidFill>
                  <a:schemeClr val="tx1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" name="Rectangle 7"/>
              <p:cNvSpPr/>
              <p:nvPr/>
            </p:nvSpPr>
            <p:spPr>
              <a:xfrm>
                <a:off x="93601" y="2272655"/>
                <a:ext cx="714698" cy="122633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b="1" dirty="0" smtClean="0">
                    <a:solidFill>
                      <a:srgbClr val="7030A0"/>
                    </a:solidFill>
                  </a:rPr>
                  <a:t> </a:t>
                </a:r>
              </a:p>
              <a:p>
                <a:r>
                  <a:rPr lang="en-US" sz="4400" b="1" dirty="0" smtClean="0">
                    <a:solidFill>
                      <a:srgbClr val="7030A0"/>
                    </a:solidFill>
                  </a:rPr>
                  <a:t>3. </a:t>
                </a:r>
                <a:r>
                  <a:rPr lang="en-US" b="1" dirty="0" smtClean="0">
                    <a:solidFill>
                      <a:srgbClr val="7030A0"/>
                    </a:solidFill>
                  </a:rPr>
                  <a:t/>
                </a:r>
                <a:br>
                  <a:rPr lang="en-US" b="1" dirty="0" smtClean="0">
                    <a:solidFill>
                      <a:srgbClr val="7030A0"/>
                    </a:solidFill>
                  </a:rPr>
                </a:br>
                <a:r>
                  <a:rPr lang="en-US" b="1" dirty="0" smtClean="0">
                    <a:solidFill>
                      <a:srgbClr val="7030A0"/>
                    </a:solidFill>
                  </a:rPr>
                  <a:t>   </a:t>
                </a:r>
                <a:endParaRPr lang="en-US" dirty="0"/>
              </a:p>
            </p:txBody>
          </p:sp>
        </p:grpSp>
        <p:sp>
          <p:nvSpPr>
            <p:cNvPr id="27" name="Isosceles Triangle 26"/>
            <p:cNvSpPr/>
            <p:nvPr/>
          </p:nvSpPr>
          <p:spPr>
            <a:xfrm>
              <a:off x="3200401" y="4548257"/>
              <a:ext cx="1720267" cy="1428750"/>
            </a:xfrm>
            <a:prstGeom prst="triangle">
              <a:avLst/>
            </a:prstGeom>
            <a:solidFill>
              <a:srgbClr val="FFF39D">
                <a:lumMod val="50000"/>
              </a:srgbClr>
            </a:solidFill>
            <a:ln w="25400" cap="flat" cmpd="sng" algn="ctr">
              <a:solidFill>
                <a:srgbClr val="FFF39D">
                  <a:lumMod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entury Schoolbook"/>
                <a:ea typeface="+mn-ea"/>
                <a:cs typeface="+mn-cs"/>
              </a:endParaRPr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5583634" y="4226969"/>
            <a:ext cx="3247287" cy="2071325"/>
            <a:chOff x="5583634" y="4226969"/>
            <a:chExt cx="3247287" cy="2071325"/>
          </a:xfrm>
        </p:grpSpPr>
        <p:sp>
          <p:nvSpPr>
            <p:cNvPr id="26" name="Rectangle 25"/>
            <p:cNvSpPr/>
            <p:nvPr/>
          </p:nvSpPr>
          <p:spPr>
            <a:xfrm>
              <a:off x="5583634" y="5020764"/>
              <a:ext cx="748923" cy="6798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4400" b="1" dirty="0" smtClean="0">
                  <a:solidFill>
                    <a:srgbClr val="7030A0"/>
                  </a:solidFill>
                </a:rPr>
                <a:t>4. </a:t>
              </a:r>
              <a:endParaRPr lang="en-US" sz="4400" dirty="0">
                <a:solidFill>
                  <a:srgbClr val="7030A0"/>
                </a:solidFill>
              </a:endParaRPr>
            </a:p>
          </p:txBody>
        </p:sp>
        <p:sp>
          <p:nvSpPr>
            <p:cNvPr id="29" name="Rectangle 28"/>
            <p:cNvSpPr/>
            <p:nvPr/>
          </p:nvSpPr>
          <p:spPr>
            <a:xfrm>
              <a:off x="6172200" y="4226969"/>
              <a:ext cx="2658721" cy="2071325"/>
            </a:xfrm>
            <a:prstGeom prst="rect">
              <a:avLst/>
            </a:prstGeom>
            <a:solidFill>
              <a:schemeClr val="bg1"/>
            </a:solidFill>
            <a:ln w="571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Rectangle 29"/>
            <p:cNvSpPr/>
            <p:nvPr/>
          </p:nvSpPr>
          <p:spPr>
            <a:xfrm>
              <a:off x="6349952" y="4535005"/>
              <a:ext cx="2267607" cy="1428750"/>
            </a:xfrm>
            <a:prstGeom prst="rect">
              <a:avLst/>
            </a:prstGeom>
            <a:solidFill>
              <a:srgbClr val="AEBAD5">
                <a:lumMod val="75000"/>
              </a:srgbClr>
            </a:solidFill>
            <a:ln w="25400" cap="flat" cmpd="sng" algn="ctr">
              <a:solidFill>
                <a:srgbClr val="AEBAD5">
                  <a:lumMod val="75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entury Schoolbook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32697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ong ho dem nguoc 5 giay (online-audio-converter.com) (1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2" name="Group 1"/>
          <p:cNvGrpSpPr/>
          <p:nvPr/>
        </p:nvGrpSpPr>
        <p:grpSpPr>
          <a:xfrm>
            <a:off x="1828800" y="1524000"/>
            <a:ext cx="3962400" cy="3200400"/>
            <a:chOff x="1828800" y="1524000"/>
            <a:chExt cx="3962400" cy="3200400"/>
          </a:xfrm>
        </p:grpSpPr>
        <p:grpSp>
          <p:nvGrpSpPr>
            <p:cNvPr id="10" name="Group 9"/>
            <p:cNvGrpSpPr/>
            <p:nvPr/>
          </p:nvGrpSpPr>
          <p:grpSpPr>
            <a:xfrm>
              <a:off x="1828800" y="1524000"/>
              <a:ext cx="3962400" cy="3200400"/>
              <a:chOff x="93601" y="1568213"/>
              <a:chExt cx="2801999" cy="2358756"/>
            </a:xfrm>
          </p:grpSpPr>
          <p:sp>
            <p:nvSpPr>
              <p:cNvPr id="12" name="Rectangle 11"/>
              <p:cNvSpPr/>
              <p:nvPr/>
            </p:nvSpPr>
            <p:spPr>
              <a:xfrm>
                <a:off x="870880" y="1568213"/>
                <a:ext cx="2024720" cy="2358756"/>
              </a:xfrm>
              <a:prstGeom prst="rect">
                <a:avLst/>
              </a:prstGeom>
              <a:solidFill>
                <a:schemeClr val="bg1"/>
              </a:solidFill>
              <a:ln w="57150">
                <a:solidFill>
                  <a:schemeClr val="tx1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" name="Rectangle 12"/>
              <p:cNvSpPr/>
              <p:nvPr/>
            </p:nvSpPr>
            <p:spPr>
              <a:xfrm>
                <a:off x="93601" y="2272655"/>
                <a:ext cx="714698" cy="122633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b="1" dirty="0" smtClean="0">
                    <a:solidFill>
                      <a:srgbClr val="7030A0"/>
                    </a:solidFill>
                  </a:rPr>
                  <a:t> </a:t>
                </a:r>
              </a:p>
              <a:p>
                <a:r>
                  <a:rPr lang="en-US" sz="4400" b="1" dirty="0" smtClean="0">
                    <a:solidFill>
                      <a:srgbClr val="7030A0"/>
                    </a:solidFill>
                  </a:rPr>
                  <a:t>3. </a:t>
                </a:r>
                <a:r>
                  <a:rPr lang="en-US" b="1" dirty="0" smtClean="0">
                    <a:solidFill>
                      <a:srgbClr val="7030A0"/>
                    </a:solidFill>
                  </a:rPr>
                  <a:t/>
                </a:r>
                <a:br>
                  <a:rPr lang="en-US" b="1" dirty="0" smtClean="0">
                    <a:solidFill>
                      <a:srgbClr val="7030A0"/>
                    </a:solidFill>
                  </a:rPr>
                </a:br>
                <a:r>
                  <a:rPr lang="en-US" b="1" dirty="0" smtClean="0">
                    <a:solidFill>
                      <a:srgbClr val="7030A0"/>
                    </a:solidFill>
                  </a:rPr>
                  <a:t>   </a:t>
                </a:r>
                <a:endParaRPr lang="en-US" dirty="0"/>
              </a:p>
            </p:txBody>
          </p:sp>
        </p:grpSp>
        <p:sp>
          <p:nvSpPr>
            <p:cNvPr id="14" name="Rectangle 13"/>
            <p:cNvSpPr/>
            <p:nvPr/>
          </p:nvSpPr>
          <p:spPr>
            <a:xfrm>
              <a:off x="3628478" y="2409825"/>
              <a:ext cx="1462220" cy="1428750"/>
            </a:xfrm>
            <a:prstGeom prst="rect">
              <a:avLst/>
            </a:prstGeom>
            <a:solidFill>
              <a:srgbClr val="B32C16"/>
            </a:solidFill>
            <a:ln w="25400" cap="flat" cmpd="sng" algn="ctr">
              <a:solidFill>
                <a:srgbClr val="B32C16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entury Schoolbook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38771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Picture 3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1" y="-14958"/>
            <a:ext cx="9135319" cy="685148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390731" y="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b="1" dirty="0" smtClean="0">
                <a:solidFill>
                  <a:schemeClr val="accent6">
                    <a:lumMod val="75000"/>
                  </a:schemeClr>
                </a:solidFill>
              </a:rPr>
              <a:t>                 </a:t>
            </a:r>
            <a:r>
              <a:rPr lang="en-US" sz="2000" b="1" dirty="0" err="1" smtClean="0">
                <a:solidFill>
                  <a:schemeClr val="accent6">
                    <a:lumMod val="75000"/>
                  </a:schemeClr>
                </a:solidFill>
              </a:rPr>
              <a:t>Câu</a:t>
            </a:r>
            <a:r>
              <a:rPr lang="en-US" sz="2000" b="1" dirty="0" smtClean="0">
                <a:solidFill>
                  <a:schemeClr val="accent6">
                    <a:lumMod val="75000"/>
                  </a:schemeClr>
                </a:solidFill>
              </a:rPr>
              <a:t> 2: </a:t>
            </a:r>
            <a:r>
              <a:rPr lang="en-US" sz="2000" b="1" dirty="0" err="1" smtClean="0">
                <a:solidFill>
                  <a:schemeClr val="accent6">
                    <a:lumMod val="75000"/>
                  </a:schemeClr>
                </a:solidFill>
              </a:rPr>
              <a:t>Đồ</a:t>
            </a:r>
            <a:r>
              <a:rPr lang="en-US" sz="2000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sz="2000" b="1" dirty="0" err="1" smtClean="0">
                <a:solidFill>
                  <a:schemeClr val="accent6">
                    <a:lumMod val="75000"/>
                  </a:schemeClr>
                </a:solidFill>
              </a:rPr>
              <a:t>vật</a:t>
            </a:r>
            <a:r>
              <a:rPr lang="en-US" sz="2000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sz="2000" b="1" dirty="0" err="1" smtClean="0">
                <a:solidFill>
                  <a:schemeClr val="accent6">
                    <a:lumMod val="75000"/>
                  </a:schemeClr>
                </a:solidFill>
              </a:rPr>
              <a:t>gì</a:t>
            </a:r>
            <a:r>
              <a:rPr lang="en-US" sz="2000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sz="2000" b="1" dirty="0" err="1" smtClean="0">
                <a:solidFill>
                  <a:schemeClr val="accent6">
                    <a:lumMod val="75000"/>
                  </a:schemeClr>
                </a:solidFill>
              </a:rPr>
              <a:t>có</a:t>
            </a:r>
            <a:r>
              <a:rPr lang="en-US" sz="2000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sz="2000" b="1" dirty="0" err="1" smtClean="0">
                <a:solidFill>
                  <a:schemeClr val="accent6">
                    <a:lumMod val="75000"/>
                  </a:schemeClr>
                </a:solidFill>
              </a:rPr>
              <a:t>dạng</a:t>
            </a:r>
            <a:r>
              <a:rPr lang="en-US" sz="2000" b="1" dirty="0">
                <a:solidFill>
                  <a:schemeClr val="accent6">
                    <a:lumMod val="75000"/>
                  </a:schemeClr>
                </a:solidFill>
              </a:rPr>
              <a:t>  </a:t>
            </a:r>
            <a:r>
              <a:rPr lang="en-US" sz="2000" b="1" dirty="0" err="1" smtClean="0">
                <a:solidFill>
                  <a:schemeClr val="accent6">
                    <a:lumMod val="75000"/>
                  </a:schemeClr>
                </a:solidFill>
              </a:rPr>
              <a:t>hình</a:t>
            </a:r>
            <a:r>
              <a:rPr lang="en-US" sz="2000" b="1" dirty="0" smtClean="0">
                <a:solidFill>
                  <a:schemeClr val="accent6">
                    <a:lumMod val="75000"/>
                  </a:schemeClr>
                </a:solidFill>
              </a:rPr>
              <a:t>  </a:t>
            </a:r>
            <a:r>
              <a:rPr lang="en-US" sz="2000" b="1" dirty="0" err="1" smtClean="0">
                <a:solidFill>
                  <a:schemeClr val="accent6">
                    <a:lumMod val="75000"/>
                  </a:schemeClr>
                </a:solidFill>
              </a:rPr>
              <a:t>vuông</a:t>
            </a:r>
            <a:r>
              <a:rPr lang="en-US" sz="2000" b="1" dirty="0" smtClean="0">
                <a:solidFill>
                  <a:schemeClr val="accent6">
                    <a:lumMod val="75000"/>
                  </a:schemeClr>
                </a:solidFill>
              </a:rPr>
              <a:t>?</a:t>
            </a:r>
            <a:endParaRPr lang="en-US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389" b="91389" l="1690" r="9250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9036" y="106583"/>
            <a:ext cx="1002242" cy="1143000"/>
          </a:xfrm>
          <a:prstGeom prst="rect">
            <a:avLst/>
          </a:prstGeom>
        </p:spPr>
      </p:pic>
      <p:grpSp>
        <p:nvGrpSpPr>
          <p:cNvPr id="14" name="Group 13"/>
          <p:cNvGrpSpPr/>
          <p:nvPr/>
        </p:nvGrpSpPr>
        <p:grpSpPr>
          <a:xfrm>
            <a:off x="368744" y="1143000"/>
            <a:ext cx="3075369" cy="2267818"/>
            <a:chOff x="2839511" y="1484805"/>
            <a:chExt cx="3075369" cy="2325194"/>
          </a:xfrm>
        </p:grpSpPr>
        <p:sp>
          <p:nvSpPr>
            <p:cNvPr id="13" name="Rectangle 12"/>
            <p:cNvSpPr/>
            <p:nvPr/>
          </p:nvSpPr>
          <p:spPr>
            <a:xfrm>
              <a:off x="3606350" y="1484805"/>
              <a:ext cx="2308530" cy="2325194"/>
            </a:xfrm>
            <a:prstGeom prst="rect">
              <a:avLst/>
            </a:prstGeom>
            <a:solidFill>
              <a:schemeClr val="bg1"/>
            </a:solidFill>
            <a:ln w="571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2" name="Picture 11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10000" b="90000" l="6125" r="93375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534" t="12261" r="8045" b="12791"/>
            <a:stretch/>
          </p:blipFill>
          <p:spPr>
            <a:xfrm>
              <a:off x="3699019" y="1600200"/>
              <a:ext cx="2148244" cy="1907187"/>
            </a:xfrm>
            <a:prstGeom prst="rect">
              <a:avLst/>
            </a:prstGeom>
          </p:spPr>
        </p:pic>
        <p:sp>
          <p:nvSpPr>
            <p:cNvPr id="25" name="Rectangle 24"/>
            <p:cNvSpPr/>
            <p:nvPr/>
          </p:nvSpPr>
          <p:spPr>
            <a:xfrm>
              <a:off x="2839511" y="2133600"/>
              <a:ext cx="706667" cy="132343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b="1" dirty="0" smtClean="0">
                  <a:solidFill>
                    <a:srgbClr val="7030A0"/>
                  </a:solidFill>
                </a:rPr>
                <a:t> </a:t>
              </a:r>
            </a:p>
            <a:p>
              <a:r>
                <a:rPr lang="en-US" sz="4400" b="1" dirty="0" smtClean="0">
                  <a:solidFill>
                    <a:schemeClr val="accent6">
                      <a:lumMod val="75000"/>
                    </a:schemeClr>
                  </a:solidFill>
                </a:rPr>
                <a:t>1. </a:t>
              </a:r>
              <a:r>
                <a:rPr lang="en-US" b="1" dirty="0" smtClean="0">
                  <a:solidFill>
                    <a:srgbClr val="7030A0"/>
                  </a:solidFill>
                </a:rPr>
                <a:t/>
              </a:r>
              <a:br>
                <a:rPr lang="en-US" b="1" dirty="0" smtClean="0">
                  <a:solidFill>
                    <a:srgbClr val="7030A0"/>
                  </a:solidFill>
                </a:rPr>
              </a:br>
              <a:r>
                <a:rPr lang="en-US" b="1" dirty="0" smtClean="0">
                  <a:solidFill>
                    <a:srgbClr val="7030A0"/>
                  </a:solidFill>
                </a:rPr>
                <a:t>   </a:t>
              </a:r>
              <a:endParaRPr lang="en-US" dirty="0"/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4459994" y="1125561"/>
            <a:ext cx="3014803" cy="2247121"/>
            <a:chOff x="232000" y="4290928"/>
            <a:chExt cx="3374350" cy="2314283"/>
          </a:xfrm>
        </p:grpSpPr>
        <p:sp>
          <p:nvSpPr>
            <p:cNvPr id="24" name="Rectangle 23"/>
            <p:cNvSpPr/>
            <p:nvPr/>
          </p:nvSpPr>
          <p:spPr>
            <a:xfrm>
              <a:off x="914298" y="4290928"/>
              <a:ext cx="2692052" cy="2314283"/>
            </a:xfrm>
            <a:prstGeom prst="rect">
              <a:avLst/>
            </a:prstGeom>
            <a:solidFill>
              <a:schemeClr val="bg1"/>
            </a:solidFill>
            <a:ln w="571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" name="Picture 2"/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9965" b="97997" l="7002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143" t="14075" r="9103" b="9695"/>
            <a:stretch/>
          </p:blipFill>
          <p:spPr>
            <a:xfrm>
              <a:off x="1066698" y="4649894"/>
              <a:ext cx="2539652" cy="1596353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000" y="4847904"/>
              <a:ext cx="834698" cy="132343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b="1" dirty="0" smtClean="0">
                  <a:solidFill>
                    <a:srgbClr val="7030A0"/>
                  </a:solidFill>
                </a:rPr>
                <a:t> </a:t>
              </a:r>
            </a:p>
            <a:p>
              <a:r>
                <a:rPr lang="en-US" sz="4400" b="1" dirty="0">
                  <a:solidFill>
                    <a:schemeClr val="accent6">
                      <a:lumMod val="75000"/>
                    </a:schemeClr>
                  </a:solidFill>
                </a:rPr>
                <a:t>2</a:t>
              </a:r>
              <a:r>
                <a:rPr lang="en-US" sz="4400" b="1" dirty="0" smtClean="0">
                  <a:solidFill>
                    <a:schemeClr val="accent6">
                      <a:lumMod val="75000"/>
                    </a:schemeClr>
                  </a:solidFill>
                </a:rPr>
                <a:t>. </a:t>
              </a:r>
              <a:r>
                <a:rPr lang="en-US" b="1" dirty="0" smtClean="0">
                  <a:solidFill>
                    <a:srgbClr val="7030A0"/>
                  </a:solidFill>
                </a:rPr>
                <a:t/>
              </a:r>
              <a:br>
                <a:rPr lang="en-US" b="1" dirty="0" smtClean="0">
                  <a:solidFill>
                    <a:srgbClr val="7030A0"/>
                  </a:solidFill>
                </a:rPr>
              </a:br>
              <a:r>
                <a:rPr lang="en-US" b="1" dirty="0" smtClean="0">
                  <a:solidFill>
                    <a:srgbClr val="7030A0"/>
                  </a:solidFill>
                </a:rPr>
                <a:t>   </a:t>
              </a:r>
              <a:endParaRPr lang="en-US" dirty="0"/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546942" y="3910653"/>
            <a:ext cx="3020625" cy="2168650"/>
            <a:chOff x="5438217" y="4206377"/>
            <a:chExt cx="3020625" cy="2398834"/>
          </a:xfrm>
        </p:grpSpPr>
        <p:sp>
          <p:nvSpPr>
            <p:cNvPr id="23" name="Rectangle 22"/>
            <p:cNvSpPr/>
            <p:nvPr/>
          </p:nvSpPr>
          <p:spPr>
            <a:xfrm>
              <a:off x="6112267" y="4206377"/>
              <a:ext cx="2346575" cy="2398834"/>
            </a:xfrm>
            <a:prstGeom prst="rect">
              <a:avLst/>
            </a:prstGeom>
            <a:solidFill>
              <a:schemeClr val="bg1"/>
            </a:solidFill>
            <a:ln w="571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1" name="Picture 10"/>
            <p:cNvPicPr>
              <a:picLocks noChangeAspect="1"/>
            </p:cNvPicPr>
            <p:nvPr/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234" t="2836" r="10527" b="4756"/>
            <a:stretch/>
          </p:blipFill>
          <p:spPr>
            <a:xfrm>
              <a:off x="6379243" y="4412893"/>
              <a:ext cx="1812621" cy="2047851"/>
            </a:xfrm>
            <a:prstGeom prst="rect">
              <a:avLst/>
            </a:prstGeom>
          </p:spPr>
        </p:pic>
        <p:sp>
          <p:nvSpPr>
            <p:cNvPr id="27" name="Rectangle 26"/>
            <p:cNvSpPr/>
            <p:nvPr/>
          </p:nvSpPr>
          <p:spPr>
            <a:xfrm>
              <a:off x="5438217" y="4847905"/>
              <a:ext cx="674049" cy="132343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b="1" dirty="0" smtClean="0">
                  <a:solidFill>
                    <a:srgbClr val="7030A0"/>
                  </a:solidFill>
                </a:rPr>
                <a:t> </a:t>
              </a:r>
            </a:p>
            <a:p>
              <a:r>
                <a:rPr lang="en-US" sz="4400" b="1" dirty="0">
                  <a:solidFill>
                    <a:schemeClr val="accent6">
                      <a:lumMod val="75000"/>
                    </a:schemeClr>
                  </a:solidFill>
                </a:rPr>
                <a:t>3</a:t>
              </a:r>
              <a:r>
                <a:rPr lang="en-US" sz="4400" b="1" dirty="0" smtClean="0">
                  <a:solidFill>
                    <a:schemeClr val="accent6">
                      <a:lumMod val="75000"/>
                    </a:schemeClr>
                  </a:solidFill>
                </a:rPr>
                <a:t>. </a:t>
              </a:r>
              <a:r>
                <a:rPr lang="en-US" b="1" dirty="0" smtClean="0">
                  <a:solidFill>
                    <a:srgbClr val="7030A0"/>
                  </a:solidFill>
                </a:rPr>
                <a:t/>
              </a:r>
              <a:br>
                <a:rPr lang="en-US" b="1" dirty="0" smtClean="0">
                  <a:solidFill>
                    <a:srgbClr val="7030A0"/>
                  </a:solidFill>
                </a:rPr>
              </a:br>
              <a:r>
                <a:rPr lang="en-US" b="1" dirty="0" smtClean="0">
                  <a:solidFill>
                    <a:srgbClr val="7030A0"/>
                  </a:solidFill>
                </a:rPr>
                <a:t>   </a:t>
              </a:r>
              <a:endParaRPr lang="en-US" dirty="0"/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4440281" y="3793779"/>
            <a:ext cx="3014803" cy="2257478"/>
            <a:chOff x="386013" y="1249583"/>
            <a:chExt cx="3014803" cy="2712817"/>
          </a:xfrm>
        </p:grpSpPr>
        <p:sp>
          <p:nvSpPr>
            <p:cNvPr id="18" name="Rectangle 17"/>
            <p:cNvSpPr/>
            <p:nvPr/>
          </p:nvSpPr>
          <p:spPr>
            <a:xfrm>
              <a:off x="1038616" y="1249583"/>
              <a:ext cx="2362200" cy="2712817"/>
            </a:xfrm>
            <a:prstGeom prst="rect">
              <a:avLst/>
            </a:prstGeom>
            <a:ln w="57150">
              <a:solidFill>
                <a:schemeClr val="tx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9" name="Group 18"/>
            <p:cNvGrpSpPr/>
            <p:nvPr/>
          </p:nvGrpSpPr>
          <p:grpSpPr>
            <a:xfrm>
              <a:off x="386013" y="1574104"/>
              <a:ext cx="2851003" cy="2057400"/>
              <a:chOff x="386013" y="1600200"/>
              <a:chExt cx="2851003" cy="2057400"/>
            </a:xfrm>
          </p:grpSpPr>
          <p:pic>
            <p:nvPicPr>
              <p:cNvPr id="20" name="Picture 19"/>
              <p:cNvPicPr>
                <a:picLocks noChangeAspect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258784" y="1600200"/>
                <a:ext cx="1978232" cy="2057400"/>
              </a:xfrm>
              <a:prstGeom prst="rect">
                <a:avLst/>
              </a:prstGeom>
            </p:spPr>
          </p:pic>
          <p:sp>
            <p:nvSpPr>
              <p:cNvPr id="21" name="Rectangle 20"/>
              <p:cNvSpPr/>
              <p:nvPr/>
            </p:nvSpPr>
            <p:spPr>
              <a:xfrm>
                <a:off x="386013" y="1951218"/>
                <a:ext cx="622593" cy="132343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b="1" dirty="0" smtClean="0">
                    <a:solidFill>
                      <a:srgbClr val="7030A0"/>
                    </a:solidFill>
                  </a:rPr>
                  <a:t> </a:t>
                </a:r>
              </a:p>
              <a:p>
                <a:r>
                  <a:rPr lang="en-US" sz="4400" b="1" dirty="0" smtClean="0">
                    <a:solidFill>
                      <a:srgbClr val="FF0000"/>
                    </a:solidFill>
                  </a:rPr>
                  <a:t>4. </a:t>
                </a:r>
                <a:r>
                  <a:rPr lang="en-US" b="1" dirty="0" smtClean="0">
                    <a:solidFill>
                      <a:srgbClr val="7030A0"/>
                    </a:solidFill>
                  </a:rPr>
                  <a:t/>
                </a:r>
                <a:br>
                  <a:rPr lang="en-US" b="1" dirty="0" smtClean="0">
                    <a:solidFill>
                      <a:srgbClr val="7030A0"/>
                    </a:solidFill>
                  </a:rPr>
                </a:br>
                <a:r>
                  <a:rPr lang="en-US" b="1" dirty="0" smtClean="0">
                    <a:solidFill>
                      <a:srgbClr val="7030A0"/>
                    </a:solidFill>
                  </a:rPr>
                  <a:t>   </a:t>
                </a:r>
                <a:endParaRPr lang="en-US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008988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ong ho dem nguoc 5 giay (online-audio-converter.com) (1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par>
              <p:cTn id="40"/>
            </p:par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5" name="Group 4"/>
          <p:cNvGrpSpPr/>
          <p:nvPr/>
        </p:nvGrpSpPr>
        <p:grpSpPr>
          <a:xfrm>
            <a:off x="1143000" y="1143000"/>
            <a:ext cx="5181600" cy="4191000"/>
            <a:chOff x="5438218" y="4206377"/>
            <a:chExt cx="3020624" cy="2398834"/>
          </a:xfrm>
        </p:grpSpPr>
        <p:sp>
          <p:nvSpPr>
            <p:cNvPr id="9" name="Rectangle 8"/>
            <p:cNvSpPr/>
            <p:nvPr/>
          </p:nvSpPr>
          <p:spPr>
            <a:xfrm>
              <a:off x="6112267" y="4206377"/>
              <a:ext cx="2346575" cy="2398834"/>
            </a:xfrm>
            <a:prstGeom prst="rect">
              <a:avLst/>
            </a:prstGeom>
            <a:solidFill>
              <a:schemeClr val="bg1"/>
            </a:solidFill>
            <a:ln w="571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0" name="Picture 9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234" t="2836" r="10527" b="4756"/>
            <a:stretch/>
          </p:blipFill>
          <p:spPr>
            <a:xfrm>
              <a:off x="6297922" y="4424144"/>
              <a:ext cx="2010753" cy="2047851"/>
            </a:xfrm>
            <a:prstGeom prst="rect">
              <a:avLst/>
            </a:prstGeom>
          </p:spPr>
        </p:pic>
        <p:sp>
          <p:nvSpPr>
            <p:cNvPr id="11" name="Rectangle 10"/>
            <p:cNvSpPr/>
            <p:nvPr/>
          </p:nvSpPr>
          <p:spPr>
            <a:xfrm>
              <a:off x="5438218" y="4847905"/>
              <a:ext cx="609600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b="1" dirty="0" smtClean="0">
                  <a:solidFill>
                    <a:srgbClr val="7030A0"/>
                  </a:solidFill>
                </a:rPr>
                <a:t> </a:t>
              </a:r>
            </a:p>
            <a:p>
              <a:r>
                <a:rPr lang="en-US" sz="3600" b="1" dirty="0">
                  <a:solidFill>
                    <a:schemeClr val="accent6">
                      <a:lumMod val="75000"/>
                    </a:schemeClr>
                  </a:solidFill>
                </a:rPr>
                <a:t>3</a:t>
              </a:r>
              <a:r>
                <a:rPr lang="en-US" sz="3600" b="1" dirty="0" smtClean="0">
                  <a:solidFill>
                    <a:schemeClr val="accent6">
                      <a:lumMod val="75000"/>
                    </a:schemeClr>
                  </a:solidFill>
                </a:rPr>
                <a:t>. </a:t>
              </a:r>
              <a:r>
                <a:rPr lang="en-US" b="1" dirty="0" smtClean="0">
                  <a:solidFill>
                    <a:srgbClr val="7030A0"/>
                  </a:solidFill>
                </a:rPr>
                <a:t/>
              </a:r>
              <a:br>
                <a:rPr lang="en-US" b="1" dirty="0" smtClean="0">
                  <a:solidFill>
                    <a:srgbClr val="7030A0"/>
                  </a:solidFill>
                </a:rPr>
              </a:br>
              <a:r>
                <a:rPr lang="en-US" b="1" dirty="0" smtClean="0">
                  <a:solidFill>
                    <a:srgbClr val="7030A0"/>
                  </a:solidFill>
                </a:rPr>
                <a:t>   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324223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-304800" y="614090"/>
            <a:ext cx="8458199" cy="635493"/>
          </a:xfrm>
        </p:spPr>
        <p:txBody>
          <a:bodyPr>
            <a:noAutofit/>
          </a:bodyPr>
          <a:lstStyle/>
          <a:p>
            <a:r>
              <a:rPr lang="en-US" sz="2800" b="1" dirty="0" err="1" smtClean="0">
                <a:solidFill>
                  <a:srgbClr val="7030A0"/>
                </a:solidFill>
              </a:rPr>
              <a:t>Câu</a:t>
            </a:r>
            <a:r>
              <a:rPr lang="en-US" sz="2800" b="1" dirty="0" smtClean="0">
                <a:solidFill>
                  <a:srgbClr val="7030A0"/>
                </a:solidFill>
              </a:rPr>
              <a:t> 3: </a:t>
            </a:r>
            <a:r>
              <a:rPr lang="en-US" sz="2800" b="1" dirty="0" err="1" smtClean="0">
                <a:solidFill>
                  <a:srgbClr val="7030A0"/>
                </a:solidFill>
              </a:rPr>
              <a:t>Trong</a:t>
            </a:r>
            <a:r>
              <a:rPr lang="en-US" sz="2800" b="1" dirty="0" smtClean="0">
                <a:solidFill>
                  <a:srgbClr val="7030A0"/>
                </a:solidFill>
              </a:rPr>
              <a:t> </a:t>
            </a:r>
            <a:r>
              <a:rPr lang="en-US" sz="2800" b="1" dirty="0" err="1" smtClean="0">
                <a:solidFill>
                  <a:srgbClr val="7030A0"/>
                </a:solidFill>
              </a:rPr>
              <a:t>các</a:t>
            </a:r>
            <a:r>
              <a:rPr lang="en-US" sz="2800" b="1" dirty="0" smtClean="0">
                <a:solidFill>
                  <a:srgbClr val="7030A0"/>
                </a:solidFill>
              </a:rPr>
              <a:t> </a:t>
            </a:r>
            <a:r>
              <a:rPr lang="en-US" sz="2800" b="1" dirty="0" err="1" smtClean="0">
                <a:solidFill>
                  <a:srgbClr val="7030A0"/>
                </a:solidFill>
              </a:rPr>
              <a:t>khối</a:t>
            </a:r>
            <a:r>
              <a:rPr lang="en-US" sz="2800" b="1" dirty="0" smtClean="0">
                <a:solidFill>
                  <a:srgbClr val="7030A0"/>
                </a:solidFill>
              </a:rPr>
              <a:t> </a:t>
            </a:r>
            <a:r>
              <a:rPr lang="en-US" sz="2800" b="1" dirty="0" err="1" smtClean="0">
                <a:solidFill>
                  <a:srgbClr val="7030A0"/>
                </a:solidFill>
              </a:rPr>
              <a:t>sau</a:t>
            </a:r>
            <a:r>
              <a:rPr lang="en-US" sz="2800" b="1" dirty="0" smtClean="0">
                <a:solidFill>
                  <a:srgbClr val="7030A0"/>
                </a:solidFill>
              </a:rPr>
              <a:t>, </a:t>
            </a:r>
            <a:r>
              <a:rPr lang="en-US" sz="2800" b="1" dirty="0" err="1" smtClean="0">
                <a:solidFill>
                  <a:srgbClr val="7030A0"/>
                </a:solidFill>
              </a:rPr>
              <a:t>khối</a:t>
            </a:r>
            <a:r>
              <a:rPr lang="en-US" sz="2800" b="1" dirty="0" smtClean="0">
                <a:solidFill>
                  <a:srgbClr val="7030A0"/>
                </a:solidFill>
              </a:rPr>
              <a:t> </a:t>
            </a:r>
            <a:r>
              <a:rPr lang="en-US" sz="2800" b="1" dirty="0" err="1" smtClean="0">
                <a:solidFill>
                  <a:srgbClr val="7030A0"/>
                </a:solidFill>
              </a:rPr>
              <a:t>nào</a:t>
            </a:r>
            <a:r>
              <a:rPr lang="en-US" sz="2800" b="1" dirty="0" smtClean="0">
                <a:solidFill>
                  <a:srgbClr val="7030A0"/>
                </a:solidFill>
              </a:rPr>
              <a:t> </a:t>
            </a:r>
            <a:r>
              <a:rPr lang="en-US" sz="2800" b="1" dirty="0" err="1" smtClean="0">
                <a:solidFill>
                  <a:srgbClr val="7030A0"/>
                </a:solidFill>
              </a:rPr>
              <a:t>là</a:t>
            </a:r>
            <a:r>
              <a:rPr lang="en-US" sz="2800" b="1" dirty="0" smtClean="0">
                <a:solidFill>
                  <a:srgbClr val="7030A0"/>
                </a:solidFill>
              </a:rPr>
              <a:t> </a:t>
            </a:r>
            <a:r>
              <a:rPr lang="en-US" sz="2800" b="1" dirty="0" err="1" smtClean="0">
                <a:solidFill>
                  <a:srgbClr val="7030A0"/>
                </a:solidFill>
              </a:rPr>
              <a:t>khối</a:t>
            </a:r>
            <a:r>
              <a:rPr lang="en-US" sz="2800" b="1" dirty="0" smtClean="0">
                <a:solidFill>
                  <a:srgbClr val="7030A0"/>
                </a:solidFill>
              </a:rPr>
              <a:t> </a:t>
            </a:r>
            <a:r>
              <a:rPr lang="en-US" sz="2800" b="1" dirty="0" err="1">
                <a:solidFill>
                  <a:srgbClr val="7030A0"/>
                </a:solidFill>
              </a:rPr>
              <a:t>cầu</a:t>
            </a:r>
            <a:r>
              <a:rPr lang="en-US" sz="2800" b="1" dirty="0">
                <a:solidFill>
                  <a:srgbClr val="7030A0"/>
                </a:solidFill>
              </a:rPr>
              <a:t>?</a:t>
            </a:r>
            <a:r>
              <a:rPr lang="en-US" sz="4000" b="1" dirty="0" smtClean="0">
                <a:solidFill>
                  <a:srgbClr val="7030A0"/>
                </a:solidFill>
              </a:rPr>
              <a:t/>
            </a:r>
            <a:br>
              <a:rPr lang="en-US" sz="4000" b="1" dirty="0" smtClean="0">
                <a:solidFill>
                  <a:srgbClr val="7030A0"/>
                </a:solidFill>
              </a:rPr>
            </a:br>
            <a:endParaRPr lang="en-US" sz="3600" b="1" dirty="0">
              <a:solidFill>
                <a:srgbClr val="00B050"/>
              </a:solidFill>
            </a:endParaRPr>
          </a:p>
        </p:txBody>
      </p:sp>
      <p:grpSp>
        <p:nvGrpSpPr>
          <p:cNvPr id="17" name="Group 16"/>
          <p:cNvGrpSpPr/>
          <p:nvPr/>
        </p:nvGrpSpPr>
        <p:grpSpPr>
          <a:xfrm>
            <a:off x="3962400" y="1434377"/>
            <a:ext cx="3385354" cy="2040217"/>
            <a:chOff x="5605924" y="1568213"/>
            <a:chExt cx="3385354" cy="2320655"/>
          </a:xfrm>
        </p:grpSpPr>
        <p:sp>
          <p:nvSpPr>
            <p:cNvPr id="14" name="Rectangle 13"/>
            <p:cNvSpPr/>
            <p:nvPr/>
          </p:nvSpPr>
          <p:spPr>
            <a:xfrm>
              <a:off x="6279666" y="1568213"/>
              <a:ext cx="2658721" cy="2320655"/>
            </a:xfrm>
            <a:prstGeom prst="rect">
              <a:avLst/>
            </a:prstGeom>
            <a:solidFill>
              <a:schemeClr val="bg1"/>
            </a:solidFill>
            <a:ln w="571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5605924" y="2362200"/>
              <a:ext cx="673742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4400" b="1" dirty="0" smtClean="0">
                  <a:solidFill>
                    <a:srgbClr val="7030A0"/>
                  </a:solidFill>
                </a:rPr>
                <a:t>2.                       </a:t>
              </a:r>
              <a:endParaRPr lang="en-US" sz="4400" dirty="0">
                <a:solidFill>
                  <a:srgbClr val="7030A0"/>
                </a:solidFill>
              </a:endParaRPr>
            </a:p>
          </p:txBody>
        </p:sp>
        <p:pic>
          <p:nvPicPr>
            <p:cNvPr id="11" name="Picture 10"/>
            <p:cNvPicPr>
              <a:picLocks noChangeAspect="1"/>
            </p:cNvPicPr>
            <p:nvPr/>
          </p:nvPicPr>
          <p:blipFill rotWithShape="1"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7600" b="86400" l="2600" r="956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2301" r="5934" b="15636"/>
            <a:stretch/>
          </p:blipFill>
          <p:spPr>
            <a:xfrm>
              <a:off x="6195831" y="1657752"/>
              <a:ext cx="2795447" cy="2141576"/>
            </a:xfrm>
            <a:prstGeom prst="rect">
              <a:avLst/>
            </a:prstGeom>
          </p:spPr>
        </p:pic>
      </p:grpSp>
      <p:grpSp>
        <p:nvGrpSpPr>
          <p:cNvPr id="20" name="Group 19"/>
          <p:cNvGrpSpPr/>
          <p:nvPr/>
        </p:nvGrpSpPr>
        <p:grpSpPr>
          <a:xfrm>
            <a:off x="2286000" y="4124465"/>
            <a:ext cx="2721027" cy="2200135"/>
            <a:chOff x="93601" y="1568213"/>
            <a:chExt cx="2801999" cy="2358756"/>
          </a:xfrm>
        </p:grpSpPr>
        <p:grpSp>
          <p:nvGrpSpPr>
            <p:cNvPr id="16" name="Group 15"/>
            <p:cNvGrpSpPr/>
            <p:nvPr/>
          </p:nvGrpSpPr>
          <p:grpSpPr>
            <a:xfrm>
              <a:off x="93601" y="1568213"/>
              <a:ext cx="2801999" cy="2358756"/>
              <a:chOff x="93601" y="1568213"/>
              <a:chExt cx="2801999" cy="2358756"/>
            </a:xfrm>
          </p:grpSpPr>
          <p:sp>
            <p:nvSpPr>
              <p:cNvPr id="12" name="Rectangle 11"/>
              <p:cNvSpPr/>
              <p:nvPr/>
            </p:nvSpPr>
            <p:spPr>
              <a:xfrm>
                <a:off x="870880" y="1568213"/>
                <a:ext cx="2024720" cy="2358756"/>
              </a:xfrm>
              <a:prstGeom prst="rect">
                <a:avLst/>
              </a:prstGeom>
              <a:solidFill>
                <a:schemeClr val="bg1"/>
              </a:solidFill>
              <a:ln w="57150">
                <a:solidFill>
                  <a:schemeClr val="tx1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" name="Rectangle 7"/>
              <p:cNvSpPr/>
              <p:nvPr/>
            </p:nvSpPr>
            <p:spPr>
              <a:xfrm>
                <a:off x="93601" y="2272655"/>
                <a:ext cx="714698" cy="122633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b="1" dirty="0" smtClean="0">
                    <a:solidFill>
                      <a:srgbClr val="7030A0"/>
                    </a:solidFill>
                  </a:rPr>
                  <a:t> </a:t>
                </a:r>
              </a:p>
              <a:p>
                <a:r>
                  <a:rPr lang="en-US" sz="4400" b="1" dirty="0" smtClean="0">
                    <a:solidFill>
                      <a:srgbClr val="7030A0"/>
                    </a:solidFill>
                  </a:rPr>
                  <a:t>3. </a:t>
                </a:r>
                <a:r>
                  <a:rPr lang="en-US" b="1" dirty="0" smtClean="0">
                    <a:solidFill>
                      <a:srgbClr val="7030A0"/>
                    </a:solidFill>
                  </a:rPr>
                  <a:t/>
                </a:r>
                <a:br>
                  <a:rPr lang="en-US" b="1" dirty="0" smtClean="0">
                    <a:solidFill>
                      <a:srgbClr val="7030A0"/>
                    </a:solidFill>
                  </a:rPr>
                </a:br>
                <a:r>
                  <a:rPr lang="en-US" b="1" dirty="0" smtClean="0">
                    <a:solidFill>
                      <a:srgbClr val="7030A0"/>
                    </a:solidFill>
                  </a:rPr>
                  <a:t>   </a:t>
                </a:r>
                <a:endParaRPr lang="en-US" dirty="0"/>
              </a:p>
            </p:txBody>
          </p:sp>
        </p:grpSp>
        <p:pic>
          <p:nvPicPr>
            <p:cNvPr id="19" name="Picture 18"/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8890" t="9599" r="35943" b="9273"/>
            <a:stretch/>
          </p:blipFill>
          <p:spPr>
            <a:xfrm>
              <a:off x="977838" y="1828784"/>
              <a:ext cx="1805796" cy="2017287"/>
            </a:xfrm>
            <a:prstGeom prst="rect">
              <a:avLst/>
            </a:prstGeom>
          </p:spPr>
        </p:pic>
      </p:grpSp>
      <p:grpSp>
        <p:nvGrpSpPr>
          <p:cNvPr id="3" name="Group 2"/>
          <p:cNvGrpSpPr/>
          <p:nvPr/>
        </p:nvGrpSpPr>
        <p:grpSpPr>
          <a:xfrm>
            <a:off x="479411" y="1434377"/>
            <a:ext cx="2720990" cy="2040217"/>
            <a:chOff x="2994833" y="4214261"/>
            <a:chExt cx="3061555" cy="2559837"/>
          </a:xfrm>
        </p:grpSpPr>
        <p:sp>
          <p:nvSpPr>
            <p:cNvPr id="10" name="Rectangle 9"/>
            <p:cNvSpPr/>
            <p:nvPr/>
          </p:nvSpPr>
          <p:spPr>
            <a:xfrm>
              <a:off x="2994833" y="5128905"/>
              <a:ext cx="842660" cy="8518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4400" b="1" dirty="0" smtClean="0">
                  <a:solidFill>
                    <a:srgbClr val="7030A0"/>
                  </a:solidFill>
                </a:rPr>
                <a:t>1. </a:t>
              </a:r>
              <a:endParaRPr lang="en-US" sz="4400" dirty="0">
                <a:solidFill>
                  <a:srgbClr val="7030A0"/>
                </a:solidFill>
              </a:endParaRPr>
            </a:p>
          </p:txBody>
        </p:sp>
        <p:grpSp>
          <p:nvGrpSpPr>
            <p:cNvPr id="22" name="Group 21"/>
            <p:cNvGrpSpPr/>
            <p:nvPr/>
          </p:nvGrpSpPr>
          <p:grpSpPr>
            <a:xfrm>
              <a:off x="3744800" y="4214261"/>
              <a:ext cx="2311588" cy="2559837"/>
              <a:chOff x="1875899" y="4279635"/>
              <a:chExt cx="2152274" cy="2362200"/>
            </a:xfrm>
          </p:grpSpPr>
          <p:sp>
            <p:nvSpPr>
              <p:cNvPr id="23" name="Rectangle 22"/>
              <p:cNvSpPr/>
              <p:nvPr/>
            </p:nvSpPr>
            <p:spPr>
              <a:xfrm>
                <a:off x="1875899" y="4279635"/>
                <a:ext cx="2152274" cy="2362200"/>
              </a:xfrm>
              <a:prstGeom prst="rect">
                <a:avLst/>
              </a:prstGeom>
              <a:ln w="57150">
                <a:solidFill>
                  <a:schemeClr val="tx1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24" name="Picture 23"/>
              <p:cNvPicPr>
                <a:picLocks noChangeAspect="1"/>
              </p:cNvPicPr>
              <p:nvPr/>
            </p:nvPicPr>
            <p:blipFill rotWithShape="1">
              <a:blip r:embed="rId7" cstate="print">
                <a:extLst>
                  <a:ext uri="{BEBA8EAE-BF5A-486C-A8C5-ECC9F3942E4B}">
                    <a14:imgProps xmlns:a14="http://schemas.microsoft.com/office/drawing/2010/main">
                      <a14:imgLayer r:embed="rId8">
                        <a14:imgEffect>
                          <a14:backgroundRemoval t="1299" b="94249" l="24792" r="75938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4109" t="1997" r="24383" b="5046"/>
              <a:stretch/>
            </p:blipFill>
            <p:spPr>
              <a:xfrm>
                <a:off x="2014962" y="4430064"/>
                <a:ext cx="1803857" cy="2119326"/>
              </a:xfrm>
              <a:prstGeom prst="rect">
                <a:avLst/>
              </a:prstGeom>
            </p:spPr>
          </p:pic>
        </p:grpSp>
      </p:grpSp>
      <p:grpSp>
        <p:nvGrpSpPr>
          <p:cNvPr id="4" name="Group 3"/>
          <p:cNvGrpSpPr/>
          <p:nvPr/>
        </p:nvGrpSpPr>
        <p:grpSpPr>
          <a:xfrm>
            <a:off x="5791200" y="4089136"/>
            <a:ext cx="2947987" cy="2235464"/>
            <a:chOff x="5791200" y="4148735"/>
            <a:chExt cx="2947987" cy="2616200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29400" y="4148735"/>
              <a:ext cx="2109787" cy="2616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6" name="Rectangle 25"/>
            <p:cNvSpPr/>
            <p:nvPr/>
          </p:nvSpPr>
          <p:spPr>
            <a:xfrm>
              <a:off x="5791200" y="5072114"/>
              <a:ext cx="748923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4400" b="1" dirty="0" smtClean="0">
                  <a:solidFill>
                    <a:srgbClr val="7030A0"/>
                  </a:solidFill>
                </a:rPr>
                <a:t>4. </a:t>
              </a:r>
              <a:endParaRPr lang="en-US" sz="4400" dirty="0">
                <a:solidFill>
                  <a:srgbClr val="7030A0"/>
                </a:solidFill>
              </a:endParaRPr>
            </a:p>
          </p:txBody>
        </p:sp>
      </p:grpSp>
      <p:pic>
        <p:nvPicPr>
          <p:cNvPr id="28" name="Picture 27"/>
          <p:cNvPicPr>
            <a:picLocks noChangeAspect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1389" b="91389" l="1690" r="9250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9036" y="106583"/>
            <a:ext cx="1002242" cy="114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1090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ong ho dem nguoc 5 giay (online-audio-converter.com) (1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4" name="Group 3"/>
          <p:cNvGrpSpPr/>
          <p:nvPr/>
        </p:nvGrpSpPr>
        <p:grpSpPr>
          <a:xfrm>
            <a:off x="2133600" y="1752600"/>
            <a:ext cx="3810000" cy="2819400"/>
            <a:chOff x="2994833" y="4214261"/>
            <a:chExt cx="3061555" cy="2559837"/>
          </a:xfrm>
        </p:grpSpPr>
        <p:sp>
          <p:nvSpPr>
            <p:cNvPr id="5" name="Rectangle 4"/>
            <p:cNvSpPr/>
            <p:nvPr/>
          </p:nvSpPr>
          <p:spPr>
            <a:xfrm>
              <a:off x="2994833" y="5128905"/>
              <a:ext cx="842660" cy="8518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4400" b="1" dirty="0" smtClean="0">
                  <a:solidFill>
                    <a:srgbClr val="7030A0"/>
                  </a:solidFill>
                </a:rPr>
                <a:t>1. </a:t>
              </a:r>
              <a:endParaRPr lang="en-US" sz="4400" dirty="0">
                <a:solidFill>
                  <a:srgbClr val="7030A0"/>
                </a:solidFill>
              </a:endParaRPr>
            </a:p>
          </p:txBody>
        </p:sp>
        <p:grpSp>
          <p:nvGrpSpPr>
            <p:cNvPr id="6" name="Group 5"/>
            <p:cNvGrpSpPr/>
            <p:nvPr/>
          </p:nvGrpSpPr>
          <p:grpSpPr>
            <a:xfrm>
              <a:off x="3744800" y="4214261"/>
              <a:ext cx="2311588" cy="2559837"/>
              <a:chOff x="1875899" y="4279635"/>
              <a:chExt cx="2152274" cy="2362200"/>
            </a:xfrm>
          </p:grpSpPr>
          <p:sp>
            <p:nvSpPr>
              <p:cNvPr id="7" name="Rectangle 6"/>
              <p:cNvSpPr/>
              <p:nvPr/>
            </p:nvSpPr>
            <p:spPr>
              <a:xfrm>
                <a:off x="1875899" y="4279635"/>
                <a:ext cx="2152274" cy="2362200"/>
              </a:xfrm>
              <a:prstGeom prst="rect">
                <a:avLst/>
              </a:prstGeom>
              <a:ln w="57150">
                <a:solidFill>
                  <a:schemeClr val="tx1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8" name="Picture 7"/>
              <p:cNvPicPr>
                <a:picLocks noChangeAspect="1"/>
              </p:cNvPicPr>
              <p:nvPr/>
            </p:nvPicPr>
            <p:blipFill rotWithShape="1">
              <a:blip r:embed="rId3" cstate="print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backgroundRemoval t="1299" b="94249" l="24792" r="75938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4109" t="1997" r="24383" b="5046"/>
              <a:stretch/>
            </p:blipFill>
            <p:spPr>
              <a:xfrm>
                <a:off x="2014962" y="4430064"/>
                <a:ext cx="1803857" cy="2119326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2853000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Pushpin</Template>
  <TotalTime>646</TotalTime>
  <Words>285</Words>
  <Application>Microsoft Office PowerPoint</Application>
  <PresentationFormat>On-screen Show (4:3)</PresentationFormat>
  <Paragraphs>80</Paragraphs>
  <Slides>19</Slides>
  <Notes>3</Notes>
  <HiddenSlides>0</HiddenSlides>
  <MMClips>5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Office Theme</vt:lpstr>
      <vt:lpstr>PowerPoint Presentation</vt:lpstr>
      <vt:lpstr>Chương trình:  “Rung chuông vàng”</vt:lpstr>
      <vt:lpstr>PowerPoint Presentation</vt:lpstr>
      <vt:lpstr>Câu 1: Trong các hình sau, khối nào là hình vuông? </vt:lpstr>
      <vt:lpstr>PowerPoint Presentation</vt:lpstr>
      <vt:lpstr>                 Câu 2: Đồ vật gì có dạng  hình  vuông?</vt:lpstr>
      <vt:lpstr>PowerPoint Presentation</vt:lpstr>
      <vt:lpstr>Câu 3: Trong các khối sau, khối nào là khối cầu? </vt:lpstr>
      <vt:lpstr>PowerPoint Presentation</vt:lpstr>
      <vt:lpstr>                 Câu 4: Đồ vật gì có dạng khối cầu? </vt:lpstr>
      <vt:lpstr>PowerPoint Presentation</vt:lpstr>
      <vt:lpstr>Câu 5: Khối gì có 6 mặt các mặt đều là hình chữ nhật  </vt:lpstr>
      <vt:lpstr>PowerPoint Presentation</vt:lpstr>
      <vt:lpstr>Câu 6: Hãy tìm đồ vật có hình dạng giống khối chữ nhật </vt:lpstr>
      <vt:lpstr>PowerPoint Presentation</vt:lpstr>
      <vt:lpstr>PowerPoint Presentation</vt:lpstr>
      <vt:lpstr>PowerPoint Presentation</vt:lpstr>
      <vt:lpstr>PowerPoint Presentation</vt:lpstr>
      <vt:lpstr>Chúc mừng các con!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Câu 1: Ngày lễ Halowin là ngày nào trong năm? 1. 31/10  2.  20/10  3. 10/10</dc:title>
  <dc:creator>Welcome</dc:creator>
  <cp:lastModifiedBy>Admin</cp:lastModifiedBy>
  <cp:revision>78</cp:revision>
  <dcterms:created xsi:type="dcterms:W3CDTF">2017-10-18T09:55:45Z</dcterms:created>
  <dcterms:modified xsi:type="dcterms:W3CDTF">2023-02-04T09:26:58Z</dcterms:modified>
</cp:coreProperties>
</file>