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8" r:id="rId2"/>
    <p:sldId id="260" r:id="rId3"/>
    <p:sldId id="264" r:id="rId4"/>
    <p:sldId id="265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81" r:id="rId21"/>
    <p:sldId id="282" r:id="rId22"/>
    <p:sldId id="283" r:id="rId23"/>
    <p:sldId id="284" r:id="rId24"/>
    <p:sldId id="285" r:id="rId25"/>
    <p:sldId id="287" r:id="rId26"/>
    <p:sldId id="286" r:id="rId27"/>
    <p:sldId id="289" r:id="rId28"/>
    <p:sldId id="288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008000"/>
    <a:srgbClr val="FF3399"/>
    <a:srgbClr val="FF9900"/>
    <a:srgbClr val="66FF33"/>
    <a:srgbClr val="0C0A0B"/>
    <a:srgbClr val="BF0D73"/>
    <a:srgbClr val="CC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971" autoAdjust="0"/>
    <p:restoredTop sz="98401" autoAdjust="0"/>
  </p:normalViewPr>
  <p:slideViewPr>
    <p:cSldViewPr>
      <p:cViewPr varScale="1">
        <p:scale>
          <a:sx n="82" d="100"/>
          <a:sy n="82" d="100"/>
        </p:scale>
        <p:origin x="1550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978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81FC6-4176-4B0B-903C-3D6F4948B138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AF23D-2FCE-45E2-B844-D70D53A48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9757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81FC6-4176-4B0B-903C-3D6F4948B138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AF23D-2FCE-45E2-B844-D70D53A48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503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81FC6-4176-4B0B-903C-3D6F4948B138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AF23D-2FCE-45E2-B844-D70D53A48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1543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81FC6-4176-4B0B-903C-3D6F4948B138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AF23D-2FCE-45E2-B844-D70D53A48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6596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81FC6-4176-4B0B-903C-3D6F4948B138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AF23D-2FCE-45E2-B844-D70D53A48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9428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81FC6-4176-4B0B-903C-3D6F4948B138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AF23D-2FCE-45E2-B844-D70D53A48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823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81FC6-4176-4B0B-903C-3D6F4948B138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AF23D-2FCE-45E2-B844-D70D53A48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036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81FC6-4176-4B0B-903C-3D6F4948B138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AF23D-2FCE-45E2-B844-D70D53A48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2742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81FC6-4176-4B0B-903C-3D6F4948B138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AF23D-2FCE-45E2-B844-D70D53A48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3522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81FC6-4176-4B0B-903C-3D6F4948B138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AF23D-2FCE-45E2-B844-D70D53A48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6585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C81FC6-4176-4B0B-903C-3D6F4948B138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AF23D-2FCE-45E2-B844-D70D53A48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685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C81FC6-4176-4B0B-903C-3D6F4948B138}" type="datetimeFigureOut">
              <a:rPr lang="en-US" smtClean="0"/>
              <a:t>3/9/2022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8AF23D-2FCE-45E2-B844-D70D53A48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7487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5" Type="http://schemas.openxmlformats.org/officeDocument/2006/relationships/slide" Target="slide4.xml"/><Relationship Id="rId4" Type="http://schemas.openxmlformats.org/officeDocument/2006/relationships/image" Target="../media/image1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slide" Target="slide4.xml"/><Relationship Id="rId4" Type="http://schemas.openxmlformats.org/officeDocument/2006/relationships/image" Target="../media/image2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7" Type="http://schemas.openxmlformats.org/officeDocument/2006/relationships/image" Target="../media/image49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7" Type="http://schemas.openxmlformats.org/officeDocument/2006/relationships/image" Target="../media/image54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g"/><Relationship Id="rId5" Type="http://schemas.openxmlformats.org/officeDocument/2006/relationships/image" Target="../media/image52.JPG"/><Relationship Id="rId4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6.png"/><Relationship Id="rId4" Type="http://schemas.openxmlformats.org/officeDocument/2006/relationships/image" Target="../media/image20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5" Type="http://schemas.openxmlformats.org/officeDocument/2006/relationships/slide" Target="slide17.xml"/><Relationship Id="rId4" Type="http://schemas.openxmlformats.org/officeDocument/2006/relationships/slide" Target="slide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4800" y="179972"/>
            <a:ext cx="8686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ỦY BAN NHÂN DÂN QUẬN LONG BIÊN</a:t>
            </a:r>
          </a:p>
          <a:p>
            <a:pPr algn="ctr"/>
            <a:r>
              <a:rPr lang="en-US" sz="16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TRƯỜNG MẦM NON THẠCH BÀN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35617" y="2436888"/>
            <a:ext cx="7162800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ĐỀ TÀI: KHÁM PHÁ PHƯƠNG TIỆN GIAO THÔNG ĐƯỜNG BỘ</a:t>
            </a:r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35C035D7-C46F-4A9E-A1A1-5B2CED74E2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908686"/>
            <a:ext cx="594835" cy="557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3490709-053B-4AE8-A1C1-6F6E19E452F3}"/>
              </a:ext>
            </a:extLst>
          </p:cNvPr>
          <p:cNvSpPr txBox="1"/>
          <p:nvPr/>
        </p:nvSpPr>
        <p:spPr>
          <a:xfrm>
            <a:off x="2209800" y="1899082"/>
            <a:ext cx="5462587" cy="4413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74295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275" dirty="0">
                <a:solidFill>
                  <a:srgbClr val="EE402E"/>
                </a:solidFill>
                <a:cs typeface="Arial" panose="020B0604020202020204" pitchFamily="34" charset="0"/>
              </a:rPr>
              <a:t>BÀI GIẢNG PHÁT TRIỂN NHẬN THỨC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75532A-F611-4578-8DAB-9A69C9AA05B5}"/>
              </a:ext>
            </a:extLst>
          </p:cNvPr>
          <p:cNvSpPr txBox="1"/>
          <p:nvPr/>
        </p:nvSpPr>
        <p:spPr>
          <a:xfrm>
            <a:off x="2133600" y="2904256"/>
            <a:ext cx="4764088" cy="842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742950" eaLnBrk="1" fontAlgn="auto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25" b="1" dirty="0" err="1">
                <a:solidFill>
                  <a:srgbClr val="0491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LỨA</a:t>
            </a:r>
            <a:r>
              <a:rPr lang="en-US" sz="1625" b="1" dirty="0">
                <a:solidFill>
                  <a:srgbClr val="0491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1625" b="1" dirty="0" err="1">
                <a:solidFill>
                  <a:srgbClr val="0491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TUỔI</a:t>
            </a:r>
            <a:r>
              <a:rPr lang="en-US" sz="1625" b="1" dirty="0">
                <a:solidFill>
                  <a:srgbClr val="0491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: 4-5 </a:t>
            </a:r>
            <a:r>
              <a:rPr lang="en-US" sz="1625" b="1" dirty="0" err="1">
                <a:solidFill>
                  <a:srgbClr val="0491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TUỔI</a:t>
            </a:r>
            <a:endParaRPr lang="en-US" sz="1625" b="1" dirty="0">
              <a:solidFill>
                <a:srgbClr val="04914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  <a:p>
            <a:pPr algn="ctr" defTabSz="74295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25" b="1" dirty="0">
                <a:solidFill>
                  <a:srgbClr val="04914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THỰC HIỆN: NGUYỄN THỊ KIM OANH</a:t>
            </a:r>
          </a:p>
        </p:txBody>
      </p:sp>
    </p:spTree>
    <p:extLst>
      <p:ext uri="{BB962C8B-B14F-4D97-AF65-F5344CB8AC3E}">
        <p14:creationId xmlns:p14="http://schemas.microsoft.com/office/powerpoint/2010/main" val="3097603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524000"/>
            <a:ext cx="4191000" cy="441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1116" y="625258"/>
            <a:ext cx="4394200" cy="4394200"/>
          </a:xfrm>
          <a:prstGeom prst="rect">
            <a:avLst/>
          </a:prstGeom>
        </p:spPr>
      </p:pic>
      <p:sp>
        <p:nvSpPr>
          <p:cNvPr id="6" name="Sun 5">
            <a:hlinkClick r:id="rId5" action="ppaction://hlinksldjump"/>
          </p:cNvPr>
          <p:cNvSpPr/>
          <p:nvPr/>
        </p:nvSpPr>
        <p:spPr>
          <a:xfrm>
            <a:off x="7476734" y="5448300"/>
            <a:ext cx="1229116" cy="990600"/>
          </a:xfrm>
          <a:prstGeom prst="sun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026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0" y="798731"/>
            <a:ext cx="9143999" cy="6059269"/>
            <a:chOff x="0" y="587940"/>
            <a:chExt cx="9143999" cy="627005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87940"/>
              <a:ext cx="9143999" cy="6270059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762000" y="990600"/>
              <a:ext cx="2133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cap="all" dirty="0">
                  <a:ln w="9000" cmpd="sng">
                    <a:noFill/>
                    <a:prstDash val="solid"/>
                  </a:ln>
                  <a:solidFill>
                    <a:srgbClr val="FFFF00"/>
                  </a:solidFill>
                  <a:effectLst>
                    <a:reflection blurRad="12700" stA="28000" endPos="45000" dist="1000" dir="5400000" sy="-100000" algn="bl" rotWithShape="0"/>
                  </a:effectLst>
                  <a:latin typeface="Arial" pitchFamily="34" charset="0"/>
                  <a:cs typeface="Arial" pitchFamily="34" charset="0"/>
                </a:rPr>
                <a:t>XE ÔTÔ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-1" y="152400"/>
            <a:ext cx="9143999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600" b="1" dirty="0">
                <a:ln/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 TIỆN XE 4 BÁNH</a:t>
            </a:r>
          </a:p>
        </p:txBody>
      </p:sp>
    </p:spTree>
    <p:extLst>
      <p:ext uri="{BB962C8B-B14F-4D97-AF65-F5344CB8AC3E}">
        <p14:creationId xmlns:p14="http://schemas.microsoft.com/office/powerpoint/2010/main" val="3376241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81000"/>
            <a:ext cx="9144001" cy="6477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0600" y="457200"/>
            <a:ext cx="3048000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r>
              <a:rPr lang="en-US" sz="4000" b="1" cap="all" dirty="0">
                <a:ln w="9000" cmpd="sng">
                  <a:noFill/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XE ÔTÔ</a:t>
            </a:r>
          </a:p>
        </p:txBody>
      </p:sp>
    </p:spTree>
    <p:extLst>
      <p:ext uri="{BB962C8B-B14F-4D97-AF65-F5344CB8AC3E}">
        <p14:creationId xmlns:p14="http://schemas.microsoft.com/office/powerpoint/2010/main" val="29657107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5400"/>
            <a:ext cx="9144000" cy="55626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71800" y="381000"/>
            <a:ext cx="3352800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000" b="1" cap="all" dirty="0">
                <a:ln w="9000" cmpd="sng">
                  <a:noFill/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XE TẢI</a:t>
            </a:r>
          </a:p>
        </p:txBody>
      </p:sp>
    </p:spTree>
    <p:extLst>
      <p:ext uri="{BB962C8B-B14F-4D97-AF65-F5344CB8AC3E}">
        <p14:creationId xmlns:p14="http://schemas.microsoft.com/office/powerpoint/2010/main" val="29956022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9144000" cy="532147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514600" y="754786"/>
            <a:ext cx="4114800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4000" b="1" cap="all" dirty="0">
                <a:ln w="9000" cmpd="sng">
                  <a:noFill/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XE TẢI </a:t>
            </a:r>
          </a:p>
        </p:txBody>
      </p:sp>
    </p:spTree>
    <p:extLst>
      <p:ext uri="{BB962C8B-B14F-4D97-AF65-F5344CB8AC3E}">
        <p14:creationId xmlns:p14="http://schemas.microsoft.com/office/powerpoint/2010/main" val="17945244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19400" y="5410200"/>
            <a:ext cx="5486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cap="all" dirty="0">
                <a:ln w="9000" cmpd="sng">
                  <a:solidFill>
                    <a:srgbClr val="FFFF00"/>
                  </a:solidFill>
                  <a:prstDash val="solid"/>
                </a:ln>
                <a:solidFill>
                  <a:srgbClr val="FFFF00"/>
                </a:solidFill>
                <a:effectLst>
                  <a:glow rad="101600">
                    <a:schemeClr val="accent2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XE BUÝT</a:t>
            </a:r>
          </a:p>
        </p:txBody>
      </p:sp>
    </p:spTree>
    <p:extLst>
      <p:ext uri="{BB962C8B-B14F-4D97-AF65-F5344CB8AC3E}">
        <p14:creationId xmlns:p14="http://schemas.microsoft.com/office/powerpoint/2010/main" val="8959751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12942" y="4593920"/>
            <a:ext cx="4230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XE CẤP CỨU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0662" y="1524000"/>
            <a:ext cx="4412706" cy="36870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71" y="205635"/>
            <a:ext cx="4179461" cy="40385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10662" y="528181"/>
            <a:ext cx="44127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bg2">
                    <a:lumMod val="1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XE CẢNH SÁT</a:t>
            </a:r>
          </a:p>
        </p:txBody>
      </p:sp>
      <p:pic>
        <p:nvPicPr>
          <p:cNvPr id="1026" name="Picture 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8280" y="5634624"/>
            <a:ext cx="1335087" cy="1103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4322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0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6" grpId="0"/>
      <p:bldP spid="6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8351" y="767953"/>
            <a:ext cx="9144000" cy="6082739"/>
            <a:chOff x="-8351" y="963543"/>
            <a:chExt cx="9144000" cy="588715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351" y="963543"/>
              <a:ext cx="9144000" cy="588715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5257800" y="1371600"/>
              <a:ext cx="37338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h="25400" prst="softRound"/>
              </a:sp3d>
            </a:bodyPr>
            <a:lstStyle/>
            <a:p>
              <a:pPr algn="ctr"/>
              <a:r>
                <a:rPr lang="en-US" sz="4000" b="1" cap="all" dirty="0">
                  <a:ln w="9000" cmpd="sng">
                    <a:noFill/>
                    <a:prstDash val="solid"/>
                  </a:ln>
                  <a:solidFill>
                    <a:srgbClr val="FF0000"/>
                  </a:solidFill>
                  <a:effectLst>
                    <a:reflection blurRad="12700" stA="28000" endPos="45000" dist="1000" dir="5400000" sy="-100000" algn="bl" rotWithShape="0"/>
                  </a:effectLst>
                  <a:latin typeface="Arial" pitchFamily="34" charset="0"/>
                  <a:cs typeface="Arial" pitchFamily="34" charset="0"/>
                </a:rPr>
                <a:t>XE XÍCH LÔ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0" y="152400"/>
            <a:ext cx="9135649" cy="61555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3400" b="1" dirty="0">
                <a:ln/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PHƯƠNG TIỆN XE DÙNG SỨC NGƯỜI</a:t>
            </a:r>
          </a:p>
        </p:txBody>
      </p:sp>
    </p:spTree>
    <p:extLst>
      <p:ext uri="{BB962C8B-B14F-4D97-AF65-F5344CB8AC3E}">
        <p14:creationId xmlns:p14="http://schemas.microsoft.com/office/powerpoint/2010/main" val="2211669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600"/>
            <a:ext cx="9144000" cy="58548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38400" y="152400"/>
            <a:ext cx="4267200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0800" h="38100" prst="riblet"/>
            </a:sp3d>
          </a:bodyPr>
          <a:lstStyle/>
          <a:p>
            <a:pPr algn="ctr"/>
            <a:r>
              <a:rPr lang="en-US" sz="4000" b="1" cap="all" dirty="0">
                <a:ln w="9000" cmpd="sng">
                  <a:noFill/>
                  <a:prstDash val="solid"/>
                </a:ln>
                <a:solidFill>
                  <a:srgbClr val="008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XE KÉO</a:t>
            </a:r>
          </a:p>
        </p:txBody>
      </p:sp>
      <p:pic>
        <p:nvPicPr>
          <p:cNvPr id="2050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5694145"/>
            <a:ext cx="1335087" cy="1103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88098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545771" y="2133600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cap="all" dirty="0">
                <a:ln w="9000" cmpd="sng">
                  <a:noFill/>
                  <a:prstDash val="solid"/>
                </a:ln>
                <a:solidFill>
                  <a:srgbClr val="FF3399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HOẠT ĐỘNG 3</a:t>
            </a:r>
          </a:p>
        </p:txBody>
      </p:sp>
      <p:sp>
        <p:nvSpPr>
          <p:cNvPr id="4" name="Rectangle 3"/>
          <p:cNvSpPr/>
          <p:nvPr/>
        </p:nvSpPr>
        <p:spPr>
          <a:xfrm>
            <a:off x="1295400" y="2878437"/>
            <a:ext cx="358140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1" cap="all" spc="0" dirty="0">
                <a:ln w="9000" cmpd="sng">
                  <a:noFill/>
                  <a:prstDash val="solid"/>
                </a:ln>
                <a:solidFill>
                  <a:srgbClr val="FF0066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TRÒ   CHƠI</a:t>
            </a:r>
          </a:p>
        </p:txBody>
      </p:sp>
    </p:spTree>
    <p:extLst>
      <p:ext uri="{BB962C8B-B14F-4D97-AF65-F5344CB8AC3E}">
        <p14:creationId xmlns:p14="http://schemas.microsoft.com/office/powerpoint/2010/main" val="7579742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627442" y="381000"/>
            <a:ext cx="5889113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oubleWave1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MỤC ĐÍCH YÊU CẦU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8200" y="1828800"/>
            <a:ext cx="5715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sz="2800" b="1" u="sng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Kiến</a:t>
            </a:r>
            <a:r>
              <a:rPr lang="en-US" sz="2800" b="1" u="sng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u="sng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thức</a:t>
            </a:r>
            <a:r>
              <a:rPr lang="en-US" sz="2800" b="1" u="sng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:</a:t>
            </a:r>
            <a:r>
              <a:rPr lang="en-US" sz="2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C0A0B"/>
                </a:solidFill>
                <a:latin typeface="Arial" pitchFamily="34" charset="0"/>
                <a:cs typeface="Arial" pitchFamily="34" charset="0"/>
              </a:rPr>
              <a:t>Giúp</a:t>
            </a:r>
            <a:r>
              <a:rPr lang="en-US" sz="2800" b="1" dirty="0">
                <a:solidFill>
                  <a:srgbClr val="0C0A0B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C0A0B"/>
                </a:solidFill>
                <a:latin typeface="Arial" pitchFamily="34" charset="0"/>
                <a:cs typeface="Arial" pitchFamily="34" charset="0"/>
              </a:rPr>
              <a:t>trẻ</a:t>
            </a:r>
            <a:r>
              <a:rPr lang="en-US" sz="2800" b="1" dirty="0">
                <a:solidFill>
                  <a:srgbClr val="0C0A0B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C0A0B"/>
                </a:solidFill>
                <a:latin typeface="Arial" pitchFamily="34" charset="0"/>
                <a:cs typeface="Arial" pitchFamily="34" charset="0"/>
              </a:rPr>
              <a:t>nhận</a:t>
            </a:r>
            <a:r>
              <a:rPr lang="en-US" sz="2800" b="1" dirty="0">
                <a:solidFill>
                  <a:srgbClr val="0C0A0B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C0A0B"/>
                </a:solidFill>
                <a:latin typeface="Arial" pitchFamily="34" charset="0"/>
                <a:cs typeface="Arial" pitchFamily="34" charset="0"/>
              </a:rPr>
              <a:t>biết</a:t>
            </a:r>
            <a:r>
              <a:rPr lang="en-US" sz="2800" b="1" dirty="0">
                <a:solidFill>
                  <a:srgbClr val="0C0A0B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C0A0B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b="1" dirty="0">
                <a:solidFill>
                  <a:srgbClr val="0C0A0B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C0A0B"/>
                </a:solidFill>
                <a:latin typeface="Arial" pitchFamily="34" charset="0"/>
                <a:cs typeface="Arial" pitchFamily="34" charset="0"/>
              </a:rPr>
              <a:t>phân</a:t>
            </a:r>
            <a:r>
              <a:rPr lang="en-US" sz="2800" b="1" dirty="0">
                <a:solidFill>
                  <a:srgbClr val="0C0A0B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C0A0B"/>
                </a:solidFill>
                <a:latin typeface="Arial" pitchFamily="34" charset="0"/>
                <a:cs typeface="Arial" pitchFamily="34" charset="0"/>
              </a:rPr>
              <a:t>loại</a:t>
            </a:r>
            <a:r>
              <a:rPr lang="en-US" sz="2800" b="1" dirty="0">
                <a:solidFill>
                  <a:srgbClr val="0C0A0B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C0A0B"/>
                </a:solidFill>
                <a:latin typeface="Arial" pitchFamily="34" charset="0"/>
                <a:cs typeface="Arial" pitchFamily="34" charset="0"/>
              </a:rPr>
              <a:t>các</a:t>
            </a:r>
            <a:r>
              <a:rPr lang="en-US" sz="2800" b="1" dirty="0">
                <a:solidFill>
                  <a:srgbClr val="0C0A0B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C0A0B"/>
                </a:solidFill>
                <a:latin typeface="Arial" pitchFamily="34" charset="0"/>
                <a:cs typeface="Arial" pitchFamily="34" charset="0"/>
              </a:rPr>
              <a:t>loại</a:t>
            </a:r>
            <a:r>
              <a:rPr lang="en-US" sz="2800" b="1" dirty="0">
                <a:solidFill>
                  <a:srgbClr val="0C0A0B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C0A0B"/>
                </a:solidFill>
                <a:latin typeface="Arial" pitchFamily="34" charset="0"/>
                <a:cs typeface="Arial" pitchFamily="34" charset="0"/>
              </a:rPr>
              <a:t>phương</a:t>
            </a:r>
            <a:r>
              <a:rPr lang="en-US" sz="2800" b="1" dirty="0">
                <a:solidFill>
                  <a:srgbClr val="0C0A0B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C0A0B"/>
                </a:solidFill>
                <a:latin typeface="Arial" pitchFamily="34" charset="0"/>
                <a:cs typeface="Arial" pitchFamily="34" charset="0"/>
              </a:rPr>
              <a:t>tiện</a:t>
            </a:r>
            <a:r>
              <a:rPr lang="en-US" sz="2800" b="1" dirty="0">
                <a:solidFill>
                  <a:srgbClr val="0C0A0B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C0A0B"/>
                </a:solidFill>
                <a:latin typeface="Arial" pitchFamily="34" charset="0"/>
                <a:cs typeface="Arial" pitchFamily="34" charset="0"/>
              </a:rPr>
              <a:t>giao</a:t>
            </a:r>
            <a:r>
              <a:rPr lang="en-US" sz="2800" b="1" dirty="0">
                <a:solidFill>
                  <a:srgbClr val="0C0A0B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C0A0B"/>
                </a:solidFill>
                <a:latin typeface="Arial" pitchFamily="34" charset="0"/>
                <a:cs typeface="Arial" pitchFamily="34" charset="0"/>
              </a:rPr>
              <a:t>thông</a:t>
            </a:r>
            <a:r>
              <a:rPr lang="en-US" sz="2800" b="1" dirty="0">
                <a:solidFill>
                  <a:srgbClr val="0C0A0B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C0A0B"/>
                </a:solidFill>
                <a:latin typeface="Arial" pitchFamily="34" charset="0"/>
                <a:cs typeface="Arial" pitchFamily="34" charset="0"/>
              </a:rPr>
              <a:t>đường</a:t>
            </a:r>
            <a:r>
              <a:rPr lang="en-US" sz="2800" b="1" dirty="0">
                <a:solidFill>
                  <a:srgbClr val="0C0A0B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C0A0B"/>
                </a:solidFill>
                <a:latin typeface="Arial" pitchFamily="34" charset="0"/>
                <a:cs typeface="Arial" pitchFamily="34" charset="0"/>
              </a:rPr>
              <a:t>bộ</a:t>
            </a:r>
            <a:r>
              <a:rPr lang="en-US" sz="2800" b="1" dirty="0">
                <a:solidFill>
                  <a:srgbClr val="0C0A0B"/>
                </a:solidFill>
                <a:latin typeface="Arial" pitchFamily="34" charset="0"/>
                <a:cs typeface="Arial" pitchFamily="34" charset="0"/>
              </a:rPr>
              <a:t> : </a:t>
            </a:r>
            <a:r>
              <a:rPr lang="en-US" sz="2800" b="1" dirty="0" err="1">
                <a:solidFill>
                  <a:srgbClr val="0C0A0B"/>
                </a:solidFill>
                <a:latin typeface="Arial" pitchFamily="34" charset="0"/>
                <a:cs typeface="Arial" pitchFamily="34" charset="0"/>
              </a:rPr>
              <a:t>xe</a:t>
            </a:r>
            <a:r>
              <a:rPr lang="en-US" sz="2800" b="1" dirty="0">
                <a:solidFill>
                  <a:srgbClr val="0C0A0B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C0A0B"/>
                </a:solidFill>
                <a:latin typeface="Arial" pitchFamily="34" charset="0"/>
                <a:cs typeface="Arial" pitchFamily="34" charset="0"/>
              </a:rPr>
              <a:t>đạp</a:t>
            </a:r>
            <a:r>
              <a:rPr lang="en-US" sz="2800" b="1" dirty="0">
                <a:solidFill>
                  <a:srgbClr val="0C0A0B"/>
                </a:solidFill>
                <a:latin typeface="Arial" pitchFamily="34" charset="0"/>
                <a:cs typeface="Arial" pitchFamily="34" charset="0"/>
              </a:rPr>
              <a:t> , </a:t>
            </a:r>
            <a:r>
              <a:rPr lang="en-US" sz="2800" b="1" dirty="0" err="1">
                <a:solidFill>
                  <a:srgbClr val="0C0A0B"/>
                </a:solidFill>
                <a:latin typeface="Arial" pitchFamily="34" charset="0"/>
                <a:cs typeface="Arial" pitchFamily="34" charset="0"/>
              </a:rPr>
              <a:t>xe</a:t>
            </a:r>
            <a:r>
              <a:rPr lang="en-US" sz="2800" b="1" dirty="0">
                <a:solidFill>
                  <a:srgbClr val="0C0A0B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C0A0B"/>
                </a:solidFill>
                <a:latin typeface="Arial" pitchFamily="34" charset="0"/>
                <a:cs typeface="Arial" pitchFamily="34" charset="0"/>
              </a:rPr>
              <a:t>máy</a:t>
            </a:r>
            <a:r>
              <a:rPr lang="en-US" sz="2800" b="1" dirty="0">
                <a:solidFill>
                  <a:srgbClr val="0C0A0B"/>
                </a:solidFill>
                <a:latin typeface="Arial" pitchFamily="34" charset="0"/>
                <a:cs typeface="Arial" pitchFamily="34" charset="0"/>
              </a:rPr>
              <a:t> , </a:t>
            </a:r>
            <a:r>
              <a:rPr lang="en-US" sz="2800" b="1" dirty="0" err="1">
                <a:solidFill>
                  <a:srgbClr val="0C0A0B"/>
                </a:solidFill>
                <a:latin typeface="Arial" pitchFamily="34" charset="0"/>
                <a:cs typeface="Arial" pitchFamily="34" charset="0"/>
              </a:rPr>
              <a:t>ôtô</a:t>
            </a:r>
            <a:r>
              <a:rPr lang="en-US" sz="2800" b="1" dirty="0">
                <a:solidFill>
                  <a:srgbClr val="0C0A0B"/>
                </a:solidFill>
                <a:latin typeface="Arial" pitchFamily="34" charset="0"/>
                <a:cs typeface="Arial" pitchFamily="34" charset="0"/>
              </a:rPr>
              <a:t>…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800" b="1" u="sng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Kĩ</a:t>
            </a:r>
            <a:r>
              <a:rPr lang="en-US" sz="2800" b="1" u="sng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u="sng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năng</a:t>
            </a:r>
            <a:r>
              <a:rPr lang="en-US" sz="2800" b="1" u="sng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: 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So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sánh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phân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biệt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loại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phương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tiện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giao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thông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đường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latin typeface="Arial" pitchFamily="34" charset="0"/>
                <a:cs typeface="Arial" pitchFamily="34" charset="0"/>
              </a:rPr>
              <a:t>bộ</a:t>
            </a:r>
            <a:r>
              <a:rPr lang="en-US" sz="2800" b="1" dirty="0">
                <a:latin typeface="Arial" pitchFamily="34" charset="0"/>
                <a:cs typeface="Arial" pitchFamily="34" charset="0"/>
              </a:rPr>
              <a:t> 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2800" b="1" u="sng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Giáo</a:t>
            </a:r>
            <a:r>
              <a:rPr lang="en-US" sz="2800" b="1" u="sng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u="sng" dirty="0" err="1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dục</a:t>
            </a:r>
            <a:r>
              <a:rPr lang="en-US" sz="2800" b="1" u="sng" dirty="0">
                <a:solidFill>
                  <a:srgbClr val="008000"/>
                </a:solidFill>
                <a:latin typeface="Arial" pitchFamily="34" charset="0"/>
                <a:cs typeface="Arial" pitchFamily="34" charset="0"/>
              </a:rPr>
              <a:t> : </a:t>
            </a:r>
            <a:r>
              <a:rPr lang="en-US" sz="2800" b="1" dirty="0" err="1">
                <a:solidFill>
                  <a:srgbClr val="0C0A0B"/>
                </a:solidFill>
                <a:latin typeface="Arial" pitchFamily="34" charset="0"/>
                <a:cs typeface="Arial" pitchFamily="34" charset="0"/>
              </a:rPr>
              <a:t>Trẻ</a:t>
            </a:r>
            <a:r>
              <a:rPr lang="en-US" sz="2800" b="1" dirty="0">
                <a:solidFill>
                  <a:srgbClr val="0C0A0B"/>
                </a:solidFill>
                <a:latin typeface="Arial" pitchFamily="34" charset="0"/>
                <a:cs typeface="Arial" pitchFamily="34" charset="0"/>
              </a:rPr>
              <a:t> ý </a:t>
            </a:r>
            <a:r>
              <a:rPr lang="en-US" sz="2800" b="1" dirty="0" err="1">
                <a:solidFill>
                  <a:srgbClr val="0C0A0B"/>
                </a:solidFill>
                <a:latin typeface="Arial" pitchFamily="34" charset="0"/>
                <a:cs typeface="Arial" pitchFamily="34" charset="0"/>
              </a:rPr>
              <a:t>thức</a:t>
            </a:r>
            <a:r>
              <a:rPr lang="en-US" sz="2800" b="1" dirty="0">
                <a:solidFill>
                  <a:srgbClr val="0C0A0B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C0A0B"/>
                </a:solidFill>
                <a:latin typeface="Arial" pitchFamily="34" charset="0"/>
                <a:cs typeface="Arial" pitchFamily="34" charset="0"/>
              </a:rPr>
              <a:t>tham</a:t>
            </a:r>
            <a:r>
              <a:rPr lang="en-US" sz="2800" b="1" dirty="0">
                <a:solidFill>
                  <a:srgbClr val="0C0A0B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C0A0B"/>
                </a:solidFill>
                <a:latin typeface="Arial" pitchFamily="34" charset="0"/>
                <a:cs typeface="Arial" pitchFamily="34" charset="0"/>
              </a:rPr>
              <a:t>gia</a:t>
            </a:r>
            <a:r>
              <a:rPr lang="en-US" sz="2800" b="1" dirty="0">
                <a:solidFill>
                  <a:srgbClr val="0C0A0B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C0A0B"/>
                </a:solidFill>
                <a:latin typeface="Arial" pitchFamily="34" charset="0"/>
                <a:cs typeface="Arial" pitchFamily="34" charset="0"/>
              </a:rPr>
              <a:t>giao</a:t>
            </a:r>
            <a:r>
              <a:rPr lang="en-US" sz="2800" b="1" dirty="0">
                <a:solidFill>
                  <a:srgbClr val="0C0A0B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b="1" dirty="0" err="1">
                <a:solidFill>
                  <a:srgbClr val="0C0A0B"/>
                </a:solidFill>
                <a:latin typeface="Arial" pitchFamily="34" charset="0"/>
                <a:cs typeface="Arial" pitchFamily="34" charset="0"/>
              </a:rPr>
              <a:t>thông</a:t>
            </a:r>
            <a:r>
              <a:rPr lang="en-US" sz="2800" b="1" dirty="0">
                <a:solidFill>
                  <a:srgbClr val="0C0A0B"/>
                </a:solidFill>
                <a:latin typeface="Arial" pitchFamily="34" charset="0"/>
                <a:cs typeface="Arial" pitchFamily="34" charset="0"/>
              </a:rPr>
              <a:t> .</a:t>
            </a:r>
          </a:p>
        </p:txBody>
      </p:sp>
    </p:spTree>
    <p:extLst>
      <p:ext uri="{BB962C8B-B14F-4D97-AF65-F5344CB8AC3E}">
        <p14:creationId xmlns:p14="http://schemas.microsoft.com/office/powerpoint/2010/main" val="1189599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9200" y="2438400"/>
            <a:ext cx="7609562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en-US" sz="4000" b="1" cap="all" dirty="0">
                <a:ln w="9000" cmpd="sng">
                  <a:noFill/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TRÒ CHƠI : TÌM CÁC PHƯƠNG TIỆN GIAO THÔNG KHÔNG CÙNG NHÓM</a:t>
            </a:r>
          </a:p>
        </p:txBody>
      </p:sp>
    </p:spTree>
    <p:extLst>
      <p:ext uri="{BB962C8B-B14F-4D97-AF65-F5344CB8AC3E}">
        <p14:creationId xmlns:p14="http://schemas.microsoft.com/office/powerpoint/2010/main" val="30944570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28600"/>
            <a:ext cx="4343400" cy="304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761" y="228600"/>
            <a:ext cx="4298838" cy="304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395598"/>
            <a:ext cx="4343400" cy="32792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2760" y="3403948"/>
            <a:ext cx="4298839" cy="3270881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75459" y="56627"/>
            <a:ext cx="9067800" cy="6664370"/>
            <a:chOff x="583387" y="685800"/>
            <a:chExt cx="7331246" cy="50292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3387" y="685800"/>
              <a:ext cx="7312457" cy="50292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2847333" y="4572000"/>
              <a:ext cx="50673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cap="all" dirty="0">
                  <a:ln w="9000" cmpd="sng">
                    <a:noFill/>
                    <a:prstDash val="solid"/>
                  </a:ln>
                  <a:solidFill>
                    <a:srgbClr val="FFFF00"/>
                  </a:solidFill>
                  <a:effectLst>
                    <a:reflection blurRad="12700" stA="28000" endPos="45000" dist="1000" dir="5400000" sy="-100000" algn="bl" rotWithShape="0"/>
                  </a:effectLst>
                  <a:latin typeface="Arial" pitchFamily="34" charset="0"/>
                  <a:cs typeface="Arial" pitchFamily="34" charset="0"/>
                </a:rPr>
                <a:t>KHÔNG CÙNG NHÓM 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-571500" y="86638"/>
            <a:ext cx="5791200" cy="3429000"/>
            <a:chOff x="-558150" y="38100"/>
            <a:chExt cx="5791200" cy="3429000"/>
          </a:xfrm>
        </p:grpSpPr>
        <p:sp>
          <p:nvSpPr>
            <p:cNvPr id="12" name="Flowchart: Process 11"/>
            <p:cNvSpPr/>
            <p:nvPr/>
          </p:nvSpPr>
          <p:spPr>
            <a:xfrm>
              <a:off x="67270" y="164926"/>
              <a:ext cx="4540360" cy="3175348"/>
            </a:xfrm>
            <a:prstGeom prst="flowChartProcess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Multiply 12"/>
            <p:cNvSpPr/>
            <p:nvPr/>
          </p:nvSpPr>
          <p:spPr>
            <a:xfrm>
              <a:off x="-558150" y="38100"/>
              <a:ext cx="5791200" cy="3429000"/>
            </a:xfrm>
            <a:prstGeom prst="mathMultiply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987917" y="86638"/>
            <a:ext cx="5791200" cy="3429000"/>
            <a:chOff x="-558150" y="38100"/>
            <a:chExt cx="5791200" cy="3429000"/>
          </a:xfrm>
        </p:grpSpPr>
        <p:sp>
          <p:nvSpPr>
            <p:cNvPr id="16" name="Flowchart: Process 15"/>
            <p:cNvSpPr/>
            <p:nvPr/>
          </p:nvSpPr>
          <p:spPr>
            <a:xfrm>
              <a:off x="67270" y="164926"/>
              <a:ext cx="4540360" cy="3175348"/>
            </a:xfrm>
            <a:prstGeom prst="flowChartProcess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Multiply 16"/>
            <p:cNvSpPr/>
            <p:nvPr/>
          </p:nvSpPr>
          <p:spPr>
            <a:xfrm>
              <a:off x="-558150" y="38100"/>
              <a:ext cx="5791200" cy="3429000"/>
            </a:xfrm>
            <a:prstGeom prst="mathMultiply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987917" y="3414387"/>
            <a:ext cx="5791200" cy="3451702"/>
            <a:chOff x="-585290" y="241104"/>
            <a:chExt cx="5791200" cy="3451702"/>
          </a:xfrm>
        </p:grpSpPr>
        <p:sp>
          <p:nvSpPr>
            <p:cNvPr id="19" name="Flowchart: Process 18"/>
            <p:cNvSpPr/>
            <p:nvPr/>
          </p:nvSpPr>
          <p:spPr>
            <a:xfrm>
              <a:off x="41174" y="241104"/>
              <a:ext cx="4540360" cy="3336621"/>
            </a:xfrm>
            <a:prstGeom prst="flowChartProcess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Multiply 19"/>
            <p:cNvSpPr/>
            <p:nvPr/>
          </p:nvSpPr>
          <p:spPr>
            <a:xfrm>
              <a:off x="-585290" y="263806"/>
              <a:ext cx="5791200" cy="3429000"/>
            </a:xfrm>
            <a:prstGeom prst="mathMultiply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84832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63254"/>
            <a:ext cx="4191000" cy="30657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63253"/>
            <a:ext cx="4492140" cy="30657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573050"/>
            <a:ext cx="4191000" cy="304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3594971"/>
            <a:ext cx="4492140" cy="3026079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76200" y="195197"/>
            <a:ext cx="8986110" cy="6553200"/>
            <a:chOff x="0" y="-524554"/>
            <a:chExt cx="9144000" cy="645458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524554"/>
              <a:ext cx="9144000" cy="6454589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524000" y="5097050"/>
              <a:ext cx="6248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69850" h="38100" prst="cross"/>
              </a:sp3d>
            </a:bodyPr>
            <a:lstStyle/>
            <a:p>
              <a:pPr algn="ctr"/>
              <a:r>
                <a:rPr lang="en-US" sz="3600" b="1" cap="all" dirty="0">
                  <a:ln w="9000" cmpd="sng">
                    <a:noFill/>
                    <a:prstDash val="solid"/>
                  </a:ln>
                  <a:solidFill>
                    <a:srgbClr val="FF0000"/>
                  </a:solidFill>
                  <a:effectLst>
                    <a:reflection blurRad="12700" stA="28000" endPos="45000" dist="1000" dir="5400000" sy="-100000" algn="bl" rotWithShape="0"/>
                  </a:effectLst>
                  <a:latin typeface="Arial" pitchFamily="34" charset="0"/>
                  <a:cs typeface="Arial" pitchFamily="34" charset="0"/>
                </a:rPr>
                <a:t>KHÔNG CÙNG NHÓM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998670" y="136742"/>
            <a:ext cx="5486400" cy="3407081"/>
            <a:chOff x="4038600" y="165969"/>
            <a:chExt cx="5486400" cy="3407081"/>
          </a:xfrm>
        </p:grpSpPr>
        <p:sp>
          <p:nvSpPr>
            <p:cNvPr id="9" name="Flowchart: Process 8"/>
            <p:cNvSpPr/>
            <p:nvPr/>
          </p:nvSpPr>
          <p:spPr>
            <a:xfrm>
              <a:off x="4528159" y="291227"/>
              <a:ext cx="4492140" cy="3209797"/>
            </a:xfrm>
            <a:prstGeom prst="flowChartProcess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Multiply 9"/>
            <p:cNvSpPr/>
            <p:nvPr/>
          </p:nvSpPr>
          <p:spPr>
            <a:xfrm>
              <a:off x="4038600" y="165969"/>
              <a:ext cx="5486400" cy="3407081"/>
            </a:xfrm>
            <a:prstGeom prst="mathMultiply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998670" y="3371065"/>
            <a:ext cx="5486400" cy="3407081"/>
            <a:chOff x="4038600" y="165969"/>
            <a:chExt cx="5486400" cy="3407081"/>
          </a:xfrm>
        </p:grpSpPr>
        <p:sp>
          <p:nvSpPr>
            <p:cNvPr id="14" name="Flowchart: Process 13"/>
            <p:cNvSpPr/>
            <p:nvPr/>
          </p:nvSpPr>
          <p:spPr>
            <a:xfrm>
              <a:off x="4528159" y="291227"/>
              <a:ext cx="4492140" cy="3209797"/>
            </a:xfrm>
            <a:prstGeom prst="flowChartProcess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Multiply 14"/>
            <p:cNvSpPr/>
            <p:nvPr/>
          </p:nvSpPr>
          <p:spPr>
            <a:xfrm>
              <a:off x="4038600" y="165969"/>
              <a:ext cx="5486400" cy="3407081"/>
            </a:xfrm>
            <a:prstGeom prst="mathMultiply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-495300" y="3428998"/>
            <a:ext cx="5486400" cy="3407081"/>
            <a:chOff x="4038600" y="165969"/>
            <a:chExt cx="5486400" cy="3407081"/>
          </a:xfrm>
        </p:grpSpPr>
        <p:sp>
          <p:nvSpPr>
            <p:cNvPr id="17" name="Flowchart: Process 16"/>
            <p:cNvSpPr/>
            <p:nvPr/>
          </p:nvSpPr>
          <p:spPr>
            <a:xfrm>
              <a:off x="4528159" y="222855"/>
              <a:ext cx="4492140" cy="3209797"/>
            </a:xfrm>
            <a:prstGeom prst="flowChartProcess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Multiply 17"/>
            <p:cNvSpPr/>
            <p:nvPr/>
          </p:nvSpPr>
          <p:spPr>
            <a:xfrm>
              <a:off x="4038600" y="165969"/>
              <a:ext cx="5486400" cy="3407081"/>
            </a:xfrm>
            <a:prstGeom prst="mathMultiply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652406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28600"/>
            <a:ext cx="4343400" cy="32004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28601"/>
            <a:ext cx="4384011" cy="3200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581400"/>
            <a:ext cx="4343400" cy="3124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805" y="3581399"/>
            <a:ext cx="4393406" cy="311950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62964" y="209287"/>
            <a:ext cx="8973944" cy="6548502"/>
            <a:chOff x="-2362200" y="-228600"/>
            <a:chExt cx="8865672" cy="654850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362200" y="-228600"/>
              <a:ext cx="8865672" cy="6548502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-381000" y="685800"/>
              <a:ext cx="51816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cap="all" dirty="0">
                  <a:ln w="9000" cmpd="sng">
                    <a:noFill/>
                    <a:prstDash val="solid"/>
                  </a:ln>
                  <a:solidFill>
                    <a:srgbClr val="FFFF00"/>
                  </a:solidFill>
                  <a:effectLst>
                    <a:reflection blurRad="12700" stA="28000" endPos="45000" dist="1000" dir="5400000" sy="-100000" algn="bl" rotWithShape="0"/>
                  </a:effectLst>
                  <a:latin typeface="Arial" pitchFamily="34" charset="0"/>
                  <a:cs typeface="Arial" pitchFamily="34" charset="0"/>
                </a:rPr>
                <a:t>KHÔNG CÙNG NHÓM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-228600" y="-38100"/>
            <a:ext cx="5257800" cy="3733800"/>
            <a:chOff x="-152400" y="-38100"/>
            <a:chExt cx="5105400" cy="3733800"/>
          </a:xfrm>
        </p:grpSpPr>
        <p:sp>
          <p:nvSpPr>
            <p:cNvPr id="10" name="Flowchart: Process 9"/>
            <p:cNvSpPr/>
            <p:nvPr/>
          </p:nvSpPr>
          <p:spPr>
            <a:xfrm>
              <a:off x="152400" y="228601"/>
              <a:ext cx="4343400" cy="3200400"/>
            </a:xfrm>
            <a:prstGeom prst="flowChartProcess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Multiply 10"/>
            <p:cNvSpPr/>
            <p:nvPr/>
          </p:nvSpPr>
          <p:spPr>
            <a:xfrm>
              <a:off x="-152400" y="-38100"/>
              <a:ext cx="5105400" cy="3733800"/>
            </a:xfrm>
            <a:prstGeom prst="mathMultiply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4020805" y="38100"/>
            <a:ext cx="5638800" cy="3581400"/>
            <a:chOff x="4016108" y="38101"/>
            <a:chExt cx="5638800" cy="3581400"/>
          </a:xfrm>
        </p:grpSpPr>
        <p:sp>
          <p:nvSpPr>
            <p:cNvPr id="25" name="Flowchart: Process 24"/>
            <p:cNvSpPr/>
            <p:nvPr/>
          </p:nvSpPr>
          <p:spPr>
            <a:xfrm>
              <a:off x="4638805" y="228601"/>
              <a:ext cx="4393406" cy="3200400"/>
            </a:xfrm>
            <a:prstGeom prst="flowChartProcess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Multiply 25"/>
            <p:cNvSpPr/>
            <p:nvPr/>
          </p:nvSpPr>
          <p:spPr>
            <a:xfrm>
              <a:off x="4016108" y="38101"/>
              <a:ext cx="5638800" cy="3581400"/>
            </a:xfrm>
            <a:prstGeom prst="mathMultiply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-495300" y="3256505"/>
            <a:ext cx="5638800" cy="3581400"/>
            <a:chOff x="4016108" y="-122650"/>
            <a:chExt cx="5638800" cy="3581400"/>
          </a:xfrm>
        </p:grpSpPr>
        <p:sp>
          <p:nvSpPr>
            <p:cNvPr id="29" name="Flowchart: Process 28"/>
            <p:cNvSpPr/>
            <p:nvPr/>
          </p:nvSpPr>
          <p:spPr>
            <a:xfrm>
              <a:off x="4629588" y="178234"/>
              <a:ext cx="4393406" cy="3200400"/>
            </a:xfrm>
            <a:prstGeom prst="flowChartProcess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Multiply 29"/>
            <p:cNvSpPr/>
            <p:nvPr/>
          </p:nvSpPr>
          <p:spPr>
            <a:xfrm>
              <a:off x="4016108" y="-122650"/>
              <a:ext cx="5638800" cy="3581400"/>
            </a:xfrm>
            <a:prstGeom prst="mathMultiply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277222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69694"/>
            <a:ext cx="4191000" cy="31831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740" y="169695"/>
            <a:ext cx="4572000" cy="318310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611" y="3505200"/>
            <a:ext cx="4209789" cy="318310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143" y="3505200"/>
            <a:ext cx="4538597" cy="3183104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40185" y="174913"/>
            <a:ext cx="8942540" cy="6518609"/>
            <a:chOff x="0" y="381000"/>
            <a:chExt cx="9144000" cy="60960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81000"/>
              <a:ext cx="9144000" cy="609600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1295400" y="5562600"/>
              <a:ext cx="62484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cap="all" dirty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solidFill>
                    <a:srgbClr val="FFFF00"/>
                  </a:solidFill>
                  <a:effectLst>
                    <a:glow rad="101600">
                      <a:schemeClr val="accent3">
                        <a:satMod val="175000"/>
                        <a:alpha val="40000"/>
                      </a:schemeClr>
                    </a:glow>
                    <a:reflection blurRad="12700" stA="28000" endPos="45000" dist="1000" dir="5400000" sy="-100000" algn="bl" rotWithShape="0"/>
                  </a:effectLst>
                  <a:latin typeface="Arial" pitchFamily="34" charset="0"/>
                  <a:cs typeface="Arial" pitchFamily="34" charset="0"/>
                </a:rPr>
                <a:t>KHÔNG CÙNG NHÓM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-609600" y="-11482"/>
            <a:ext cx="5715000" cy="3581400"/>
            <a:chOff x="-609600" y="93720"/>
            <a:chExt cx="5715000" cy="3581400"/>
          </a:xfrm>
        </p:grpSpPr>
        <p:sp>
          <p:nvSpPr>
            <p:cNvPr id="9" name="Flowchart: Process 8"/>
            <p:cNvSpPr/>
            <p:nvPr/>
          </p:nvSpPr>
          <p:spPr>
            <a:xfrm>
              <a:off x="152400" y="284220"/>
              <a:ext cx="4191000" cy="3200400"/>
            </a:xfrm>
            <a:prstGeom prst="flowChartProcess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Multiply 9"/>
            <p:cNvSpPr/>
            <p:nvPr/>
          </p:nvSpPr>
          <p:spPr>
            <a:xfrm>
              <a:off x="-609600" y="93720"/>
              <a:ext cx="5715000" cy="3581400"/>
            </a:xfrm>
            <a:prstGeom prst="mathMultiply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-623694" y="3276600"/>
            <a:ext cx="5729094" cy="3581400"/>
            <a:chOff x="-609600" y="93720"/>
            <a:chExt cx="5715000" cy="3581400"/>
          </a:xfrm>
        </p:grpSpPr>
        <p:sp>
          <p:nvSpPr>
            <p:cNvPr id="13" name="Flowchart: Process 12"/>
            <p:cNvSpPr/>
            <p:nvPr/>
          </p:nvSpPr>
          <p:spPr>
            <a:xfrm>
              <a:off x="152400" y="284220"/>
              <a:ext cx="4191000" cy="3200400"/>
            </a:xfrm>
            <a:prstGeom prst="flowChartProcess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Multiply 13"/>
            <p:cNvSpPr/>
            <p:nvPr/>
          </p:nvSpPr>
          <p:spPr>
            <a:xfrm>
              <a:off x="-609600" y="93720"/>
              <a:ext cx="5715000" cy="3581400"/>
            </a:xfrm>
            <a:prstGeom prst="mathMultiply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3563393" y="3306052"/>
            <a:ext cx="6338694" cy="3581400"/>
            <a:chOff x="-609600" y="93720"/>
            <a:chExt cx="5715000" cy="3581400"/>
          </a:xfrm>
        </p:grpSpPr>
        <p:sp>
          <p:nvSpPr>
            <p:cNvPr id="16" name="Flowchart: Process 15"/>
            <p:cNvSpPr/>
            <p:nvPr/>
          </p:nvSpPr>
          <p:spPr>
            <a:xfrm>
              <a:off x="152400" y="284220"/>
              <a:ext cx="4191000" cy="3200400"/>
            </a:xfrm>
            <a:prstGeom prst="flowChartProcess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Multiply 16"/>
            <p:cNvSpPr/>
            <p:nvPr/>
          </p:nvSpPr>
          <p:spPr>
            <a:xfrm>
              <a:off x="-609600" y="93720"/>
              <a:ext cx="5715000" cy="3581400"/>
            </a:xfrm>
            <a:prstGeom prst="mathMultiply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94558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90600" y="2133600"/>
            <a:ext cx="5486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cap="all" dirty="0">
                <a:ln w="9000" cmpd="sng">
                  <a:noFill/>
                  <a:prstDash val="solid"/>
                </a:ln>
                <a:gradFill flip="none" rotWithShape="1">
                  <a:gsLst>
                    <a:gs pos="0">
                      <a:srgbClr val="A603AB"/>
                    </a:gs>
                    <a:gs pos="21001">
                      <a:srgbClr val="0819FB"/>
                    </a:gs>
                    <a:gs pos="35001">
                      <a:srgbClr val="1A8D48"/>
                    </a:gs>
                    <a:gs pos="52000">
                      <a:srgbClr val="FFFF00"/>
                    </a:gs>
                    <a:gs pos="73000">
                      <a:srgbClr val="EE3F17"/>
                    </a:gs>
                    <a:gs pos="88000">
                      <a:srgbClr val="E81766"/>
                    </a:gs>
                  </a:gsLst>
                  <a:lin ang="16200000" scaled="1"/>
                  <a:tileRect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TÍN HIỆU ĐÈN GIAO THÔNG</a:t>
            </a:r>
            <a:endParaRPr lang="en-US" b="1" cap="all" dirty="0">
              <a:ln w="9000" cmpd="sng">
                <a:noFill/>
                <a:prstDash val="solid"/>
              </a:ln>
              <a:gradFill flip="none" rotWithShape="1">
                <a:gsLst>
                  <a:gs pos="0">
                    <a:srgbClr val="A603AB"/>
                  </a:gs>
                  <a:gs pos="21001">
                    <a:srgbClr val="0819FB"/>
                  </a:gs>
                  <a:gs pos="35001">
                    <a:srgbClr val="1A8D48"/>
                  </a:gs>
                  <a:gs pos="52000">
                    <a:srgbClr val="FFFF00"/>
                  </a:gs>
                  <a:gs pos="73000">
                    <a:srgbClr val="EE3F17"/>
                  </a:gs>
                  <a:gs pos="88000">
                    <a:srgbClr val="E81766"/>
                  </a:gs>
                </a:gsLst>
                <a:lin ang="16200000" scaled="1"/>
                <a:tileRect/>
              </a:gradFill>
              <a:effectLst>
                <a:reflection blurRad="12700" stA="28000" endPos="45000" dist="1000" dir="5400000" sy="-100000" algn="bl" rotWithShape="0"/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160740" y="990600"/>
            <a:ext cx="3429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Arial" pitchFamily="34" charset="0"/>
                <a:cs typeface="Arial" pitchFamily="34" charset="0"/>
              </a:rPr>
              <a:t>TRÒ CHƠI</a:t>
            </a:r>
          </a:p>
        </p:txBody>
      </p:sp>
    </p:spTree>
    <p:extLst>
      <p:ext uri="{BB962C8B-B14F-4D97-AF65-F5344CB8AC3E}">
        <p14:creationId xmlns:p14="http://schemas.microsoft.com/office/powerpoint/2010/main" val="2700126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09600" y="1649260"/>
            <a:ext cx="80772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en-US" sz="2600" dirty="0" err="1">
                <a:latin typeface="Arial" pitchFamily="34" charset="0"/>
                <a:cs typeface="Arial" pitchFamily="34" charset="0"/>
              </a:rPr>
              <a:t>Chuẩn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bị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: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vòng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tròn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màu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xanh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,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đỏ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,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vàng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.</a:t>
            </a:r>
          </a:p>
          <a:p>
            <a:r>
              <a:rPr lang="en-US" sz="2600" dirty="0">
                <a:latin typeface="Arial" pitchFamily="34" charset="0"/>
                <a:cs typeface="Arial" pitchFamily="34" charset="0"/>
              </a:rPr>
              <a:t>                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Bài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hát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:”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Em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đi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qua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ngã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tư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đường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phố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“.</a:t>
            </a:r>
          </a:p>
          <a:p>
            <a:endParaRPr lang="en-US" sz="2600" dirty="0">
              <a:latin typeface="Arial" pitchFamily="34" charset="0"/>
              <a:cs typeface="Arial" pitchFamily="34" charset="0"/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n-US" sz="2600" dirty="0" err="1">
                <a:latin typeface="Arial" pitchFamily="34" charset="0"/>
                <a:cs typeface="Arial" pitchFamily="34" charset="0"/>
              </a:rPr>
              <a:t>Cách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chơi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: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Để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vòng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tròn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xanh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,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đỏ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,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vàng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trên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đường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. Cho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trẻ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nghe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nhạc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.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Khi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nhạc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dừng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cô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kêu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lên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tín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hiệu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đèn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nào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thì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trẻ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phải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nhảy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vào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vòng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tròn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màu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latin typeface="Arial" pitchFamily="34" charset="0"/>
                <a:cs typeface="Arial" pitchFamily="34" charset="0"/>
              </a:rPr>
              <a:t>đó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. </a:t>
            </a:r>
          </a:p>
          <a:p>
            <a:endParaRPr lang="en-US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Em Di Qua Nga Tu Duong Pho - Nhac Thieu Nh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28800" y="647178"/>
            <a:ext cx="609600" cy="648222"/>
          </a:xfrm>
          <a:prstGeom prst="rect">
            <a:avLst/>
          </a:prstGeom>
          <a:ln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1291610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3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41332" y="865340"/>
            <a:ext cx="7467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TRÒ CHƠI ỨNG DỤNG THỰC TẾ THEO CHỦ ĐỀ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132" y="2895600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cap="all" dirty="0">
                <a:ln w="9000" cmpd="sng">
                  <a:noFill/>
                  <a:prstDash val="solid"/>
                </a:ln>
                <a:solidFill>
                  <a:srgbClr val="008000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PHƯƠNG TIỆN GIAO THÔNG ĐƯỜNG BỘ</a:t>
            </a:r>
          </a:p>
        </p:txBody>
      </p:sp>
    </p:spTree>
    <p:extLst>
      <p:ext uri="{BB962C8B-B14F-4D97-AF65-F5344CB8AC3E}">
        <p14:creationId xmlns:p14="http://schemas.microsoft.com/office/powerpoint/2010/main" val="13839539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62986A6-1D38-458A-B217-EB7ED1F809AA}"/>
              </a:ext>
            </a:extLst>
          </p:cNvPr>
          <p:cNvSpPr txBox="1"/>
          <p:nvPr/>
        </p:nvSpPr>
        <p:spPr>
          <a:xfrm>
            <a:off x="1752600" y="2209800"/>
            <a:ext cx="584326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XIN CHÀO VÀ HẸN GẶP LẠI</a:t>
            </a:r>
            <a:endParaRPr lang="vi-VN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566918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75018" y="1066799"/>
            <a:ext cx="3657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cap="all" dirty="0">
                <a:ln w="9000" cmpd="sng">
                  <a:noFill/>
                  <a:prstDash val="solid"/>
                </a:ln>
                <a:solidFill>
                  <a:srgbClr val="FF3399"/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HOẠT ĐỘNG 2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10100" y="1752600"/>
            <a:ext cx="34290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Arial" pitchFamily="34" charset="0"/>
                <a:cs typeface="Arial" pitchFamily="34" charset="0"/>
              </a:rPr>
              <a:t>Dạy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trẻ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nhận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biết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và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phân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loại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các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phương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tiện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giao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thông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đường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dirty="0" err="1">
                <a:latin typeface="Arial" pitchFamily="34" charset="0"/>
                <a:cs typeface="Arial" pitchFamily="34" charset="0"/>
              </a:rPr>
              <a:t>bộ</a:t>
            </a:r>
            <a:r>
              <a:rPr lang="en-US" sz="3200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63587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owchart: Alternate Process 1">
            <a:hlinkClick r:id="rId3" action="ppaction://hlinksldjump"/>
          </p:cNvPr>
          <p:cNvSpPr/>
          <p:nvPr/>
        </p:nvSpPr>
        <p:spPr>
          <a:xfrm>
            <a:off x="1091045" y="2209800"/>
            <a:ext cx="7086600" cy="685800"/>
          </a:xfrm>
          <a:prstGeom prst="flowChartAlternateProcess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" pitchFamily="34" charset="0"/>
                <a:cs typeface="Arial" pitchFamily="34" charset="0"/>
              </a:rPr>
              <a:t>Phương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tiện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xe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2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bánh</a:t>
            </a:r>
            <a:endParaRPr lang="en-US" sz="3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Flowchart: Alternate Process 2">
            <a:hlinkClick r:id="rId4" action="ppaction://hlinksldjump"/>
          </p:cNvPr>
          <p:cNvSpPr/>
          <p:nvPr/>
        </p:nvSpPr>
        <p:spPr>
          <a:xfrm>
            <a:off x="1118754" y="3692236"/>
            <a:ext cx="7086600" cy="685800"/>
          </a:xfrm>
          <a:prstGeom prst="flowChartAlternateProcess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" pitchFamily="34" charset="0"/>
                <a:cs typeface="Arial" pitchFamily="34" charset="0"/>
              </a:rPr>
              <a:t>Phương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tiện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xe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4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bánh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4" name="Flowchart: Alternate Process 3">
            <a:hlinkClick r:id="rId5" action="ppaction://hlinksldjump"/>
          </p:cNvPr>
          <p:cNvSpPr/>
          <p:nvPr/>
        </p:nvSpPr>
        <p:spPr>
          <a:xfrm>
            <a:off x="1118754" y="5188527"/>
            <a:ext cx="7086600" cy="685800"/>
          </a:xfrm>
          <a:prstGeom prst="flowChartAlternateProcess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" pitchFamily="34" charset="0"/>
                <a:cs typeface="Arial" pitchFamily="34" charset="0"/>
              </a:rPr>
              <a:t>Phương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tiện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xe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dùng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sức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dirty="0" err="1">
                <a:latin typeface="Arial" pitchFamily="34" charset="0"/>
                <a:cs typeface="Arial" pitchFamily="34" charset="0"/>
              </a:rPr>
              <a:t>người</a:t>
            </a:r>
            <a:r>
              <a:rPr lang="en-US" sz="3600" dirty="0"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6000" y="685800"/>
            <a:ext cx="480060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pPr algn="ctr"/>
            <a:r>
              <a:rPr lang="en-US" sz="4800" b="1" cap="all" dirty="0">
                <a:ln w="9000" cmpd="sng">
                  <a:noFill/>
                  <a:prstDash val="solid"/>
                </a:ln>
                <a:solidFill>
                  <a:srgbClr val="00B050"/>
                </a:solidFill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PHÂN LOẠI</a:t>
            </a:r>
          </a:p>
        </p:txBody>
      </p:sp>
    </p:spTree>
    <p:extLst>
      <p:ext uri="{BB962C8B-B14F-4D97-AF65-F5344CB8AC3E}">
        <p14:creationId xmlns:p14="http://schemas.microsoft.com/office/powerpoint/2010/main" val="2086167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7199" y="228599"/>
            <a:ext cx="8305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cap="all" dirty="0" err="1">
                <a:ln w="9000" cmpd="sng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Phương</a:t>
            </a:r>
            <a:r>
              <a:rPr lang="en-US" sz="3200" b="1" cap="all" dirty="0">
                <a:ln w="9000" cmpd="sng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cap="all" dirty="0" err="1">
                <a:ln w="9000" cmpd="sng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tiện</a:t>
            </a:r>
            <a:r>
              <a:rPr lang="en-US" sz="3200" b="1" cap="all" dirty="0">
                <a:ln w="9000" cmpd="sng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cap="all" dirty="0" err="1">
                <a:ln w="9000" cmpd="sng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xe</a:t>
            </a:r>
            <a:r>
              <a:rPr lang="en-US" sz="3200" b="1" cap="all" dirty="0">
                <a:ln w="9000" cmpd="sng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2 </a:t>
            </a:r>
            <a:r>
              <a:rPr lang="en-US" sz="3200" b="1" cap="all" dirty="0" err="1">
                <a:ln w="9000" cmpd="sng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bánh</a:t>
            </a:r>
            <a:r>
              <a:rPr lang="en-US" sz="3200" b="1" cap="all" dirty="0">
                <a:ln w="9000" cmpd="sng">
                  <a:noFill/>
                  <a:prstDash val="solid"/>
                </a:ln>
                <a:solidFill>
                  <a:schemeClr val="tx2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  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0" y="1066800"/>
            <a:ext cx="9144000" cy="5791200"/>
            <a:chOff x="457200" y="1516798"/>
            <a:chExt cx="8305799" cy="5174473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1516798"/>
              <a:ext cx="8305799" cy="5174473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457200" y="1752600"/>
              <a:ext cx="4572000" cy="83099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en-US" sz="4800" b="1" cap="all" dirty="0">
                  <a:ln w="9000" cmpd="sng">
                    <a:solidFill>
                      <a:schemeClr val="accent4">
                        <a:shade val="50000"/>
                        <a:satMod val="12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4">
                          <a:shade val="20000"/>
                          <a:satMod val="245000"/>
                        </a:schemeClr>
                      </a:gs>
                      <a:gs pos="43000">
                        <a:schemeClr val="accent4">
                          <a:satMod val="255000"/>
                        </a:schemeClr>
                      </a:gs>
                      <a:gs pos="48000">
                        <a:schemeClr val="accent4">
                          <a:shade val="85000"/>
                          <a:satMod val="255000"/>
                        </a:schemeClr>
                      </a:gs>
                      <a:gs pos="100000">
                        <a:schemeClr val="accent4">
                          <a:shade val="20000"/>
                          <a:satMod val="245000"/>
                        </a:schemeClr>
                      </a:gs>
                    </a:gsLst>
                    <a:lin ang="5400000"/>
                  </a:gradFill>
                  <a:effectLst>
                    <a:reflection blurRad="12700" stA="28000" endPos="45000" dist="1000" dir="5400000" sy="-100000" algn="bl" rotWithShape="0"/>
                  </a:effectLst>
                  <a:latin typeface="Arial" pitchFamily="34" charset="0"/>
                  <a:cs typeface="Arial" pitchFamily="34" charset="0"/>
                </a:rPr>
                <a:t>XE ĐẠP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82773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782" y="15240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MỘT SỐ LOẠI XE ĐẠP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3872978"/>
            <a:ext cx="4571999" cy="299906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928254"/>
            <a:ext cx="4606637" cy="29447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636" y="928254"/>
            <a:ext cx="4537364" cy="294472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872979"/>
            <a:ext cx="4572001" cy="2999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0151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5800" y="240268"/>
            <a:ext cx="7543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XE ĐẠP ĐIỆN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48" y="1066801"/>
            <a:ext cx="4150952" cy="4343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0600" y="1066800"/>
            <a:ext cx="4010890" cy="434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793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09597" y="609600"/>
            <a:ext cx="3048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pitchFamily="34" charset="0"/>
                <a:cs typeface="Arial" pitchFamily="34" charset="0"/>
              </a:rPr>
              <a:t>XE MÁY</a:t>
            </a:r>
          </a:p>
        </p:txBody>
      </p:sp>
    </p:spTree>
    <p:extLst>
      <p:ext uri="{BB962C8B-B14F-4D97-AF65-F5344CB8AC3E}">
        <p14:creationId xmlns:p14="http://schemas.microsoft.com/office/powerpoint/2010/main" val="12138420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59658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15955" y="228600"/>
            <a:ext cx="3048000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bliqueTopRigh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>
                <a:ln w="11430"/>
                <a:solidFill>
                  <a:srgbClr val="66FF33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XE MÔTÔ</a:t>
            </a:r>
          </a:p>
        </p:txBody>
      </p:sp>
    </p:spTree>
    <p:extLst>
      <p:ext uri="{BB962C8B-B14F-4D97-AF65-F5344CB8AC3E}">
        <p14:creationId xmlns:p14="http://schemas.microsoft.com/office/powerpoint/2010/main" val="35311321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930</TotalTime>
  <Words>309</Words>
  <Application>Microsoft Office PowerPoint</Application>
  <PresentationFormat>On-screen Show (4:3)</PresentationFormat>
  <Paragraphs>49</Paragraphs>
  <Slides>28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1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TVC</dc:creator>
  <cp:lastModifiedBy>21AK22</cp:lastModifiedBy>
  <cp:revision>105</cp:revision>
  <dcterms:created xsi:type="dcterms:W3CDTF">2016-06-19T04:07:34Z</dcterms:created>
  <dcterms:modified xsi:type="dcterms:W3CDTF">2022-03-09T02:41:42Z</dcterms:modified>
</cp:coreProperties>
</file>