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70" r:id="rId13"/>
    <p:sldId id="271" r:id="rId14"/>
    <p:sldId id="262" r:id="rId15"/>
    <p:sldId id="272" r:id="rId16"/>
    <p:sldId id="273" r:id="rId17"/>
    <p:sldId id="281" r:id="rId18"/>
    <p:sldId id="274" r:id="rId19"/>
    <p:sldId id="263" r:id="rId20"/>
    <p:sldId id="275" r:id="rId21"/>
    <p:sldId id="276" r:id="rId22"/>
    <p:sldId id="278" r:id="rId23"/>
    <p:sldId id="277"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36"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00910" y="15240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TẬP ĐỌC</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24400"/>
            <a:ext cx="3372517"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4" y="1981200"/>
            <a:ext cx="5267325" cy="523220"/>
          </a:xfrm>
          <a:prstGeom prst="rect">
            <a:avLst/>
          </a:prstGeom>
          <a:noFill/>
        </p:spPr>
        <p:txBody>
          <a:bodyPr wrap="square" rtlCol="0">
            <a:spAutoFit/>
          </a:bodyPr>
          <a:lstStyle/>
          <a:p>
            <a:r>
              <a:rPr lang="en-US" sz="2800" b="1" dirty="0" smtClean="0">
                <a:latin typeface="UTM Avo" panose="02040603050506020204" pitchFamily="18" charset="0"/>
                <a:cs typeface="Arial-SGK-TV" pitchFamily="2" charset="0"/>
              </a:rPr>
              <a:t>a. Bạn Nam học lớp mấy?</a:t>
            </a:r>
            <a:endParaRPr lang="en-US" sz="2800" b="1" dirty="0">
              <a:latin typeface="UTM Avo" panose="02040603050506020204" pitchFamily="18" charset="0"/>
              <a:cs typeface="Arial-SGK-TV" pitchFamily="2" charset="0"/>
            </a:endParaRPr>
          </a:p>
        </p:txBody>
      </p:sp>
      <p:sp>
        <p:nvSpPr>
          <p:cNvPr id="6" name="TextBox 5"/>
          <p:cNvSpPr txBox="1"/>
          <p:nvPr/>
        </p:nvSpPr>
        <p:spPr>
          <a:xfrm>
            <a:off x="2371725" y="2743200"/>
            <a:ext cx="4663560" cy="523220"/>
          </a:xfrm>
          <a:prstGeom prst="rect">
            <a:avLst/>
          </a:prstGeom>
          <a:noFill/>
        </p:spPr>
        <p:txBody>
          <a:bodyPr wrap="square" rtlCol="0">
            <a:spAutoFit/>
          </a:bodyPr>
          <a:lstStyle/>
          <a:p>
            <a:r>
              <a:rPr lang="en-US" sz="2800" dirty="0" smtClean="0">
                <a:solidFill>
                  <a:srgbClr val="0000FF"/>
                </a:solidFill>
                <a:latin typeface="UTM Avo" panose="02040603050506020204" pitchFamily="18" charset="0"/>
                <a:cs typeface="Arial-SGK-TV" pitchFamily="2" charset="0"/>
              </a:rPr>
              <a:t>=&gt; </a:t>
            </a:r>
            <a:r>
              <a:rPr lang="en-US" sz="2800" b="1" dirty="0" smtClean="0">
                <a:solidFill>
                  <a:srgbClr val="FF0000"/>
                </a:solidFill>
                <a:latin typeface="UTM Avo" panose="02040603050506020204" pitchFamily="18" charset="0"/>
                <a:cs typeface="Arial-SGK-TV" pitchFamily="2" charset="0"/>
              </a:rPr>
              <a:t>Nam học lớp 1A.</a:t>
            </a:r>
            <a:endParaRPr lang="en-US" sz="2800" b="1" dirty="0">
              <a:solidFill>
                <a:srgbClr val="FF0000"/>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051" y="1709410"/>
            <a:ext cx="7640116" cy="523220"/>
          </a:xfrm>
          <a:prstGeom prst="rect">
            <a:avLst/>
          </a:prstGeom>
          <a:solidFill>
            <a:srgbClr val="FFFF2D"/>
          </a:solidFill>
        </p:spPr>
        <p:txBody>
          <a:bodyPr wrap="square" rtlCol="0">
            <a:spAutoFit/>
          </a:bodyPr>
          <a:lstStyle/>
          <a:p>
            <a:r>
              <a:rPr lang="en-US" sz="2800" b="1" dirty="0" smtClean="0">
                <a:solidFill>
                  <a:srgbClr val="FF0000"/>
                </a:solidFill>
                <a:latin typeface="UTM Avo" panose="02040603050506020204" pitchFamily="18" charset="0"/>
                <a:cs typeface="Arial-SGK-TV" pitchFamily="2" charset="0"/>
              </a:rPr>
              <a:t>bổ ích		mới		</a:t>
            </a:r>
            <a:endParaRPr lang="en-US" sz="2800" b="1" dirty="0">
              <a:solidFill>
                <a:srgbClr val="FF0000"/>
              </a:solidFill>
              <a:latin typeface="UTM Avo" panose="02040603050506020204" pitchFamily="18" charset="0"/>
              <a:cs typeface="Arial-SGK-TV" pitchFamily="2" charset="0"/>
            </a:endParaRPr>
          </a:p>
        </p:txBody>
      </p:sp>
      <p:sp>
        <p:nvSpPr>
          <p:cNvPr id="5" name="TextBox 4"/>
          <p:cNvSpPr txBox="1"/>
          <p:nvPr/>
        </p:nvSpPr>
        <p:spPr>
          <a:xfrm>
            <a:off x="685800" y="2743200"/>
            <a:ext cx="8331678" cy="523220"/>
          </a:xfrm>
          <a:prstGeom prst="rect">
            <a:avLst/>
          </a:prstGeom>
          <a:noFill/>
        </p:spPr>
        <p:txBody>
          <a:bodyPr wrap="square" rtlCol="0">
            <a:spAutoFit/>
          </a:bodyPr>
          <a:lstStyle/>
          <a:p>
            <a:r>
              <a:rPr lang="en-US" sz="2800" b="1" dirty="0" smtClean="0">
                <a:solidFill>
                  <a:srgbClr val="0000FF"/>
                </a:solidFill>
                <a:latin typeface="UTM Avo" panose="02040603050506020204" pitchFamily="18" charset="0"/>
                <a:cs typeface="Arial-SGK-TV" pitchFamily="2" charset="0"/>
              </a:rPr>
              <a:t>Nam rất  </a:t>
            </a:r>
            <a:r>
              <a:rPr lang="en-US" sz="2800" dirty="0" smtClean="0">
                <a:solidFill>
                  <a:srgbClr val="0000FF"/>
                </a:solidFill>
                <a:latin typeface="UTM Avo" panose="02040603050506020204" pitchFamily="18" charset="0"/>
                <a:cs typeface="Arial-SGK-TV" pitchFamily="2" charset="0"/>
              </a:rPr>
              <a:t>............... </a:t>
            </a:r>
            <a:r>
              <a:rPr lang="en-US" sz="2800" b="1" dirty="0" smtClean="0">
                <a:solidFill>
                  <a:srgbClr val="0000FF"/>
                </a:solidFill>
                <a:latin typeface="UTM Avo" panose="02040603050506020204" pitchFamily="18" charset="0"/>
                <a:cs typeface="Arial-SGK-TV" pitchFamily="2" charset="0"/>
              </a:rPr>
              <a:t> khi được cô giáo khen</a:t>
            </a:r>
            <a:r>
              <a:rPr lang="en-US" sz="2800" dirty="0" smtClean="0">
                <a:solidFill>
                  <a:srgbClr val="0000FF"/>
                </a:solidFill>
                <a:latin typeface="UTM Avo" panose="02040603050506020204" pitchFamily="18" charset="0"/>
                <a:cs typeface="Arial-SGK-TV" pitchFamily="2" charset="0"/>
              </a:rPr>
              <a:t>.</a:t>
            </a:r>
            <a:endParaRPr lang="en-US" sz="2800" dirty="0">
              <a:solidFill>
                <a:srgbClr val="0000FF"/>
              </a:solidFill>
              <a:latin typeface="UTM Avo" panose="02040603050506020204" pitchFamily="18" charset="0"/>
              <a:cs typeface="Arial-SGK-TV" pitchFamily="2" charset="0"/>
            </a:endParaRPr>
          </a:p>
        </p:txBody>
      </p:sp>
      <p:sp>
        <p:nvSpPr>
          <p:cNvPr id="6" name="TextBox 5"/>
          <p:cNvSpPr txBox="1"/>
          <p:nvPr/>
        </p:nvSpPr>
        <p:spPr>
          <a:xfrm>
            <a:off x="5410199" y="1701566"/>
            <a:ext cx="2283253" cy="523220"/>
          </a:xfrm>
          <a:prstGeom prst="rect">
            <a:avLst/>
          </a:prstGeom>
          <a:noFill/>
          <a:ln>
            <a:noFill/>
          </a:ln>
        </p:spPr>
        <p:txBody>
          <a:bodyPr wrap="square" rtlCol="0">
            <a:spAutoFit/>
          </a:bodyPr>
          <a:lstStyle/>
          <a:p>
            <a:r>
              <a:rPr lang="en-US" sz="2800" b="1" dirty="0" smtClean="0">
                <a:solidFill>
                  <a:srgbClr val="FF0000"/>
                </a:solidFill>
                <a:latin typeface="UTM Avo" panose="02040603050506020204" pitchFamily="18" charset="0"/>
                <a:cs typeface="Arial-SGK-TV" pitchFamily="2" charset="0"/>
              </a:rPr>
              <a:t>hãnh diện</a:t>
            </a:r>
            <a:endParaRPr lang="en-US" sz="2800" b="1" dirty="0">
              <a:solidFill>
                <a:srgbClr val="FF0000"/>
              </a:solidFill>
              <a:latin typeface="UTM Avo" panose="02040603050506020204" pitchFamily="18" charset="0"/>
              <a:cs typeface="Arial-SGK-TV" pitchFamily="2" charset="0"/>
            </a:endParaRPr>
          </a:p>
        </p:txBody>
      </p:sp>
      <p:sp>
        <p:nvSpPr>
          <p:cNvPr id="7" name="TextBox 6"/>
          <p:cNvSpPr txBox="1"/>
          <p:nvPr/>
        </p:nvSpPr>
        <p:spPr>
          <a:xfrm>
            <a:off x="685800" y="2743200"/>
            <a:ext cx="540990" cy="523220"/>
          </a:xfrm>
          <a:prstGeom prst="rect">
            <a:avLst/>
          </a:prstGeom>
          <a:noFill/>
          <a:ln>
            <a:noFill/>
          </a:ln>
        </p:spPr>
        <p:txBody>
          <a:bodyPr wrap="square" rtlCol="0">
            <a:spAutoFit/>
          </a:bodyPr>
          <a:lstStyle/>
          <a:p>
            <a:r>
              <a:rPr lang="en-US" sz="2800" b="1" dirty="0" smtClean="0">
                <a:solidFill>
                  <a:srgbClr val="FF0000"/>
                </a:solidFill>
                <a:latin typeface="UTM Avo" panose="02040603050506020204" pitchFamily="18" charset="0"/>
                <a:cs typeface="Arial-SGK-TV" pitchFamily="2" charset="0"/>
              </a:rPr>
              <a:t>N</a:t>
            </a:r>
            <a:endParaRPr lang="en-US" sz="2800" b="1" dirty="0">
              <a:solidFill>
                <a:srgbClr val="FF0000"/>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5843" y="1091673"/>
            <a:ext cx="2258288"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UTM Avo" panose="02040603050506020204" pitchFamily="18" charset="0"/>
                <a:cs typeface="Arial-SGK-TV" pitchFamily="2" charset="0"/>
              </a:rPr>
              <a:t>đ</a:t>
            </a:r>
            <a:r>
              <a:rPr lang="en-US" sz="2400" dirty="0" smtClean="0">
                <a:latin typeface="UTM Avo" panose="02040603050506020204" pitchFamily="18" charset="0"/>
                <a:cs typeface="Arial-SGK-TV" pitchFamily="2" charset="0"/>
              </a:rPr>
              <a:t>á bóng</a:t>
            </a:r>
            <a:endParaRPr lang="en-US" sz="2400" dirty="0">
              <a:latin typeface="UTM Avo" panose="02040603050506020204" pitchFamily="18" charset="0"/>
              <a:cs typeface="Arial-SGK-TV" pitchFamily="2" charset="0"/>
            </a:endParaRPr>
          </a:p>
        </p:txBody>
      </p:sp>
      <p:sp>
        <p:nvSpPr>
          <p:cNvPr id="14" name="Oval 13"/>
          <p:cNvSpPr/>
          <p:nvPr/>
        </p:nvSpPr>
        <p:spPr>
          <a:xfrm rot="549101">
            <a:off x="3405893" y="2304782"/>
            <a:ext cx="2258288"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UTM Avo" panose="02040603050506020204" pitchFamily="18" charset="0"/>
                <a:cs typeface="Arial-SGK-TV" pitchFamily="2" charset="0"/>
              </a:rPr>
              <a:t>đọc sách</a:t>
            </a:r>
            <a:endParaRPr lang="en-US" sz="2400" dirty="0">
              <a:latin typeface="UTM Avo" panose="02040603050506020204" pitchFamily="18" charset="0"/>
              <a:cs typeface="Arial-SGK-TV" pitchFamily="2" charset="0"/>
            </a:endParaRPr>
          </a:p>
        </p:txBody>
      </p:sp>
      <p:sp>
        <p:nvSpPr>
          <p:cNvPr id="15" name="Oval 14"/>
          <p:cNvSpPr/>
          <p:nvPr/>
        </p:nvSpPr>
        <p:spPr>
          <a:xfrm rot="21126959">
            <a:off x="3502175" y="3530104"/>
            <a:ext cx="2258288"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UTM Avo" panose="02040603050506020204" pitchFamily="18" charset="0"/>
                <a:cs typeface="Arial-SGK-TV" pitchFamily="2" charset="0"/>
              </a:rPr>
              <a:t>k</a:t>
            </a:r>
            <a:r>
              <a:rPr lang="en-US" sz="2400" dirty="0" smtClean="0">
                <a:latin typeface="UTM Avo" panose="02040603050506020204" pitchFamily="18" charset="0"/>
                <a:cs typeface="Arial-SGK-TV" pitchFamily="2" charset="0"/>
              </a:rPr>
              <a:t>éo co</a:t>
            </a:r>
            <a:endParaRPr lang="en-US" sz="2400" dirty="0">
              <a:latin typeface="UTM Avo" panose="02040603050506020204" pitchFamily="18" charset="0"/>
              <a:cs typeface="Arial-SGK-TV" pitchFamily="2" charset="0"/>
            </a:endParaRPr>
          </a:p>
        </p:txBody>
      </p:sp>
      <p:sp>
        <p:nvSpPr>
          <p:cNvPr id="16" name="Oval 15"/>
          <p:cNvSpPr/>
          <p:nvPr/>
        </p:nvSpPr>
        <p:spPr>
          <a:xfrm rot="491139">
            <a:off x="3477742" y="4669232"/>
            <a:ext cx="2258288"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UTM Avo" panose="02040603050506020204" pitchFamily="18" charset="0"/>
                <a:cs typeface="Arial-SGK-TV" pitchFamily="2" charset="0"/>
              </a:rPr>
              <a:t>múa</a:t>
            </a:r>
            <a:endParaRPr lang="en-US" sz="2400" dirty="0">
              <a:latin typeface="UTM Avo" panose="02040603050506020204" pitchFamily="18"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411108"/>
            <a:ext cx="585445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UTM Avo" panose="02040603050506020204" pitchFamily="18" charset="0"/>
                <a:cs typeface="Arial-SGK-TV" pitchFamily="2" charset="0"/>
              </a:rPr>
              <a:t>     </a:t>
            </a:r>
            <a:r>
              <a:rPr lang="en-US" sz="2600" dirty="0" smtClean="0">
                <a:solidFill>
                  <a:schemeClr val="tx1"/>
                </a:solidFill>
                <a:latin typeface="UTM Avo" panose="02040603050506020204" pitchFamily="18" charset="0"/>
                <a:cs typeface="Arial-SGK-TV" pitchFamily="2" charset="0"/>
              </a:rPr>
              <a:t>Nam đã đọc được truyện tranh. Nam còn biết làm toán nữa.</a:t>
            </a:r>
            <a:endParaRPr lang="en-US" sz="2600" dirty="0">
              <a:solidFill>
                <a:schemeClr val="tx1"/>
              </a:solidFill>
              <a:latin typeface="UTM Avo" panose="02040603050506020204" pitchFamily="18"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UTM Avo" panose="02040603050506020204" pitchFamily="18" charset="0"/>
                <a:cs typeface="Arial-SGK-TV" pitchFamily="2" charset="0"/>
              </a:rPr>
              <a:t>Nghe viết</a:t>
            </a:r>
            <a:endParaRPr lang="en-US" sz="2600" b="1" dirty="0">
              <a:solidFill>
                <a:schemeClr val="tx1"/>
              </a:solidFill>
              <a:latin typeface="UTM Avo" panose="02040603050506020204" pitchFamily="18" charset="0"/>
              <a:cs typeface="Arial-SGK-TV" pitchFamily="2" charset="0"/>
            </a:endParaRPr>
          </a:p>
        </p:txBody>
      </p:sp>
      <p:sp>
        <p:nvSpPr>
          <p:cNvPr id="12" name="TextBox 11"/>
          <p:cNvSpPr txBox="1"/>
          <p:nvPr/>
        </p:nvSpPr>
        <p:spPr>
          <a:xfrm>
            <a:off x="1356563" y="2497461"/>
            <a:ext cx="484922" cy="492443"/>
          </a:xfrm>
          <a:prstGeom prst="rect">
            <a:avLst/>
          </a:prstGeom>
          <a:noFill/>
          <a:ln>
            <a:noFill/>
          </a:ln>
        </p:spPr>
        <p:txBody>
          <a:bodyPr wrap="square" rtlCol="0">
            <a:spAutoFit/>
          </a:bodyPr>
          <a:lstStyle/>
          <a:p>
            <a:r>
              <a:rPr lang="en-US" sz="2600" dirty="0" smtClean="0">
                <a:solidFill>
                  <a:srgbClr val="FF0000"/>
                </a:solidFill>
                <a:latin typeface="UTM Avo" panose="02040603050506020204" pitchFamily="18" charset="0"/>
                <a:cs typeface="Arial-SGK-TV" pitchFamily="2" charset="0"/>
              </a:rPr>
              <a:t>N</a:t>
            </a:r>
            <a:endParaRPr lang="en-US" sz="2600" dirty="0">
              <a:solidFill>
                <a:srgbClr val="FF0000"/>
              </a:solidFill>
              <a:latin typeface="UTM Avo" panose="02040603050506020204" pitchFamily="18" charset="0"/>
              <a:cs typeface="Arial-SGK-TV" pitchFamily="2" charset="0"/>
            </a:endParaRPr>
          </a:p>
        </p:txBody>
      </p:sp>
      <p:sp>
        <p:nvSpPr>
          <p:cNvPr id="13" name="TextBox 12"/>
          <p:cNvSpPr txBox="1"/>
          <p:nvPr/>
        </p:nvSpPr>
        <p:spPr>
          <a:xfrm>
            <a:off x="927350" y="2896959"/>
            <a:ext cx="484922" cy="492443"/>
          </a:xfrm>
          <a:prstGeom prst="rect">
            <a:avLst/>
          </a:prstGeom>
          <a:noFill/>
          <a:ln>
            <a:noFill/>
          </a:ln>
        </p:spPr>
        <p:txBody>
          <a:bodyPr wrap="square" rtlCol="0">
            <a:spAutoFit/>
          </a:bodyPr>
          <a:lstStyle/>
          <a:p>
            <a:r>
              <a:rPr lang="en-US" sz="2600" dirty="0" smtClean="0">
                <a:solidFill>
                  <a:srgbClr val="FF0000"/>
                </a:solidFill>
                <a:latin typeface="UTM Avo" panose="02040603050506020204" pitchFamily="18" charset="0"/>
                <a:cs typeface="Arial-SGK-TV" pitchFamily="2" charset="0"/>
              </a:rPr>
              <a:t>N</a:t>
            </a:r>
            <a:endParaRPr lang="en-US" sz="2600" dirty="0">
              <a:solidFill>
                <a:srgbClr val="FF0000"/>
              </a:solidFill>
              <a:latin typeface="UTM Avo" panose="02040603050506020204" pitchFamily="18" charset="0"/>
              <a:cs typeface="Arial-SGK-TV" pitchFamily="2" charset="0"/>
            </a:endParaRPr>
          </a:p>
        </p:txBody>
      </p:sp>
      <p:cxnSp>
        <p:nvCxnSpPr>
          <p:cNvPr id="8" name="Straight Connector 7"/>
          <p:cNvCxnSpPr/>
          <p:nvPr/>
        </p:nvCxnSpPr>
        <p:spPr>
          <a:xfrm>
            <a:off x="3733800" y="2894429"/>
            <a:ext cx="661215"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711604" y="2934358"/>
            <a:ext cx="1794727"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382278" y="3352800"/>
            <a:ext cx="472297"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876800" y="3341730"/>
            <a:ext cx="56675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UTM Avo" panose="02040603050506020204" pitchFamily="18" charset="0"/>
                <a:cs typeface="Arial-SGK-TV" pitchFamily="2" charset="0"/>
              </a:rPr>
              <a:t>a. Điền s hay x?</a:t>
            </a:r>
            <a:endParaRPr lang="en-US" altLang="en-US" sz="2800" b="1" dirty="0">
              <a:solidFill>
                <a:srgbClr val="7030A0"/>
              </a:solidFill>
              <a:latin typeface="UTM Avo" panose="02040603050506020204" pitchFamily="18" charset="0"/>
              <a:cs typeface="Arial-SGK-TV" pitchFamily="2" charset="0"/>
            </a:endParaRPr>
          </a:p>
        </p:txBody>
      </p:sp>
      <p:sp>
        <p:nvSpPr>
          <p:cNvPr id="3" name="Text Box 5"/>
          <p:cNvSpPr txBox="1">
            <a:spLocks noChangeArrowheads="1"/>
          </p:cNvSpPr>
          <p:nvPr/>
        </p:nvSpPr>
        <p:spPr bwMode="auto">
          <a:xfrm>
            <a:off x="769189" y="2342058"/>
            <a:ext cx="8374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UTM Avo" panose="02040603050506020204" pitchFamily="18" charset="0"/>
                <a:cs typeface="Arial-SGK-TV" pitchFamily="2" charset="0"/>
              </a:rPr>
              <a:t>học  </a:t>
            </a:r>
            <a:r>
              <a:rPr lang="en-US" altLang="en-US" sz="2800" b="1" dirty="0" smtClean="0">
                <a:solidFill>
                  <a:srgbClr val="FF0000"/>
                </a:solidFill>
                <a:latin typeface="UTM Avo" panose="02040603050506020204" pitchFamily="18" charset="0"/>
                <a:cs typeface="Arial-SGK-TV" pitchFamily="2" charset="0"/>
              </a:rPr>
              <a:t>s</a:t>
            </a:r>
            <a:r>
              <a:rPr lang="en-US" altLang="en-US" sz="2800" b="1" dirty="0" smtClean="0">
                <a:latin typeface="UTM Avo" panose="02040603050506020204" pitchFamily="18" charset="0"/>
                <a:cs typeface="Arial-SGK-TV" pitchFamily="2" charset="0"/>
              </a:rPr>
              <a:t> inh	           </a:t>
            </a:r>
            <a:r>
              <a:rPr lang="en-US" altLang="en-US" sz="2800" b="1" dirty="0" smtClean="0">
                <a:solidFill>
                  <a:srgbClr val="FF0000"/>
                </a:solidFill>
                <a:latin typeface="UTM Avo" panose="02040603050506020204" pitchFamily="18" charset="0"/>
                <a:cs typeface="Arial-SGK-TV" pitchFamily="2" charset="0"/>
              </a:rPr>
              <a:t>x</a:t>
            </a:r>
            <a:r>
              <a:rPr lang="en-US" altLang="en-US" sz="2800" b="1" dirty="0" smtClean="0">
                <a:latin typeface="UTM Avo" panose="02040603050506020204" pitchFamily="18" charset="0"/>
                <a:cs typeface="Arial-SGK-TV" pitchFamily="2" charset="0"/>
              </a:rPr>
              <a:t> inh đẹp	 </a:t>
            </a:r>
            <a:r>
              <a:rPr lang="en-US" altLang="en-US" sz="2800" b="1" dirty="0" smtClean="0">
                <a:solidFill>
                  <a:srgbClr val="FF0000"/>
                </a:solidFill>
                <a:latin typeface="UTM Avo" panose="02040603050506020204" pitchFamily="18" charset="0"/>
                <a:cs typeface="Arial-SGK-TV" pitchFamily="2" charset="0"/>
              </a:rPr>
              <a:t>s</a:t>
            </a:r>
            <a:r>
              <a:rPr lang="en-US" altLang="en-US" sz="2800" b="1" dirty="0" smtClean="0">
                <a:latin typeface="UTM Avo" panose="02040603050506020204" pitchFamily="18" charset="0"/>
                <a:cs typeface="Arial-SGK-TV" pitchFamily="2" charset="0"/>
              </a:rPr>
              <a:t> ách vở</a:t>
            </a:r>
            <a:endParaRPr lang="en-US" altLang="en-US" sz="2800" b="1" dirty="0">
              <a:latin typeface="UTM Avo" panose="02040603050506020204" pitchFamily="18"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989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UTM Avo" panose="02040603050506020204" pitchFamily="18" charset="0"/>
                <a:cs typeface="Arial-SGK-TV" pitchFamily="2" charset="0"/>
              </a:rPr>
              <a:t>b</a:t>
            </a:r>
            <a:r>
              <a:rPr lang="en-US" altLang="en-US" sz="2800" b="1" dirty="0" smtClean="0">
                <a:solidFill>
                  <a:srgbClr val="7030A0"/>
                </a:solidFill>
                <a:latin typeface="UTM Avo" panose="02040603050506020204" pitchFamily="18" charset="0"/>
                <a:cs typeface="Arial-SGK-TV" pitchFamily="2" charset="0"/>
              </a:rPr>
              <a:t>. Điền tr hay ch?</a:t>
            </a:r>
            <a:endParaRPr lang="en-US" altLang="en-US" sz="2800" b="1" dirty="0">
              <a:solidFill>
                <a:srgbClr val="7030A0"/>
              </a:solidFill>
              <a:latin typeface="UTM Avo" panose="02040603050506020204" pitchFamily="18" charset="0"/>
              <a:cs typeface="Arial-SGK-TV" pitchFamily="2" charset="0"/>
            </a:endParaRPr>
          </a:p>
        </p:txBody>
      </p:sp>
      <p:sp>
        <p:nvSpPr>
          <p:cNvPr id="3" name="Text Box 5"/>
          <p:cNvSpPr txBox="1">
            <a:spLocks noChangeArrowheads="1"/>
          </p:cNvSpPr>
          <p:nvPr/>
        </p:nvSpPr>
        <p:spPr bwMode="auto">
          <a:xfrm>
            <a:off x="769189" y="2342058"/>
            <a:ext cx="8451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UTM Avo" panose="02040603050506020204" pitchFamily="18" charset="0"/>
                <a:cs typeface="Arial-SGK-TV" pitchFamily="2" charset="0"/>
              </a:rPr>
              <a:t> </a:t>
            </a:r>
            <a:r>
              <a:rPr lang="en-US" altLang="en-US" sz="2800" b="1" dirty="0" smtClean="0">
                <a:solidFill>
                  <a:srgbClr val="FF0000"/>
                </a:solidFill>
                <a:latin typeface="UTM Avo" panose="02040603050506020204" pitchFamily="18" charset="0"/>
                <a:cs typeface="Arial-SGK-TV" pitchFamily="2" charset="0"/>
              </a:rPr>
              <a:t>tr</a:t>
            </a:r>
            <a:r>
              <a:rPr lang="en-US" altLang="en-US" sz="1800" b="1" dirty="0" smtClean="0">
                <a:latin typeface="UTM Avo" panose="02040603050506020204" pitchFamily="18" charset="0"/>
                <a:cs typeface="Arial-SGK-TV" pitchFamily="2" charset="0"/>
              </a:rPr>
              <a:t> </a:t>
            </a:r>
            <a:r>
              <a:rPr lang="en-US" altLang="en-US" sz="2800" b="1" dirty="0" smtClean="0">
                <a:latin typeface="UTM Avo" panose="02040603050506020204" pitchFamily="18" charset="0"/>
                <a:cs typeface="Arial-SGK-TV" pitchFamily="2" charset="0"/>
              </a:rPr>
              <a:t>anh ảnh            </a:t>
            </a:r>
            <a:r>
              <a:rPr lang="en-US" altLang="en-US" sz="2800" b="1" dirty="0" smtClean="0">
                <a:solidFill>
                  <a:srgbClr val="FF0000"/>
                </a:solidFill>
                <a:latin typeface="UTM Avo" panose="02040603050506020204" pitchFamily="18" charset="0"/>
                <a:cs typeface="Arial-SGK-TV" pitchFamily="2" charset="0"/>
              </a:rPr>
              <a:t>ch</a:t>
            </a:r>
            <a:r>
              <a:rPr lang="en-US" altLang="en-US" sz="1800" b="1" dirty="0" smtClean="0">
                <a:latin typeface="UTM Avo" panose="02040603050506020204" pitchFamily="18" charset="0"/>
                <a:cs typeface="Arial-SGK-TV" pitchFamily="2" charset="0"/>
              </a:rPr>
              <a:t> </a:t>
            </a:r>
            <a:r>
              <a:rPr lang="en-US" altLang="en-US" sz="2800" b="1" dirty="0" smtClean="0">
                <a:latin typeface="UTM Avo" panose="02040603050506020204" pitchFamily="18" charset="0"/>
                <a:cs typeface="Arial-SGK-TV" pitchFamily="2" charset="0"/>
              </a:rPr>
              <a:t>ữ </a:t>
            </a:r>
            <a:r>
              <a:rPr lang="en-US" altLang="en-US" sz="2800" b="1" dirty="0" err="1" smtClean="0">
                <a:latin typeface="UTM Avo" panose="02040603050506020204" pitchFamily="18" charset="0"/>
                <a:cs typeface="Arial-SGK-TV" pitchFamily="2" charset="0"/>
              </a:rPr>
              <a:t>cá</a:t>
            </a:r>
            <a:r>
              <a:rPr lang="en-US" altLang="en-US" sz="2800" b="1" dirty="0" smtClean="0">
                <a:latin typeface="UTM Avo" panose="02040603050506020204" pitchFamily="18" charset="0"/>
                <a:cs typeface="Arial-SGK-TV" pitchFamily="2" charset="0"/>
              </a:rPr>
              <a:t>         vui </a:t>
            </a:r>
            <a:r>
              <a:rPr lang="en-US" altLang="en-US" sz="2800" b="1" dirty="0" smtClean="0">
                <a:solidFill>
                  <a:srgbClr val="FF0000"/>
                </a:solidFill>
                <a:latin typeface="UTM Avo" panose="02040603050506020204" pitchFamily="18" charset="0"/>
                <a:cs typeface="Arial-SGK-TV" pitchFamily="2" charset="0"/>
              </a:rPr>
              <a:t>ch</a:t>
            </a:r>
            <a:r>
              <a:rPr lang="en-US" altLang="en-US" sz="1800" b="1" dirty="0" smtClean="0">
                <a:solidFill>
                  <a:srgbClr val="FF0000"/>
                </a:solidFill>
                <a:latin typeface="UTM Avo" panose="02040603050506020204" pitchFamily="18" charset="0"/>
                <a:cs typeface="Arial-SGK-TV" pitchFamily="2" charset="0"/>
              </a:rPr>
              <a:t> </a:t>
            </a:r>
            <a:r>
              <a:rPr lang="en-US" altLang="en-US" sz="2800" b="1" dirty="0" smtClean="0">
                <a:latin typeface="UTM Avo" panose="02040603050506020204" pitchFamily="18" charset="0"/>
                <a:cs typeface="Arial-SGK-TV" pitchFamily="2" charset="0"/>
              </a:rPr>
              <a:t>ơi</a:t>
            </a:r>
            <a:endParaRPr lang="en-US" altLang="en-US" sz="2800" b="1" dirty="0">
              <a:latin typeface="UTM Avo" panose="02040603050506020204" pitchFamily="18"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3" y="2395270"/>
            <a:ext cx="478785"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400350"/>
            <a:ext cx="478785"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3" y="2395270"/>
            <a:ext cx="478785"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367" y="3698298"/>
            <a:ext cx="4876090"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1999" y="1149233"/>
            <a:ext cx="4772943"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UTM Avo" panose="02040603050506020204" pitchFamily="18" charset="0"/>
                <a:cs typeface="Arial-SGK-TV" pitchFamily="2" charset="0"/>
              </a:rPr>
              <a:t>Từ khi đi học lớp 1, em:</a:t>
            </a:r>
            <a:endParaRPr lang="en-US" altLang="en-US" sz="2800" dirty="0">
              <a:solidFill>
                <a:srgbClr val="0000FF"/>
              </a:solidFill>
              <a:latin typeface="UTM Avo" panose="02040603050506020204" pitchFamily="18" charset="0"/>
              <a:cs typeface="Arial-SGK-TV" pitchFamily="2" charset="0"/>
            </a:endParaRPr>
          </a:p>
        </p:txBody>
      </p:sp>
      <p:sp>
        <p:nvSpPr>
          <p:cNvPr id="7" name="Text Box 5"/>
          <p:cNvSpPr txBox="1">
            <a:spLocks noChangeArrowheads="1"/>
          </p:cNvSpPr>
          <p:nvPr/>
        </p:nvSpPr>
        <p:spPr bwMode="auto">
          <a:xfrm>
            <a:off x="457199" y="626013"/>
            <a:ext cx="909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UTM Avo" panose="02040603050506020204" pitchFamily="18" charset="0"/>
                <a:cs typeface="Arial-SGK-TV" pitchFamily="2" charset="0"/>
              </a:rPr>
              <a:t>Chọn ý phù hợp để nói về bản thân</a:t>
            </a:r>
            <a:endParaRPr lang="en-US" altLang="en-US" sz="2800" b="1" dirty="0">
              <a:latin typeface="UTM Avo" panose="02040603050506020204" pitchFamily="18" charset="0"/>
              <a:cs typeface="Arial-SGK-TV" pitchFamily="2" charset="0"/>
            </a:endParaRPr>
          </a:p>
        </p:txBody>
      </p:sp>
      <p:sp>
        <p:nvSpPr>
          <p:cNvPr id="8" name="Text Box 5"/>
          <p:cNvSpPr txBox="1">
            <a:spLocks noChangeArrowheads="1"/>
          </p:cNvSpPr>
          <p:nvPr/>
        </p:nvSpPr>
        <p:spPr bwMode="auto">
          <a:xfrm>
            <a:off x="762000" y="1593565"/>
            <a:ext cx="41875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rPr>
              <a:t>Thức dậy sớm hơn</a:t>
            </a:r>
            <a:endParaRPr lang="en-US" altLang="en-US" sz="2800" dirty="0">
              <a:solidFill>
                <a:srgbClr val="0000FF"/>
              </a:solidFill>
              <a:latin typeface="UTM Avo" panose="02040603050506020204" pitchFamily="18" charset="0"/>
              <a:cs typeface="Arial-SGK-TV" pitchFamily="2" charset="0"/>
            </a:endParaRPr>
          </a:p>
        </p:txBody>
      </p:sp>
      <p:sp>
        <p:nvSpPr>
          <p:cNvPr id="9" name="Text Box 5"/>
          <p:cNvSpPr txBox="1">
            <a:spLocks noChangeArrowheads="1"/>
          </p:cNvSpPr>
          <p:nvPr/>
        </p:nvSpPr>
        <p:spPr bwMode="auto">
          <a:xfrm>
            <a:off x="767751" y="2050765"/>
            <a:ext cx="4541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sym typeface="Wingdings"/>
              </a:rPr>
              <a:t>Ăn sáng nhanh hơn</a:t>
            </a:r>
            <a:endParaRPr lang="en-US" altLang="en-US" sz="2800" dirty="0">
              <a:solidFill>
                <a:srgbClr val="0000FF"/>
              </a:solidFill>
              <a:latin typeface="UTM Avo" panose="02040603050506020204" pitchFamily="18" charset="0"/>
              <a:cs typeface="Arial-SGK-TV" pitchFamily="2" charset="0"/>
            </a:endParaRPr>
          </a:p>
        </p:txBody>
      </p:sp>
      <p:sp>
        <p:nvSpPr>
          <p:cNvPr id="10" name="Text Box 5"/>
          <p:cNvSpPr txBox="1">
            <a:spLocks noChangeArrowheads="1"/>
          </p:cNvSpPr>
          <p:nvPr/>
        </p:nvSpPr>
        <p:spPr bwMode="auto">
          <a:xfrm>
            <a:off x="762359" y="2507965"/>
            <a:ext cx="3871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rPr>
              <a:t>Không khóc nhè</a:t>
            </a:r>
            <a:endParaRPr lang="en-US" altLang="en-US" sz="2800" dirty="0">
              <a:solidFill>
                <a:srgbClr val="0000FF"/>
              </a:solidFill>
              <a:latin typeface="UTM Avo" panose="02040603050506020204" pitchFamily="18" charset="0"/>
              <a:cs typeface="Arial-SGK-TV" pitchFamily="2" charset="0"/>
            </a:endParaRPr>
          </a:p>
        </p:txBody>
      </p:sp>
      <p:sp>
        <p:nvSpPr>
          <p:cNvPr id="11" name="Text Box 5"/>
          <p:cNvSpPr txBox="1">
            <a:spLocks noChangeArrowheads="1"/>
          </p:cNvSpPr>
          <p:nvPr/>
        </p:nvSpPr>
        <p:spPr bwMode="auto">
          <a:xfrm>
            <a:off x="762360" y="2965165"/>
            <a:ext cx="5943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rPr>
              <a:t>Không ngóng bố mẹ đón về</a:t>
            </a:r>
            <a:endParaRPr lang="en-US" altLang="en-US" sz="2800" dirty="0">
              <a:solidFill>
                <a:srgbClr val="0000FF"/>
              </a:solidFill>
              <a:latin typeface="UTM Avo" panose="02040603050506020204" pitchFamily="18" charset="0"/>
              <a:cs typeface="Arial-SGK-TV" pitchFamily="2" charset="0"/>
            </a:endParaRPr>
          </a:p>
        </p:txBody>
      </p:sp>
      <p:sp>
        <p:nvSpPr>
          <p:cNvPr id="12" name="Text Box 5"/>
          <p:cNvSpPr txBox="1">
            <a:spLocks noChangeArrowheads="1"/>
          </p:cNvSpPr>
          <p:nvPr/>
        </p:nvSpPr>
        <p:spPr bwMode="auto">
          <a:xfrm>
            <a:off x="764157" y="3422365"/>
            <a:ext cx="5580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rPr>
              <a:t>Thuộc thêm nhiều bài thơ</a:t>
            </a:r>
            <a:endParaRPr lang="en-US" altLang="en-US" sz="2800" dirty="0">
              <a:solidFill>
                <a:srgbClr val="0000FF"/>
              </a:solidFill>
              <a:latin typeface="UTM Avo" panose="02040603050506020204" pitchFamily="18" charset="0"/>
              <a:cs typeface="Arial-SGK-TV" pitchFamily="2" charset="0"/>
            </a:endParaRPr>
          </a:p>
        </p:txBody>
      </p:sp>
      <p:sp>
        <p:nvSpPr>
          <p:cNvPr id="13" name="Text Box 5"/>
          <p:cNvSpPr txBox="1">
            <a:spLocks noChangeArrowheads="1"/>
          </p:cNvSpPr>
          <p:nvPr/>
        </p:nvSpPr>
        <p:spPr bwMode="auto">
          <a:xfrm>
            <a:off x="764157" y="3879565"/>
            <a:ext cx="4410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UTM Avo" panose="02040603050506020204" pitchFamily="18" charset="0"/>
                <a:cs typeface="Arial-SGK-TV" pitchFamily="2" charset="0"/>
                <a:sym typeface="Wingdings"/>
              </a:rPr>
              <a:t> </a:t>
            </a:r>
            <a:r>
              <a:rPr lang="en-US" altLang="en-US" sz="2800" dirty="0" smtClean="0">
                <a:solidFill>
                  <a:srgbClr val="0000FF"/>
                </a:solidFill>
                <a:latin typeface="UTM Avo" panose="02040603050506020204" pitchFamily="18" charset="0"/>
                <a:cs typeface="Arial-SGK-TV" pitchFamily="2" charset="0"/>
              </a:rPr>
              <a:t>Có thêm nhiều bạn</a:t>
            </a:r>
            <a:endParaRPr lang="en-US" altLang="en-US" sz="2800" dirty="0">
              <a:solidFill>
                <a:srgbClr val="0000FF"/>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865161" cy="523220"/>
          </a:xfrm>
          <a:prstGeom prst="rect">
            <a:avLst/>
          </a:prstGeom>
          <a:noFill/>
        </p:spPr>
        <p:txBody>
          <a:bodyPr wrap="none" rtlCol="0">
            <a:spAutoFit/>
          </a:bodyPr>
          <a:lstStyle/>
          <a:p>
            <a:r>
              <a:rPr lang="en-US" sz="2800" b="1" dirty="0" smtClean="0">
                <a:latin typeface="UTM Avo" panose="02040603050506020204" pitchFamily="18" charset="0"/>
                <a:cs typeface="Arial-SGK-TV" pitchFamily="2" charset="0"/>
              </a:rPr>
              <a:t>Tôi là học sinh lớp 1</a:t>
            </a:r>
            <a:endParaRPr lang="en-US" sz="2800" b="1" dirty="0">
              <a:latin typeface="UTM Avo" panose="02040603050506020204" pitchFamily="18"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798" y="1788624"/>
            <a:ext cx="7118523" cy="3647152"/>
          </a:xfrm>
          <a:prstGeom prst="rect">
            <a:avLst/>
          </a:prstGeom>
          <a:noFill/>
        </p:spPr>
        <p:txBody>
          <a:bodyPr wrap="square" rtlCol="0">
            <a:spAutoFit/>
          </a:bodyPr>
          <a:lstStyle/>
          <a:p>
            <a:r>
              <a:rPr lang="en-US" sz="2400" dirty="0" smtClean="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Tôi tên là Nam, học sinh lớp 1A, Trường Tiểu học Lê Quý Đôn. Ngày đầu đi học, mặc bộ đồng </a:t>
            </a:r>
            <a:r>
              <a:rPr lang="en-US" sz="2300" dirty="0" err="1" smtClean="0">
                <a:latin typeface="UTM Avo" panose="02040603050506020204" pitchFamily="18" charset="0"/>
                <a:cs typeface="Arial-SGK-TV" pitchFamily="2" charset="0"/>
              </a:rPr>
              <a:t>phục</a:t>
            </a:r>
            <a:r>
              <a:rPr lang="en-US" sz="2300" dirty="0" smtClean="0">
                <a:latin typeface="UTM Avo" panose="02040603050506020204" pitchFamily="18" charset="0"/>
                <a:cs typeface="Arial-SGK-TV" pitchFamily="2" charset="0"/>
              </a:rPr>
              <a:t> </a:t>
            </a:r>
            <a:r>
              <a:rPr lang="en-US" sz="2300" dirty="0" err="1" smtClean="0">
                <a:latin typeface="UTM Avo" panose="02040603050506020204" pitchFamily="18" charset="0"/>
                <a:cs typeface="Arial-SGK-TV" pitchFamily="2" charset="0"/>
              </a:rPr>
              <a:t>của</a:t>
            </a:r>
            <a:r>
              <a:rPr lang="en-US" sz="2300" dirty="0" smtClean="0">
                <a:latin typeface="UTM Avo" panose="02040603050506020204" pitchFamily="18" charset="0"/>
                <a:cs typeface="Arial-SGK-TV" pitchFamily="2" charset="0"/>
              </a:rPr>
              <a:t> trường, tôi hãnh diện lắm.</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Hồi đầu năm học, tôi mới học chữ cái. Thế mà bây giờ, tôi đã đọc được truyện tranh. Tôi còn biết làm toán nữa. Tôi có thêm nhiều bạn mới.</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Ai cũng bảo từ khi đi học, tôi chững chạc hẳn lên.</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a:t>
            </a:r>
            <a:r>
              <a:rPr lang="en-US" sz="2000" i="1" dirty="0" smtClean="0">
                <a:latin typeface="UTM Avo" panose="02040603050506020204" pitchFamily="18" charset="0"/>
                <a:cs typeface="Arial-SGK-TV" pitchFamily="2" charset="0"/>
              </a:rPr>
              <a:t>(Trung Sơn)</a:t>
            </a:r>
            <a:endParaRPr lang="en-US" sz="2000" i="1" dirty="0">
              <a:latin typeface="UTM Avo" panose="02040603050506020204" pitchFamily="18" charset="0"/>
              <a:cs typeface="Arial-SGK-TV" pitchFamily="2" charset="0"/>
            </a:endParaRPr>
          </a:p>
        </p:txBody>
      </p:sp>
      <p:cxnSp>
        <p:nvCxnSpPr>
          <p:cNvPr id="15" name="Straight Connector 14"/>
          <p:cNvCxnSpPr/>
          <p:nvPr/>
        </p:nvCxnSpPr>
        <p:spPr>
          <a:xfrm>
            <a:off x="386079" y="2894493"/>
            <a:ext cx="1595121"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4187645" y="2902433"/>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5103121" y="4648200"/>
            <a:ext cx="1678679"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8" y="1786435"/>
            <a:ext cx="7118523" cy="815608"/>
          </a:xfrm>
          <a:prstGeom prst="rect">
            <a:avLst/>
          </a:prstGeom>
          <a:noFill/>
        </p:spPr>
        <p:txBody>
          <a:bodyPr wrap="square" rtlCol="0">
            <a:spAutoFit/>
          </a:bodyPr>
          <a:lstStyle/>
          <a:p>
            <a:r>
              <a:rPr lang="en-US" sz="2400" dirty="0" smtClean="0">
                <a:solidFill>
                  <a:srgbClr val="FF0000"/>
                </a:solidFill>
                <a:latin typeface="UTM Avo" panose="02040603050506020204" pitchFamily="18" charset="0"/>
                <a:cs typeface="Arial-SGK-TV" pitchFamily="2" charset="0"/>
              </a:rPr>
              <a:t>      </a:t>
            </a:r>
            <a:r>
              <a:rPr lang="en-US" sz="2300" dirty="0" smtClean="0">
                <a:solidFill>
                  <a:srgbClr val="FF0000"/>
                </a:solidFill>
                <a:latin typeface="UTM Avo" panose="02040603050506020204" pitchFamily="18" charset="0"/>
                <a:cs typeface="Arial-SGK-TV" pitchFamily="2" charset="0"/>
              </a:rPr>
              <a:t>Tôi tên là Nam, học sinh </a:t>
            </a:r>
            <a:r>
              <a:rPr lang="en-US" sz="2300" dirty="0" err="1" smtClean="0">
                <a:solidFill>
                  <a:srgbClr val="FF0000"/>
                </a:solidFill>
                <a:latin typeface="UTM Avo" panose="02040603050506020204" pitchFamily="18" charset="0"/>
                <a:cs typeface="Arial-SGK-TV" pitchFamily="2" charset="0"/>
              </a:rPr>
              <a:t>lớp</a:t>
            </a:r>
            <a:r>
              <a:rPr lang="en-US" sz="2300" dirty="0" smtClean="0">
                <a:solidFill>
                  <a:srgbClr val="FF0000"/>
                </a:solidFill>
                <a:latin typeface="UTM Avo" panose="02040603050506020204" pitchFamily="18" charset="0"/>
                <a:cs typeface="Arial-SGK-TV" pitchFamily="2" charset="0"/>
              </a:rPr>
              <a:t> 1A. Trường Tiểu học </a:t>
            </a:r>
            <a:r>
              <a:rPr lang="en-US" sz="2300" dirty="0" err="1" smtClean="0">
                <a:solidFill>
                  <a:srgbClr val="FF0000"/>
                </a:solidFill>
                <a:latin typeface="UTM Avo" panose="02040603050506020204" pitchFamily="18" charset="0"/>
                <a:cs typeface="Arial-SGK-TV" pitchFamily="2" charset="0"/>
              </a:rPr>
              <a:t>Lê</a:t>
            </a:r>
            <a:r>
              <a:rPr lang="en-US" sz="2000" dirty="0" smtClean="0">
                <a:solidFill>
                  <a:srgbClr val="FF0000"/>
                </a:solidFill>
                <a:latin typeface="UTM Avo" panose="02040603050506020204" pitchFamily="18" charset="0"/>
                <a:cs typeface="Arial-SGK-TV" pitchFamily="2" charset="0"/>
              </a:rPr>
              <a:t> </a:t>
            </a:r>
            <a:r>
              <a:rPr lang="en-US" sz="2300" dirty="0" err="1" smtClean="0">
                <a:solidFill>
                  <a:srgbClr val="FF0000"/>
                </a:solidFill>
                <a:latin typeface="UTM Avo" panose="02040603050506020204" pitchFamily="18" charset="0"/>
                <a:cs typeface="Arial-SGK-TV" pitchFamily="2" charset="0"/>
              </a:rPr>
              <a:t>Quý</a:t>
            </a:r>
            <a:r>
              <a:rPr lang="en-US" sz="2000" dirty="0" smtClean="0">
                <a:solidFill>
                  <a:srgbClr val="FF0000"/>
                </a:solidFill>
                <a:latin typeface="UTM Avo" panose="02040603050506020204" pitchFamily="18" charset="0"/>
                <a:cs typeface="Arial-SGK-TV" pitchFamily="2" charset="0"/>
              </a:rPr>
              <a:t> </a:t>
            </a:r>
            <a:r>
              <a:rPr lang="en-US" sz="2300" dirty="0" err="1" smtClean="0">
                <a:solidFill>
                  <a:srgbClr val="FF0000"/>
                </a:solidFill>
                <a:latin typeface="UTM Avo" panose="02040603050506020204" pitchFamily="18" charset="0"/>
                <a:cs typeface="Arial-SGK-TV" pitchFamily="2" charset="0"/>
              </a:rPr>
              <a:t>Đôn</a:t>
            </a:r>
            <a:r>
              <a:rPr lang="en-US" sz="2300" dirty="0" smtClean="0">
                <a:solidFill>
                  <a:srgbClr val="FF0000"/>
                </a:solidFill>
                <a:latin typeface="UTM Avo" panose="02040603050506020204" pitchFamily="18" charset="0"/>
                <a:cs typeface="Arial-SGK-TV" pitchFamily="2" charset="0"/>
              </a:rPr>
              <a:t>. </a:t>
            </a:r>
            <a:endParaRPr lang="en-US" sz="2000" i="1" dirty="0">
              <a:solidFill>
                <a:srgbClr val="FF0000"/>
              </a:solidFill>
              <a:latin typeface="UTM Avo" panose="02040603050506020204" pitchFamily="18" charset="0"/>
              <a:cs typeface="Arial-SGK-TV" pitchFamily="2" charset="0"/>
            </a:endParaRPr>
          </a:p>
        </p:txBody>
      </p:sp>
      <p:cxnSp>
        <p:nvCxnSpPr>
          <p:cNvPr id="18" name="Straight Connector 17"/>
          <p:cNvCxnSpPr/>
          <p:nvPr/>
        </p:nvCxnSpPr>
        <p:spPr>
          <a:xfrm flipH="1">
            <a:off x="2971801" y="1896168"/>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334000" y="1896168"/>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714343" y="223716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760063" y="2258206"/>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5334000" y="2256632"/>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707066"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6520441" y="2544352"/>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6432356" y="2559956"/>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20038" y="2152152"/>
            <a:ext cx="6641973" cy="815608"/>
          </a:xfrm>
          <a:prstGeom prst="rect">
            <a:avLst/>
          </a:prstGeom>
          <a:noFill/>
        </p:spPr>
        <p:txBody>
          <a:bodyPr wrap="square" rtlCol="0">
            <a:spAutoFit/>
          </a:bodyPr>
          <a:lstStyle/>
          <a:p>
            <a:r>
              <a:rPr lang="en-US" sz="2300" dirty="0" smtClean="0">
                <a:solidFill>
                  <a:srgbClr val="FF0000"/>
                </a:solidFill>
                <a:latin typeface="UTM Avo" panose="02040603050506020204" pitchFamily="18" charset="0"/>
                <a:cs typeface="Arial-SGK-TV" pitchFamily="2" charset="0"/>
              </a:rPr>
              <a:t>                    </a:t>
            </a:r>
            <a:r>
              <a:rPr lang="en-US" sz="2000" dirty="0" smtClean="0">
                <a:solidFill>
                  <a:srgbClr val="FF0000"/>
                </a:solidFill>
                <a:latin typeface="UTM Avo" panose="02040603050506020204" pitchFamily="18" charset="0"/>
                <a:cs typeface="Arial-SGK-TV" pitchFamily="2" charset="0"/>
              </a:rPr>
              <a:t> </a:t>
            </a:r>
            <a:r>
              <a:rPr lang="en-US" sz="1600" dirty="0" smtClean="0">
                <a:solidFill>
                  <a:srgbClr val="FF0000"/>
                </a:solidFill>
                <a:latin typeface="UTM Avo" panose="02040603050506020204" pitchFamily="18" charset="0"/>
                <a:cs typeface="Arial-SGK-TV" pitchFamily="2" charset="0"/>
              </a:rPr>
              <a:t> </a:t>
            </a:r>
            <a:r>
              <a:rPr lang="en-US" sz="2000" dirty="0" smtClean="0">
                <a:solidFill>
                  <a:srgbClr val="FF0000"/>
                </a:solidFill>
                <a:latin typeface="UTM Avo" panose="02040603050506020204" pitchFamily="18" charset="0"/>
                <a:cs typeface="Arial-SGK-TV" pitchFamily="2" charset="0"/>
              </a:rPr>
              <a:t>          </a:t>
            </a:r>
            <a:r>
              <a:rPr lang="en-US" sz="2300" dirty="0" err="1" smtClean="0">
                <a:solidFill>
                  <a:srgbClr val="FF0000"/>
                </a:solidFill>
                <a:latin typeface="UTM Avo" panose="02040603050506020204" pitchFamily="18" charset="0"/>
                <a:cs typeface="Arial-SGK-TV" pitchFamily="2" charset="0"/>
              </a:rPr>
              <a:t>Ngày</a:t>
            </a:r>
            <a:r>
              <a:rPr lang="en-US" sz="2250" dirty="0" smtClean="0">
                <a:solidFill>
                  <a:srgbClr val="FF0000"/>
                </a:solidFill>
                <a:latin typeface="UTM Avo" panose="02040603050506020204" pitchFamily="18" charset="0"/>
                <a:cs typeface="Arial-SGK-TV" pitchFamily="2" charset="0"/>
              </a:rPr>
              <a:t> </a:t>
            </a:r>
            <a:r>
              <a:rPr lang="en-US" sz="2300" dirty="0" smtClean="0">
                <a:solidFill>
                  <a:srgbClr val="FF0000"/>
                </a:solidFill>
                <a:latin typeface="UTM Avo" panose="02040603050506020204" pitchFamily="18" charset="0"/>
                <a:cs typeface="Arial-SGK-TV" pitchFamily="2" charset="0"/>
              </a:rPr>
              <a:t>đầu đi học, mặc bộ đồng </a:t>
            </a:r>
            <a:r>
              <a:rPr lang="en-US" sz="2300" dirty="0" err="1" smtClean="0">
                <a:solidFill>
                  <a:srgbClr val="FF0000"/>
                </a:solidFill>
                <a:latin typeface="UTM Avo" panose="02040603050506020204" pitchFamily="18" charset="0"/>
                <a:cs typeface="Arial-SGK-TV" pitchFamily="2" charset="0"/>
              </a:rPr>
              <a:t>phục</a:t>
            </a:r>
            <a:r>
              <a:rPr lang="en-US" sz="2300" dirty="0" smtClean="0">
                <a:solidFill>
                  <a:srgbClr val="FF0000"/>
                </a:solidFill>
                <a:latin typeface="UTM Avo" panose="02040603050506020204" pitchFamily="18" charset="0"/>
                <a:cs typeface="Arial-SGK-TV" pitchFamily="2" charset="0"/>
              </a:rPr>
              <a:t> </a:t>
            </a:r>
            <a:r>
              <a:rPr lang="en-US" sz="2300" dirty="0" err="1" smtClean="0">
                <a:solidFill>
                  <a:srgbClr val="FF0000"/>
                </a:solidFill>
                <a:latin typeface="UTM Avo" panose="02040603050506020204" pitchFamily="18" charset="0"/>
                <a:cs typeface="Arial-SGK-TV" pitchFamily="2" charset="0"/>
              </a:rPr>
              <a:t>của</a:t>
            </a:r>
            <a:r>
              <a:rPr lang="en-US" sz="2300" dirty="0" smtClean="0">
                <a:solidFill>
                  <a:srgbClr val="FF0000"/>
                </a:solidFill>
                <a:latin typeface="UTM Avo" panose="02040603050506020204" pitchFamily="18" charset="0"/>
                <a:cs typeface="Arial-SGK-TV" pitchFamily="2" charset="0"/>
              </a:rPr>
              <a:t> trường, tôi hãnh diện lắm.</a:t>
            </a:r>
            <a:r>
              <a:rPr lang="en-US" sz="2300" dirty="0" smtClean="0">
                <a:latin typeface="UTM Avo" panose="02040603050506020204" pitchFamily="18" charset="0"/>
                <a:cs typeface="Arial-SGK-TV" pitchFamily="2" charset="0"/>
              </a:rPr>
              <a:t>      </a:t>
            </a:r>
            <a:endParaRPr lang="en-US" sz="2000" i="1" dirty="0">
              <a:latin typeface="UTM Avo" panose="02040603050506020204" pitchFamily="18"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3647152"/>
          </a:xfrm>
          <a:prstGeom prst="rect">
            <a:avLst/>
          </a:prstGeom>
          <a:noFill/>
        </p:spPr>
        <p:txBody>
          <a:bodyPr wrap="square" rtlCol="0">
            <a:spAutoFit/>
          </a:bodyPr>
          <a:lstStyle/>
          <a:p>
            <a:r>
              <a:rPr lang="en-US" sz="2400" dirty="0" smtClean="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Tôi tên là Nam, học sinh lớp 1A, Trường Tiểu học Lê Quý Đôn. Ngày đầu đi học, mặc bộ đồng phục  của trường, tôi hãnh diện lắm.</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Hồi đầu năm học, tôi mới học chữ cái. Thế mà bây giờ, tôi đã đọc được truyện tranh. Tôi còn biết làm toán nữa. Tôi có thêm nhiều bạn mới.</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Ai cũng bảo từ khi đi học, tôi chững chạc hẳn lên.</a:t>
            </a:r>
          </a:p>
          <a:p>
            <a:r>
              <a:rPr lang="en-US" sz="2300" dirty="0">
                <a:latin typeface="UTM Avo" panose="02040603050506020204" pitchFamily="18" charset="0"/>
                <a:cs typeface="Arial-SGK-TV" pitchFamily="2" charset="0"/>
              </a:rPr>
              <a:t>	</a:t>
            </a:r>
            <a:r>
              <a:rPr lang="en-US" sz="2300" dirty="0" smtClean="0">
                <a:latin typeface="UTM Avo" panose="02040603050506020204" pitchFamily="18" charset="0"/>
                <a:cs typeface="Arial-SGK-TV" pitchFamily="2" charset="0"/>
              </a:rPr>
              <a:t>				    </a:t>
            </a:r>
            <a:r>
              <a:rPr lang="en-US" sz="2000" i="1" dirty="0" smtClean="0">
                <a:latin typeface="UTM Avo" panose="02040603050506020204" pitchFamily="18" charset="0"/>
                <a:cs typeface="Arial-SGK-TV" pitchFamily="2" charset="0"/>
              </a:rPr>
              <a:t>(Trung Sơn)</a:t>
            </a:r>
            <a:endParaRPr lang="en-US" sz="2000" i="1" dirty="0">
              <a:latin typeface="UTM Avo" panose="02040603050506020204" pitchFamily="18" charset="0"/>
              <a:cs typeface="Arial-SGK-TV" pitchFamily="2" charset="0"/>
            </a:endParaRPr>
          </a:p>
        </p:txBody>
      </p:sp>
      <p:sp>
        <p:nvSpPr>
          <p:cNvPr id="19" name="TextBox 18"/>
          <p:cNvSpPr txBox="1"/>
          <p:nvPr/>
        </p:nvSpPr>
        <p:spPr>
          <a:xfrm>
            <a:off x="304798" y="1805440"/>
            <a:ext cx="7118523" cy="1169551"/>
          </a:xfrm>
          <a:prstGeom prst="rect">
            <a:avLst/>
          </a:prstGeom>
          <a:noFill/>
        </p:spPr>
        <p:txBody>
          <a:bodyPr wrap="square" rtlCol="0">
            <a:spAutoFit/>
          </a:bodyPr>
          <a:lstStyle/>
          <a:p>
            <a:r>
              <a:rPr lang="en-US" sz="2400" dirty="0" smtClean="0">
                <a:solidFill>
                  <a:srgbClr val="FF0000"/>
                </a:solidFill>
                <a:latin typeface="UTM Avo" panose="02040603050506020204" pitchFamily="18" charset="0"/>
                <a:cs typeface="Arial-SGK-TV" pitchFamily="2" charset="0"/>
              </a:rPr>
              <a:t>      </a:t>
            </a:r>
            <a:r>
              <a:rPr lang="en-US" sz="2300" dirty="0" smtClean="0">
                <a:solidFill>
                  <a:srgbClr val="FF0000"/>
                </a:solidFill>
                <a:latin typeface="UTM Avo" panose="02040603050506020204" pitchFamily="18"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24400"/>
            <a:ext cx="2743201"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973358" cy="954107"/>
          </a:xfrm>
          <a:prstGeom prst="rect">
            <a:avLst/>
          </a:prstGeom>
          <a:noFill/>
        </p:spPr>
        <p:txBody>
          <a:bodyPr wrap="square" rtlCol="0">
            <a:spAutoFit/>
          </a:bodyPr>
          <a:lstStyle/>
          <a:p>
            <a:r>
              <a:rPr lang="en-US" sz="2800" dirty="0" smtClean="0">
                <a:latin typeface="UTM Avo" panose="02040603050506020204" pitchFamily="18" charset="0"/>
                <a:cs typeface="Arial-SGK-TV" pitchFamily="2" charset="0"/>
              </a:rPr>
              <a:t>a. Bạn Nam học lớp mấy? Trường nào?</a:t>
            </a:r>
            <a:endParaRPr lang="en-US" sz="2800" dirty="0">
              <a:latin typeface="UTM Avo" panose="02040603050506020204" pitchFamily="18" charset="0"/>
              <a:cs typeface="Arial-SGK-TV" pitchFamily="2" charset="0"/>
            </a:endParaRPr>
          </a:p>
        </p:txBody>
      </p:sp>
      <p:sp>
        <p:nvSpPr>
          <p:cNvPr id="8" name="TextBox 7"/>
          <p:cNvSpPr txBox="1"/>
          <p:nvPr/>
        </p:nvSpPr>
        <p:spPr>
          <a:xfrm>
            <a:off x="514350" y="1981200"/>
            <a:ext cx="8393502" cy="954107"/>
          </a:xfrm>
          <a:prstGeom prst="rect">
            <a:avLst/>
          </a:prstGeom>
          <a:noFill/>
        </p:spPr>
        <p:txBody>
          <a:bodyPr wrap="square" rtlCol="0">
            <a:spAutoFit/>
          </a:bodyPr>
          <a:lstStyle/>
          <a:p>
            <a:r>
              <a:rPr lang="en-US" sz="2800" dirty="0">
                <a:latin typeface="UTM Avo" panose="02040603050506020204" pitchFamily="18" charset="0"/>
                <a:cs typeface="Arial-SGK-TV" pitchFamily="2" charset="0"/>
              </a:rPr>
              <a:t>Ngày đầu đi học bạn Nam </a:t>
            </a:r>
            <a:r>
              <a:rPr lang="en-US" sz="2800" dirty="0" smtClean="0">
                <a:latin typeface="UTM Avo" panose="02040603050506020204" pitchFamily="18" charset="0"/>
                <a:cs typeface="Arial-SGK-TV" pitchFamily="2" charset="0"/>
              </a:rPr>
              <a:t>mặc bộ quần áo </a:t>
            </a:r>
            <a:r>
              <a:rPr lang="en-US" sz="2800" dirty="0">
                <a:latin typeface="UTM Avo" panose="02040603050506020204" pitchFamily="18" charset="0"/>
                <a:cs typeface="Arial-SGK-TV" pitchFamily="2" charset="0"/>
              </a:rPr>
              <a:t>nào</a:t>
            </a:r>
            <a:r>
              <a:rPr lang="en-US" sz="2800" dirty="0" smtClean="0">
                <a:latin typeface="UTM Avo" panose="02040603050506020204" pitchFamily="18" charset="0"/>
                <a:cs typeface="Arial-SGK-TV" pitchFamily="2" charset="0"/>
              </a:rPr>
              <a:t>?</a:t>
            </a:r>
            <a:endParaRPr lang="en-US" sz="2800" dirty="0">
              <a:latin typeface="UTM Avo" panose="02040603050506020204" pitchFamily="18" charset="0"/>
              <a:cs typeface="Arial-SGK-TV" pitchFamily="2" charset="0"/>
            </a:endParaRPr>
          </a:p>
        </p:txBody>
      </p:sp>
      <p:sp>
        <p:nvSpPr>
          <p:cNvPr id="6" name="TextBox 5"/>
          <p:cNvSpPr txBox="1"/>
          <p:nvPr/>
        </p:nvSpPr>
        <p:spPr>
          <a:xfrm>
            <a:off x="2971800" y="2905125"/>
            <a:ext cx="2797834" cy="523220"/>
          </a:xfrm>
          <a:prstGeom prst="rect">
            <a:avLst/>
          </a:prstGeom>
          <a:noFill/>
        </p:spPr>
        <p:txBody>
          <a:bodyPr wrap="square" rtlCol="0">
            <a:spAutoFit/>
          </a:bodyPr>
          <a:lstStyle/>
          <a:p>
            <a:r>
              <a:rPr lang="en-US" sz="2800" dirty="0" smtClean="0">
                <a:solidFill>
                  <a:srgbClr val="0000FF"/>
                </a:solidFill>
                <a:latin typeface="UTM Avo" panose="02040603050506020204" pitchFamily="18" charset="0"/>
                <a:cs typeface="Arial-SGK-TV" pitchFamily="2" charset="0"/>
              </a:rPr>
              <a:t>=&gt; </a:t>
            </a:r>
            <a:r>
              <a:rPr lang="en-US" sz="2800" dirty="0" smtClean="0">
                <a:solidFill>
                  <a:srgbClr val="FF0000"/>
                </a:solidFill>
                <a:latin typeface="UTM Avo" panose="02040603050506020204" pitchFamily="18" charset="0"/>
                <a:cs typeface="Arial-SGK-TV" pitchFamily="2" charset="0"/>
              </a:rPr>
              <a:t>đồng phục</a:t>
            </a:r>
            <a:endParaRPr lang="en-US" sz="2800" dirty="0">
              <a:solidFill>
                <a:srgbClr val="FF0000"/>
              </a:solidFill>
              <a:latin typeface="UTM Avo" panose="02040603050506020204" pitchFamily="18" charset="0"/>
              <a:cs typeface="Arial-SGK-TV" pitchFamily="2" charset="0"/>
            </a:endParaRPr>
          </a:p>
        </p:txBody>
      </p:sp>
      <p:sp>
        <p:nvSpPr>
          <p:cNvPr id="10" name="TextBox 9"/>
          <p:cNvSpPr txBox="1"/>
          <p:nvPr/>
        </p:nvSpPr>
        <p:spPr>
          <a:xfrm>
            <a:off x="609600" y="1981200"/>
            <a:ext cx="8534400" cy="954107"/>
          </a:xfrm>
          <a:prstGeom prst="rect">
            <a:avLst/>
          </a:prstGeom>
          <a:noFill/>
        </p:spPr>
        <p:txBody>
          <a:bodyPr wrap="square" rtlCol="0">
            <a:spAutoFit/>
          </a:bodyPr>
          <a:lstStyle/>
          <a:p>
            <a:r>
              <a:rPr lang="en-US" sz="2800" dirty="0" smtClean="0">
                <a:latin typeface="UTM Avo" panose="02040603050506020204" pitchFamily="18" charset="0"/>
                <a:cs typeface="Arial-SGK-TV" pitchFamily="2" charset="0"/>
              </a:rPr>
              <a:t>     Khi </a:t>
            </a:r>
            <a:r>
              <a:rPr lang="en-US" sz="2800" dirty="0">
                <a:latin typeface="UTM Avo" panose="02040603050506020204" pitchFamily="18" charset="0"/>
                <a:cs typeface="Arial-SGK-TV" pitchFamily="2" charset="0"/>
              </a:rPr>
              <a:t>mặc bộ đồng phục của trường Nam cảm thấy </a:t>
            </a:r>
            <a:r>
              <a:rPr lang="en-US" sz="2800" dirty="0" smtClean="0">
                <a:latin typeface="UTM Avo" panose="02040603050506020204" pitchFamily="18" charset="0"/>
                <a:cs typeface="Arial-SGK-TV" pitchFamily="2" charset="0"/>
              </a:rPr>
              <a:t>như thế nào?</a:t>
            </a:r>
            <a:endParaRPr lang="en-US" sz="2800" dirty="0">
              <a:latin typeface="UTM Avo" panose="02040603050506020204" pitchFamily="18" charset="0"/>
              <a:cs typeface="Arial-SGK-TV" pitchFamily="2" charset="0"/>
            </a:endParaRPr>
          </a:p>
        </p:txBody>
      </p:sp>
      <p:sp>
        <p:nvSpPr>
          <p:cNvPr id="12" name="TextBox 11"/>
          <p:cNvSpPr txBox="1"/>
          <p:nvPr/>
        </p:nvSpPr>
        <p:spPr>
          <a:xfrm>
            <a:off x="2971800" y="3200400"/>
            <a:ext cx="2797834" cy="523220"/>
          </a:xfrm>
          <a:prstGeom prst="rect">
            <a:avLst/>
          </a:prstGeom>
          <a:noFill/>
        </p:spPr>
        <p:txBody>
          <a:bodyPr wrap="square" rtlCol="0">
            <a:spAutoFit/>
          </a:bodyPr>
          <a:lstStyle/>
          <a:p>
            <a:r>
              <a:rPr lang="en-US" sz="2800" dirty="0" smtClean="0">
                <a:solidFill>
                  <a:srgbClr val="0000FF"/>
                </a:solidFill>
                <a:latin typeface="UTM Avo" panose="02040603050506020204" pitchFamily="18" charset="0"/>
                <a:cs typeface="Arial-SGK-TV" pitchFamily="2" charset="0"/>
              </a:rPr>
              <a:t>=&gt; </a:t>
            </a:r>
            <a:r>
              <a:rPr lang="en-US" sz="2800" dirty="0">
                <a:solidFill>
                  <a:srgbClr val="FF0000"/>
                </a:solidFill>
                <a:latin typeface="UTM Avo" panose="02040603050506020204" pitchFamily="18" charset="0"/>
                <a:cs typeface="Arial-SGK-TV" pitchFamily="2" charset="0"/>
              </a:rPr>
              <a:t>h</a:t>
            </a:r>
            <a:r>
              <a:rPr lang="en-US" sz="2800" dirty="0" smtClean="0">
                <a:solidFill>
                  <a:srgbClr val="FF0000"/>
                </a:solidFill>
                <a:latin typeface="UTM Avo" panose="02040603050506020204" pitchFamily="18" charset="0"/>
                <a:cs typeface="Arial-SGK-TV" pitchFamily="2" charset="0"/>
              </a:rPr>
              <a:t>ãnh diện</a:t>
            </a:r>
            <a:endParaRPr lang="en-US" sz="2800" dirty="0">
              <a:solidFill>
                <a:srgbClr val="FF0000"/>
              </a:solidFill>
              <a:latin typeface="UTM Avo" panose="02040603050506020204" pitchFamily="18" charset="0"/>
              <a:cs typeface="Arial-SGK-TV" pitchFamily="2" charset="0"/>
            </a:endParaRPr>
          </a:p>
        </p:txBody>
      </p:sp>
      <p:sp>
        <p:nvSpPr>
          <p:cNvPr id="13" name="TextBox 12"/>
          <p:cNvSpPr txBox="1"/>
          <p:nvPr/>
        </p:nvSpPr>
        <p:spPr>
          <a:xfrm>
            <a:off x="1371600" y="1971675"/>
            <a:ext cx="6682596" cy="523220"/>
          </a:xfrm>
          <a:prstGeom prst="rect">
            <a:avLst/>
          </a:prstGeom>
          <a:noFill/>
        </p:spPr>
        <p:txBody>
          <a:bodyPr wrap="square" rtlCol="0">
            <a:spAutoFit/>
          </a:bodyPr>
          <a:lstStyle/>
          <a:p>
            <a:r>
              <a:rPr lang="en-US" sz="2800" dirty="0" smtClean="0">
                <a:latin typeface="UTM Avo" panose="02040603050506020204" pitchFamily="18" charset="0"/>
                <a:cs typeface="Arial-SGK-TV" pitchFamily="2" charset="0"/>
              </a:rPr>
              <a:t>     </a:t>
            </a:r>
            <a:r>
              <a:rPr lang="en-US" sz="2800" dirty="0">
                <a:latin typeface="UTM Avo" panose="02040603050506020204" pitchFamily="18" charset="0"/>
                <a:cs typeface="Arial-SGK-TV" pitchFamily="2" charset="0"/>
              </a:rPr>
              <a:t>b. Hồi đầu năm, Nam học gì?</a:t>
            </a:r>
          </a:p>
        </p:txBody>
      </p:sp>
      <p:sp>
        <p:nvSpPr>
          <p:cNvPr id="14" name="TextBox 13"/>
          <p:cNvSpPr txBox="1"/>
          <p:nvPr/>
        </p:nvSpPr>
        <p:spPr>
          <a:xfrm>
            <a:off x="1362075" y="1981200"/>
            <a:ext cx="6682596" cy="523220"/>
          </a:xfrm>
          <a:prstGeom prst="rect">
            <a:avLst/>
          </a:prstGeom>
          <a:noFill/>
        </p:spPr>
        <p:txBody>
          <a:bodyPr wrap="square" rtlCol="0">
            <a:spAutoFit/>
          </a:bodyPr>
          <a:lstStyle/>
          <a:p>
            <a:r>
              <a:rPr lang="en-US" sz="2800" dirty="0" smtClean="0">
                <a:latin typeface="UTM Avo" panose="02040603050506020204" pitchFamily="18" charset="0"/>
                <a:cs typeface="Arial-SGK-TV" pitchFamily="2" charset="0"/>
              </a:rPr>
              <a:t>     </a:t>
            </a:r>
            <a:r>
              <a:rPr lang="en-US" sz="2800" dirty="0">
                <a:latin typeface="UTM Avo" panose="02040603050506020204" pitchFamily="18" charset="0"/>
                <a:cs typeface="Arial-SGK-TV" pitchFamily="2" charset="0"/>
              </a:rPr>
              <a:t>c. Bây giờ, Nam biết làm gì?</a:t>
            </a:r>
          </a:p>
        </p:txBody>
      </p:sp>
      <p:sp>
        <p:nvSpPr>
          <p:cNvPr id="15" name="TextBox 14"/>
          <p:cNvSpPr txBox="1"/>
          <p:nvPr/>
        </p:nvSpPr>
        <p:spPr>
          <a:xfrm>
            <a:off x="514350" y="1981200"/>
            <a:ext cx="8121770" cy="954107"/>
          </a:xfrm>
          <a:prstGeom prst="rect">
            <a:avLst/>
          </a:prstGeom>
          <a:noFill/>
        </p:spPr>
        <p:txBody>
          <a:bodyPr wrap="square" rtlCol="0">
            <a:spAutoFit/>
          </a:bodyPr>
          <a:lstStyle/>
          <a:p>
            <a:r>
              <a:rPr lang="en-US" sz="2800" dirty="0" smtClean="0">
                <a:latin typeface="UTM Avo" panose="02040603050506020204" pitchFamily="18" charset="0"/>
                <a:cs typeface="Arial-SGK-TV" pitchFamily="2" charset="0"/>
              </a:rPr>
              <a:t>     </a:t>
            </a:r>
            <a:r>
              <a:rPr lang="en-US" sz="2800" dirty="0">
                <a:latin typeface="UTM Avo" panose="02040603050506020204" pitchFamily="18" charset="0"/>
                <a:cs typeface="Arial-SGK-TV" pitchFamily="2" charset="0"/>
              </a:rPr>
              <a:t>Từ khi đi học, mọi người thấy Nam </a:t>
            </a:r>
            <a:r>
              <a:rPr lang="en-US" sz="2800" dirty="0" smtClean="0">
                <a:latin typeface="UTM Avo" panose="02040603050506020204" pitchFamily="18" charset="0"/>
                <a:cs typeface="Arial-SGK-TV" pitchFamily="2" charset="0"/>
              </a:rPr>
              <a:t>như thế nào?</a:t>
            </a:r>
            <a:endParaRPr lang="en-US" sz="2800" dirty="0">
              <a:latin typeface="UTM Avo" panose="02040603050506020204" pitchFamily="18" charset="0"/>
              <a:cs typeface="Arial-SGK-TV" pitchFamily="2" charset="0"/>
            </a:endParaRPr>
          </a:p>
        </p:txBody>
      </p:sp>
      <p:sp>
        <p:nvSpPr>
          <p:cNvPr id="16" name="TextBox 15"/>
          <p:cNvSpPr txBox="1"/>
          <p:nvPr/>
        </p:nvSpPr>
        <p:spPr>
          <a:xfrm>
            <a:off x="2971800" y="3209925"/>
            <a:ext cx="3352800" cy="523220"/>
          </a:xfrm>
          <a:prstGeom prst="rect">
            <a:avLst/>
          </a:prstGeom>
          <a:noFill/>
        </p:spPr>
        <p:txBody>
          <a:bodyPr wrap="square" rtlCol="0">
            <a:spAutoFit/>
          </a:bodyPr>
          <a:lstStyle/>
          <a:p>
            <a:r>
              <a:rPr lang="en-US" sz="2800" dirty="0" smtClean="0">
                <a:solidFill>
                  <a:srgbClr val="0000FF"/>
                </a:solidFill>
                <a:latin typeface="UTM Avo" panose="02040603050506020204" pitchFamily="18" charset="0"/>
                <a:cs typeface="Arial-SGK-TV" pitchFamily="2" charset="0"/>
              </a:rPr>
              <a:t>=&gt; </a:t>
            </a:r>
            <a:r>
              <a:rPr lang="en-US" sz="2800" dirty="0" smtClean="0">
                <a:solidFill>
                  <a:srgbClr val="FF0000"/>
                </a:solidFill>
                <a:latin typeface="UTM Avo" panose="02040603050506020204" pitchFamily="18" charset="0"/>
                <a:cs typeface="Arial-SGK-TV" pitchFamily="2" charset="0"/>
              </a:rPr>
              <a:t>chững chạc</a:t>
            </a:r>
            <a:endParaRPr lang="en-US" sz="2800" dirty="0">
              <a:solidFill>
                <a:srgbClr val="FF0000"/>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540</Words>
  <Application>Microsoft Office PowerPoint</Application>
  <PresentationFormat>On-screen Show (4:3)</PresentationFormat>
  <Paragraphs>63</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Windows User</cp:lastModifiedBy>
  <cp:revision>53</cp:revision>
  <dcterms:created xsi:type="dcterms:W3CDTF">2006-08-16T00:00:00Z</dcterms:created>
  <dcterms:modified xsi:type="dcterms:W3CDTF">2023-01-30T05:59:21Z</dcterms:modified>
</cp:coreProperties>
</file>