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60" r:id="rId2"/>
    <p:sldId id="291" r:id="rId3"/>
    <p:sldId id="272" r:id="rId4"/>
    <p:sldId id="275" r:id="rId5"/>
    <p:sldId id="276" r:id="rId6"/>
    <p:sldId id="288" r:id="rId7"/>
    <p:sldId id="289" r:id="rId8"/>
    <p:sldId id="284" r:id="rId9"/>
    <p:sldId id="285" r:id="rId10"/>
    <p:sldId id="280"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FFFF"/>
    <a:srgbClr val="FFCCFF"/>
    <a:srgbClr val="25DB2E"/>
    <a:srgbClr val="BDCD23"/>
    <a:srgbClr val="F7092B"/>
    <a:srgbClr val="DB25AB"/>
    <a:srgbClr val="A0D32D"/>
    <a:srgbClr val="5597AB"/>
    <a:srgbClr val="55A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7" autoAdjust="0"/>
    <p:restoredTop sz="94364" autoAdjust="0"/>
  </p:normalViewPr>
  <p:slideViewPr>
    <p:cSldViewPr snapToGrid="0">
      <p:cViewPr>
        <p:scale>
          <a:sx n="66" d="100"/>
          <a:sy n="66" d="100"/>
        </p:scale>
        <p:origin x="114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710422"/>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1713627714"/>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297127"/>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4081525082"/>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vi-VN">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062213"/>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vi-VN">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4233383385"/>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vi-VN">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3669886733"/>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vi-VN">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2811108611"/>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vi-VN">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26220938"/>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vi-VN">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spTree>
    <p:extLst>
      <p:ext uri="{BB962C8B-B14F-4D97-AF65-F5344CB8AC3E}">
        <p14:creationId xmlns:p14="http://schemas.microsoft.com/office/powerpoint/2010/main" val="2225490420"/>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vi-VN">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437217"/>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800139-EBBD-4552-B027-FA3A56A7BCC2}" type="datetimeFigureOut">
              <a:rPr lang="vi-VN" smtClean="0">
                <a:solidFill>
                  <a:prstClr val="black">
                    <a:lumMod val="95000"/>
                    <a:lumOff val="5000"/>
                  </a:prstClr>
                </a:solidFill>
              </a:rPr>
              <a:pPr/>
              <a:t>12/11/2023</a:t>
            </a:fld>
            <a:endParaRPr lang="vi-VN">
              <a:solidFill>
                <a:prstClr val="black">
                  <a:lumMod val="95000"/>
                  <a:lumOff val="5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vi-VN">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BDC055-29E1-4B0E-A052-7D5124CF8247}" type="slidenum">
              <a:rPr lang="vi-VN" smtClean="0">
                <a:solidFill>
                  <a:prstClr val="black">
                    <a:lumMod val="95000"/>
                    <a:lumOff val="5000"/>
                  </a:prstClr>
                </a:solidFill>
              </a:rPr>
              <a:pPr/>
              <a:t>‹#›</a:t>
            </a:fld>
            <a:endParaRPr lang="vi-VN">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5524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slow">
    <p:push dir="u"/>
  </p:transition>
  <p:timing>
    <p:tnLst>
      <p:par>
        <p:cTn id="1" dur="indefinite" restart="never" nodeType="tmRoot"/>
      </p:par>
    </p:tnLst>
  </p:timing>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fif"/></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fif"/><Relationship Id="rId7" Type="http://schemas.openxmlformats.org/officeDocument/2006/relationships/image" Target="../media/image17.jfif"/><Relationship Id="rId12" Type="http://schemas.openxmlformats.org/officeDocument/2006/relationships/image" Target="../media/image22.jpeg"/><Relationship Id="rId2" Type="http://schemas.openxmlformats.org/officeDocument/2006/relationships/image" Target="../media/image12.jfif"/><Relationship Id="rId1" Type="http://schemas.openxmlformats.org/officeDocument/2006/relationships/slideLayout" Target="../slideLayouts/slideLayout7.xml"/><Relationship Id="rId6" Type="http://schemas.openxmlformats.org/officeDocument/2006/relationships/image" Target="../media/image16.jfif"/><Relationship Id="rId11" Type="http://schemas.openxmlformats.org/officeDocument/2006/relationships/image" Target="../media/image21.jpeg"/><Relationship Id="rId5" Type="http://schemas.openxmlformats.org/officeDocument/2006/relationships/image" Target="../media/image15.jfif"/><Relationship Id="rId10" Type="http://schemas.openxmlformats.org/officeDocument/2006/relationships/image" Target="../media/image20.jfif"/><Relationship Id="rId4" Type="http://schemas.openxmlformats.org/officeDocument/2006/relationships/image" Target="../media/image14.jfif"/><Relationship Id="rId9" Type="http://schemas.openxmlformats.org/officeDocument/2006/relationships/image" Target="../media/image19.jfi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6858000"/>
          </a:xfrm>
        </p:spPr>
        <p:txBody>
          <a:bodyPr>
            <a:normAutofit/>
          </a:bodyPr>
          <a:lstStyle/>
          <a:p>
            <a:pPr algn="ctr"/>
            <a:r>
              <a:rPr lang="pt-BR" sz="2800" b="1" dirty="0">
                <a:solidFill>
                  <a:srgbClr val="FF0000"/>
                </a:solidFill>
                <a:latin typeface="Times New Roman" panose="02020603050405020304" pitchFamily="18" charset="0"/>
                <a:cs typeface="Times New Roman" panose="02020603050405020304" pitchFamily="18" charset="0"/>
              </a:rPr>
              <a:t>MỘT SỐ BIỆN </a:t>
            </a:r>
            <a:r>
              <a:rPr lang="pt-BR" sz="2800" b="1" dirty="0" smtClean="0">
                <a:solidFill>
                  <a:srgbClr val="FF0000"/>
                </a:solidFill>
                <a:latin typeface="Times New Roman" panose="02020603050405020304" pitchFamily="18" charset="0"/>
                <a:cs typeface="Times New Roman" panose="02020603050405020304" pitchFamily="18" charset="0"/>
              </a:rPr>
              <a:t>PHÁP GIÁO </a:t>
            </a:r>
            <a:r>
              <a:rPr lang="pt-BR" sz="2800" b="1" dirty="0">
                <a:solidFill>
                  <a:srgbClr val="FF0000"/>
                </a:solidFill>
                <a:latin typeface="Times New Roman" panose="02020603050405020304" pitchFamily="18" charset="0"/>
                <a:cs typeface="Times New Roman" panose="02020603050405020304" pitchFamily="18" charset="0"/>
              </a:rPr>
              <a:t>DỤC KỸ NĂNG SỐNG </a:t>
            </a:r>
            <a:r>
              <a:rPr lang="pt-BR" sz="2800" b="1" dirty="0" smtClean="0">
                <a:solidFill>
                  <a:srgbClr val="FF0000"/>
                </a:solidFill>
                <a:latin typeface="Times New Roman" panose="02020603050405020304" pitchFamily="18" charset="0"/>
                <a:cs typeface="Times New Roman" panose="02020603050405020304" pitchFamily="18" charset="0"/>
              </a:rPr>
              <a:t/>
            </a:r>
            <a:br>
              <a:rPr lang="pt-BR" sz="2800" b="1" dirty="0" smtClean="0">
                <a:solidFill>
                  <a:srgbClr val="FF0000"/>
                </a:solidFill>
                <a:latin typeface="Times New Roman" panose="02020603050405020304" pitchFamily="18" charset="0"/>
                <a:cs typeface="Times New Roman" panose="02020603050405020304" pitchFamily="18" charset="0"/>
              </a:rPr>
            </a:br>
            <a:r>
              <a:rPr lang="pt-BR" sz="2800" b="1" dirty="0" smtClean="0">
                <a:solidFill>
                  <a:srgbClr val="FF0000"/>
                </a:solidFill>
                <a:latin typeface="Times New Roman" panose="02020603050405020304" pitchFamily="18" charset="0"/>
                <a:cs typeface="Times New Roman" panose="02020603050405020304" pitchFamily="18" charset="0"/>
              </a:rPr>
              <a:t>CHO </a:t>
            </a:r>
            <a:r>
              <a:rPr lang="pt-BR" sz="2800" b="1" dirty="0">
                <a:solidFill>
                  <a:srgbClr val="FF0000"/>
                </a:solidFill>
                <a:latin typeface="Times New Roman" panose="02020603050405020304" pitchFamily="18" charset="0"/>
                <a:cs typeface="Times New Roman" panose="02020603050405020304" pitchFamily="18" charset="0"/>
              </a:rPr>
              <a:t>TRẺ </a:t>
            </a:r>
            <a:r>
              <a:rPr lang="pt-BR" sz="2800" b="1" dirty="0" smtClean="0">
                <a:solidFill>
                  <a:srgbClr val="FF0000"/>
                </a:solidFill>
                <a:latin typeface="Times New Roman" panose="02020603050405020304" pitchFamily="18" charset="0"/>
                <a:cs typeface="Times New Roman" panose="02020603050405020304" pitchFamily="18" charset="0"/>
              </a:rPr>
              <a:t>nhà trẻ 24 – 36 tháng TUỔI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2629"/>
            <a:ext cx="1219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anose="02020603050405020304" pitchFamily="18" charset="0"/>
                <a:cs typeface="Times New Roman" panose="02020603050405020304" pitchFamily="18" charset="0"/>
              </a:rPr>
              <a:t>PHÒNG</a:t>
            </a:r>
            <a:r>
              <a:rPr lang="en-US" sz="1600" b="1" dirty="0">
                <a:solidFill>
                  <a:prstClr val="white"/>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GIÁO DỤC </a:t>
            </a:r>
            <a:r>
              <a:rPr lang="en-US" sz="1600" b="1" dirty="0" smtClean="0">
                <a:solidFill>
                  <a:srgbClr val="FF0000"/>
                </a:solidFill>
                <a:latin typeface="Times New Roman" panose="02020603050405020304" pitchFamily="18" charset="0"/>
                <a:cs typeface="Times New Roman" panose="02020603050405020304" pitchFamily="18" charset="0"/>
              </a:rPr>
              <a:t>VÀ ĐÀO TẠO QUẬN LONG BIÊN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946566" y="4251366"/>
            <a:ext cx="720436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0000"/>
                </a:solidFill>
                <a:latin typeface="Times New Roman" panose="02020603050405020304" pitchFamily="18" charset="0"/>
                <a:cs typeface="Times New Roman" panose="02020603050405020304" pitchFamily="18" charset="0"/>
              </a:rPr>
              <a:t>Giáo </a:t>
            </a:r>
            <a:r>
              <a:rPr lang="en-US" sz="2400" b="1" i="1" dirty="0" err="1" smtClean="0">
                <a:solidFill>
                  <a:srgbClr val="FF0000"/>
                </a:solidFill>
                <a:latin typeface="Times New Roman" panose="02020603050405020304" pitchFamily="18" charset="0"/>
                <a:cs typeface="Times New Roman" panose="02020603050405020304" pitchFamily="18" charset="0"/>
              </a:rPr>
              <a:t>viên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Nguyễn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Thị</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Tâm</a:t>
            </a:r>
            <a:endParaRPr lang="en-US" sz="2400" b="1" i="1" dirty="0" smtClean="0">
              <a:solidFill>
                <a:srgbClr val="FF0000"/>
              </a:solidFill>
              <a:latin typeface="Times New Roman" panose="02020603050405020304" pitchFamily="18" charset="0"/>
              <a:cs typeface="Times New Roman" panose="02020603050405020304" pitchFamily="18" charset="0"/>
            </a:endParaRPr>
          </a:p>
          <a:p>
            <a:r>
              <a:rPr lang="en-US" sz="2400" b="1" i="1" dirty="0" smtClean="0">
                <a:solidFill>
                  <a:srgbClr val="FF0000"/>
                </a:solidFill>
                <a:latin typeface="Times New Roman" panose="02020603050405020304" pitchFamily="18" charset="0"/>
                <a:cs typeface="Times New Roman" panose="02020603050405020304" pitchFamily="18" charset="0"/>
              </a:rPr>
              <a:t>Đơn vị : </a:t>
            </a:r>
            <a:r>
              <a:rPr lang="en-US" sz="2400" b="1" i="1" dirty="0" err="1" smtClean="0">
                <a:solidFill>
                  <a:srgbClr val="FF0000"/>
                </a:solidFill>
                <a:latin typeface="Times New Roman" panose="02020603050405020304" pitchFamily="18" charset="0"/>
                <a:cs typeface="Times New Roman" panose="02020603050405020304" pitchFamily="18" charset="0"/>
              </a:rPr>
              <a:t>Trường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Mầm</a:t>
            </a:r>
            <a:r>
              <a:rPr lang="en-US" sz="2400" b="1" i="1" dirty="0" smtClean="0">
                <a:solidFill>
                  <a:srgbClr val="FF0000"/>
                </a:solidFill>
                <a:latin typeface="Times New Roman" panose="02020603050405020304" pitchFamily="18" charset="0"/>
                <a:cs typeface="Times New Roman" panose="02020603050405020304" pitchFamily="18" charset="0"/>
              </a:rPr>
              <a:t> Non </a:t>
            </a:r>
            <a:r>
              <a:rPr lang="en-US" sz="2400" b="1" i="1" dirty="0" err="1" smtClean="0">
                <a:solidFill>
                  <a:srgbClr val="FF0000"/>
                </a:solidFill>
                <a:latin typeface="Times New Roman" panose="02020603050405020304" pitchFamily="18" charset="0"/>
                <a:cs typeface="Times New Roman" panose="02020603050405020304" pitchFamily="18" charset="0"/>
              </a:rPr>
              <a:t>Nguyệt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Quế</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437804"/>
            <a:ext cx="1219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latin typeface="Times New Roman" panose="02020603050405020304" pitchFamily="18" charset="0"/>
                <a:cs typeface="Times New Roman" panose="02020603050405020304" pitchFamily="18" charset="0"/>
              </a:rPr>
              <a:t>TRƯỜNG MẦM NON NGUYỆT QUẾ</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995" y="689832"/>
            <a:ext cx="2697662" cy="2554514"/>
          </a:xfrm>
          <a:prstGeom prst="rect">
            <a:avLst/>
          </a:prstGeom>
          <a:noFill/>
          <a:ln>
            <a:noFill/>
          </a:ln>
        </p:spPr>
      </p:pic>
    </p:spTree>
    <p:extLst>
      <p:ext uri="{BB962C8B-B14F-4D97-AF65-F5344CB8AC3E}">
        <p14:creationId xmlns:p14="http://schemas.microsoft.com/office/powerpoint/2010/main" val="3507506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838576" y="323850"/>
            <a:ext cx="4686300" cy="981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Times New Roman" panose="02020603050405020304" pitchFamily="18" charset="0"/>
                <a:cs typeface="Times New Roman" panose="02020603050405020304" pitchFamily="18" charset="0"/>
              </a:rPr>
              <a:t>Bài học kinh nghiệm</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809625" y="1943100"/>
            <a:ext cx="11058525" cy="43910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G</a:t>
            </a:r>
            <a:r>
              <a:rPr lang="vi-VN" sz="2800" dirty="0">
                <a:solidFill>
                  <a:srgbClr val="FF0000"/>
                </a:solidFill>
                <a:latin typeface="Times New Roman" panose="02020603050405020304" pitchFamily="18" charset="0"/>
                <a:cs typeface="Times New Roman" panose="02020603050405020304" pitchFamily="18" charset="0"/>
              </a:rPr>
              <a:t>iáo viên cần nắm được đặc điểm tâm sinh lý của trẻ từ đó có những biện pháp tác động phù hợp.</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Luôn trao đổi, học hỏi bạn bè đồng nghiệp về kinh nghiệm chăm sóc giáo dục trẻ.</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Giáo dục trẻ ở mọi lúc mọi nơi đặc biệt quan tâm tới những trẻ </a:t>
            </a:r>
            <a:r>
              <a:rPr lang="en-US" sz="2800" dirty="0">
                <a:solidFill>
                  <a:srgbClr val="FF0000"/>
                </a:solidFill>
                <a:latin typeface="Times New Roman" panose="02020603050405020304" pitchFamily="18" charset="0"/>
                <a:cs typeface="Times New Roman" panose="02020603050405020304" pitchFamily="18" charset="0"/>
              </a:rPr>
              <a:t>nhận thức còn chậm</a:t>
            </a:r>
            <a:r>
              <a:rPr lang="vi-VN" sz="2800" dirty="0">
                <a:solidFill>
                  <a:srgbClr val="FF0000"/>
                </a:solidFill>
                <a:latin typeface="Times New Roman" panose="02020603050405020304" pitchFamily="18" charset="0"/>
                <a:cs typeface="Times New Roman" panose="02020603050405020304" pitchFamily="18" charset="0"/>
              </a:rPr>
              <a:t>, trẻ nhút nhát, trẻ cá  biệt....</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Thường xuyên trao đổi với phụ huynh về tình hình của trẻ trên lớp để tìm ra nguyên nhân và cách dạy trẻ tốt nhất.</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 Tạo cơ hội cho trẻ được làm những công việc vừa sức của mình ở mọi lúc mọi nơi phù hợp với khả năng của trẻ.</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596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06445" y="2967335"/>
            <a:ext cx="9179116" cy="923330"/>
          </a:xfrm>
          <a:prstGeom prst="rect">
            <a:avLst/>
          </a:prstGeom>
          <a:noFill/>
        </p:spPr>
        <p:txBody>
          <a:bodyPr wrap="none" lIns="91440" tIns="45720" rIns="91440" bIns="45720">
            <a:prstTxWarp prst="textCanUp">
              <a:avLst/>
            </a:prstTxWarp>
            <a:spAutoFit/>
          </a:bodyPr>
          <a:lstStyle/>
          <a:p>
            <a:pPr algn="ctr"/>
            <a:r>
              <a:rPr lang="en-US" sz="5400" b="1" dirty="0" smtClean="0">
                <a:ln w="12700">
                  <a:solidFill>
                    <a:schemeClr val="accent1"/>
                  </a:solidFill>
                  <a:prstDash val="solid"/>
                </a:ln>
                <a:solidFill>
                  <a:srgbClr val="FF0000"/>
                </a:solidFill>
                <a:effectLst>
                  <a:outerShdw dist="38100" dir="2640000" algn="bl" rotWithShape="0">
                    <a:schemeClr val="accent1"/>
                  </a:outerShdw>
                </a:effectLst>
              </a:rPr>
              <a:t>XIN CHÂN THÀNH CẢM ƠN</a:t>
            </a:r>
            <a:endParaRPr lang="en-US" sz="5400" b="1" dirty="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215786224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9+ hình nền PowerPoint mầm non, tiểu học đẹp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62630" y="246743"/>
            <a:ext cx="9840686" cy="641531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78743" y="406400"/>
            <a:ext cx="9724572" cy="6555641"/>
          </a:xfrm>
          <a:prstGeom prst="rect">
            <a:avLst/>
          </a:prstGeom>
          <a:noFill/>
        </p:spPr>
        <p:txBody>
          <a:bodyPr wrap="square" rtlCol="0">
            <a:spAutoFit/>
          </a:bodyPr>
          <a:lstStyle/>
          <a:p>
            <a:pPr algn="ctr"/>
            <a:r>
              <a:rPr lang="en-US" sz="2000" b="1" i="1" dirty="0" err="1">
                <a:solidFill>
                  <a:srgbClr val="002060"/>
                </a:solidFill>
                <a:latin typeface="Times New Roman" panose="02020603050405020304" pitchFamily="18" charset="0"/>
                <a:cs typeface="Times New Roman" panose="02020603050405020304" pitchFamily="18" charset="0"/>
              </a:rPr>
              <a:t>Uốn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cây</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từ</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thủa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còn</a:t>
            </a:r>
            <a:r>
              <a:rPr lang="en-US" sz="2000" b="1" i="1" dirty="0">
                <a:solidFill>
                  <a:srgbClr val="002060"/>
                </a:solidFill>
                <a:latin typeface="Times New Roman" panose="02020603050405020304" pitchFamily="18" charset="0"/>
                <a:cs typeface="Times New Roman" panose="02020603050405020304" pitchFamily="18" charset="0"/>
              </a:rPr>
              <a:t> non</a:t>
            </a:r>
            <a:endParaRPr lang="en-US" sz="2000" b="1" dirty="0">
              <a:solidFill>
                <a:srgbClr val="002060"/>
              </a:solidFill>
              <a:latin typeface="Times New Roman" panose="02020603050405020304" pitchFamily="18" charset="0"/>
              <a:cs typeface="Times New Roman" panose="02020603050405020304" pitchFamily="18" charset="0"/>
            </a:endParaRPr>
          </a:p>
          <a:p>
            <a:pPr algn="ctr"/>
            <a:r>
              <a:rPr lang="en-US" sz="2000" b="1" i="1" dirty="0" err="1">
                <a:solidFill>
                  <a:srgbClr val="002060"/>
                </a:solidFill>
                <a:latin typeface="Times New Roman" panose="02020603050405020304" pitchFamily="18" charset="0"/>
                <a:cs typeface="Times New Roman" panose="02020603050405020304" pitchFamily="18" charset="0"/>
              </a:rPr>
              <a:t>Dạy</a:t>
            </a:r>
            <a:r>
              <a:rPr lang="en-US" sz="2000" b="1" i="1" dirty="0">
                <a:solidFill>
                  <a:srgbClr val="002060"/>
                </a:solidFill>
                <a:latin typeface="Times New Roman" panose="02020603050405020304" pitchFamily="18" charset="0"/>
                <a:cs typeface="Times New Roman" panose="02020603050405020304" pitchFamily="18" charset="0"/>
              </a:rPr>
              <a:t> con </a:t>
            </a:r>
            <a:r>
              <a:rPr lang="en-US" sz="2000" b="1" i="1" dirty="0" err="1">
                <a:solidFill>
                  <a:srgbClr val="002060"/>
                </a:solidFill>
                <a:latin typeface="Times New Roman" panose="02020603050405020304" pitchFamily="18" charset="0"/>
                <a:cs typeface="Times New Roman" panose="02020603050405020304" pitchFamily="18" charset="0"/>
              </a:rPr>
              <a:t>từ</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thủa</a:t>
            </a:r>
            <a:r>
              <a:rPr lang="en-US" sz="2000" b="1" i="1" dirty="0">
                <a:solidFill>
                  <a:srgbClr val="002060"/>
                </a:solidFill>
                <a:latin typeface="Times New Roman" panose="02020603050405020304" pitchFamily="18" charset="0"/>
                <a:cs typeface="Times New Roman" panose="02020603050405020304" pitchFamily="18" charset="0"/>
              </a:rPr>
              <a:t> con </a:t>
            </a:r>
            <a:r>
              <a:rPr lang="en-US" sz="2000" b="1" i="1" dirty="0" err="1">
                <a:solidFill>
                  <a:srgbClr val="002060"/>
                </a:solidFill>
                <a:latin typeface="Times New Roman" panose="02020603050405020304" pitchFamily="18" charset="0"/>
                <a:cs typeface="Times New Roman" panose="02020603050405020304" pitchFamily="18" charset="0"/>
              </a:rPr>
              <a:t>còn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ngây</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thơ</a:t>
            </a:r>
            <a:endParaRPr lang="en-US" sz="2000" b="1" dirty="0">
              <a:solidFill>
                <a:srgbClr val="002060"/>
              </a:solidFill>
              <a:latin typeface="Times New Roman" panose="02020603050405020304" pitchFamily="18" charset="0"/>
              <a:cs typeface="Times New Roman" panose="02020603050405020304" pitchFamily="18" charset="0"/>
            </a:endParaRPr>
          </a:p>
          <a:p>
            <a:pPr algn="just"/>
            <a:r>
              <a:rPr lang="vi-VN" sz="2000" b="1" dirty="0" smtClean="0">
                <a:solidFill>
                  <a:srgbClr val="002060"/>
                </a:solidFill>
                <a:latin typeface="Times New Roman" panose="02020603050405020304" pitchFamily="18" charset="0"/>
                <a:cs typeface="Times New Roman" panose="02020603050405020304" pitchFamily="18" charset="0"/>
              </a:rPr>
              <a:t>         Việc giáo </a:t>
            </a:r>
            <a:r>
              <a:rPr lang="vi-VN" sz="2000" b="1" dirty="0">
                <a:solidFill>
                  <a:srgbClr val="002060"/>
                </a:solidFill>
                <a:latin typeface="Times New Roman" panose="02020603050405020304" pitchFamily="18" charset="0"/>
                <a:cs typeface="Times New Roman" panose="02020603050405020304" pitchFamily="18" charset="0"/>
              </a:rPr>
              <a:t>dục trẻ ngay từ khi còn nhỏ là vô cùng quan trọng trong sự nghiệp giáo dục, nhằm hình thành và phát triển nhân cách toàn diện cho trẻ sau này. Bác Hồ nói: “Không có giáo dục thì không nói gì đến kinh tế văn hóa”.Sản phẩm của giáo dục là con người mà con người là mục tiêu, động lực của sự phát triển đất nước trong tương lai đó chính là thế hệ trẻ</a:t>
            </a:r>
            <a:r>
              <a:rPr lang="vi-VN" sz="2000" b="1" dirty="0" smtClean="0">
                <a:solidFill>
                  <a:srgbClr val="002060"/>
                </a:solidFill>
                <a:latin typeface="Times New Roman" panose="02020603050405020304" pitchFamily="18" charset="0"/>
                <a:cs typeface="Times New Roman" panose="02020603050405020304" pitchFamily="18" charset="0"/>
              </a:rPr>
              <a:t>.</a:t>
            </a:r>
            <a:endParaRPr lang="en-US" sz="2000" b="1" dirty="0" smtClean="0">
              <a:solidFill>
                <a:srgbClr val="002060"/>
              </a:solidFill>
              <a:latin typeface="Times New Roman" panose="02020603050405020304" pitchFamily="18" charset="0"/>
              <a:cs typeface="Times New Roman" panose="02020603050405020304" pitchFamily="18" charset="0"/>
            </a:endParaRPr>
          </a:p>
          <a:p>
            <a:pPr algn="just"/>
            <a:r>
              <a:rPr lang="en-US" sz="2000" b="1" dirty="0" smtClean="0">
                <a:solidFill>
                  <a:srgbClr val="002060"/>
                </a:solidFill>
                <a:latin typeface="Times New Roman" panose="02020603050405020304" pitchFamily="18" charset="0"/>
                <a:cs typeface="Times New Roman" panose="02020603050405020304" pitchFamily="18" charset="0"/>
              </a:rPr>
              <a:t>           </a:t>
            </a:r>
            <a:r>
              <a:rPr lang="vi-VN" sz="2000" b="1" dirty="0" smtClean="0">
                <a:solidFill>
                  <a:srgbClr val="002060"/>
                </a:solidFill>
                <a:latin typeface="Times New Roman" panose="02020603050405020304" pitchFamily="18" charset="0"/>
                <a:cs typeface="Times New Roman" panose="02020603050405020304" pitchFamily="18" charset="0"/>
              </a:rPr>
              <a:t>Trẻ </a:t>
            </a:r>
            <a:r>
              <a:rPr lang="vi-VN" sz="2000" b="1" dirty="0">
                <a:solidFill>
                  <a:srgbClr val="002060"/>
                </a:solidFill>
                <a:latin typeface="Times New Roman" panose="02020603050405020304" pitchFamily="18" charset="0"/>
                <a:cs typeface="Times New Roman" panose="02020603050405020304" pitchFamily="18" charset="0"/>
              </a:rPr>
              <a:t>em là giai đoạn học, tiếp thu, lĩnh hội những giá trị sống để phát triển nhân cách do đó cần giáo dục “Kỹ năng sống” cho trẻ để trẻ có nhận thức đúng và có hành vi ứng xử phù hợp ngay từ khi còn nhỏ.Với khả năng tiếp thu, nhận thức của trẻ mầm non, trẻ dễ nhớ mau quên đặc biệt là lứa tuổi trẻ nhà trẻ 24 - 36 tháng tuổi. Để bước đầu trang bị những hành trang, kiến thức về cuộc sống, những kỹ năng sống sao cho phù hợp với nhân cách con người, với cuộc sống thế giới xung quanh cho trẻ thì cô giáo chính là người giữ vai trò và nhiệm vụ quan trọng cũng như bước đầu giúp trẻ có kỹ năng như: Tự nhận thức, tự phục vụ, </a:t>
            </a:r>
            <a:r>
              <a:rPr lang="vi-VN" sz="2000" b="1" dirty="0" smtClean="0">
                <a:solidFill>
                  <a:srgbClr val="002060"/>
                </a:solidFill>
                <a:latin typeface="Times New Roman" panose="02020603050405020304" pitchFamily="18" charset="0"/>
                <a:cs typeface="Times New Roman" panose="02020603050405020304" pitchFamily="18" charset="0"/>
              </a:rPr>
              <a:t>biết</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giúp</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đỡ</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vi-VN" sz="2000" b="1" dirty="0" smtClean="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đoàn kết với bạn bè,... Nhưng làm thế nào để cung cấp những kỹ năng sống cho trẻ một cách có hiệu quả nhất? </a:t>
            </a:r>
            <a:endParaRPr lang="en-US" sz="2000" b="1" dirty="0">
              <a:solidFill>
                <a:srgbClr val="002060"/>
              </a:solidFill>
              <a:latin typeface="Times New Roman" panose="02020603050405020304" pitchFamily="18" charset="0"/>
              <a:cs typeface="Times New Roman" panose="02020603050405020304" pitchFamily="18" charset="0"/>
            </a:endParaRPr>
          </a:p>
          <a:p>
            <a:pPr algn="just"/>
            <a:r>
              <a:rPr lang="en-US" sz="2000" b="1" dirty="0" smtClean="0">
                <a:solidFill>
                  <a:srgbClr val="002060"/>
                </a:solidFill>
                <a:latin typeface="Times New Roman" panose="02020603050405020304" pitchFamily="18" charset="0"/>
                <a:cs typeface="Times New Roman" panose="02020603050405020304" pitchFamily="18" charset="0"/>
              </a:rPr>
              <a:t>           </a:t>
            </a:r>
            <a:r>
              <a:rPr lang="vi-VN" sz="2000" b="1" dirty="0" smtClean="0">
                <a:solidFill>
                  <a:srgbClr val="002060"/>
                </a:solidFill>
                <a:latin typeface="Times New Roman" panose="02020603050405020304" pitchFamily="18" charset="0"/>
                <a:cs typeface="Times New Roman" panose="02020603050405020304" pitchFamily="18" charset="0"/>
              </a:rPr>
              <a:t>Là </a:t>
            </a:r>
            <a:r>
              <a:rPr lang="vi-VN" sz="2000" b="1" dirty="0">
                <a:solidFill>
                  <a:srgbClr val="002060"/>
                </a:solidFill>
                <a:latin typeface="Times New Roman" panose="02020603050405020304" pitchFamily="18" charset="0"/>
                <a:cs typeface="Times New Roman" panose="02020603050405020304" pitchFamily="18" charset="0"/>
              </a:rPr>
              <a:t>một giáo viên mầm non, sau </a:t>
            </a:r>
            <a:r>
              <a:rPr lang="en-US" sz="2000" b="1" dirty="0" err="1" smtClean="0">
                <a:solidFill>
                  <a:srgbClr val="002060"/>
                </a:solidFill>
                <a:latin typeface="Times New Roman" panose="02020603050405020304" pitchFamily="18" charset="0"/>
                <a:cs typeface="Times New Roman" panose="02020603050405020304" pitchFamily="18" charset="0"/>
              </a:rPr>
              <a:t>nhiều</a:t>
            </a:r>
            <a:r>
              <a:rPr lang="vi-VN" sz="2000" b="1" dirty="0" smtClean="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năm thực tế trải nghiệm và đứng lớp nhà trẻ tôi quyết định chọn đề tài sáng kiến kinh nghiệm " Một </a:t>
            </a:r>
            <a:r>
              <a:rPr lang="en-US" sz="2000" b="1" dirty="0" err="1">
                <a:solidFill>
                  <a:srgbClr val="002060"/>
                </a:solidFill>
                <a:latin typeface="Times New Roman" panose="02020603050405020304" pitchFamily="18" charset="0"/>
                <a:cs typeface="Times New Roman" panose="02020603050405020304" pitchFamily="18" charset="0"/>
              </a:rPr>
              <a:t>số</a:t>
            </a:r>
            <a:r>
              <a:rPr lang="vi-VN" sz="2000" b="1" dirty="0">
                <a:solidFill>
                  <a:srgbClr val="002060"/>
                </a:solidFill>
                <a:latin typeface="Times New Roman" panose="02020603050405020304" pitchFamily="18" charset="0"/>
                <a:cs typeface="Times New Roman" panose="02020603050405020304" pitchFamily="18" charset="0"/>
              </a:rPr>
              <a:t> biện pháp giáo dục kỹ năng sống cho trẻ 24 - 36 </a:t>
            </a:r>
            <a:r>
              <a:rPr lang="vi-VN" sz="2000" b="1" dirty="0" smtClean="0">
                <a:solidFill>
                  <a:srgbClr val="002060"/>
                </a:solidFill>
                <a:latin typeface="Times New Roman" panose="02020603050405020304" pitchFamily="18" charset="0"/>
                <a:cs typeface="Times New Roman" panose="02020603050405020304" pitchFamily="18" charset="0"/>
              </a:rPr>
              <a:t>tháng</a:t>
            </a:r>
            <a:r>
              <a:rPr lang="en-US" sz="2000" b="1" dirty="0" smtClean="0">
                <a:solidFill>
                  <a:srgbClr val="002060"/>
                </a:solidFill>
                <a:latin typeface="Times New Roman" panose="02020603050405020304" pitchFamily="18" charset="0"/>
                <a:cs typeface="Times New Roman" panose="02020603050405020304" pitchFamily="18" charset="0"/>
              </a:rPr>
              <a:t>.</a:t>
            </a:r>
            <a:r>
              <a:rPr lang="vi-VN" sz="2000" b="1" dirty="0" smtClean="0">
                <a:solidFill>
                  <a:srgbClr val="002060"/>
                </a:solidFill>
                <a:latin typeface="Times New Roman" panose="02020603050405020304" pitchFamily="18" charset="0"/>
                <a:cs typeface="Times New Roman" panose="02020603050405020304" pitchFamily="18" charset="0"/>
              </a:rPr>
              <a:t> </a:t>
            </a:r>
            <a:endParaRPr lang="en-US" sz="2000" b="1" dirty="0">
              <a:solidFill>
                <a:srgbClr val="002060"/>
              </a:solidFill>
              <a:latin typeface="Times New Roman" panose="02020603050405020304" pitchFamily="18" charset="0"/>
              <a:cs typeface="Times New Roman" panose="02020603050405020304" pitchFamily="18" charset="0"/>
            </a:endParaRPr>
          </a:p>
          <a:p>
            <a:pPr algn="just"/>
            <a:endParaRPr lang="en-US" sz="2000" dirty="0">
              <a:solidFill>
                <a:srgbClr val="002060"/>
              </a:solidFill>
              <a:latin typeface="Times New Roman" panose="02020603050405020304" pitchFamily="18" charset="0"/>
              <a:cs typeface="Times New Roman" panose="02020603050405020304" pitchFamily="18" charset="0"/>
            </a:endParaRPr>
          </a:p>
          <a:p>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174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Down Arrow 3"/>
          <p:cNvSpPr/>
          <p:nvPr/>
        </p:nvSpPr>
        <p:spPr>
          <a:xfrm>
            <a:off x="1695449" y="209550"/>
            <a:ext cx="2343151" cy="13906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Thuận lợi</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703941" y="1895475"/>
            <a:ext cx="5029202" cy="49168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00"/>
                </a:solidFill>
                <a:latin typeface="Times New Roman" panose="02020603050405020304" pitchFamily="18" charset="0"/>
                <a:cs typeface="Times New Roman" panose="02020603050405020304" pitchFamily="18" charset="0"/>
              </a:rPr>
              <a:t>Đối với nhà trường:  Thường xuyên tổ chức bồi dưỡng cho giáo viên về chuyên môn nghiệp vụ, luôn tạo mọi điều kiện tốt nhất để giáo viên có thể phát huy hết khả năng của mình trong công tác nuôi dưỡng chăm sóc giáo dục trẻ, đầu tư cơ sở vật chất đầy đủ cho các tiết học đặc biệt là các tiết học giáo dục kỹ năng sống cho trẻ.</a:t>
            </a:r>
          </a:p>
          <a:p>
            <a:r>
              <a:rPr lang="nl-NL" sz="2000" dirty="0">
                <a:solidFill>
                  <a:srgbClr val="FF0000"/>
                </a:solidFill>
                <a:latin typeface="Times New Roman" panose="02020603050405020304" pitchFamily="18" charset="0"/>
                <a:cs typeface="Times New Roman" panose="02020603050405020304" pitchFamily="18" charset="0"/>
              </a:rPr>
              <a:t>Đối với trẻ: Trẻ rất hiếu động, thích khám phá thế giới xung quanh, tích cực tham gia các hoạt động trong ngày do cô tổ chức. </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Đối với giáo viên:  Nhiệt tình, tâm huyết với nghề, có trình độ chuyên môn vững vàng.</a:t>
            </a:r>
            <a:r>
              <a:rPr lang="nl-NL" sz="2000" dirty="0">
                <a:solidFill>
                  <a:srgbClr val="FF0000"/>
                </a:solidFill>
                <a:latin typeface="Times New Roman" panose="02020603050405020304" pitchFamily="18" charset="0"/>
                <a:cs typeface="Times New Roman" panose="02020603050405020304" pitchFamily="18" charset="0"/>
              </a:rPr>
              <a:t>Năng động và sáng tạo trong giảng dạy. </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6" name="Down Arrow 5"/>
          <p:cNvSpPr/>
          <p:nvPr/>
        </p:nvSpPr>
        <p:spPr>
          <a:xfrm>
            <a:off x="7616041" y="209550"/>
            <a:ext cx="2445616" cy="1397577"/>
          </a:xfrm>
          <a:prstGeom prst="downArrow">
            <a:avLst>
              <a:gd name="adj1" fmla="val 50000"/>
              <a:gd name="adj2" fmla="val 41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Khó</a:t>
            </a:r>
            <a:r>
              <a:rPr lang="en-US" sz="2000" dirty="0" smtClean="0">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khăn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487886" y="1933575"/>
            <a:ext cx="5199289" cy="48406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FF0000"/>
                </a:solidFill>
                <a:latin typeface="Times New Roman" panose="02020603050405020304" pitchFamily="18" charset="0"/>
                <a:cs typeface="Times New Roman" panose="02020603050405020304" pitchFamily="18" charset="0"/>
              </a:rPr>
              <a:t>Giáo</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viên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còn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ít</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kinh</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nghiệm</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kỹ</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năng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về</a:t>
            </a:r>
            <a:r>
              <a:rPr lang="en-US" sz="2000" dirty="0" smtClean="0">
                <a:solidFill>
                  <a:srgbClr val="FF0000"/>
                </a:solidFill>
                <a:latin typeface="Times New Roman" panose="02020603050405020304" pitchFamily="18" charset="0"/>
                <a:cs typeface="Times New Roman" panose="02020603050405020304" pitchFamily="18" charset="0"/>
              </a:rPr>
              <a:t> </a:t>
            </a:r>
            <a:r>
              <a:rPr lang="pt-BR" sz="2000" dirty="0" smtClean="0">
                <a:solidFill>
                  <a:srgbClr val="FF0000"/>
                </a:solidFill>
                <a:latin typeface="Times New Roman" panose="02020603050405020304" pitchFamily="18" charset="0"/>
                <a:cs typeface="Times New Roman" panose="02020603050405020304" pitchFamily="18" charset="0"/>
              </a:rPr>
              <a:t>giáo dục kỹ năng sống cho trẻ.</a:t>
            </a:r>
            <a:r>
              <a:rPr lang="nl-NL" sz="2000" dirty="0" smtClean="0">
                <a:solidFill>
                  <a:srgbClr val="FF0000"/>
                </a:solidFill>
                <a:latin typeface="Times New Roman" panose="02020603050405020304" pitchFamily="18" charset="0"/>
                <a:cs typeface="Times New Roman" panose="02020603050405020304" pitchFamily="18" charset="0"/>
              </a:rPr>
              <a:t> Mặt khác do bị áp lực với phụ huynh về chất lượng giảng dạy nên đang còn xem nhẹ việc giáo dục kỹ năng sống cho trẻ.</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pt-BR" sz="2000" dirty="0" smtClean="0">
                <a:solidFill>
                  <a:srgbClr val="FF0000"/>
                </a:solidFill>
                <a:latin typeface="Times New Roman" panose="02020603050405020304" pitchFamily="18" charset="0"/>
                <a:cs typeface="Times New Roman" panose="02020603050405020304" pitchFamily="18" charset="0"/>
              </a:rPr>
              <a:t>Trẻ nhận thức chưa đồng đều, có trẻ nhận thức còn chậm, t</a:t>
            </a:r>
            <a:r>
              <a:rPr lang="nl-NL" sz="2000" dirty="0" smtClean="0">
                <a:solidFill>
                  <a:srgbClr val="FF0000"/>
                </a:solidFill>
                <a:latin typeface="Times New Roman" panose="02020603050405020304" pitchFamily="18" charset="0"/>
                <a:cs typeface="Times New Roman" panose="02020603050405020304" pitchFamily="18" charset="0"/>
              </a:rPr>
              <a:t>rẻ chưa hứng thú tham gia vào các hoạt động, khám phá và trải nghiệm.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nl-NL" sz="2000" dirty="0" smtClean="0">
                <a:solidFill>
                  <a:srgbClr val="FF0000"/>
                </a:solidFill>
                <a:latin typeface="Times New Roman" panose="02020603050405020304" pitchFamily="18" charset="0"/>
                <a:cs typeface="Times New Roman" panose="02020603050405020304" pitchFamily="18" charset="0"/>
              </a:rPr>
              <a:t>Nhận thức của các bậc phụ huynh về việc giáo dục kỹ năng sống cho trẻ còn hạn chế, phụ huynh chưa thực sự quan tâm đến hoạt động của con mình, chưa quan tâm đến việc dạy trẻ các kỹ năng sống cần thiết.</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650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10641" y="0"/>
            <a:ext cx="12298680" cy="11906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i="1" dirty="0">
                <a:solidFill>
                  <a:srgbClr val="FF0000"/>
                </a:solidFill>
                <a:latin typeface="Times New Roman" panose="02020603050405020304" pitchFamily="18" charset="0"/>
                <a:cs typeface="Times New Roman" panose="02020603050405020304" pitchFamily="18" charset="0"/>
              </a:rPr>
              <a:t>Biện pháp 1. </a:t>
            </a:r>
            <a:r>
              <a:rPr lang="vi-VN" sz="2800" b="1" i="1" dirty="0">
                <a:solidFill>
                  <a:srgbClr val="FF0000"/>
                </a:solidFill>
                <a:latin typeface="Times New Roman" panose="02020603050405020304" pitchFamily="18" charset="0"/>
                <a:cs typeface="Times New Roman" panose="02020603050405020304" pitchFamily="18" charset="0"/>
              </a:rPr>
              <a:t>Xác định các loại kỹ năng sống phù hợp độ tuổi để dạy trẻ</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10641" y="1727201"/>
            <a:ext cx="2724812" cy="7758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11055" y="1265382"/>
            <a:ext cx="8478981" cy="1727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a:solidFill>
                  <a:srgbClr val="FF0000"/>
                </a:solidFill>
                <a:latin typeface="Times New Roman" panose="02020603050405020304" pitchFamily="18" charset="0"/>
                <a:cs typeface="Times New Roman" panose="02020603050405020304" pitchFamily="18" charset="0"/>
              </a:rPr>
              <a:t>Việc xây dựng và lập kế hoạch giáo dục kỹ năng sống cho trẻ phù hợp với từng chủ đề và độ tuổi cho trẻ là hết sức quan trọng. </a:t>
            </a:r>
            <a:r>
              <a:rPr lang="en-US" sz="2000" b="1" dirty="0">
                <a:solidFill>
                  <a:srgbClr val="FF0000"/>
                </a:solidFill>
                <a:latin typeface="Times New Roman" panose="02020603050405020304" pitchFamily="18" charset="0"/>
                <a:cs typeface="Times New Roman" panose="02020603050405020304" pitchFamily="18" charset="0"/>
              </a:rPr>
              <a:t>Ngay từ đầu năm học tôi đã gắn nhiệm vụ năm học với thực tế của nhà trường, tôi xây dựng </a:t>
            </a:r>
            <a:r>
              <a:rPr lang="pt-BR" sz="2000" b="1" dirty="0">
                <a:solidFill>
                  <a:srgbClr val="FF0000"/>
                </a:solidFill>
                <a:latin typeface="Times New Roman" panose="02020603050405020304" pitchFamily="18" charset="0"/>
                <a:cs typeface="Times New Roman" panose="02020603050405020304" pitchFamily="18" charset="0"/>
              </a:rPr>
              <a:t>mục tiêu, kế hoạch, nội dung </a:t>
            </a:r>
            <a:r>
              <a:rPr lang="en-US" sz="2000" b="1" dirty="0">
                <a:solidFill>
                  <a:srgbClr val="FF0000"/>
                </a:solidFill>
                <a:latin typeface="Times New Roman" panose="02020603050405020304" pitchFamily="18" charset="0"/>
                <a:cs typeface="Times New Roman" panose="02020603050405020304" pitchFamily="18" charset="0"/>
              </a:rPr>
              <a:t>lồng ghép vào kế hoạch các chuyên đề ngay từ đầu </a:t>
            </a:r>
            <a:r>
              <a:rPr lang="en-US" sz="2000" b="1" dirty="0" err="1">
                <a:solidFill>
                  <a:srgbClr val="FF0000"/>
                </a:solidFill>
                <a:latin typeface="Times New Roman" panose="02020603050405020304" pitchFamily="18" charset="0"/>
                <a:cs typeface="Times New Roman" panose="02020603050405020304" pitchFamily="18" charset="0"/>
              </a:rPr>
              <a:t>tháng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9</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giáo dục kỹ năng sống cho trẻ.</a:t>
            </a:r>
          </a:p>
        </p:txBody>
      </p:sp>
      <p:sp>
        <p:nvSpPr>
          <p:cNvPr id="10" name="Right Arrow 9"/>
          <p:cNvSpPr/>
          <p:nvPr/>
        </p:nvSpPr>
        <p:spPr>
          <a:xfrm>
            <a:off x="-1" y="3491345"/>
            <a:ext cx="2569029" cy="836271"/>
          </a:xfrm>
          <a:prstGeom prst="rightArrow">
            <a:avLst/>
          </a:prstGeom>
          <a:solidFill>
            <a:srgbClr val="25DB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11054" y="3128299"/>
            <a:ext cx="8478981" cy="1452937"/>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Cụ thể hóa kế hoạch theo, tuần, tháng, năm học và tổ chức triển khai thực hiện nghiêm túc ngay từ đầu năm học.</a:t>
            </a:r>
          </a:p>
        </p:txBody>
      </p:sp>
      <p:sp>
        <p:nvSpPr>
          <p:cNvPr id="12" name="Right Arrow 11"/>
          <p:cNvSpPr/>
          <p:nvPr/>
        </p:nvSpPr>
        <p:spPr>
          <a:xfrm>
            <a:off x="-1" y="5320145"/>
            <a:ext cx="2569030" cy="8725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11055" y="4716952"/>
            <a:ext cx="8478981" cy="214104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a:solidFill>
                  <a:srgbClr val="FF0000"/>
                </a:solidFill>
                <a:latin typeface="Times New Roman" panose="02020603050405020304" pitchFamily="18" charset="0"/>
                <a:cs typeface="Times New Roman" panose="02020603050405020304" pitchFamily="18" charset="0"/>
              </a:rPr>
              <a:t>Sau khi xây dựng được kế hoạch, tôi đã tìm tòi các hình thức tổ chức phù hợp thông qua việc tạo cơ hội cho trẻ được chơi, được giao lưu, tiếp xúc với nhiều đối tượng, được trải nghiệm thông qua các hoạt động tập thể vui tươi lành mạnh, khuyến khích trẻ vận dụng kiến thức và kỹ năng mới vào cuộc sống. Đồng thời, luôn lắng nghe để hiểu, tôn trọng và tin tưởng trẻ, động viên, khen ngợi kịp thời những trẻ có kỹ năng sống tốt.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679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61925"/>
            <a:ext cx="12192000" cy="971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i="1" dirty="0">
                <a:solidFill>
                  <a:srgbClr val="FF0000"/>
                </a:solidFill>
                <a:latin typeface="Times New Roman" panose="02020603050405020304" pitchFamily="18" charset="0"/>
                <a:cs typeface="Times New Roman" panose="02020603050405020304" pitchFamily="18" charset="0"/>
              </a:rPr>
              <a:t>Biện pháp 2: </a:t>
            </a:r>
            <a:r>
              <a:rPr lang="vi-VN" sz="3200" b="1" i="1" dirty="0">
                <a:solidFill>
                  <a:srgbClr val="FF0000"/>
                </a:solidFill>
                <a:latin typeface="Times New Roman" panose="02020603050405020304" pitchFamily="18" charset="0"/>
                <a:cs typeface="Times New Roman" panose="02020603050405020304" pitchFamily="18" charset="0"/>
              </a:rPr>
              <a:t>Bồi dưỡng bản thân, chia sẻ với đồng nghiệp</a:t>
            </a:r>
            <a:r>
              <a:rPr lang="vi-VN" dirty="0"/>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46400" y="1736436"/>
            <a:ext cx="9245600" cy="5121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rgbClr val="002060"/>
                </a:solidFill>
              </a:rPr>
              <a:t> </a:t>
            </a:r>
            <a:r>
              <a:rPr lang="nl-NL" sz="2400" b="1" dirty="0">
                <a:solidFill>
                  <a:srgbClr val="002060"/>
                </a:solidFill>
                <a:latin typeface="Times New Roman" panose="02020603050405020304" pitchFamily="18" charset="0"/>
                <a:cs typeface="Times New Roman" panose="02020603050405020304" pitchFamily="18" charset="0"/>
              </a:rPr>
              <a:t>Để giáo dục "kỹ năng sống" cho trẻ có hiệu quả, trước hết bản thân tôi phải là tấm gương sáng về mọi mặt cho trẻ noi theo, cần nắm vững các nhiệm vụ giáo dục đối với trẻ, tạo không khí thân ái giữa </a:t>
            </a:r>
            <a:r>
              <a:rPr lang="nl-NL" sz="2400" b="1" dirty="0" smtClean="0">
                <a:solidFill>
                  <a:srgbClr val="002060"/>
                </a:solidFill>
                <a:latin typeface="Times New Roman" panose="02020603050405020304" pitchFamily="18" charset="0"/>
                <a:cs typeface="Times New Roman" panose="02020603050405020304" pitchFamily="18" charset="0"/>
              </a:rPr>
              <a:t>ba </a:t>
            </a:r>
            <a:r>
              <a:rPr lang="nl-NL" sz="2400" b="1" dirty="0">
                <a:solidFill>
                  <a:srgbClr val="002060"/>
                </a:solidFill>
                <a:latin typeface="Times New Roman" panose="02020603050405020304" pitchFamily="18" charset="0"/>
                <a:cs typeface="Times New Roman" panose="02020603050405020304" pitchFamily="18" charset="0"/>
              </a:rPr>
              <a:t>giáo viên trong lớp và các giáo viên trong trường luôn tôn trọng lẫn nhau, quan tâm đến nhau. Trẻ giai đoạn </a:t>
            </a:r>
            <a:r>
              <a:rPr lang="nl-NL" sz="2400" b="1" dirty="0" smtClean="0">
                <a:solidFill>
                  <a:srgbClr val="002060"/>
                </a:solidFill>
                <a:latin typeface="Times New Roman" panose="02020603050405020304" pitchFamily="18" charset="0"/>
                <a:cs typeface="Times New Roman" panose="02020603050405020304" pitchFamily="18" charset="0"/>
              </a:rPr>
              <a:t>24 -36 tháng tuổi  </a:t>
            </a:r>
            <a:r>
              <a:rPr lang="nl-NL" sz="2400" b="1" dirty="0">
                <a:solidFill>
                  <a:srgbClr val="002060"/>
                </a:solidFill>
                <a:latin typeface="Times New Roman" panose="02020603050405020304" pitchFamily="18" charset="0"/>
                <a:cs typeface="Times New Roman" panose="02020603050405020304" pitchFamily="18" charset="0"/>
              </a:rPr>
              <a:t>thường hay bắt chước, trẻ thấy thích được làm theo, nói theo, trẻ chưa hiểu hết thế nào là hành vi đúng, sai, tốt, xấu. Chính vì thế, cô giáo cần phải thận trọng khi nói hay khi dạy trẻ những thói quen, hành vi tốt từ những việc làm cho đến cách cư xử giao tiếp với cô, với bạn và mọi người xung quanh. Và bằng những việc làm cụ thể như giúp đỡ bạn, em nhỏ, không nói tục chửi bậy, không vứt rác… Nếu trẻ được chăm sóc giáo dục trong môi trường tốt thì sẽ trở thành con người tốt phát triển toàn diện và nếu chăm sóc giáo dục không tốt thì sẽ trở thành thói hư tật xấu. Vì thế, giáo viên là người trực tiếp dạy trẻ cần có các chuẩn mực về đạo đức, luôn là tấm gương sáng cho trẻ noi theo.</a:t>
            </a:r>
            <a:endParaRPr lang="en-US" sz="2400" b="1" dirty="0">
              <a:solidFill>
                <a:srgbClr val="002060"/>
              </a:solidFill>
              <a:latin typeface="Times New Roman" panose="02020603050405020304" pitchFamily="18" charset="0"/>
              <a:cs typeface="Times New Roman" panose="02020603050405020304" pitchFamily="18" charset="0"/>
            </a:endParaRPr>
          </a:p>
          <a:p>
            <a:r>
              <a:rPr lang="nl-NL"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274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57" y="7937"/>
            <a:ext cx="12129135" cy="10477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i="1" dirty="0">
                <a:solidFill>
                  <a:srgbClr val="FF0000"/>
                </a:solidFill>
                <a:latin typeface="Times New Roman" panose="02020603050405020304" pitchFamily="18" charset="0"/>
                <a:cs typeface="Times New Roman" panose="02020603050405020304" pitchFamily="18" charset="0"/>
              </a:rPr>
              <a:t>Biện pháp 3: </a:t>
            </a:r>
            <a:r>
              <a:rPr lang="vi-VN" sz="3200" b="1" i="1" dirty="0">
                <a:solidFill>
                  <a:srgbClr val="FF0000"/>
                </a:solidFill>
                <a:latin typeface="Times New Roman" panose="02020603050405020304" pitchFamily="18" charset="0"/>
                <a:cs typeface="Times New Roman" panose="02020603050405020304" pitchFamily="18" charset="0"/>
              </a:rPr>
              <a:t>Giáo dục kỹ năng sống cho trẻ thông qua hoạt động học</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3" name="AutoShape 2" descr="Kỹ thuật trồng cây hoa hồng bằng phương pháp giâm cành đơn giản - MViet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ỹ thuật trồng cây hoa hồng bằng phương pháp giâm cành đơn giản - MViet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Mở ản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Không có mô tả."/>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812309" y="1677388"/>
            <a:ext cx="4886770" cy="823408"/>
            <a:chOff x="1045029" y="1520706"/>
            <a:chExt cx="5065486" cy="867339"/>
          </a:xfrm>
        </p:grpSpPr>
        <p:sp>
          <p:nvSpPr>
            <p:cNvPr id="12" name="Rounded Rectangle 11"/>
            <p:cNvSpPr/>
            <p:nvPr/>
          </p:nvSpPr>
          <p:spPr>
            <a:xfrm>
              <a:off x="1045029" y="1520706"/>
              <a:ext cx="5065486" cy="772214"/>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45029" y="1741714"/>
              <a:ext cx="4950394" cy="646331"/>
            </a:xfrm>
            <a:prstGeom prst="rect">
              <a:avLst/>
            </a:prstGeom>
            <a:noFill/>
          </p:spPr>
          <p:txBody>
            <a:bodyPr wrap="none" rtlCol="0">
              <a:spAutoFit/>
            </a:bodyPr>
            <a:lstStyle/>
            <a:p>
              <a:r>
                <a:rPr lang="vi-VN" dirty="0" smtClean="0"/>
                <a:t> </a:t>
              </a:r>
              <a:r>
                <a:rPr lang="vi-VN" b="1" dirty="0"/>
                <a:t>Thông qua hoạt động làm quen văn học</a:t>
              </a:r>
              <a:endParaRPr lang="en-US" dirty="0"/>
            </a:p>
            <a:p>
              <a:endParaRPr lang="en-US" dirty="0"/>
            </a:p>
          </p:txBody>
        </p:sp>
      </p:grpSp>
      <p:grpSp>
        <p:nvGrpSpPr>
          <p:cNvPr id="21" name="Group 20"/>
          <p:cNvGrpSpPr/>
          <p:nvPr/>
        </p:nvGrpSpPr>
        <p:grpSpPr>
          <a:xfrm>
            <a:off x="810467" y="1688225"/>
            <a:ext cx="4982344" cy="772214"/>
            <a:chOff x="2389321" y="4672402"/>
            <a:chExt cx="5065486" cy="772214"/>
          </a:xfrm>
        </p:grpSpPr>
        <p:sp>
          <p:nvSpPr>
            <p:cNvPr id="23" name="Rounded Rectangle 22"/>
            <p:cNvSpPr/>
            <p:nvPr/>
          </p:nvSpPr>
          <p:spPr>
            <a:xfrm>
              <a:off x="2389321" y="4672402"/>
              <a:ext cx="5065486" cy="772214"/>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535209" y="4866465"/>
              <a:ext cx="4834978" cy="369332"/>
            </a:xfrm>
            <a:prstGeom prst="rect">
              <a:avLst/>
            </a:prstGeom>
            <a:noFill/>
          </p:spPr>
          <p:txBody>
            <a:bodyPr wrap="none" rtlCol="0">
              <a:spAutoFit/>
            </a:bodyPr>
            <a:lstStyle/>
            <a:p>
              <a:r>
                <a:rPr lang="vi-VN" b="1" dirty="0" smtClean="0"/>
                <a:t>Thông </a:t>
              </a:r>
              <a:r>
                <a:rPr lang="vi-VN" b="1" dirty="0"/>
                <a:t>qua hoạt động nhận biết tập nói: </a:t>
              </a:r>
              <a:endParaRPr lang="en-US" dirty="0"/>
            </a:p>
          </p:txBody>
        </p:sp>
      </p:grpSp>
      <p:grpSp>
        <p:nvGrpSpPr>
          <p:cNvPr id="25" name="Group 24"/>
          <p:cNvGrpSpPr/>
          <p:nvPr/>
        </p:nvGrpSpPr>
        <p:grpSpPr>
          <a:xfrm>
            <a:off x="726233" y="1713080"/>
            <a:ext cx="5065486" cy="772214"/>
            <a:chOff x="2414762" y="4550246"/>
            <a:chExt cx="5065486" cy="772214"/>
          </a:xfrm>
        </p:grpSpPr>
        <p:sp>
          <p:nvSpPr>
            <p:cNvPr id="26" name="Rounded Rectangle 25"/>
            <p:cNvSpPr/>
            <p:nvPr/>
          </p:nvSpPr>
          <p:spPr>
            <a:xfrm>
              <a:off x="2414762" y="4550246"/>
              <a:ext cx="5065486" cy="772214"/>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97446" y="4687084"/>
              <a:ext cx="3906839" cy="461665"/>
            </a:xfrm>
            <a:prstGeom prst="rect">
              <a:avLst/>
            </a:prstGeom>
            <a:noFill/>
          </p:spPr>
          <p:txBody>
            <a:bodyPr wrap="none" rtlCol="0">
              <a:spAutoFit/>
            </a:bodyPr>
            <a:lstStyle/>
            <a:p>
              <a:pPr algn="ctr"/>
              <a:r>
                <a:rPr lang="vi-VN" b="1" dirty="0" smtClean="0"/>
                <a:t>Thông </a:t>
              </a:r>
              <a:r>
                <a:rPr lang="vi-VN" b="1" dirty="0"/>
                <a:t>qua hoạt </a:t>
              </a:r>
              <a:r>
                <a:rPr lang="vi-VN" b="1" dirty="0" smtClean="0"/>
                <a:t>động</a:t>
              </a:r>
              <a:r>
                <a:rPr lang="en-US" b="1" dirty="0" smtClean="0"/>
                <a:t> </a:t>
              </a:r>
              <a:r>
                <a:rPr lang="en-US" sz="2400" b="1" dirty="0" err="1" smtClean="0"/>
                <a:t>tạo</a:t>
              </a:r>
              <a:r>
                <a:rPr lang="en-US" sz="2400" b="1" dirty="0" smtClean="0"/>
                <a:t> </a:t>
              </a:r>
              <a:r>
                <a:rPr lang="en-US" sz="2400" b="1" dirty="0" err="1" smtClean="0"/>
                <a:t>hình</a:t>
              </a:r>
              <a:r>
                <a:rPr lang="vi-VN" b="1" dirty="0" smtClean="0"/>
                <a:t>: </a:t>
              </a:r>
              <a:endParaRPr lang="en-US" dirty="0"/>
            </a:p>
          </p:txBody>
        </p:sp>
      </p:grpSp>
      <p:sp>
        <p:nvSpPr>
          <p:cNvPr id="7" name="TextBox 6"/>
          <p:cNvSpPr txBox="1"/>
          <p:nvPr/>
        </p:nvSpPr>
        <p:spPr>
          <a:xfrm>
            <a:off x="307975" y="1991235"/>
            <a:ext cx="184731" cy="369332"/>
          </a:xfrm>
          <a:prstGeom prst="rect">
            <a:avLst/>
          </a:prstGeom>
          <a:noFill/>
        </p:spPr>
        <p:txBody>
          <a:bodyPr wrap="none" rtlCol="0">
            <a:spAutoFit/>
          </a:bodyPr>
          <a:lstStyle/>
          <a:p>
            <a:endParaRPr lang="en-US" dirty="0"/>
          </a:p>
        </p:txBody>
      </p:sp>
      <p:grpSp>
        <p:nvGrpSpPr>
          <p:cNvPr id="29" name="Group 28"/>
          <p:cNvGrpSpPr/>
          <p:nvPr/>
        </p:nvGrpSpPr>
        <p:grpSpPr>
          <a:xfrm>
            <a:off x="140500" y="1804817"/>
            <a:ext cx="441739" cy="584775"/>
            <a:chOff x="101435" y="1684204"/>
            <a:chExt cx="441739" cy="584775"/>
          </a:xfrm>
        </p:grpSpPr>
        <p:sp>
          <p:nvSpPr>
            <p:cNvPr id="8" name="Rectangle 7"/>
            <p:cNvSpPr/>
            <p:nvPr/>
          </p:nvSpPr>
          <p:spPr>
            <a:xfrm rot="2536219">
              <a:off x="109639" y="1776574"/>
              <a:ext cx="433535" cy="4110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01435" y="1684204"/>
              <a:ext cx="224971" cy="584775"/>
            </a:xfrm>
            <a:prstGeom prst="rect">
              <a:avLst/>
            </a:prstGeom>
            <a:noFill/>
          </p:spPr>
          <p:txBody>
            <a:bodyPr wrap="square" rtlCol="0">
              <a:spAutoFit/>
            </a:bodyPr>
            <a:lstStyle/>
            <a:p>
              <a:r>
                <a:rPr lang="en-US" sz="3200" b="1" dirty="0" smtClean="0">
                  <a:solidFill>
                    <a:srgbClr val="C00000"/>
                  </a:solidFill>
                  <a:latin typeface="Arial Black" panose="020B0A04020102020204" pitchFamily="34" charset="0"/>
                </a:rPr>
                <a:t>1</a:t>
              </a:r>
              <a:endParaRPr lang="en-US" sz="3200" b="1" dirty="0">
                <a:solidFill>
                  <a:srgbClr val="C00000"/>
                </a:solidFill>
                <a:latin typeface="Arial Black" panose="020B0A04020102020204" pitchFamily="34" charset="0"/>
              </a:endParaRPr>
            </a:p>
          </p:txBody>
        </p:sp>
      </p:grpSp>
      <p:grpSp>
        <p:nvGrpSpPr>
          <p:cNvPr id="30" name="Group 29"/>
          <p:cNvGrpSpPr/>
          <p:nvPr/>
        </p:nvGrpSpPr>
        <p:grpSpPr>
          <a:xfrm>
            <a:off x="140500" y="1818670"/>
            <a:ext cx="441739" cy="584775"/>
            <a:chOff x="101435" y="1684204"/>
            <a:chExt cx="441739" cy="584775"/>
          </a:xfrm>
        </p:grpSpPr>
        <p:sp>
          <p:nvSpPr>
            <p:cNvPr id="31" name="Rectangle 30"/>
            <p:cNvSpPr/>
            <p:nvPr/>
          </p:nvSpPr>
          <p:spPr>
            <a:xfrm rot="2536219">
              <a:off x="109639" y="1776574"/>
              <a:ext cx="433535" cy="4110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01435" y="1684204"/>
              <a:ext cx="224971" cy="584775"/>
            </a:xfrm>
            <a:prstGeom prst="rect">
              <a:avLst/>
            </a:prstGeom>
            <a:noFill/>
          </p:spPr>
          <p:txBody>
            <a:bodyPr wrap="square" rtlCol="0">
              <a:spAutoFit/>
            </a:bodyPr>
            <a:lstStyle/>
            <a:p>
              <a:r>
                <a:rPr lang="en-US" sz="3200" b="1" dirty="0">
                  <a:solidFill>
                    <a:srgbClr val="C00000"/>
                  </a:solidFill>
                  <a:latin typeface="Arial Black" panose="020B0A04020102020204" pitchFamily="34" charset="0"/>
                </a:rPr>
                <a:t>2</a:t>
              </a:r>
            </a:p>
          </p:txBody>
        </p:sp>
      </p:grpSp>
      <p:grpSp>
        <p:nvGrpSpPr>
          <p:cNvPr id="33" name="Group 32"/>
          <p:cNvGrpSpPr/>
          <p:nvPr/>
        </p:nvGrpSpPr>
        <p:grpSpPr>
          <a:xfrm>
            <a:off x="148930" y="1801935"/>
            <a:ext cx="433535" cy="584775"/>
            <a:chOff x="93176" y="1684204"/>
            <a:chExt cx="433535" cy="584775"/>
          </a:xfrm>
        </p:grpSpPr>
        <p:sp>
          <p:nvSpPr>
            <p:cNvPr id="34" name="Rectangle 33"/>
            <p:cNvSpPr/>
            <p:nvPr/>
          </p:nvSpPr>
          <p:spPr>
            <a:xfrm rot="2536219">
              <a:off x="93176" y="1805301"/>
              <a:ext cx="433535" cy="4110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101435" y="1684204"/>
              <a:ext cx="224971" cy="584775"/>
            </a:xfrm>
            <a:prstGeom prst="rect">
              <a:avLst/>
            </a:prstGeom>
            <a:noFill/>
          </p:spPr>
          <p:txBody>
            <a:bodyPr wrap="square" rtlCol="0">
              <a:spAutoFit/>
            </a:bodyPr>
            <a:lstStyle/>
            <a:p>
              <a:r>
                <a:rPr lang="en-US" sz="3200" b="1" dirty="0">
                  <a:solidFill>
                    <a:srgbClr val="C00000"/>
                  </a:solidFill>
                  <a:latin typeface="Arial Black" panose="020B0A04020102020204" pitchFamily="34" charset="0"/>
                </a:rPr>
                <a:t>3</a:t>
              </a:r>
            </a:p>
          </p:txBody>
        </p:sp>
      </p:grpSp>
      <p:grpSp>
        <p:nvGrpSpPr>
          <p:cNvPr id="36" name="Group 35"/>
          <p:cNvGrpSpPr/>
          <p:nvPr/>
        </p:nvGrpSpPr>
        <p:grpSpPr>
          <a:xfrm>
            <a:off x="148388" y="1835126"/>
            <a:ext cx="441739" cy="584775"/>
            <a:chOff x="101435" y="1684204"/>
            <a:chExt cx="441739" cy="584775"/>
          </a:xfrm>
        </p:grpSpPr>
        <p:sp>
          <p:nvSpPr>
            <p:cNvPr id="37" name="Rectangle 36"/>
            <p:cNvSpPr/>
            <p:nvPr/>
          </p:nvSpPr>
          <p:spPr>
            <a:xfrm rot="2536219">
              <a:off x="109639" y="1776574"/>
              <a:ext cx="433535" cy="4110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101435" y="1684204"/>
              <a:ext cx="224971" cy="584775"/>
            </a:xfrm>
            <a:prstGeom prst="rect">
              <a:avLst/>
            </a:prstGeom>
            <a:noFill/>
          </p:spPr>
          <p:txBody>
            <a:bodyPr wrap="square" rtlCol="0">
              <a:spAutoFit/>
            </a:bodyPr>
            <a:lstStyle/>
            <a:p>
              <a:r>
                <a:rPr lang="en-US" sz="3200" b="1" dirty="0">
                  <a:solidFill>
                    <a:srgbClr val="C00000"/>
                  </a:solidFill>
                  <a:latin typeface="Arial Black" panose="020B0A04020102020204" pitchFamily="34" charset="0"/>
                </a:rPr>
                <a:t>4</a:t>
              </a:r>
            </a:p>
          </p:txBody>
        </p:sp>
      </p:grpSp>
      <p:grpSp>
        <p:nvGrpSpPr>
          <p:cNvPr id="39" name="Group 38"/>
          <p:cNvGrpSpPr/>
          <p:nvPr/>
        </p:nvGrpSpPr>
        <p:grpSpPr>
          <a:xfrm>
            <a:off x="154295" y="1826198"/>
            <a:ext cx="441739" cy="584775"/>
            <a:chOff x="101435" y="1684204"/>
            <a:chExt cx="441739" cy="584775"/>
          </a:xfrm>
        </p:grpSpPr>
        <p:sp>
          <p:nvSpPr>
            <p:cNvPr id="40" name="Rectangle 39"/>
            <p:cNvSpPr/>
            <p:nvPr/>
          </p:nvSpPr>
          <p:spPr>
            <a:xfrm rot="2536219">
              <a:off x="109639" y="1776574"/>
              <a:ext cx="433535" cy="4110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101435" y="1684204"/>
              <a:ext cx="224971" cy="584775"/>
            </a:xfrm>
            <a:prstGeom prst="rect">
              <a:avLst/>
            </a:prstGeom>
            <a:noFill/>
          </p:spPr>
          <p:txBody>
            <a:bodyPr wrap="square" rtlCol="0">
              <a:spAutoFit/>
            </a:bodyPr>
            <a:lstStyle/>
            <a:p>
              <a:r>
                <a:rPr lang="en-US" sz="3200" b="1" dirty="0">
                  <a:solidFill>
                    <a:srgbClr val="C00000"/>
                  </a:solidFill>
                  <a:latin typeface="Arial Black" panose="020B0A04020102020204" pitchFamily="34" charset="0"/>
                </a:rPr>
                <a:t>5</a:t>
              </a:r>
            </a:p>
          </p:txBody>
        </p:sp>
      </p:gr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6543" y="1638028"/>
            <a:ext cx="6227866" cy="5036041"/>
          </a:xfrm>
          <a:prstGeom prst="rect">
            <a:avLst/>
          </a:prstGeom>
        </p:spPr>
      </p:pic>
      <p:sp>
        <p:nvSpPr>
          <p:cNvPr id="48" name="Rounded Rectangle 47"/>
          <p:cNvSpPr/>
          <p:nvPr/>
        </p:nvSpPr>
        <p:spPr>
          <a:xfrm>
            <a:off x="102561" y="2639060"/>
            <a:ext cx="4952716" cy="416437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smtClean="0">
                <a:solidFill>
                  <a:srgbClr val="C00000"/>
                </a:solidFill>
                <a:latin typeface="Times New Roman" panose="02020603050405020304" pitchFamily="18" charset="0"/>
                <a:cs typeface="Times New Roman" panose="02020603050405020304" pitchFamily="18" charset="0"/>
              </a:rPr>
              <a:t>Khi </a:t>
            </a:r>
            <a:r>
              <a:rPr lang="vi-VN" sz="2400" b="1" dirty="0">
                <a:solidFill>
                  <a:srgbClr val="C00000"/>
                </a:solidFill>
                <a:latin typeface="Times New Roman" panose="02020603050405020304" pitchFamily="18" charset="0"/>
                <a:cs typeface="Times New Roman" panose="02020603050405020304" pitchFamily="18" charset="0"/>
              </a:rPr>
              <a:t>tôi kể cho trẻ nghe câu truyện “Vịt con nói dối” thông qua nội </a:t>
            </a:r>
            <a:r>
              <a:rPr lang="vi-VN" sz="2400" b="1" dirty="0" smtClean="0">
                <a:solidFill>
                  <a:srgbClr val="C00000"/>
                </a:solidFill>
                <a:latin typeface="Times New Roman" panose="02020603050405020304" pitchFamily="18" charset="0"/>
                <a:cs typeface="Times New Roman" panose="02020603050405020304" pitchFamily="18" charset="0"/>
              </a:rPr>
              <a:t>dung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câu</a:t>
            </a:r>
            <a:r>
              <a:rPr lang="vi-VN" sz="2400" b="1" dirty="0" smtClean="0">
                <a:solidFill>
                  <a:srgbClr val="C00000"/>
                </a:solidFill>
                <a:latin typeface="Times New Roman" panose="02020603050405020304" pitchFamily="18" charset="0"/>
                <a:cs typeface="Times New Roman" panose="02020603050405020304" pitchFamily="18" charset="0"/>
              </a:rPr>
              <a:t> </a:t>
            </a:r>
            <a:r>
              <a:rPr lang="vi-VN" sz="2400" b="1" dirty="0">
                <a:solidFill>
                  <a:srgbClr val="C00000"/>
                </a:solidFill>
                <a:latin typeface="Times New Roman" panose="02020603050405020304" pitchFamily="18" charset="0"/>
                <a:cs typeface="Times New Roman" panose="02020603050405020304" pitchFamily="18" charset="0"/>
              </a:rPr>
              <a:t>truyện trẻ biết được trong cuộc sống trẻ không nên nói dối, phải thật </a:t>
            </a:r>
            <a:r>
              <a:rPr lang="vi-VN" sz="2400" b="1" dirty="0" smtClean="0">
                <a:solidFill>
                  <a:srgbClr val="C00000"/>
                </a:solidFill>
                <a:latin typeface="Times New Roman" panose="02020603050405020304" pitchFamily="18" charset="0"/>
                <a:cs typeface="Times New Roman" panose="02020603050405020304" pitchFamily="18" charset="0"/>
              </a:rPr>
              <a:t>thà</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và</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trung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thực</a:t>
            </a:r>
            <a:r>
              <a:rPr lang="vi-VN" sz="2400" b="1" dirty="0" smtClean="0">
                <a:solidFill>
                  <a:srgbClr val="C00000"/>
                </a:solidFill>
                <a:latin typeface="Times New Roman" panose="02020603050405020304" pitchFamily="18" charset="0"/>
                <a:cs typeface="Times New Roman" panose="02020603050405020304" pitchFamily="18" charset="0"/>
              </a:rPr>
              <a:t> </a:t>
            </a:r>
            <a:r>
              <a:rPr lang="vi-VN" sz="2400" b="1" dirty="0">
                <a:solidFill>
                  <a:srgbClr val="C00000"/>
                </a:solidFill>
                <a:latin typeface="Times New Roman" panose="02020603050405020304" pitchFamily="18" charset="0"/>
                <a:cs typeface="Times New Roman" panose="02020603050405020304" pitchFamily="18" charset="0"/>
              </a:rPr>
              <a:t>từ đó giáo dục kỹ năng sống như tính trung thực cho trẻ trong cuộc sống hàng ngày.</a:t>
            </a:r>
            <a:endParaRPr lang="en-US" sz="2400" b="1" dirty="0">
              <a:solidFill>
                <a:srgbClr val="C00000"/>
              </a:solidFill>
              <a:latin typeface="Times New Roman" panose="02020603050405020304" pitchFamily="18" charset="0"/>
              <a:cs typeface="Times New Roman" panose="02020603050405020304" pitchFamily="18" charset="0"/>
            </a:endParaRPr>
          </a:p>
          <a:p>
            <a:pPr algn="ctr"/>
            <a:endParaRPr lang="en-US" sz="1600" dirty="0"/>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007" y="1651728"/>
            <a:ext cx="6230490" cy="4885706"/>
          </a:xfrm>
          <a:prstGeom prst="rect">
            <a:avLst/>
          </a:prstGeom>
        </p:spPr>
      </p:pic>
      <p:sp>
        <p:nvSpPr>
          <p:cNvPr id="50" name="Rounded Rectangle 49"/>
          <p:cNvSpPr/>
          <p:nvPr/>
        </p:nvSpPr>
        <p:spPr>
          <a:xfrm>
            <a:off x="129344" y="2622451"/>
            <a:ext cx="4998377" cy="42355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C00000"/>
                </a:solidFill>
                <a:latin typeface="Times New Roman" panose="02020603050405020304" pitchFamily="18" charset="0"/>
                <a:cs typeface="Times New Roman" panose="02020603050405020304" pitchFamily="18" charset="0"/>
              </a:rPr>
              <a:t>Tôi dạy trẻ kỹ năng giao tiếp, trẻ biết chia sẻ thông tin về </a:t>
            </a:r>
            <a:r>
              <a:rPr lang="en-US" sz="2400" dirty="0" err="1" smtClean="0">
                <a:solidFill>
                  <a:srgbClr val="C00000"/>
                </a:solidFill>
                <a:latin typeface="Times New Roman" panose="02020603050405020304" pitchFamily="18" charset="0"/>
                <a:cs typeface="Times New Roman" panose="02020603050405020304" pitchFamily="18" charset="0"/>
              </a:rPr>
              <a:t>các</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loài</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vật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nuôi</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biết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chăm</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sóc</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và</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bảo</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vệ</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các</a:t>
            </a:r>
            <a:r>
              <a:rPr lang="en-US" sz="2400" dirty="0" smtClean="0">
                <a:solidFill>
                  <a:srgbClr val="C00000"/>
                </a:solidFill>
                <a:latin typeface="Times New Roman" panose="02020603050405020304" pitchFamily="18" charset="0"/>
                <a:cs typeface="Times New Roman" panose="02020603050405020304" pitchFamily="18" charset="0"/>
              </a:rPr>
              <a:t> con </a:t>
            </a:r>
            <a:r>
              <a:rPr lang="en-US" sz="2400" dirty="0" err="1" smtClean="0">
                <a:solidFill>
                  <a:srgbClr val="C00000"/>
                </a:solidFill>
                <a:latin typeface="Times New Roman" panose="02020603050405020304" pitchFamily="18" charset="0"/>
                <a:cs typeface="Times New Roman" panose="02020603050405020304" pitchFamily="18" charset="0"/>
              </a:rPr>
              <a:t>vật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nuôi</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663" y="1651728"/>
            <a:ext cx="6233806" cy="5022341"/>
          </a:xfrm>
          <a:prstGeom prst="rect">
            <a:avLst/>
          </a:prstGeom>
        </p:spPr>
      </p:pic>
      <p:sp>
        <p:nvSpPr>
          <p:cNvPr id="52" name="Rounded Rectangle 51"/>
          <p:cNvSpPr/>
          <p:nvPr/>
        </p:nvSpPr>
        <p:spPr>
          <a:xfrm>
            <a:off x="102561" y="2487783"/>
            <a:ext cx="5025160" cy="43702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Times New Roman" panose="02020603050405020304" pitchFamily="18" charset="0"/>
                <a:cs typeface="Times New Roman" panose="02020603050405020304" pitchFamily="18" charset="0"/>
              </a:rPr>
              <a:t>Tôi sẽ kích thích trẻ bộc lộ những suy </a:t>
            </a:r>
            <a:r>
              <a:rPr lang="vi-VN" sz="2400" dirty="0" smtClean="0">
                <a:solidFill>
                  <a:srgbClr val="C00000"/>
                </a:solidFill>
                <a:latin typeface="Times New Roman" panose="02020603050405020304" pitchFamily="18" charset="0"/>
                <a:cs typeface="Times New Roman" panose="02020603050405020304" pitchFamily="18" charset="0"/>
              </a:rPr>
              <a:t>nghĩ, </a:t>
            </a:r>
            <a:r>
              <a:rPr lang="vi-VN" sz="2400" dirty="0">
                <a:solidFill>
                  <a:srgbClr val="C00000"/>
                </a:solidFill>
                <a:latin typeface="Times New Roman" panose="02020603050405020304" pitchFamily="18" charset="0"/>
                <a:cs typeface="Times New Roman" panose="02020603050405020304" pitchFamily="18" charset="0"/>
              </a:rPr>
              <a:t>khả năng tưởng tượng và sáng tạo của mình.</a:t>
            </a:r>
            <a:endParaRPr lang="en-US" sz="2400" dirty="0">
              <a:solidFill>
                <a:srgbClr val="C00000"/>
              </a:solidFill>
              <a:latin typeface="Times New Roman" panose="02020603050405020304" pitchFamily="18" charset="0"/>
              <a:cs typeface="Times New Roman" panose="02020603050405020304" pitchFamily="18" charset="0"/>
            </a:endParaRPr>
          </a:p>
          <a:p>
            <a:r>
              <a:rPr lang="vi-VN" sz="2400" dirty="0">
                <a:solidFill>
                  <a:srgbClr val="C00000"/>
                </a:solidFill>
                <a:latin typeface="Times New Roman" panose="02020603050405020304" pitchFamily="18" charset="0"/>
                <a:cs typeface="Times New Roman" panose="02020603050405020304" pitchFamily="18" charset="0"/>
              </a:rPr>
              <a:t>Ví dụ: Với đề tài " </a:t>
            </a:r>
            <a:r>
              <a:rPr lang="en-US" sz="2400" dirty="0" err="1" smtClean="0">
                <a:solidFill>
                  <a:srgbClr val="C00000"/>
                </a:solidFill>
                <a:latin typeface="Times New Roman" panose="02020603050405020304" pitchFamily="18" charset="0"/>
                <a:cs typeface="Times New Roman" panose="02020603050405020304" pitchFamily="18" charset="0"/>
              </a:rPr>
              <a:t>trang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trí</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thiệp</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tặng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mẹ</a:t>
            </a:r>
            <a:r>
              <a:rPr lang="en-US" sz="2400" dirty="0" smtClean="0">
                <a:solidFill>
                  <a:srgbClr val="C00000"/>
                </a:solidFill>
                <a:latin typeface="Times New Roman" panose="02020603050405020304" pitchFamily="18" charset="0"/>
                <a:cs typeface="Times New Roman" panose="02020603050405020304" pitchFamily="18" charset="0"/>
              </a:rPr>
              <a:t> 20/10</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 ngoài việc dạy kỹ năng </a:t>
            </a:r>
            <a:r>
              <a:rPr lang="en-US" sz="2400" dirty="0" err="1" smtClean="0">
                <a:solidFill>
                  <a:srgbClr val="C00000"/>
                </a:solidFill>
                <a:latin typeface="Times New Roman" panose="02020603050405020304" pitchFamily="18" charset="0"/>
                <a:cs typeface="Times New Roman" panose="02020603050405020304" pitchFamily="18" charset="0"/>
              </a:rPr>
              <a:t>xé</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dán</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tôi còn dạy trẻ </a:t>
            </a:r>
            <a:r>
              <a:rPr lang="en-US" sz="2400" dirty="0" smtClean="0">
                <a:solidFill>
                  <a:srgbClr val="C00000"/>
                </a:solidFill>
                <a:latin typeface="Times New Roman" panose="02020603050405020304" pitchFamily="18" charset="0"/>
                <a:cs typeface="Times New Roman" panose="02020603050405020304" pitchFamily="18" charset="0"/>
              </a:rPr>
              <a:t>long </a:t>
            </a:r>
            <a:r>
              <a:rPr lang="en-US" sz="2400" dirty="0" err="1" smtClean="0">
                <a:solidFill>
                  <a:srgbClr val="C00000"/>
                </a:solidFill>
                <a:latin typeface="Times New Roman" panose="02020603050405020304" pitchFamily="18" charset="0"/>
                <a:cs typeface="Times New Roman" panose="02020603050405020304" pitchFamily="18" charset="0"/>
              </a:rPr>
              <a:t>biết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ơn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yêu</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quý</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mẹ</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và</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những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người</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thân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Trẻ</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biết</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giữ gìn sản phẩm,  không ngắt hoa, bẻ cành ở sân trường, </a:t>
            </a:r>
            <a:r>
              <a:rPr lang="vi-VN" sz="2400" dirty="0" smtClean="0">
                <a:solidFill>
                  <a:srgbClr val="C00000"/>
                </a:solidFill>
                <a:latin typeface="Times New Roman" panose="02020603050405020304" pitchFamily="18" charset="0"/>
                <a:cs typeface="Times New Roman" panose="02020603050405020304" pitchFamily="18" charset="0"/>
              </a:rPr>
              <a:t>công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viên</a:t>
            </a:r>
            <a:endParaRPr lang="en-US" sz="2400" dirty="0">
              <a:solidFill>
                <a:srgbClr val="C00000"/>
              </a:solidFill>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726779" y="1688225"/>
            <a:ext cx="5065486" cy="772214"/>
            <a:chOff x="1466394" y="3663985"/>
            <a:chExt cx="5065486" cy="772214"/>
          </a:xfrm>
        </p:grpSpPr>
        <p:sp>
          <p:nvSpPr>
            <p:cNvPr id="19" name="Rounded Rectangle 18"/>
            <p:cNvSpPr/>
            <p:nvPr/>
          </p:nvSpPr>
          <p:spPr>
            <a:xfrm>
              <a:off x="1466394" y="3663985"/>
              <a:ext cx="5065486" cy="772214"/>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02971" y="3846286"/>
              <a:ext cx="3844322" cy="369332"/>
            </a:xfrm>
            <a:prstGeom prst="rect">
              <a:avLst/>
            </a:prstGeom>
            <a:noFill/>
          </p:spPr>
          <p:txBody>
            <a:bodyPr wrap="none" rtlCol="0">
              <a:spAutoFit/>
            </a:bodyPr>
            <a:lstStyle/>
            <a:p>
              <a:r>
                <a:rPr lang="vi-VN" dirty="0" smtClean="0"/>
                <a:t> </a:t>
              </a:r>
              <a:r>
                <a:rPr lang="vi-VN" b="1" dirty="0" smtClean="0"/>
                <a:t>Thông </a:t>
              </a:r>
              <a:r>
                <a:rPr lang="vi-VN" b="1" dirty="0"/>
                <a:t>qua hoạt động thể dục </a:t>
              </a:r>
              <a:endParaRPr lang="en-US" dirty="0"/>
            </a:p>
          </p:txBody>
        </p:sp>
      </p:grpSp>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6006" y="1638028"/>
            <a:ext cx="6230491" cy="5036041"/>
          </a:xfrm>
          <a:prstGeom prst="rect">
            <a:avLst/>
          </a:prstGeom>
        </p:spPr>
      </p:pic>
      <p:sp>
        <p:nvSpPr>
          <p:cNvPr id="55" name="Rounded Rectangle 54"/>
          <p:cNvSpPr/>
          <p:nvPr/>
        </p:nvSpPr>
        <p:spPr>
          <a:xfrm>
            <a:off x="67489" y="2480790"/>
            <a:ext cx="5122086" cy="437720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C00000"/>
                </a:solidFill>
                <a:latin typeface="Times New Roman" panose="02020603050405020304" pitchFamily="18" charset="0"/>
                <a:cs typeface="Times New Roman" panose="02020603050405020304" pitchFamily="18" charset="0"/>
              </a:rPr>
              <a:t>Tôi dạy trẻ biết các kỹ năng vận động, biết siêng năng rèn luyện để cơ thể khỏe mạnh, trẻ biết trong khi tập không chen lấn xô đẩy nhau</a:t>
            </a:r>
            <a:endParaRPr lang="en-US" sz="3200" b="1" dirty="0">
              <a:solidFill>
                <a:srgbClr val="C0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702629" y="1677388"/>
            <a:ext cx="5065486" cy="772214"/>
            <a:chOff x="971266" y="2661526"/>
            <a:chExt cx="5065486" cy="772214"/>
          </a:xfrm>
        </p:grpSpPr>
        <p:sp>
          <p:nvSpPr>
            <p:cNvPr id="15" name="Rounded Rectangle 14"/>
            <p:cNvSpPr/>
            <p:nvPr/>
          </p:nvSpPr>
          <p:spPr>
            <a:xfrm>
              <a:off x="971266" y="2661526"/>
              <a:ext cx="5065486" cy="772214"/>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91771" y="2873829"/>
              <a:ext cx="4047903" cy="369332"/>
            </a:xfrm>
            <a:prstGeom prst="rect">
              <a:avLst/>
            </a:prstGeom>
            <a:noFill/>
          </p:spPr>
          <p:txBody>
            <a:bodyPr wrap="none" rtlCol="0">
              <a:spAutoFit/>
            </a:bodyPr>
            <a:lstStyle/>
            <a:p>
              <a:r>
                <a:rPr lang="vi-VN" dirty="0" smtClean="0"/>
                <a:t> </a:t>
              </a:r>
              <a:r>
                <a:rPr lang="vi-VN" b="1" dirty="0"/>
                <a:t>Thông qua hoạt động âm nhạc:</a:t>
              </a:r>
              <a:r>
                <a:rPr lang="vi-VN" dirty="0"/>
                <a:t> </a:t>
              </a:r>
              <a:endParaRPr lang="en-US" dirty="0"/>
            </a:p>
          </p:txBody>
        </p:sp>
      </p:grpSp>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2397" y="1638027"/>
            <a:ext cx="6209603" cy="5036041"/>
          </a:xfrm>
          <a:prstGeom prst="rect">
            <a:avLst/>
          </a:prstGeom>
        </p:spPr>
      </p:pic>
      <p:sp>
        <p:nvSpPr>
          <p:cNvPr id="57" name="Rounded Rectangle 56"/>
          <p:cNvSpPr/>
          <p:nvPr/>
        </p:nvSpPr>
        <p:spPr>
          <a:xfrm>
            <a:off x="66839" y="2505645"/>
            <a:ext cx="5642739" cy="43523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C00000"/>
                </a:solidFill>
                <a:latin typeface="Times New Roman" panose="02020603050405020304" pitchFamily="18" charset="0"/>
                <a:cs typeface="Times New Roman" panose="02020603050405020304" pitchFamily="18" charset="0"/>
              </a:rPr>
              <a:t>Với tiết dạy hát, dạy vận động, tôi sẽ kích thích khả năng tự tin, mạnh dạn của trẻ</a:t>
            </a:r>
            <a:endParaRPr lang="en-US" sz="2400" b="1" dirty="0">
              <a:solidFill>
                <a:srgbClr val="C00000"/>
              </a:solidFill>
              <a:latin typeface="Times New Roman" panose="02020603050405020304" pitchFamily="18" charset="0"/>
              <a:cs typeface="Times New Roman" panose="02020603050405020304" pitchFamily="18" charset="0"/>
            </a:endParaRPr>
          </a:p>
          <a:p>
            <a:r>
              <a:rPr lang="vi-VN" sz="2400" b="1" dirty="0">
                <a:solidFill>
                  <a:srgbClr val="C00000"/>
                </a:solidFill>
                <a:latin typeface="Times New Roman" panose="02020603050405020304" pitchFamily="18" charset="0"/>
                <a:cs typeface="Times New Roman" panose="02020603050405020304" pitchFamily="18" charset="0"/>
              </a:rPr>
              <a:t> Ví dụ: Dạy bài hát " Rửa mặt như mèo" tôi giáo dục thói quen giữ vệ sinh thân thể sạch sẽ. </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604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heel(1)">
                                      <p:cBhvr>
                                        <p:cTn id="22" dur="20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circle(in)">
                                      <p:cBhvr>
                                        <p:cTn id="37" dur="20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heel(1)">
                                      <p:cBhvr>
                                        <p:cTn id="57" dur="20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randombar(horizontal)">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heel(1)">
                                      <p:cBhvr>
                                        <p:cTn id="77" dur="2000"/>
                                        <p:tgtEl>
                                          <p:spTgt spid="53"/>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randombar(horizontal)">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circle(in)">
                                      <p:cBhvr>
                                        <p:cTn id="94" dur="2000"/>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57"/>
                                        </p:tgtEl>
                                        <p:attrNameLst>
                                          <p:attrName>style.visibility</p:attrName>
                                        </p:attrNameLst>
                                      </p:cBhvr>
                                      <p:to>
                                        <p:strVal val="visible"/>
                                      </p:to>
                                    </p:set>
                                    <p:anim calcmode="lin" valueType="num">
                                      <p:cBhvr>
                                        <p:cTn id="104" dur="1000" fill="hold"/>
                                        <p:tgtEl>
                                          <p:spTgt spid="57"/>
                                        </p:tgtEl>
                                        <p:attrNameLst>
                                          <p:attrName>ppt_w</p:attrName>
                                        </p:attrNameLst>
                                      </p:cBhvr>
                                      <p:tavLst>
                                        <p:tav tm="0">
                                          <p:val>
                                            <p:fltVal val="0"/>
                                          </p:val>
                                        </p:tav>
                                        <p:tav tm="100000">
                                          <p:val>
                                            <p:strVal val="#ppt_w"/>
                                          </p:val>
                                        </p:tav>
                                      </p:tavLst>
                                    </p:anim>
                                    <p:anim calcmode="lin" valueType="num">
                                      <p:cBhvr>
                                        <p:cTn id="105" dur="1000" fill="hold"/>
                                        <p:tgtEl>
                                          <p:spTgt spid="57"/>
                                        </p:tgtEl>
                                        <p:attrNameLst>
                                          <p:attrName>ppt_h</p:attrName>
                                        </p:attrNameLst>
                                      </p:cBhvr>
                                      <p:tavLst>
                                        <p:tav tm="0">
                                          <p:val>
                                            <p:fltVal val="0"/>
                                          </p:val>
                                        </p:tav>
                                        <p:tav tm="100000">
                                          <p:val>
                                            <p:strVal val="#ppt_h"/>
                                          </p:val>
                                        </p:tav>
                                      </p:tavLst>
                                    </p:anim>
                                    <p:anim calcmode="lin" valueType="num">
                                      <p:cBhvr>
                                        <p:cTn id="106" dur="1000" fill="hold"/>
                                        <p:tgtEl>
                                          <p:spTgt spid="57"/>
                                        </p:tgtEl>
                                        <p:attrNameLst>
                                          <p:attrName>style.rotation</p:attrName>
                                        </p:attrNameLst>
                                      </p:cBhvr>
                                      <p:tavLst>
                                        <p:tav tm="0">
                                          <p:val>
                                            <p:fltVal val="90"/>
                                          </p:val>
                                        </p:tav>
                                        <p:tav tm="100000">
                                          <p:val>
                                            <p:fltVal val="0"/>
                                          </p:val>
                                        </p:tav>
                                      </p:tavLst>
                                    </p:anim>
                                    <p:animEffect transition="in" filter="fade">
                                      <p:cBhvr>
                                        <p:cTn id="10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2" grpId="0" animBg="1"/>
      <p:bldP spid="55"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94670" y="472966"/>
            <a:ext cx="3189852" cy="14498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i="1" u="sng" dirty="0">
                <a:solidFill>
                  <a:srgbClr val="FF0000"/>
                </a:solidFill>
                <a:latin typeface="Times New Roman" panose="02020603050405020304" pitchFamily="18" charset="0"/>
                <a:cs typeface="Times New Roman" panose="02020603050405020304" pitchFamily="18" charset="0"/>
              </a:rPr>
              <a:t>Biện pháp 4: </a:t>
            </a:r>
            <a:r>
              <a:rPr lang="en-US" sz="2400" i="1" dirty="0" err="1">
                <a:solidFill>
                  <a:srgbClr val="FF0000"/>
                </a:solidFill>
                <a:latin typeface="Times New Roman" panose="02020603050405020304" pitchFamily="18" charset="0"/>
                <a:cs typeface="Times New Roman" panose="02020603050405020304" pitchFamily="18" charset="0"/>
              </a:rPr>
              <a:t>Giáo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dục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trẻ</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kỹ</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qua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hoạt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a:t>
            </a:r>
            <a:r>
              <a:rPr lang="vi-VN" sz="2400" b="1" i="1"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3884610" y="1369992"/>
            <a:ext cx="5217436" cy="589191"/>
            <a:chOff x="4086677" y="1370378"/>
            <a:chExt cx="5217436" cy="589191"/>
          </a:xfrm>
        </p:grpSpPr>
        <p:sp>
          <p:nvSpPr>
            <p:cNvPr id="2" name="Oval 1"/>
            <p:cNvSpPr/>
            <p:nvPr/>
          </p:nvSpPr>
          <p:spPr>
            <a:xfrm>
              <a:off x="4086677" y="1407886"/>
              <a:ext cx="580571" cy="515327"/>
            </a:xfrm>
            <a:prstGeom prst="ellipse">
              <a:avLst/>
            </a:prstGeom>
            <a:solidFill>
              <a:srgbClr val="F709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Berlin Sans FB Demi" panose="020E0802020502020306" pitchFamily="34" charset="0"/>
                </a:rPr>
                <a:t>1</a:t>
              </a:r>
              <a:endParaRPr lang="en-US" sz="3600" dirty="0">
                <a:solidFill>
                  <a:srgbClr val="FFFF00"/>
                </a:solidFill>
                <a:latin typeface="Berlin Sans FB Demi" panose="020E0802020502020306" pitchFamily="34" charset="0"/>
              </a:endParaRPr>
            </a:p>
          </p:txBody>
        </p:sp>
        <p:sp>
          <p:nvSpPr>
            <p:cNvPr id="12" name="Rectangle 11"/>
            <p:cNvSpPr/>
            <p:nvPr/>
          </p:nvSpPr>
          <p:spPr>
            <a:xfrm>
              <a:off x="4862455" y="1370378"/>
              <a:ext cx="4441658" cy="5891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002060"/>
                  </a:solidFill>
                  <a:latin typeface="Times New Roman" panose="02020603050405020304" pitchFamily="18" charset="0"/>
                  <a:cs typeface="Times New Roman" panose="02020603050405020304" pitchFamily="18" charset="0"/>
                </a:rPr>
                <a:t>Trong giờ đón, trả </a:t>
              </a:r>
              <a:r>
                <a:rPr lang="nl-NL" sz="2000" b="1" dirty="0" smtClean="0">
                  <a:solidFill>
                    <a:srgbClr val="002060"/>
                  </a:solidFill>
                  <a:latin typeface="Times New Roman" panose="02020603050405020304" pitchFamily="18" charset="0"/>
                  <a:cs typeface="Times New Roman" panose="02020603050405020304" pitchFamily="18" charset="0"/>
                </a:rPr>
                <a:t>trẻ</a:t>
              </a:r>
              <a:endParaRPr lang="en-US" sz="2000" dirty="0">
                <a:solidFill>
                  <a:srgbClr val="002060"/>
                </a:solidFill>
                <a:latin typeface="Times New Roman" panose="02020603050405020304" pitchFamily="18" charset="0"/>
                <a:cs typeface="Times New Roman" panose="02020603050405020304" pitchFamily="18" charset="0"/>
              </a:endParaRPr>
            </a:p>
          </p:txBody>
        </p:sp>
      </p:gr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315" y="2191201"/>
            <a:ext cx="7924421" cy="4635601"/>
          </a:xfrm>
          <a:prstGeom prst="rect">
            <a:avLst/>
          </a:prstGeom>
        </p:spPr>
      </p:pic>
      <p:sp>
        <p:nvSpPr>
          <p:cNvPr id="13" name="Rectangle 4"/>
          <p:cNvSpPr>
            <a:spLocks noChangeArrowheads="1"/>
          </p:cNvSpPr>
          <p:nvPr/>
        </p:nvSpPr>
        <p:spPr bwMode="auto">
          <a:xfrm>
            <a:off x="165427" y="2191201"/>
            <a:ext cx="3837309" cy="4093428"/>
          </a:xfrm>
          <a:prstGeom prst="rect">
            <a:avLst/>
          </a:prstGeom>
          <a:solidFill>
            <a:schemeClr val="accent1">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743200" algn="ctr"/>
              </a:tabLst>
            </a:pPr>
            <a:r>
              <a:rPr kumimoji="0" lang="vi-VN"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 các kỹ năng </a:t>
            </a:r>
            <a:r>
              <a:rPr kumimoji="0" lang="vi-VN"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0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kumimoji="0" lang="en-US" altLang="en-US" sz="20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kumimoji="0" lang="vi-VN"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chào hỏi cũng là một kỹ năng vô cùng quan trọng, kỹ năng này sẽ giúp trẻ có nhiều kiến thức về giao tiếp. Qua giờ đón trả trẻ tôi thường dạy trẻ một số kỹ năng: Biết chào hỏi cô, bố, mẹ và các bạn trong lớp, trẻ tự cất dép, cất ba lô đúng nơi quy định, trẻ uống nước song biết cất cốc đúng chỗ. qua đó trẻ biết giao tiếp, biết tự phục vụ mà không cần nhờ đến sự giúp đỡ của người lớn</a:t>
            </a:r>
            <a:endParaRPr kumimoji="0" lang="vi-VN"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527" y="2221702"/>
            <a:ext cx="7932209" cy="4598967"/>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442" y="2168742"/>
            <a:ext cx="8017501" cy="4547367"/>
          </a:xfrm>
          <a:prstGeom prst="rect">
            <a:avLst/>
          </a:prstGeom>
        </p:spPr>
      </p:pic>
      <p:grpSp>
        <p:nvGrpSpPr>
          <p:cNvPr id="32" name="Group 31"/>
          <p:cNvGrpSpPr/>
          <p:nvPr/>
        </p:nvGrpSpPr>
        <p:grpSpPr>
          <a:xfrm>
            <a:off x="3880296" y="1311172"/>
            <a:ext cx="5221750" cy="664955"/>
            <a:chOff x="3951734" y="2249714"/>
            <a:chExt cx="5221750" cy="664955"/>
          </a:xfrm>
        </p:grpSpPr>
        <p:sp>
          <p:nvSpPr>
            <p:cNvPr id="33" name="Rectangle 32"/>
            <p:cNvSpPr/>
            <p:nvPr/>
          </p:nvSpPr>
          <p:spPr>
            <a:xfrm>
              <a:off x="4731826" y="2249714"/>
              <a:ext cx="4441658" cy="6649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rPr>
                <a:t>Thông</a:t>
              </a:r>
              <a:r>
                <a:rPr lang="en-US" sz="2000" b="1" dirty="0">
                  <a:solidFill>
                    <a:srgbClr val="002060"/>
                  </a:solidFill>
                </a:rPr>
                <a:t> qua </a:t>
              </a:r>
              <a:r>
                <a:rPr lang="en-US" sz="2000" b="1" dirty="0" err="1">
                  <a:solidFill>
                    <a:srgbClr val="002060"/>
                  </a:solidFill>
                </a:rPr>
                <a:t>tổ</a:t>
              </a:r>
              <a:r>
                <a:rPr lang="en-US" sz="2000" b="1" dirty="0">
                  <a:solidFill>
                    <a:srgbClr val="002060"/>
                  </a:solidFill>
                </a:rPr>
                <a:t> </a:t>
              </a:r>
              <a:r>
                <a:rPr lang="en-US" sz="2000" b="1" dirty="0" err="1">
                  <a:solidFill>
                    <a:srgbClr val="002060"/>
                  </a:solidFill>
                </a:rPr>
                <a:t>chức</a:t>
              </a:r>
              <a:r>
                <a:rPr lang="en-US" sz="2000" b="1" dirty="0">
                  <a:solidFill>
                    <a:srgbClr val="002060"/>
                  </a:solidFill>
                </a:rPr>
                <a:t> </a:t>
              </a:r>
              <a:r>
                <a:rPr lang="en-US" sz="2000" b="1" dirty="0" err="1">
                  <a:solidFill>
                    <a:srgbClr val="002060"/>
                  </a:solidFill>
                </a:rPr>
                <a:t>hoạt</a:t>
              </a:r>
              <a:r>
                <a:rPr lang="en-US" sz="2000" b="1" dirty="0">
                  <a:solidFill>
                    <a:srgbClr val="002060"/>
                  </a:solidFill>
                </a:rPr>
                <a:t> </a:t>
              </a:r>
              <a:r>
                <a:rPr lang="en-US" sz="2000" b="1" dirty="0" err="1">
                  <a:solidFill>
                    <a:srgbClr val="002060"/>
                  </a:solidFill>
                </a:rPr>
                <a:t>động</a:t>
              </a:r>
              <a:r>
                <a:rPr lang="en-US" sz="2000" b="1" dirty="0">
                  <a:solidFill>
                    <a:srgbClr val="002060"/>
                  </a:solidFill>
                </a:rPr>
                <a:t> </a:t>
              </a:r>
              <a:r>
                <a:rPr lang="en-US" sz="2000" b="1" dirty="0" err="1">
                  <a:solidFill>
                    <a:srgbClr val="002060"/>
                  </a:solidFill>
                </a:rPr>
                <a:t>ngoài</a:t>
              </a:r>
              <a:r>
                <a:rPr lang="en-US" sz="2000" b="1" dirty="0">
                  <a:solidFill>
                    <a:srgbClr val="002060"/>
                  </a:solidFill>
                </a:rPr>
                <a:t> </a:t>
              </a:r>
              <a:r>
                <a:rPr lang="en-US" sz="2000" b="1" dirty="0" err="1">
                  <a:solidFill>
                    <a:srgbClr val="002060"/>
                  </a:solidFill>
                </a:rPr>
                <a:t>trời</a:t>
              </a:r>
              <a:r>
                <a:rPr lang="en-US" sz="2000" b="1" dirty="0">
                  <a:solidFill>
                    <a:srgbClr val="002060"/>
                  </a:solidFill>
                </a:rPr>
                <a:t>.</a:t>
              </a:r>
              <a:endParaRPr lang="en-US" sz="2000" dirty="0">
                <a:solidFill>
                  <a:srgbClr val="002060"/>
                </a:solidFill>
              </a:endParaRPr>
            </a:p>
          </p:txBody>
        </p:sp>
        <p:sp>
          <p:nvSpPr>
            <p:cNvPr id="34" name="Oval 33"/>
            <p:cNvSpPr/>
            <p:nvPr/>
          </p:nvSpPr>
          <p:spPr>
            <a:xfrm>
              <a:off x="3951734" y="2346042"/>
              <a:ext cx="580571" cy="560093"/>
            </a:xfrm>
            <a:prstGeom prst="ellipse">
              <a:avLst/>
            </a:prstGeom>
            <a:solidFill>
              <a:srgbClr val="F709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Berlin Sans FB Demi" panose="020E0802020502020306" pitchFamily="34" charset="0"/>
                </a:rPr>
                <a:t>2</a:t>
              </a:r>
              <a:endParaRPr lang="en-US" sz="3600" dirty="0">
                <a:solidFill>
                  <a:srgbClr val="FFFF00"/>
                </a:solidFill>
                <a:latin typeface="Berlin Sans FB Demi" panose="020E0802020502020306" pitchFamily="34" charset="0"/>
              </a:endParaRPr>
            </a:p>
          </p:txBody>
        </p:sp>
      </p:gr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7633" y="2226324"/>
            <a:ext cx="8079742" cy="4619542"/>
          </a:xfrm>
          <a:prstGeom prst="rect">
            <a:avLst/>
          </a:prstGeom>
        </p:spPr>
      </p:pic>
      <p:sp>
        <p:nvSpPr>
          <p:cNvPr id="15" name="Rectangle 14"/>
          <p:cNvSpPr/>
          <p:nvPr/>
        </p:nvSpPr>
        <p:spPr>
          <a:xfrm>
            <a:off x="165427" y="2234950"/>
            <a:ext cx="3877045" cy="4042453"/>
          </a:xfrm>
          <a:prstGeom prst="rect">
            <a:avLst/>
          </a:prstGeom>
          <a:solidFill>
            <a:schemeClr val="accent3">
              <a:lumMod val="20000"/>
              <a:lumOff val="80000"/>
            </a:schemeClr>
          </a:solidFill>
        </p:spPr>
        <p:txBody>
          <a:bodyPr wrap="square">
            <a:spAutoFit/>
          </a:bodyPr>
          <a:lstStyle/>
          <a:p>
            <a:pPr>
              <a:lnSpc>
                <a:spcPct val="120000"/>
              </a:lnSpc>
              <a:tabLst>
                <a:tab pos="2743200" algn="ctr"/>
              </a:tabLst>
            </a:pPr>
            <a:r>
              <a:rPr lang="vi-VN" sz="2400" dirty="0">
                <a:solidFill>
                  <a:srgbClr val="FF0000"/>
                </a:solidFill>
                <a:latin typeface="Times New Roman" panose="02020603050405020304" pitchFamily="18" charset="0"/>
                <a:ea typeface="Times New Roman" panose="02020603050405020304" pitchFamily="18" charset="0"/>
              </a:rPr>
              <a:t>Hoạt động ngoài trời là một hoạt động không thể thiếu trong chế độ sinh hoạt một ngày của trẻ. Bởi thông qua đó trẻ được tiếp xúc, gần gũi với thiên nhiên, hít thở bầu không khí trong lành, đồng thời được khám phá, thoả mãn trí tò mò của trẻ.</a:t>
            </a:r>
            <a:endParaRPr lang="en-US" sz="2400" dirty="0">
              <a:solidFill>
                <a:srgbClr val="FF0000"/>
              </a:solidFill>
              <a:latin typeface="Times New Roman" panose="02020603050405020304" pitchFamily="18" charset="0"/>
              <a:ea typeface="Times New Roman" panose="02020603050405020304" pitchFamily="18" charset="0"/>
            </a:endParaRPr>
          </a:p>
        </p:txBody>
      </p:sp>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174" y="2221702"/>
            <a:ext cx="7938825" cy="4610105"/>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4934" y="2191201"/>
            <a:ext cx="7940802" cy="4659969"/>
          </a:xfrm>
          <a:prstGeom prst="rect">
            <a:avLst/>
          </a:prstGeom>
        </p:spPr>
      </p:pic>
      <p:grpSp>
        <p:nvGrpSpPr>
          <p:cNvPr id="41" name="Group 40"/>
          <p:cNvGrpSpPr/>
          <p:nvPr/>
        </p:nvGrpSpPr>
        <p:grpSpPr>
          <a:xfrm>
            <a:off x="3884611" y="1311172"/>
            <a:ext cx="5217436" cy="678787"/>
            <a:chOff x="3943794" y="3418621"/>
            <a:chExt cx="5193685" cy="619968"/>
          </a:xfrm>
        </p:grpSpPr>
        <p:sp>
          <p:nvSpPr>
            <p:cNvPr id="42" name="Rectangle 41"/>
            <p:cNvSpPr/>
            <p:nvPr/>
          </p:nvSpPr>
          <p:spPr>
            <a:xfrm>
              <a:off x="4695822" y="3418621"/>
              <a:ext cx="4441657" cy="6199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Times New Roman" panose="02020603050405020304" pitchFamily="18" charset="0"/>
                  <a:cs typeface="Times New Roman" panose="02020603050405020304" pitchFamily="18" charset="0"/>
                </a:rPr>
                <a:t>Thông</a:t>
              </a:r>
              <a:r>
                <a:rPr lang="en-US" sz="2000" b="1" dirty="0">
                  <a:solidFill>
                    <a:srgbClr val="002060"/>
                  </a:solidFill>
                  <a:latin typeface="Times New Roman" panose="02020603050405020304" pitchFamily="18" charset="0"/>
                  <a:cs typeface="Times New Roman" panose="02020603050405020304" pitchFamily="18" charset="0"/>
                </a:rPr>
                <a:t> qua </a:t>
              </a:r>
              <a:r>
                <a:rPr lang="en-US" sz="2000" b="1" dirty="0" err="1">
                  <a:solidFill>
                    <a:srgbClr val="002060"/>
                  </a:solidFill>
                  <a:latin typeface="Times New Roman" panose="02020603050405020304" pitchFamily="18" charset="0"/>
                  <a:cs typeface="Times New Roman" panose="02020603050405020304" pitchFamily="18" charset="0"/>
                </a:rPr>
                <a:t>hoạt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động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góc</a:t>
              </a:r>
              <a:r>
                <a:rPr lang="en-US" sz="2000" b="1" dirty="0" smtClean="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3" name="Oval 42"/>
            <p:cNvSpPr/>
            <p:nvPr/>
          </p:nvSpPr>
          <p:spPr>
            <a:xfrm>
              <a:off x="3943794" y="3476109"/>
              <a:ext cx="580571" cy="515327"/>
            </a:xfrm>
            <a:prstGeom prst="ellipse">
              <a:avLst/>
            </a:prstGeom>
            <a:solidFill>
              <a:srgbClr val="F709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latin typeface="Berlin Sans FB Demi" panose="020E0802020502020306" pitchFamily="34" charset="0"/>
                </a:rPr>
                <a:t>3</a:t>
              </a:r>
            </a:p>
          </p:txBody>
        </p:sp>
      </p:grpSp>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0212" y="2221703"/>
            <a:ext cx="7995523" cy="4640606"/>
          </a:xfrm>
          <a:prstGeom prst="rect">
            <a:avLst/>
          </a:prstGeom>
        </p:spPr>
      </p:pic>
      <p:sp>
        <p:nvSpPr>
          <p:cNvPr id="49" name="Rectangle 48"/>
          <p:cNvSpPr/>
          <p:nvPr/>
        </p:nvSpPr>
        <p:spPr>
          <a:xfrm>
            <a:off x="94670" y="2205689"/>
            <a:ext cx="3841618" cy="4093428"/>
          </a:xfrm>
          <a:prstGeom prst="rect">
            <a:avLst/>
          </a:prstGeom>
          <a:solidFill>
            <a:schemeClr val="accent1">
              <a:lumMod val="60000"/>
              <a:lumOff val="40000"/>
            </a:schemeClr>
          </a:solidFill>
        </p:spPr>
        <p:txBody>
          <a:bodyPr wrap="square">
            <a:spAutoFit/>
          </a:bodyPr>
          <a:lstStyle/>
          <a:p>
            <a:r>
              <a:rPr lang="vi-VN" sz="2000" b="1" dirty="0">
                <a:solidFill>
                  <a:srgbClr val="000000"/>
                </a:solidFill>
                <a:latin typeface="Times New Roman" panose="02020603050405020304" pitchFamily="18" charset="0"/>
                <a:ea typeface="Times New Roman" panose="02020603050405020304" pitchFamily="18" charset="0"/>
              </a:rPr>
              <a:t>Với hoạt động này tôi thường  xuyên tổ chức cho trẻ chơi các trò chơi như: chăm sóc </a:t>
            </a:r>
            <a:r>
              <a:rPr lang="vi-VN" sz="2000" b="1" dirty="0" smtClean="0">
                <a:solidFill>
                  <a:srgbClr val="000000"/>
                </a:solidFill>
                <a:latin typeface="Times New Roman" panose="02020603050405020304" pitchFamily="18" charset="0"/>
                <a:ea typeface="Times New Roman" panose="02020603050405020304" pitchFamily="18" charset="0"/>
              </a:rPr>
              <a:t>em</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bé</a:t>
            </a:r>
            <a:r>
              <a:rPr lang="vi-VN" sz="2000" b="1" dirty="0" smtClean="0">
                <a:solidFill>
                  <a:srgbClr val="000000"/>
                </a:solidFill>
                <a:latin typeface="Times New Roman" panose="02020603050405020304" pitchFamily="18" charset="0"/>
                <a:ea typeface="Times New Roman" panose="02020603050405020304" pitchFamily="18" charset="0"/>
              </a:rPr>
              <a:t>, </a:t>
            </a:r>
            <a:r>
              <a:rPr lang="vi-VN" sz="2000" b="1" dirty="0">
                <a:solidFill>
                  <a:srgbClr val="000000"/>
                </a:solidFill>
                <a:latin typeface="Times New Roman" panose="02020603050405020304" pitchFamily="18" charset="0"/>
                <a:ea typeface="Times New Roman" panose="02020603050405020304" pitchFamily="18" charset="0"/>
              </a:rPr>
              <a:t>bé tập nấu ăn. Trẻ được thực hành trải nghiệm với các đồ dùng đồ chơi thiết thực như cách </a:t>
            </a:r>
            <a:r>
              <a:rPr lang="en-US" sz="2000" b="1" dirty="0" err="1" smtClean="0">
                <a:solidFill>
                  <a:srgbClr val="000000"/>
                </a:solidFill>
                <a:latin typeface="Times New Roman" panose="02020603050405020304" pitchFamily="18" charset="0"/>
                <a:ea typeface="Times New Roman" panose="02020603050405020304" pitchFamily="18" charset="0"/>
              </a:rPr>
              <a:t>cầm</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thìa</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bế</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em</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bé</a:t>
            </a:r>
            <a:r>
              <a:rPr lang="vi-VN" sz="2000" b="1" dirty="0" smtClean="0">
                <a:solidFill>
                  <a:srgbClr val="000000"/>
                </a:solidFill>
                <a:latin typeface="Times New Roman" panose="02020603050405020304" pitchFamily="18" charset="0"/>
                <a:ea typeface="Times New Roman" panose="02020603050405020304" pitchFamily="18" charset="0"/>
              </a:rPr>
              <a:t>, </a:t>
            </a:r>
            <a:r>
              <a:rPr lang="vi-VN" sz="2000" b="1" dirty="0">
                <a:solidFill>
                  <a:srgbClr val="000000"/>
                </a:solidFill>
                <a:latin typeface="Times New Roman" panose="02020603050405020304" pitchFamily="18" charset="0"/>
                <a:ea typeface="Times New Roman" panose="02020603050405020304" pitchFamily="18" charset="0"/>
              </a:rPr>
              <a:t>cách quấy đảo, cách rót nước, cách chăm em. Qua đó trẻ sẽ bộc lộ rõ nét những hành vi tốt và không tốt. Tôi sẽ quan sát theo dõi, lắng nghe để kịp thời uốn nắn và sửa sai ngay cho trẻ trong khi chơi</a:t>
            </a:r>
            <a:endParaRPr lang="en-US" sz="2000" b="1" dirty="0"/>
          </a:p>
        </p:txBody>
      </p:sp>
      <p:grpSp>
        <p:nvGrpSpPr>
          <p:cNvPr id="50" name="Group 49"/>
          <p:cNvGrpSpPr/>
          <p:nvPr/>
        </p:nvGrpSpPr>
        <p:grpSpPr>
          <a:xfrm>
            <a:off x="3878456" y="1325007"/>
            <a:ext cx="5223590" cy="690237"/>
            <a:chOff x="3940527" y="4382557"/>
            <a:chExt cx="5196952" cy="619969"/>
          </a:xfrm>
        </p:grpSpPr>
        <p:sp>
          <p:nvSpPr>
            <p:cNvPr id="51" name="Rectangle 50"/>
            <p:cNvSpPr/>
            <p:nvPr/>
          </p:nvSpPr>
          <p:spPr>
            <a:xfrm>
              <a:off x="4667248" y="4382557"/>
              <a:ext cx="4470231" cy="6199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Times New Roman" panose="02020603050405020304" pitchFamily="18" charset="0"/>
                  <a:cs typeface="Times New Roman" panose="02020603050405020304" pitchFamily="18" charset="0"/>
                </a:rPr>
                <a:t>Thông</a:t>
              </a:r>
              <a:r>
                <a:rPr lang="en-US" sz="2000" b="1" dirty="0">
                  <a:solidFill>
                    <a:srgbClr val="002060"/>
                  </a:solidFill>
                  <a:latin typeface="Times New Roman" panose="02020603050405020304" pitchFamily="18" charset="0"/>
                  <a:cs typeface="Times New Roman" panose="02020603050405020304" pitchFamily="18" charset="0"/>
                </a:rPr>
                <a:t> qua </a:t>
              </a:r>
              <a:r>
                <a:rPr lang="en-US" sz="2000" b="1" dirty="0" err="1">
                  <a:solidFill>
                    <a:srgbClr val="002060"/>
                  </a:solidFill>
                  <a:latin typeface="Times New Roman" panose="02020603050405020304" pitchFamily="18" charset="0"/>
                  <a:cs typeface="Times New Roman" panose="02020603050405020304" pitchFamily="18" charset="0"/>
                </a:rPr>
                <a:t>giờ</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ăn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ngủ</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2" name="Oval 51"/>
            <p:cNvSpPr/>
            <p:nvPr/>
          </p:nvSpPr>
          <p:spPr>
            <a:xfrm>
              <a:off x="3940527" y="4456652"/>
              <a:ext cx="626027" cy="518478"/>
            </a:xfrm>
            <a:prstGeom prst="ellipse">
              <a:avLst/>
            </a:prstGeom>
            <a:solidFill>
              <a:srgbClr val="F709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latin typeface="Berlin Sans FB Demi" panose="020E0802020502020306" pitchFamily="34" charset="0"/>
                </a:rPr>
                <a:t>4</a:t>
              </a:r>
            </a:p>
          </p:txBody>
        </p:sp>
      </p:grpSp>
      <p:sp>
        <p:nvSpPr>
          <p:cNvPr id="53" name="Rectangle 52"/>
          <p:cNvSpPr/>
          <p:nvPr/>
        </p:nvSpPr>
        <p:spPr>
          <a:xfrm>
            <a:off x="116030" y="2205438"/>
            <a:ext cx="3784235" cy="4492064"/>
          </a:xfrm>
          <a:prstGeom prst="rect">
            <a:avLst/>
          </a:prstGeom>
          <a:solidFill>
            <a:srgbClr val="25DB2E"/>
          </a:solidFill>
        </p:spPr>
        <p:txBody>
          <a:bodyPr wrap="square">
            <a:spAutoFit/>
          </a:bodyPr>
          <a:lstStyle/>
          <a:p>
            <a:pPr algn="just">
              <a:lnSpc>
                <a:spcPct val="120000"/>
              </a:lnSpc>
              <a:tabLst>
                <a:tab pos="2743200" algn="ctr"/>
              </a:tabLst>
            </a:pPr>
            <a:r>
              <a:rPr lang="vi-VN" sz="2000" b="1" dirty="0">
                <a:latin typeface="Times New Roman" panose="02020603050405020304" pitchFamily="18" charset="0"/>
                <a:ea typeface="Times New Roman" panose="02020603050405020304" pitchFamily="18" charset="0"/>
              </a:rPr>
              <a:t>Qua 	giờ </a:t>
            </a:r>
            <a:r>
              <a:rPr lang="vi-VN" sz="2000" b="1" dirty="0" smtClean="0">
                <a:latin typeface="Times New Roman" panose="02020603050405020304" pitchFamily="18" charset="0"/>
                <a:ea typeface="Times New Roman" panose="02020603050405020304" pitchFamily="18" charset="0"/>
              </a:rPr>
              <a:t>ăn</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tôi</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cho</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trẻ</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ngồi</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theo</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nhóm</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Dạy</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trẻ</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biết</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tự</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bê</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ghế</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về</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bàn</a:t>
            </a:r>
            <a:r>
              <a:rPr lang="en-US" sz="2000" b="1" dirty="0" smtClean="0">
                <a:latin typeface="Times New Roman" panose="02020603050405020304" pitchFamily="18" charset="0"/>
                <a:ea typeface="Times New Roman" panose="02020603050405020304" pitchFamily="18" charset="0"/>
              </a:rPr>
              <a:t>,</a:t>
            </a:r>
            <a:r>
              <a:rPr lang="vi-VN" sz="2000" b="1" dirty="0" smtClean="0">
                <a:latin typeface="Times New Roman" panose="02020603050405020304" pitchFamily="18" charset="0"/>
                <a:ea typeface="Times New Roman" panose="02020603050405020304" pitchFamily="18" charset="0"/>
              </a:rPr>
              <a:t> trẻ</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biết</a:t>
            </a:r>
            <a:r>
              <a:rPr lang="en-US" sz="2000" b="1" dirty="0" smtClean="0">
                <a:latin typeface="Times New Roman" panose="02020603050405020304" pitchFamily="18" charset="0"/>
                <a:ea typeface="Times New Roman" panose="02020603050405020304" pitchFamily="18" charset="0"/>
              </a:rPr>
              <a:t> </a:t>
            </a:r>
            <a:r>
              <a:rPr lang="vi-VN" sz="2000" b="1" dirty="0" smtClean="0">
                <a:latin typeface="Times New Roman" panose="02020603050405020304" pitchFamily="18" charset="0"/>
                <a:ea typeface="Times New Roman" panose="02020603050405020304" pitchFamily="18" charset="0"/>
              </a:rPr>
              <a:t>mời </a:t>
            </a:r>
            <a:r>
              <a:rPr lang="vi-VN" sz="2000" b="1" dirty="0">
                <a:latin typeface="Times New Roman" panose="02020603050405020304" pitchFamily="18" charset="0"/>
                <a:ea typeface="Times New Roman" panose="02020603050405020304" pitchFamily="18" charset="0"/>
              </a:rPr>
              <a:t>cô và các bạn cùng ăn cơm, tự xúc cơm ăn, biết nhặt cơm rơi vãi ở bàn khi ăn, biết cách cầm </a:t>
            </a:r>
            <a:r>
              <a:rPr lang="vi-VN" sz="2000" b="1" dirty="0" smtClean="0">
                <a:latin typeface="Times New Roman" panose="02020603050405020304" pitchFamily="18" charset="0"/>
                <a:ea typeface="Times New Roman" panose="02020603050405020304" pitchFamily="18" charset="0"/>
              </a:rPr>
              <a:t>thìa </a:t>
            </a:r>
            <a:r>
              <a:rPr lang="vi-VN" sz="2000" b="1" dirty="0">
                <a:latin typeface="Times New Roman" panose="02020603050405020304" pitchFamily="18" charset="0"/>
                <a:ea typeface="Times New Roman" panose="02020603050405020304" pitchFamily="18" charset="0"/>
              </a:rPr>
              <a:t>thế nào cho đúng và trẻ ăn ngon miệng ăn hết xuất của </a:t>
            </a:r>
            <a:r>
              <a:rPr lang="vi-VN" sz="2000" b="1" dirty="0" smtClean="0">
                <a:latin typeface="Times New Roman" panose="02020603050405020304" pitchFamily="18" charset="0"/>
                <a:ea typeface="Times New Roman" panose="02020603050405020304" pitchFamily="18" charset="0"/>
              </a:rPr>
              <a:t>mình</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giờ</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ngủ</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trẻ</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biết</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xếp</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hàng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lấy</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gối</a:t>
            </a:r>
            <a:r>
              <a:rPr lang="en-US" sz="2000" b="1" dirty="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và</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về</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giường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của</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mình</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Từ</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đó</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trẻ</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có</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kỹ</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năng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tự</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phục</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vụ</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biết</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giúp</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đỡ</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mọi</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người</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xung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quanh</a:t>
            </a:r>
            <a:r>
              <a:rPr lang="en-US" sz="2000" b="1" dirty="0" smtClean="0">
                <a:latin typeface="Times New Roman" panose="02020603050405020304" pitchFamily="18" charset="0"/>
                <a:ea typeface="Times New Roman" panose="02020603050405020304" pitchFamily="18" charset="0"/>
              </a:rPr>
              <a:t>.</a:t>
            </a:r>
            <a:endParaRPr lang="en-US" sz="2000" b="1" dirty="0">
              <a:latin typeface="Times New Roman" panose="02020603050405020304" pitchFamily="18" charset="0"/>
              <a:ea typeface="Times New Roman" panose="02020603050405020304" pitchFamily="18" charset="0"/>
            </a:endParaRPr>
          </a:p>
        </p:txBody>
      </p:sp>
      <p:pic>
        <p:nvPicPr>
          <p:cNvPr id="54" name="Picture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0727" y="2215569"/>
            <a:ext cx="8113738" cy="4616238"/>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0667" y="2214077"/>
            <a:ext cx="8010963" cy="4655857"/>
          </a:xfrm>
          <a:prstGeom prst="rect">
            <a:avLst/>
          </a:prstGeom>
        </p:spPr>
      </p:pic>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20025" y="2181013"/>
            <a:ext cx="8065276" cy="4734551"/>
          </a:xfrm>
          <a:prstGeom prst="rect">
            <a:avLst/>
          </a:prstGeom>
        </p:spPr>
      </p:pic>
      <p:grpSp>
        <p:nvGrpSpPr>
          <p:cNvPr id="57" name="Group 56"/>
          <p:cNvGrpSpPr/>
          <p:nvPr/>
        </p:nvGrpSpPr>
        <p:grpSpPr>
          <a:xfrm>
            <a:off x="3891581" y="1258023"/>
            <a:ext cx="5241946" cy="802531"/>
            <a:chOff x="3951734" y="5346494"/>
            <a:chExt cx="5181430" cy="802531"/>
          </a:xfrm>
        </p:grpSpPr>
        <p:sp>
          <p:nvSpPr>
            <p:cNvPr id="58" name="Rectangle 57"/>
            <p:cNvSpPr/>
            <p:nvPr/>
          </p:nvSpPr>
          <p:spPr>
            <a:xfrm>
              <a:off x="4667247" y="5346494"/>
              <a:ext cx="4465917" cy="8025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rPr>
                <a:t>Dạy</a:t>
              </a:r>
              <a:r>
                <a:rPr lang="en-US" sz="2000" b="1" dirty="0">
                  <a:solidFill>
                    <a:srgbClr val="002060"/>
                  </a:solidFill>
                </a:rPr>
                <a:t> </a:t>
              </a:r>
              <a:r>
                <a:rPr lang="en-US" sz="2000" b="1" dirty="0" err="1">
                  <a:solidFill>
                    <a:srgbClr val="002060"/>
                  </a:solidFill>
                </a:rPr>
                <a:t>kỹ</a:t>
              </a:r>
              <a:r>
                <a:rPr lang="en-US" sz="2000" b="1" dirty="0">
                  <a:solidFill>
                    <a:srgbClr val="002060"/>
                  </a:solidFill>
                </a:rPr>
                <a:t> </a:t>
              </a:r>
              <a:r>
                <a:rPr lang="en-US" sz="2000" b="1" dirty="0" err="1">
                  <a:solidFill>
                    <a:srgbClr val="002060"/>
                  </a:solidFill>
                </a:rPr>
                <a:t>năng</a:t>
              </a:r>
              <a:r>
                <a:rPr lang="en-US" sz="2000" b="1" dirty="0">
                  <a:solidFill>
                    <a:srgbClr val="002060"/>
                  </a:solidFill>
                </a:rPr>
                <a:t> </a:t>
              </a:r>
              <a:r>
                <a:rPr lang="en-US" sz="2000" b="1" dirty="0" err="1">
                  <a:solidFill>
                    <a:srgbClr val="002060"/>
                  </a:solidFill>
                </a:rPr>
                <a:t>sống</a:t>
              </a:r>
              <a:r>
                <a:rPr lang="en-US" sz="2000" b="1" dirty="0">
                  <a:solidFill>
                    <a:srgbClr val="002060"/>
                  </a:solidFill>
                </a:rPr>
                <a:t> </a:t>
              </a:r>
              <a:r>
                <a:rPr lang="en-US" sz="2000" b="1" dirty="0" err="1">
                  <a:solidFill>
                    <a:srgbClr val="002060"/>
                  </a:solidFill>
                </a:rPr>
                <a:t>cho</a:t>
              </a:r>
              <a:r>
                <a:rPr lang="en-US" sz="2000" b="1" dirty="0">
                  <a:solidFill>
                    <a:srgbClr val="002060"/>
                  </a:solidFill>
                </a:rPr>
                <a:t> </a:t>
              </a:r>
              <a:r>
                <a:rPr lang="en-US" sz="2000" b="1" dirty="0" err="1">
                  <a:solidFill>
                    <a:srgbClr val="002060"/>
                  </a:solidFill>
                </a:rPr>
                <a:t>trẻ</a:t>
              </a:r>
              <a:r>
                <a:rPr lang="en-US" sz="2000" b="1" dirty="0">
                  <a:solidFill>
                    <a:srgbClr val="002060"/>
                  </a:solidFill>
                </a:rPr>
                <a:t> ở </a:t>
              </a:r>
              <a:r>
                <a:rPr lang="en-US" sz="2000" b="1" dirty="0" err="1">
                  <a:solidFill>
                    <a:srgbClr val="002060"/>
                  </a:solidFill>
                </a:rPr>
                <a:t>mọi</a:t>
              </a:r>
              <a:r>
                <a:rPr lang="en-US" sz="2000" b="1" dirty="0">
                  <a:solidFill>
                    <a:srgbClr val="002060"/>
                  </a:solidFill>
                </a:rPr>
                <a:t> </a:t>
              </a:r>
              <a:r>
                <a:rPr lang="en-US" sz="2000" b="1" dirty="0" err="1">
                  <a:solidFill>
                    <a:srgbClr val="002060"/>
                  </a:solidFill>
                </a:rPr>
                <a:t>lúc</a:t>
              </a:r>
              <a:r>
                <a:rPr lang="en-US" sz="2000" b="1" dirty="0">
                  <a:solidFill>
                    <a:srgbClr val="002060"/>
                  </a:solidFill>
                </a:rPr>
                <a:t>, </a:t>
              </a:r>
              <a:r>
                <a:rPr lang="en-US" sz="2000" b="1" dirty="0" err="1">
                  <a:solidFill>
                    <a:srgbClr val="002060"/>
                  </a:solidFill>
                </a:rPr>
                <a:t>mọi</a:t>
              </a:r>
              <a:r>
                <a:rPr lang="en-US" sz="2000" b="1" dirty="0">
                  <a:solidFill>
                    <a:srgbClr val="002060"/>
                  </a:solidFill>
                </a:rPr>
                <a:t> </a:t>
              </a:r>
              <a:r>
                <a:rPr lang="en-US" sz="2000" b="1" dirty="0" err="1">
                  <a:solidFill>
                    <a:srgbClr val="002060"/>
                  </a:solidFill>
                </a:rPr>
                <a:t>nơi</a:t>
              </a:r>
              <a:r>
                <a:rPr lang="en-US" sz="2000" b="1" dirty="0">
                  <a:solidFill>
                    <a:srgbClr val="002060"/>
                  </a:solidFill>
                </a:rPr>
                <a: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59" name="Oval 58"/>
            <p:cNvSpPr/>
            <p:nvPr/>
          </p:nvSpPr>
          <p:spPr>
            <a:xfrm>
              <a:off x="3951734" y="5471202"/>
              <a:ext cx="580571" cy="588844"/>
            </a:xfrm>
            <a:prstGeom prst="ellipse">
              <a:avLst/>
            </a:prstGeom>
            <a:solidFill>
              <a:srgbClr val="F709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Berlin Sans FB Demi" panose="020E0802020502020306" pitchFamily="34" charset="0"/>
                </a:rPr>
                <a:t>5</a:t>
              </a:r>
              <a:endParaRPr lang="en-US" sz="3600" dirty="0">
                <a:solidFill>
                  <a:srgbClr val="FFFF00"/>
                </a:solidFill>
                <a:latin typeface="Berlin Sans FB Demi" panose="020E0802020502020306" pitchFamily="34" charset="0"/>
              </a:endParaRPr>
            </a:p>
          </p:txBody>
        </p:sp>
      </p:grpSp>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55109" y="2127538"/>
            <a:ext cx="8086521" cy="4802882"/>
          </a:xfrm>
          <a:prstGeom prst="rect">
            <a:avLst/>
          </a:prstGeom>
        </p:spPr>
      </p:pic>
      <p:sp>
        <p:nvSpPr>
          <p:cNvPr id="61" name="Rectangle 60"/>
          <p:cNvSpPr/>
          <p:nvPr/>
        </p:nvSpPr>
        <p:spPr>
          <a:xfrm>
            <a:off x="16755" y="2060554"/>
            <a:ext cx="3997447" cy="4716932"/>
          </a:xfrm>
          <a:prstGeom prst="rect">
            <a:avLst/>
          </a:prstGeom>
          <a:solidFill>
            <a:srgbClr val="FFCCFF"/>
          </a:solidFill>
        </p:spPr>
        <p:txBody>
          <a:bodyPr wrap="square">
            <a:spAutoFit/>
          </a:bodyPr>
          <a:lstStyle/>
          <a:p>
            <a:pPr>
              <a:lnSpc>
                <a:spcPct val="120000"/>
              </a:lnSpc>
              <a:tabLst>
                <a:tab pos="2743200" algn="ctr"/>
              </a:tabLst>
            </a:pPr>
            <a:r>
              <a:rPr lang="vi-VN" dirty="0">
                <a:latin typeface="Times New Roman" panose="02020603050405020304" pitchFamily="18" charset="0"/>
                <a:ea typeface="Times New Roman" panose="02020603050405020304" pitchFamily="18" charset="0"/>
              </a:rPr>
              <a:t>Là một cô giáo mầm non tôi không bao giờ quên một chân lý bình thường nhưng vĩ đại “ để làm </a:t>
            </a:r>
            <a:r>
              <a:rPr lang="vi-VN" dirty="0" smtClean="0">
                <a:latin typeface="Times New Roman" panose="02020603050405020304" pitchFamily="18" charset="0"/>
                <a:ea typeface="Times New Roman" panose="02020603050405020304" pitchFamily="18" charset="0"/>
              </a:rPr>
              <a:t>một giáo</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viên</a:t>
            </a:r>
            <a:r>
              <a:rPr lang="vi-VN" dirty="0" smtClean="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giỏi, trước hết phải yêu các điều mình dạy và những người mình dạy” với việc dạy kỹ năng sống không chỉ có trong tiết dạy, hay trong một hoạt động nào đó mà nó cần được dạy ở  mọi lúc mọi nơi khi cần.</a:t>
            </a:r>
            <a:endParaRPr lang="en-US" dirty="0">
              <a:latin typeface="Times New Roman" panose="02020603050405020304" pitchFamily="18" charset="0"/>
              <a:ea typeface="Times New Roman" panose="02020603050405020304" pitchFamily="18" charset="0"/>
            </a:endParaRPr>
          </a:p>
          <a:p>
            <a:pPr>
              <a:lnSpc>
                <a:spcPct val="120000"/>
              </a:lnSpc>
              <a:tabLst>
                <a:tab pos="2743200" algn="ctr"/>
              </a:tabLst>
            </a:pPr>
            <a:r>
              <a:rPr lang="vi-VN" dirty="0">
                <a:latin typeface="Times New Roman" panose="02020603050405020304" pitchFamily="18" charset="0"/>
                <a:ea typeface="Times New Roman" panose="02020603050405020304" pitchFamily="18" charset="0"/>
              </a:rPr>
              <a:t>Ví dụ: Khi cho trẻ đi xuống cầu thang kỹ năng sống mà tôi dạy trẻ </a:t>
            </a:r>
            <a:r>
              <a:rPr lang="vi-VN" dirty="0" smtClean="0">
                <a:latin typeface="Times New Roman" panose="02020603050405020304" pitchFamily="18" charset="0"/>
                <a:ea typeface="Times New Roman" panose="02020603050405020304" pitchFamily="18" charset="0"/>
              </a:rPr>
              <a:t>là</a:t>
            </a:r>
            <a:r>
              <a:rPr lang="en-US" dirty="0" smtClean="0">
                <a:latin typeface="Times New Roman" panose="02020603050405020304" pitchFamily="18" charset="0"/>
                <a:ea typeface="Times New Roman" panose="02020603050405020304" pitchFamily="18" charset="0"/>
              </a:rPr>
              <a:t>:</a:t>
            </a:r>
            <a:r>
              <a:rPr lang="vi-VN"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Trẻ</a:t>
            </a:r>
            <a:r>
              <a:rPr lang="en-US" dirty="0" smtClean="0">
                <a:latin typeface="Times New Roman" panose="02020603050405020304" pitchFamily="18" charset="0"/>
                <a:ea typeface="Times New Roman" panose="02020603050405020304" pitchFamily="18" charset="0"/>
              </a:rPr>
              <a:t> </a:t>
            </a:r>
            <a:r>
              <a:rPr lang="vi-VN" dirty="0" smtClean="0">
                <a:latin typeface="Times New Roman" panose="02020603050405020304" pitchFamily="18" charset="0"/>
                <a:ea typeface="Times New Roman" panose="02020603050405020304" pitchFamily="18" charset="0"/>
              </a:rPr>
              <a:t>mạnh </a:t>
            </a:r>
            <a:r>
              <a:rPr lang="vi-VN" dirty="0">
                <a:latin typeface="Times New Roman" panose="02020603050405020304" pitchFamily="18" charset="0"/>
                <a:ea typeface="Times New Roman" panose="02020603050405020304" pitchFamily="18" charset="0"/>
              </a:rPr>
              <a:t>dạn, tự tin, không chen lấn </a:t>
            </a:r>
            <a:r>
              <a:rPr lang="vi-VN" dirty="0" smtClean="0">
                <a:latin typeface="Times New Roman" panose="02020603050405020304" pitchFamily="18" charset="0"/>
                <a:ea typeface="Times New Roman" panose="02020603050405020304" pitchFamily="18" charset="0"/>
              </a:rPr>
              <a:t>xô</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biết</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bám</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tay</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vào</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cầu</a:t>
            </a:r>
            <a:r>
              <a:rPr lang="en-US" dirty="0" smtClean="0">
                <a:latin typeface="Times New Roman" panose="02020603050405020304" pitchFamily="18" charset="0"/>
                <a:ea typeface="Times New Roman" panose="02020603050405020304" pitchFamily="18" charset="0"/>
              </a:rPr>
              <a:t> thang </a:t>
            </a:r>
            <a:r>
              <a:rPr lang="en-US" dirty="0" err="1" smtClean="0">
                <a:latin typeface="Times New Roman" panose="02020603050405020304" pitchFamily="18" charset="0"/>
                <a:ea typeface="Times New Roman" panose="02020603050405020304" pitchFamily="18" charset="0"/>
              </a:rPr>
              <a:t>khi</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đi</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xuống</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và</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đi</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lên</a:t>
            </a:r>
            <a:r>
              <a:rPr lang="vi-VN" dirty="0" smtClean="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để đảm bảo an toàn, phòng tránh tai nạn thương tích.</a:t>
            </a:r>
            <a:endParaRPr lang="en-US" dirty="0">
              <a:latin typeface="Times New Roman" panose="02020603050405020304" pitchFamily="18" charset="0"/>
              <a:ea typeface="Times New Roman" panose="02020603050405020304" pitchFamily="18" charset="0"/>
            </a:endParaRPr>
          </a:p>
        </p:txBody>
      </p:sp>
      <p:sp>
        <p:nvSpPr>
          <p:cNvPr id="2050" name="Down Arrow 2049"/>
          <p:cNvSpPr/>
          <p:nvPr/>
        </p:nvSpPr>
        <p:spPr>
          <a:xfrm rot="16200000">
            <a:off x="3391374" y="1292236"/>
            <a:ext cx="476844" cy="40841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582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circle(in)">
                                      <p:cBhvr>
                                        <p:cTn id="32" dur="20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arn(inVertical)">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circle(in)">
                                      <p:cBhvr>
                                        <p:cTn id="57" dur="20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randombar(horizontal)">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heel(1)">
                                      <p:cBhvr>
                                        <p:cTn id="67" dur="20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randombar(horizontal)">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grpId="1" nodeType="clickEffect">
                                  <p:stCondLst>
                                    <p:cond delay="0"/>
                                  </p:stCondLst>
                                  <p:childTnLst>
                                    <p:animEffect transition="out" filter="randombar(horizontal)">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wheel(1)">
                                      <p:cBhvr>
                                        <p:cTn id="82" dur="20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heel(1)">
                                      <p:cBhvr>
                                        <p:cTn id="87" dur="20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randombar(horizontal)">
                                      <p:cBhvr>
                                        <p:cTn id="92" dur="500"/>
                                        <p:tgtEl>
                                          <p:spTgt spid="55"/>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circle(in)">
                                      <p:cBhvr>
                                        <p:cTn id="97" dur="20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circle(in)">
                                      <p:cBhvr>
                                        <p:cTn id="102" dur="2000"/>
                                        <p:tgtEl>
                                          <p:spTgt spid="5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randombar(horizontal)">
                                      <p:cBhvr>
                                        <p:cTn id="107" dur="500"/>
                                        <p:tgtEl>
                                          <p:spTgt spid="61"/>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nodeType="click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randombar(horizontal)">
                                      <p:cBhvr>
                                        <p:cTn id="1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49" grpId="0" animBg="1"/>
      <p:bldP spid="49" grpId="1" animBg="1"/>
      <p:bldP spid="53"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37391" y="943428"/>
            <a:ext cx="3012209" cy="51670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i="1" dirty="0">
                <a:solidFill>
                  <a:srgbClr val="FF0000"/>
                </a:solidFill>
                <a:latin typeface="Times New Roman" panose="02020603050405020304" pitchFamily="18" charset="0"/>
                <a:cs typeface="Times New Roman" panose="02020603050405020304" pitchFamily="18" charset="0"/>
              </a:rPr>
              <a:t>Biện pháp 5</a:t>
            </a:r>
            <a:r>
              <a:rPr lang="nl-NL" sz="3200" b="1" i="1" dirty="0" smtClean="0">
                <a:solidFill>
                  <a:srgbClr val="FF0000"/>
                </a:solidFill>
                <a:latin typeface="Times New Roman" panose="02020603050405020304" pitchFamily="18" charset="0"/>
                <a:cs typeface="Times New Roman" panose="02020603050405020304" pitchFamily="18" charset="0"/>
              </a:rPr>
              <a:t>. </a:t>
            </a:r>
            <a:r>
              <a:rPr lang="vi-VN" sz="3200" b="1" i="1" dirty="0">
                <a:solidFill>
                  <a:srgbClr val="FF0000"/>
                </a:solidFill>
                <a:latin typeface="Times New Roman" panose="02020603050405020304" pitchFamily="18" charset="0"/>
                <a:cs typeface="Times New Roman" panose="02020603050405020304" pitchFamily="18" charset="0"/>
              </a:rPr>
              <a:t>Phối hợp  với phụ huynh dạy kỹ năng sống cho trẻ</a:t>
            </a:r>
            <a:endParaRPr lang="en-US" sz="3200" b="1" i="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3762" y="180982"/>
            <a:ext cx="5663820" cy="306483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63799">
            <a:off x="8266867" y="3695483"/>
            <a:ext cx="3409399" cy="279921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21153">
            <a:off x="3449370" y="3774333"/>
            <a:ext cx="3306444" cy="2709647"/>
          </a:xfrm>
          <a:prstGeom prst="rect">
            <a:avLst/>
          </a:prstGeom>
        </p:spPr>
      </p:pic>
      <p:sp>
        <p:nvSpPr>
          <p:cNvPr id="6" name="Rectangle 5"/>
          <p:cNvSpPr/>
          <p:nvPr/>
        </p:nvSpPr>
        <p:spPr>
          <a:xfrm>
            <a:off x="249906" y="1434741"/>
            <a:ext cx="2738953" cy="4401205"/>
          </a:xfrm>
          <a:prstGeom prst="rect">
            <a:avLst/>
          </a:prstGeom>
          <a:solidFill>
            <a:srgbClr val="FFFF00"/>
          </a:solidFill>
        </p:spPr>
        <p:txBody>
          <a:bodyPr wrap="square">
            <a:spAutoFit/>
          </a:bodyPr>
          <a:lstStyle/>
          <a:p>
            <a:r>
              <a:rPr lang="vi-VN" dirty="0">
                <a:solidFill>
                  <a:srgbClr val="FF0000"/>
                </a:solidFill>
                <a:latin typeface="Times New Roman" panose="02020603050405020304" pitchFamily="18" charset="0"/>
                <a:ea typeface="Times New Roman" panose="02020603050405020304" pitchFamily="18" charset="0"/>
              </a:rPr>
              <a:t> </a:t>
            </a:r>
            <a:r>
              <a:rPr lang="vi-VN" sz="2000" b="1" dirty="0">
                <a:solidFill>
                  <a:srgbClr val="FF0000"/>
                </a:solidFill>
                <a:latin typeface="Times New Roman" panose="02020603050405020304" pitchFamily="18" charset="0"/>
                <a:ea typeface="Times New Roman" panose="02020603050405020304" pitchFamily="18" charset="0"/>
              </a:rPr>
              <a:t>Là giáo viên đứng lớp tôi cũng thường xuyên trao đổi với phụ huynh của từng trẻ vào giờ đón, trả trẻ để trao đổi với phụ huynh về tình hình học tập cũng như khiếm khuyết, sức khỏe của trẻ, để ở nhà gia đình cùng hỗ trợ với nhà trường giúp trẻ có những kỹ năng đơn giản cơ bản của những năm đầu đời.</a:t>
            </a:r>
            <a:endParaRPr lang="en-US" sz="2000" b="1" dirty="0">
              <a:solidFill>
                <a:srgbClr val="FF0000"/>
              </a:solidFill>
            </a:endParaRPr>
          </a:p>
        </p:txBody>
      </p:sp>
    </p:spTree>
    <p:extLst>
      <p:ext uri="{BB962C8B-B14F-4D97-AF65-F5344CB8AC3E}">
        <p14:creationId xmlns:p14="http://schemas.microsoft.com/office/powerpoint/2010/main" val="3776429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9737445"/>
              </p:ext>
            </p:extLst>
          </p:nvPr>
        </p:nvGraphicFramePr>
        <p:xfrm>
          <a:off x="0" y="0"/>
          <a:ext cx="12192000" cy="6857999"/>
        </p:xfrm>
        <a:graphic>
          <a:graphicData uri="http://schemas.openxmlformats.org/drawingml/2006/table">
            <a:tbl>
              <a:tblPr firstRow="1" firstCol="1" lastRow="1" lastCol="1" bandRow="1" bandCol="1">
                <a:tableStyleId>{5C22544A-7EE6-4342-B048-85BDC9FD1C3A}</a:tableStyleId>
              </a:tblPr>
              <a:tblGrid>
                <a:gridCol w="2061520">
                  <a:extLst>
                    <a:ext uri="{9D8B030D-6E8A-4147-A177-3AD203B41FA5}">
                      <a16:colId xmlns:a16="http://schemas.microsoft.com/office/drawing/2014/main" val="2087711206"/>
                    </a:ext>
                  </a:extLst>
                </a:gridCol>
                <a:gridCol w="2061520">
                  <a:extLst>
                    <a:ext uri="{9D8B030D-6E8A-4147-A177-3AD203B41FA5}">
                      <a16:colId xmlns:a16="http://schemas.microsoft.com/office/drawing/2014/main" val="3951309914"/>
                    </a:ext>
                  </a:extLst>
                </a:gridCol>
                <a:gridCol w="2061520">
                  <a:extLst>
                    <a:ext uri="{9D8B030D-6E8A-4147-A177-3AD203B41FA5}">
                      <a16:colId xmlns:a16="http://schemas.microsoft.com/office/drawing/2014/main" val="1447580843"/>
                    </a:ext>
                  </a:extLst>
                </a:gridCol>
                <a:gridCol w="2061520">
                  <a:extLst>
                    <a:ext uri="{9D8B030D-6E8A-4147-A177-3AD203B41FA5}">
                      <a16:colId xmlns:a16="http://schemas.microsoft.com/office/drawing/2014/main" val="3310263518"/>
                    </a:ext>
                  </a:extLst>
                </a:gridCol>
                <a:gridCol w="2061520">
                  <a:extLst>
                    <a:ext uri="{9D8B030D-6E8A-4147-A177-3AD203B41FA5}">
                      <a16:colId xmlns:a16="http://schemas.microsoft.com/office/drawing/2014/main" val="2250314812"/>
                    </a:ext>
                  </a:extLst>
                </a:gridCol>
                <a:gridCol w="1884400">
                  <a:extLst>
                    <a:ext uri="{9D8B030D-6E8A-4147-A177-3AD203B41FA5}">
                      <a16:colId xmlns:a16="http://schemas.microsoft.com/office/drawing/2014/main" val="3740593954"/>
                    </a:ext>
                  </a:extLst>
                </a:gridCol>
              </a:tblGrid>
              <a:tr h="875231">
                <a:tc gridSpan="6">
                  <a:txBody>
                    <a:bodyPr/>
                    <a:lstStyle/>
                    <a:p>
                      <a:pPr marL="0" marR="0" algn="ctr">
                        <a:lnSpc>
                          <a:spcPct val="120000"/>
                        </a:lnSpc>
                        <a:spcBef>
                          <a:spcPts val="0"/>
                        </a:spcBef>
                        <a:spcAft>
                          <a:spcPts val="0"/>
                        </a:spcAft>
                      </a:pPr>
                      <a:r>
                        <a:rPr lang="vi-VN" sz="3200" dirty="0">
                          <a:solidFill>
                            <a:schemeClr val="tx1"/>
                          </a:solidFill>
                          <a:effectLst/>
                          <a:latin typeface="Times New Roman" panose="02020603050405020304" pitchFamily="18" charset="0"/>
                          <a:cs typeface="Times New Roman" panose="02020603050405020304" pitchFamily="18" charset="0"/>
                        </a:rPr>
                        <a:t>Kết quả khảo sát</a:t>
                      </a:r>
                      <a:endParaRPr lang="en-US" sz="32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4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8501971"/>
                  </a:ext>
                </a:extLst>
              </a:tr>
              <a:tr h="416749">
                <a:tc rowSpan="2">
                  <a:txBody>
                    <a:bodyPr/>
                    <a:lstStyle/>
                    <a:p>
                      <a:pPr marL="0" marR="0" algn="ctr">
                        <a:lnSpc>
                          <a:spcPct val="120000"/>
                        </a:lnSpc>
                        <a:spcBef>
                          <a:spcPts val="0"/>
                        </a:spcBef>
                        <a:spcAft>
                          <a:spcPts val="0"/>
                        </a:spcAft>
                      </a:pPr>
                      <a:endParaRPr lang="en-US" sz="16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dirty="0" smtClean="0">
                          <a:solidFill>
                            <a:schemeClr val="tx1"/>
                          </a:solidFill>
                          <a:effectLst/>
                          <a:latin typeface="Times New Roman" panose="02020603050405020304" pitchFamily="18" charset="0"/>
                          <a:cs typeface="Times New Roman" panose="02020603050405020304" pitchFamily="18" charset="0"/>
                        </a:rPr>
                        <a:t>Nội </a:t>
                      </a:r>
                      <a:r>
                        <a:rPr lang="vi-VN" sz="1600" dirty="0">
                          <a:solidFill>
                            <a:schemeClr val="tx1"/>
                          </a:solidFill>
                          <a:effectLst/>
                          <a:latin typeface="Times New Roman" panose="02020603050405020304" pitchFamily="18" charset="0"/>
                          <a:cs typeface="Times New Roman" panose="02020603050405020304" pitchFamily="18" charset="0"/>
                        </a:rPr>
                        <a:t>dung</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lnSpc>
                          <a:spcPct val="120000"/>
                        </a:lnSpc>
                        <a:spcBef>
                          <a:spcPts val="0"/>
                        </a:spcBef>
                        <a:spcAft>
                          <a:spcPts val="0"/>
                        </a:spcAft>
                      </a:pPr>
                      <a:r>
                        <a:rPr lang="vi-VN" sz="1600" b="1" dirty="0" smtClean="0">
                          <a:solidFill>
                            <a:schemeClr val="tx1"/>
                          </a:solidFill>
                          <a:effectLst/>
                          <a:latin typeface="Times New Roman" panose="02020603050405020304" pitchFamily="18" charset="0"/>
                          <a:cs typeface="Times New Roman" panose="02020603050405020304" pitchFamily="18" charset="0"/>
                        </a:rPr>
                        <a:t>Đầu</a:t>
                      </a:r>
                      <a:r>
                        <a:rPr lang="en-US" sz="1600" b="1" baseline="0" dirty="0" smtClean="0">
                          <a:solidFill>
                            <a:schemeClr val="tx1"/>
                          </a:solidFill>
                          <a:effectLst/>
                          <a:latin typeface="Times New Roman" panose="02020603050405020304" pitchFamily="18" charset="0"/>
                          <a:cs typeface="Times New Roman" panose="02020603050405020304" pitchFamily="18" charset="0"/>
                        </a:rPr>
                        <a:t> </a:t>
                      </a:r>
                      <a:r>
                        <a:rPr lang="en-US" sz="1600" b="1" baseline="0" dirty="0" err="1" smtClean="0">
                          <a:solidFill>
                            <a:schemeClr val="tx1"/>
                          </a:solidFill>
                          <a:effectLst/>
                          <a:latin typeface="Times New Roman" panose="02020603050405020304" pitchFamily="18" charset="0"/>
                          <a:cs typeface="Times New Roman" panose="02020603050405020304" pitchFamily="18" charset="0"/>
                        </a:rPr>
                        <a:t>tháng</a:t>
                      </a:r>
                      <a:r>
                        <a:rPr lang="en-US" sz="1600" b="1" baseline="0" dirty="0" smtClean="0">
                          <a:solidFill>
                            <a:schemeClr val="tx1"/>
                          </a:solidFill>
                          <a:effectLst/>
                          <a:latin typeface="Times New Roman" panose="02020603050405020304" pitchFamily="18" charset="0"/>
                          <a:cs typeface="Times New Roman" panose="02020603050405020304" pitchFamily="18" charset="0"/>
                        </a:rPr>
                        <a:t> </a:t>
                      </a:r>
                      <a:r>
                        <a:rPr lang="en-US" sz="1600" b="1" baseline="0" dirty="0" smtClean="0">
                          <a:solidFill>
                            <a:schemeClr val="tx1"/>
                          </a:solidFill>
                          <a:effectLst/>
                          <a:latin typeface="Times New Roman" panose="02020603050405020304" pitchFamily="18" charset="0"/>
                          <a:cs typeface="Times New Roman" panose="02020603050405020304" pitchFamily="18" charset="0"/>
                        </a:rPr>
                        <a:t>9</a:t>
                      </a:r>
                      <a:r>
                        <a:rPr lang="vi-VN" sz="1600" b="1" dirty="0" smtClean="0">
                          <a:solidFill>
                            <a:schemeClr val="tx1"/>
                          </a:solidFill>
                          <a:effectLst/>
                          <a:latin typeface="Times New Roman" panose="02020603050405020304" pitchFamily="18" charset="0"/>
                          <a:cs typeface="Times New Roman" panose="02020603050405020304" pitchFamily="18" charset="0"/>
                        </a:rPr>
                        <a:t>: </a:t>
                      </a:r>
                      <a:r>
                        <a:rPr lang="vi-VN" sz="1600" b="1" dirty="0">
                          <a:solidFill>
                            <a:schemeClr val="tx1"/>
                          </a:solidFill>
                          <a:effectLst/>
                          <a:latin typeface="Times New Roman" panose="02020603050405020304" pitchFamily="18" charset="0"/>
                          <a:cs typeface="Times New Roman" panose="02020603050405020304" pitchFamily="18" charset="0"/>
                        </a:rPr>
                        <a:t>Số trẻ </a:t>
                      </a:r>
                      <a:r>
                        <a:rPr lang="en-US" sz="1600" b="1" dirty="0" smtClean="0">
                          <a:solidFill>
                            <a:schemeClr val="tx1"/>
                          </a:solidFill>
                          <a:effectLst/>
                          <a:latin typeface="Times New Roman" panose="02020603050405020304" pitchFamily="18" charset="0"/>
                          <a:cs typeface="Times New Roman" panose="02020603050405020304" pitchFamily="18" charset="0"/>
                        </a:rPr>
                        <a:t>18</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20000"/>
                        </a:lnSpc>
                        <a:spcBef>
                          <a:spcPts val="0"/>
                        </a:spcBef>
                        <a:spcAft>
                          <a:spcPts val="0"/>
                        </a:spcAft>
                      </a:pPr>
                      <a:r>
                        <a:rPr lang="en-US" sz="1600" b="1" dirty="0" err="1" smtClean="0">
                          <a:solidFill>
                            <a:schemeClr val="tx1"/>
                          </a:solidFill>
                          <a:effectLst/>
                          <a:latin typeface="Times New Roman" panose="02020603050405020304" pitchFamily="18" charset="0"/>
                          <a:ea typeface="+mn-ea"/>
                          <a:cs typeface="Times New Roman" panose="02020603050405020304" pitchFamily="18" charset="0"/>
                        </a:rPr>
                        <a:t>Đến</a:t>
                      </a:r>
                      <a:r>
                        <a:rPr lang="en-US" sz="1600" b="1"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600" b="1" baseline="0" dirty="0" err="1" smtClean="0">
                          <a:solidFill>
                            <a:schemeClr val="tx1"/>
                          </a:solidFill>
                          <a:effectLst/>
                          <a:latin typeface="Times New Roman" panose="02020603050405020304" pitchFamily="18" charset="0"/>
                          <a:ea typeface="+mn-ea"/>
                          <a:cs typeface="Times New Roman" panose="02020603050405020304" pitchFamily="18" charset="0"/>
                        </a:rPr>
                        <a:t>tháng</a:t>
                      </a:r>
                      <a:r>
                        <a:rPr lang="en-US" sz="1600" b="1"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600" b="1" baseline="0" dirty="0" smtClean="0">
                          <a:solidFill>
                            <a:schemeClr val="tx1"/>
                          </a:solidFill>
                          <a:effectLst/>
                          <a:latin typeface="Times New Roman" panose="02020603050405020304" pitchFamily="18" charset="0"/>
                          <a:ea typeface="+mn-ea"/>
                          <a:cs typeface="Times New Roman" panose="02020603050405020304" pitchFamily="18" charset="0"/>
                        </a:rPr>
                        <a:t>5</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rowSpan="2">
                  <a:txBody>
                    <a:bodyPr/>
                    <a:lstStyle/>
                    <a:p>
                      <a:pPr marL="0" marR="0" algn="ctr">
                        <a:lnSpc>
                          <a:spcPct val="120000"/>
                        </a:lnSpc>
                        <a:spcBef>
                          <a:spcPts val="0"/>
                        </a:spcBef>
                        <a:spcAft>
                          <a:spcPts val="0"/>
                        </a:spcAft>
                      </a:pPr>
                      <a:endParaRPr lang="en-US" sz="16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dirty="0" smtClean="0">
                          <a:solidFill>
                            <a:schemeClr val="tx1"/>
                          </a:solidFill>
                          <a:effectLst/>
                          <a:latin typeface="Times New Roman" panose="02020603050405020304" pitchFamily="18" charset="0"/>
                          <a:cs typeface="Times New Roman" panose="02020603050405020304" pitchFamily="18" charset="0"/>
                        </a:rPr>
                        <a:t>So </a:t>
                      </a:r>
                      <a:r>
                        <a:rPr lang="vi-VN" sz="1600" dirty="0">
                          <a:solidFill>
                            <a:schemeClr val="tx1"/>
                          </a:solidFill>
                          <a:effectLst/>
                          <a:latin typeface="Times New Roman" panose="02020603050405020304" pitchFamily="18" charset="0"/>
                          <a:cs typeface="Times New Roman" panose="02020603050405020304" pitchFamily="18" charset="0"/>
                        </a:rPr>
                        <a:t>sánh</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179557"/>
                  </a:ext>
                </a:extLst>
              </a:tr>
              <a:tr h="416749">
                <a:tc vMerge="1">
                  <a:txBody>
                    <a:bodyPr/>
                    <a:lstStyle/>
                    <a:p>
                      <a:endParaRPr lang="en-US"/>
                    </a:p>
                  </a:txBody>
                  <a:tcPr/>
                </a:tc>
                <a:tc>
                  <a:txBody>
                    <a:bodyPr/>
                    <a:lstStyle/>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Số trẻ</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Tỉ lệ</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Số trẻ</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Tỉ lệ</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6298413"/>
                  </a:ext>
                </a:extLst>
              </a:tr>
              <a:tr h="1333711">
                <a:tc>
                  <a:txBody>
                    <a:bodyPr/>
                    <a:lstStyle/>
                    <a:p>
                      <a:pPr marL="0" marR="0" algn="ctr">
                        <a:lnSpc>
                          <a:spcPct val="120000"/>
                        </a:lnSpc>
                        <a:spcBef>
                          <a:spcPts val="0"/>
                        </a:spcBef>
                        <a:spcAft>
                          <a:spcPts val="0"/>
                        </a:spcAft>
                      </a:pPr>
                      <a:endParaRPr lang="en-US" sz="16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dirty="0" smtClean="0">
                          <a:solidFill>
                            <a:schemeClr val="tx1"/>
                          </a:solidFill>
                          <a:effectLst/>
                          <a:latin typeface="Times New Roman" panose="02020603050405020304" pitchFamily="18" charset="0"/>
                          <a:cs typeface="Times New Roman" panose="02020603050405020304" pitchFamily="18" charset="0"/>
                        </a:rPr>
                        <a:t>Kỹ </a:t>
                      </a:r>
                      <a:r>
                        <a:rPr lang="vi-VN" sz="1600" dirty="0">
                          <a:solidFill>
                            <a:schemeClr val="tx1"/>
                          </a:solidFill>
                          <a:effectLst/>
                          <a:latin typeface="Times New Roman" panose="02020603050405020304" pitchFamily="18" charset="0"/>
                          <a:cs typeface="Times New Roman" panose="02020603050405020304" pitchFamily="18" charset="0"/>
                        </a:rPr>
                        <a:t>năng tự phục vụ</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endParaRPr lang="en-US" sz="1600" b="1"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en-US" sz="1600" b="1" dirty="0" smtClean="0">
                          <a:solidFill>
                            <a:schemeClr val="tx1"/>
                          </a:solidFill>
                          <a:effectLst/>
                          <a:latin typeface="Times New Roman" panose="02020603050405020304" pitchFamily="18" charset="0"/>
                          <a:cs typeface="Times New Roman" panose="02020603050405020304" pitchFamily="18" charset="0"/>
                        </a:rPr>
                        <a:t>5</a:t>
                      </a:r>
                      <a:r>
                        <a:rPr lang="vi-VN" sz="1600" b="1" dirty="0" smtClean="0">
                          <a:solidFill>
                            <a:schemeClr val="tx1"/>
                          </a:solidFill>
                          <a:effectLst/>
                          <a:latin typeface="Times New Roman" panose="02020603050405020304" pitchFamily="18" charset="0"/>
                          <a:cs typeface="Times New Roman" panose="02020603050405020304" pitchFamily="18" charset="0"/>
                        </a:rPr>
                        <a:t>/</a:t>
                      </a:r>
                      <a:r>
                        <a:rPr lang="en-US" sz="1600" b="1" dirty="0" smtClean="0">
                          <a:solidFill>
                            <a:schemeClr val="tx1"/>
                          </a:solidFill>
                          <a:effectLst/>
                          <a:latin typeface="Times New Roman" panose="02020603050405020304" pitchFamily="18" charset="0"/>
                          <a:cs typeface="Times New Roman" panose="02020603050405020304" pitchFamily="18" charset="0"/>
                        </a:rPr>
                        <a:t>18</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600"/>
                        </a:spcAft>
                      </a:pPr>
                      <a:r>
                        <a:rPr lang="en-US" sz="1600" b="1" dirty="0" smtClean="0">
                          <a:solidFill>
                            <a:schemeClr val="tx1"/>
                          </a:solidFill>
                          <a:effectLst/>
                          <a:latin typeface="Times New Roman" panose="02020603050405020304" pitchFamily="18" charset="0"/>
                          <a:cs typeface="Times New Roman" panose="02020603050405020304" pitchFamily="18" charset="0"/>
                        </a:rPr>
                        <a:t>27</a:t>
                      </a:r>
                      <a:r>
                        <a:rPr lang="vi-VN" sz="1600" b="1" dirty="0" smtClean="0">
                          <a:solidFill>
                            <a:schemeClr val="tx1"/>
                          </a:solidFill>
                          <a:effectLst/>
                          <a:latin typeface="Times New Roman" panose="02020603050405020304" pitchFamily="18" charset="0"/>
                          <a:cs typeface="Times New Roman" panose="02020603050405020304" pitchFamily="18" charset="0"/>
                        </a:rPr>
                        <a:t>%</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en-US" sz="1600" b="1" dirty="0" smtClean="0">
                          <a:solidFill>
                            <a:schemeClr val="tx1"/>
                          </a:solidFill>
                          <a:effectLst/>
                          <a:latin typeface="Times New Roman" panose="02020603050405020304" pitchFamily="18" charset="0"/>
                          <a:ea typeface="+mn-ea"/>
                          <a:cs typeface="Times New Roman" panose="02020603050405020304" pitchFamily="18" charset="0"/>
                        </a:rPr>
                        <a:t>16/18</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en-US" sz="1600" b="1" dirty="0" smtClean="0">
                          <a:solidFill>
                            <a:schemeClr val="tx1"/>
                          </a:solidFill>
                          <a:effectLst/>
                          <a:latin typeface="Times New Roman" panose="02020603050405020304" pitchFamily="18" charset="0"/>
                          <a:cs typeface="Times New Roman" panose="02020603050405020304" pitchFamily="18" charset="0"/>
                        </a:rPr>
                        <a:t>89</a:t>
                      </a:r>
                      <a:r>
                        <a:rPr lang="vi-VN" sz="1600" b="1" dirty="0" smtClean="0">
                          <a:solidFill>
                            <a:schemeClr val="tx1"/>
                          </a:solidFill>
                          <a:effectLst/>
                          <a:latin typeface="Times New Roman" panose="02020603050405020304" pitchFamily="18" charset="0"/>
                          <a:cs typeface="Times New Roman" panose="02020603050405020304" pitchFamily="18" charset="0"/>
                        </a:rPr>
                        <a:t>%</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vi-VN" sz="1600" dirty="0">
                          <a:solidFill>
                            <a:schemeClr val="tx1"/>
                          </a:solidFill>
                          <a:effectLst/>
                          <a:latin typeface="Times New Roman" panose="02020603050405020304" pitchFamily="18" charset="0"/>
                          <a:cs typeface="Times New Roman" panose="02020603050405020304" pitchFamily="18" charset="0"/>
                        </a:rPr>
                        <a:t>Tăng </a:t>
                      </a:r>
                      <a:r>
                        <a:rPr lang="en-US" sz="1600" dirty="0" smtClean="0">
                          <a:solidFill>
                            <a:schemeClr val="tx1"/>
                          </a:solidFill>
                          <a:effectLst/>
                          <a:latin typeface="Times New Roman" panose="02020603050405020304" pitchFamily="18" charset="0"/>
                          <a:cs typeface="Times New Roman" panose="02020603050405020304" pitchFamily="18" charset="0"/>
                        </a:rPr>
                        <a:t>62</a:t>
                      </a:r>
                      <a:r>
                        <a:rPr lang="vi-VN" sz="1600" dirty="0" smtClean="0">
                          <a:solidFill>
                            <a:schemeClr val="tx1"/>
                          </a:solidFill>
                          <a:effectLst/>
                          <a:latin typeface="Times New Roman" panose="02020603050405020304" pitchFamily="18" charset="0"/>
                          <a:cs typeface="Times New Roman" panose="02020603050405020304" pitchFamily="18" charset="0"/>
                        </a:rPr>
                        <a:t> </a:t>
                      </a:r>
                      <a:r>
                        <a:rPr lang="vi-VN" sz="1600" dirty="0">
                          <a:solidFill>
                            <a:schemeClr val="tx1"/>
                          </a:solidFill>
                          <a:effectLst/>
                          <a:latin typeface="Times New Roman" panose="02020603050405020304" pitchFamily="18" charset="0"/>
                          <a:cs typeface="Times New Roman" panose="02020603050405020304" pitchFamily="18" charset="0"/>
                        </a:rPr>
                        <a:t>%</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3046007"/>
                  </a:ext>
                </a:extLst>
              </a:tr>
              <a:tr h="1470164">
                <a:tc>
                  <a:txBody>
                    <a:bodyPr/>
                    <a:lstStyle/>
                    <a:p>
                      <a:pPr marL="0" marR="0" algn="ctr">
                        <a:lnSpc>
                          <a:spcPct val="120000"/>
                        </a:lnSpc>
                        <a:spcBef>
                          <a:spcPts val="0"/>
                        </a:spcBef>
                        <a:spcAft>
                          <a:spcPts val="0"/>
                        </a:spcAft>
                      </a:pPr>
                      <a:endParaRPr lang="en-US" sz="16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dirty="0" smtClean="0">
                          <a:solidFill>
                            <a:schemeClr val="tx1"/>
                          </a:solidFill>
                          <a:effectLst/>
                          <a:latin typeface="Times New Roman" panose="02020603050405020304" pitchFamily="18" charset="0"/>
                          <a:cs typeface="Times New Roman" panose="02020603050405020304" pitchFamily="18" charset="0"/>
                        </a:rPr>
                        <a:t>Kỹ </a:t>
                      </a:r>
                      <a:r>
                        <a:rPr lang="vi-VN" sz="1600" dirty="0">
                          <a:solidFill>
                            <a:schemeClr val="tx1"/>
                          </a:solidFill>
                          <a:effectLst/>
                          <a:latin typeface="Times New Roman" panose="02020603050405020304" pitchFamily="18" charset="0"/>
                          <a:cs typeface="Times New Roman" panose="02020603050405020304" pitchFamily="18" charset="0"/>
                        </a:rPr>
                        <a:t>năng giao tiếp</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endParaRPr lang="en-US" sz="1600" b="1"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en-US" sz="1600" b="1" dirty="0" smtClean="0">
                          <a:solidFill>
                            <a:schemeClr val="tx1"/>
                          </a:solidFill>
                          <a:effectLst/>
                          <a:latin typeface="Times New Roman" panose="02020603050405020304" pitchFamily="18" charset="0"/>
                          <a:cs typeface="Times New Roman" panose="02020603050405020304" pitchFamily="18" charset="0"/>
                        </a:rPr>
                        <a:t>6/18</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600"/>
                        </a:spcAft>
                      </a:pPr>
                      <a:r>
                        <a:rPr lang="en-US" sz="1600" b="1" dirty="0" smtClean="0">
                          <a:solidFill>
                            <a:schemeClr val="tx1"/>
                          </a:solidFill>
                          <a:effectLst/>
                          <a:latin typeface="Times New Roman" panose="02020603050405020304" pitchFamily="18" charset="0"/>
                          <a:cs typeface="Times New Roman" panose="02020603050405020304" pitchFamily="18" charset="0"/>
                        </a:rPr>
                        <a:t>33</a:t>
                      </a:r>
                      <a:r>
                        <a:rPr lang="vi-VN" sz="1600" b="1" dirty="0" smtClean="0">
                          <a:solidFill>
                            <a:schemeClr val="tx1"/>
                          </a:solidFill>
                          <a:effectLst/>
                          <a:latin typeface="Times New Roman" panose="02020603050405020304" pitchFamily="18" charset="0"/>
                          <a:cs typeface="Times New Roman" panose="02020603050405020304" pitchFamily="18" charset="0"/>
                        </a:rPr>
                        <a:t>%</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tabLst>
                          <a:tab pos="485775" algn="l"/>
                        </a:tabLst>
                      </a:pPr>
                      <a:r>
                        <a:rPr lang="vi-VN"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endParaRPr lang="en-US" sz="1600" b="1"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en-US" sz="1600" b="1" dirty="0" smtClean="0">
                          <a:solidFill>
                            <a:schemeClr val="tx1"/>
                          </a:solidFill>
                          <a:effectLst/>
                          <a:latin typeface="Times New Roman" panose="02020603050405020304" pitchFamily="18" charset="0"/>
                          <a:cs typeface="Times New Roman" panose="02020603050405020304" pitchFamily="18" charset="0"/>
                        </a:rPr>
                        <a:t>17/18</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600"/>
                        </a:spcAft>
                      </a:pPr>
                      <a:r>
                        <a:rPr lang="vi-VN"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600"/>
                        </a:spcAft>
                      </a:pPr>
                      <a:endParaRPr lang="en-US" sz="1600" b="1"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600"/>
                        </a:spcAft>
                      </a:pPr>
                      <a:r>
                        <a:rPr lang="vi-VN" sz="1600" b="1" dirty="0" smtClean="0">
                          <a:solidFill>
                            <a:schemeClr val="tx1"/>
                          </a:solidFill>
                          <a:effectLst/>
                          <a:latin typeface="Times New Roman" panose="02020603050405020304" pitchFamily="18" charset="0"/>
                          <a:cs typeface="Times New Roman" panose="02020603050405020304" pitchFamily="18" charset="0"/>
                        </a:rPr>
                        <a:t>9</a:t>
                      </a:r>
                      <a:r>
                        <a:rPr lang="en-US" sz="1600" b="1" dirty="0" smtClean="0">
                          <a:solidFill>
                            <a:schemeClr val="tx1"/>
                          </a:solidFill>
                          <a:effectLst/>
                          <a:latin typeface="Times New Roman" panose="02020603050405020304" pitchFamily="18" charset="0"/>
                          <a:cs typeface="Times New Roman" panose="02020603050405020304" pitchFamily="18" charset="0"/>
                        </a:rPr>
                        <a:t>4</a:t>
                      </a:r>
                      <a:r>
                        <a:rPr lang="vi-VN" sz="1600" b="1" dirty="0" smtClean="0">
                          <a:solidFill>
                            <a:schemeClr val="tx1"/>
                          </a:solidFill>
                          <a:effectLst/>
                          <a:latin typeface="Times New Roman" panose="02020603050405020304" pitchFamily="18" charset="0"/>
                          <a:cs typeface="Times New Roman" panose="02020603050405020304" pitchFamily="18" charset="0"/>
                        </a:rPr>
                        <a:t>%</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600"/>
                        </a:spcAft>
                      </a:pPr>
                      <a:endParaRPr lang="en-US" sz="16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600"/>
                        </a:spcAft>
                      </a:pPr>
                      <a:r>
                        <a:rPr lang="vi-VN" sz="1600" dirty="0" smtClean="0">
                          <a:solidFill>
                            <a:schemeClr val="tx1"/>
                          </a:solidFill>
                          <a:effectLst/>
                          <a:latin typeface="Times New Roman" panose="02020603050405020304" pitchFamily="18" charset="0"/>
                          <a:cs typeface="Times New Roman" panose="02020603050405020304" pitchFamily="18" charset="0"/>
                        </a:rPr>
                        <a:t>Tăng  </a:t>
                      </a:r>
                      <a:r>
                        <a:rPr lang="en-US" sz="1600" dirty="0" smtClean="0">
                          <a:solidFill>
                            <a:schemeClr val="tx1"/>
                          </a:solidFill>
                          <a:effectLst/>
                          <a:latin typeface="Times New Roman" panose="02020603050405020304" pitchFamily="18" charset="0"/>
                          <a:cs typeface="Times New Roman" panose="02020603050405020304" pitchFamily="18" charset="0"/>
                        </a:rPr>
                        <a:t>61</a:t>
                      </a:r>
                      <a:r>
                        <a:rPr lang="vi-VN" sz="1600" dirty="0" smtClean="0">
                          <a:solidFill>
                            <a:schemeClr val="tx1"/>
                          </a:solidFill>
                          <a:effectLst/>
                          <a:latin typeface="Times New Roman" panose="02020603050405020304" pitchFamily="18" charset="0"/>
                          <a:cs typeface="Times New Roman" panose="02020603050405020304" pitchFamily="18" charset="0"/>
                        </a:rPr>
                        <a:t>%</a:t>
                      </a:r>
                      <a:endParaRPr lang="en-US" sz="16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600"/>
                        </a:spcAft>
                      </a:pPr>
                      <a:r>
                        <a:rPr lang="vi-VN"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5134373"/>
                  </a:ext>
                </a:extLst>
              </a:tr>
              <a:tr h="1470164">
                <a:tc>
                  <a:txBody>
                    <a:bodyPr/>
                    <a:lstStyle/>
                    <a:p>
                      <a:pPr marL="0" marR="0" algn="ctr">
                        <a:lnSpc>
                          <a:spcPct val="120000"/>
                        </a:lnSpc>
                        <a:spcBef>
                          <a:spcPts val="0"/>
                        </a:spcBef>
                        <a:spcAft>
                          <a:spcPts val="0"/>
                        </a:spcAft>
                      </a:pPr>
                      <a:endParaRPr lang="en-US" sz="16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dirty="0" smtClean="0">
                          <a:solidFill>
                            <a:schemeClr val="tx1"/>
                          </a:solidFill>
                          <a:effectLst/>
                          <a:latin typeface="Times New Roman" panose="02020603050405020304" pitchFamily="18" charset="0"/>
                          <a:cs typeface="Times New Roman" panose="02020603050405020304" pitchFamily="18" charset="0"/>
                        </a:rPr>
                        <a:t>Kỹ </a:t>
                      </a:r>
                      <a:r>
                        <a:rPr lang="vi-VN" sz="1600" dirty="0">
                          <a:solidFill>
                            <a:schemeClr val="tx1"/>
                          </a:solidFill>
                          <a:effectLst/>
                          <a:latin typeface="Times New Roman" panose="02020603050405020304" pitchFamily="18" charset="0"/>
                          <a:cs typeface="Times New Roman" panose="02020603050405020304" pitchFamily="18" charset="0"/>
                        </a:rPr>
                        <a:t>năng tự nhận thức</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600"/>
                        </a:spcAft>
                      </a:pPr>
                      <a:r>
                        <a:rPr lang="en-US" sz="1600" b="1" dirty="0" smtClean="0">
                          <a:solidFill>
                            <a:schemeClr val="tx1"/>
                          </a:solidFill>
                          <a:effectLst/>
                          <a:latin typeface="Times New Roman" panose="02020603050405020304" pitchFamily="18" charset="0"/>
                          <a:cs typeface="Times New Roman" panose="02020603050405020304" pitchFamily="18" charset="0"/>
                        </a:rPr>
                        <a:t>8/18</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en-US" sz="1600" b="1" dirty="0" smtClean="0">
                          <a:solidFill>
                            <a:schemeClr val="tx1"/>
                          </a:solidFill>
                          <a:effectLst/>
                          <a:latin typeface="Times New Roman" panose="02020603050405020304" pitchFamily="18" charset="0"/>
                          <a:cs typeface="Times New Roman" panose="02020603050405020304" pitchFamily="18" charset="0"/>
                        </a:rPr>
                        <a:t>44</a:t>
                      </a:r>
                      <a:r>
                        <a:rPr lang="vi-VN" sz="1600" b="1" dirty="0" smtClean="0">
                          <a:solidFill>
                            <a:schemeClr val="tx1"/>
                          </a:solidFill>
                          <a:effectLst/>
                          <a:latin typeface="Times New Roman" panose="02020603050405020304" pitchFamily="18" charset="0"/>
                          <a:cs typeface="Times New Roman" panose="02020603050405020304" pitchFamily="18" charset="0"/>
                        </a:rPr>
                        <a:t>%</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vi-VN"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600"/>
                        </a:spcAft>
                      </a:pPr>
                      <a:endParaRPr lang="en-US" sz="1600" b="1"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20000"/>
                        </a:lnSpc>
                        <a:spcBef>
                          <a:spcPts val="0"/>
                        </a:spcBef>
                        <a:spcAft>
                          <a:spcPts val="600"/>
                        </a:spcAft>
                      </a:pPr>
                      <a:r>
                        <a:rPr lang="en-US" sz="1600" b="1" dirty="0" smtClean="0">
                          <a:solidFill>
                            <a:schemeClr val="tx1"/>
                          </a:solidFill>
                          <a:effectLst/>
                          <a:latin typeface="Times New Roman" panose="02020603050405020304" pitchFamily="18" charset="0"/>
                          <a:ea typeface="+mn-ea"/>
                          <a:cs typeface="Times New Roman" panose="02020603050405020304" pitchFamily="18" charset="0"/>
                        </a:rPr>
                        <a:t>16/18</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600"/>
                        </a:spcAft>
                      </a:pPr>
                      <a:r>
                        <a:rPr lang="vi-VN" sz="1600" b="1" dirty="0" smtClean="0">
                          <a:solidFill>
                            <a:schemeClr val="tx1"/>
                          </a:solidFill>
                          <a:effectLst/>
                          <a:latin typeface="Times New Roman" panose="02020603050405020304" pitchFamily="18" charset="0"/>
                          <a:cs typeface="Times New Roman" panose="02020603050405020304" pitchFamily="18" charset="0"/>
                        </a:rPr>
                        <a:t>8</a:t>
                      </a:r>
                      <a:r>
                        <a:rPr lang="en-US" sz="1600" b="1" dirty="0" smtClean="0">
                          <a:solidFill>
                            <a:schemeClr val="tx1"/>
                          </a:solidFill>
                          <a:effectLst/>
                          <a:latin typeface="Times New Roman" panose="02020603050405020304" pitchFamily="18" charset="0"/>
                          <a:cs typeface="Times New Roman" panose="02020603050405020304" pitchFamily="18" charset="0"/>
                        </a:rPr>
                        <a:t>9</a:t>
                      </a:r>
                      <a:r>
                        <a:rPr lang="vi-VN" sz="1600" b="1" dirty="0" smtClean="0">
                          <a:solidFill>
                            <a:schemeClr val="tx1"/>
                          </a:solidFill>
                          <a:effectLst/>
                          <a:latin typeface="Times New Roman" panose="02020603050405020304" pitchFamily="18" charset="0"/>
                          <a:cs typeface="Times New Roman" panose="02020603050405020304" pitchFamily="18" charset="0"/>
                        </a:rPr>
                        <a:t> </a:t>
                      </a:r>
                      <a:r>
                        <a:rPr lang="vi-VN" sz="1600" b="1" dirty="0">
                          <a:solidFill>
                            <a:schemeClr val="tx1"/>
                          </a:solidFill>
                          <a:effectLst/>
                          <a:latin typeface="Times New Roman" panose="02020603050405020304" pitchFamily="18" charset="0"/>
                          <a:cs typeface="Times New Roman" panose="02020603050405020304" pitchFamily="18" charset="0"/>
                        </a:rPr>
                        <a:t>%</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vi-VN" sz="1600" dirty="0">
                          <a:solidFill>
                            <a:schemeClr val="tx1"/>
                          </a:solidFill>
                          <a:effectLst/>
                          <a:latin typeface="Times New Roman" panose="02020603050405020304" pitchFamily="18" charset="0"/>
                          <a:cs typeface="Times New Roman" panose="02020603050405020304" pitchFamily="18" charset="0"/>
                        </a:rPr>
                        <a:t>Tăng </a:t>
                      </a:r>
                      <a:r>
                        <a:rPr lang="en-US" sz="1600" dirty="0" smtClean="0">
                          <a:solidFill>
                            <a:schemeClr val="tx1"/>
                          </a:solidFill>
                          <a:effectLst/>
                          <a:latin typeface="Times New Roman" panose="02020603050405020304" pitchFamily="18" charset="0"/>
                          <a:cs typeface="Times New Roman" panose="02020603050405020304" pitchFamily="18" charset="0"/>
                        </a:rPr>
                        <a:t>45</a:t>
                      </a:r>
                      <a:r>
                        <a:rPr lang="vi-VN" sz="1600" dirty="0" smtClean="0">
                          <a:solidFill>
                            <a:schemeClr val="tx1"/>
                          </a:solidFill>
                          <a:effectLst/>
                          <a:latin typeface="Times New Roman" panose="02020603050405020304" pitchFamily="18" charset="0"/>
                          <a:cs typeface="Times New Roman" panose="02020603050405020304" pitchFamily="18" charset="0"/>
                        </a:rPr>
                        <a:t> </a:t>
                      </a:r>
                      <a:r>
                        <a:rPr lang="vi-VN" sz="1600" dirty="0">
                          <a:solidFill>
                            <a:schemeClr val="tx1"/>
                          </a:solidFill>
                          <a:effectLst/>
                          <a:latin typeface="Times New Roman" panose="02020603050405020304" pitchFamily="18" charset="0"/>
                          <a:cs typeface="Times New Roman" panose="02020603050405020304" pitchFamily="18" charset="0"/>
                        </a:rPr>
                        <a:t>%</a:t>
                      </a:r>
                      <a:endParaRPr lang="en-US" sz="16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1451367"/>
                  </a:ext>
                </a:extLst>
              </a:tr>
              <a:tr h="875231">
                <a:tc>
                  <a:txBody>
                    <a:bodyPr/>
                    <a:lstStyle/>
                    <a:p>
                      <a:pPr marL="0" marR="0" algn="ctr">
                        <a:lnSpc>
                          <a:spcPct val="120000"/>
                        </a:lnSpc>
                        <a:spcBef>
                          <a:spcPts val="0"/>
                        </a:spcBef>
                        <a:spcAft>
                          <a:spcPts val="0"/>
                        </a:spcAft>
                      </a:pPr>
                      <a:endParaRPr lang="en-US" sz="16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20000"/>
                        </a:lnSpc>
                        <a:spcBef>
                          <a:spcPts val="0"/>
                        </a:spcBef>
                        <a:spcAft>
                          <a:spcPts val="0"/>
                        </a:spcAft>
                      </a:pPr>
                      <a:r>
                        <a:rPr lang="vi-VN" sz="1600" dirty="0" smtClean="0">
                          <a:solidFill>
                            <a:schemeClr val="tx1"/>
                          </a:solidFill>
                          <a:effectLst/>
                          <a:latin typeface="Times New Roman" panose="02020603050405020304" pitchFamily="18" charset="0"/>
                          <a:cs typeface="Times New Roman" panose="02020603050405020304" pitchFamily="18" charset="0"/>
                        </a:rPr>
                        <a:t>Kỹ </a:t>
                      </a:r>
                      <a:r>
                        <a:rPr lang="vi-VN" sz="1600" dirty="0">
                          <a:solidFill>
                            <a:schemeClr val="tx1"/>
                          </a:solidFill>
                          <a:effectLst/>
                          <a:latin typeface="Times New Roman" panose="02020603050405020304" pitchFamily="18" charset="0"/>
                          <a:cs typeface="Times New Roman" panose="02020603050405020304" pitchFamily="18" charset="0"/>
                        </a:rPr>
                        <a:t>năng hợp tác</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600"/>
                        </a:spcAft>
                      </a:pPr>
                      <a:r>
                        <a:rPr lang="en-US" sz="1600" dirty="0" smtClean="0">
                          <a:solidFill>
                            <a:schemeClr val="tx1"/>
                          </a:solidFill>
                          <a:effectLst/>
                          <a:latin typeface="Times New Roman" panose="02020603050405020304" pitchFamily="18" charset="0"/>
                          <a:ea typeface="+mn-ea"/>
                          <a:cs typeface="Times New Roman" panose="02020603050405020304" pitchFamily="18" charset="0"/>
                        </a:rPr>
                        <a:t>9/18</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en-US" sz="1600" dirty="0" smtClean="0">
                          <a:solidFill>
                            <a:schemeClr val="tx1"/>
                          </a:solidFill>
                          <a:effectLst/>
                          <a:latin typeface="Times New Roman" panose="02020603050405020304" pitchFamily="18" charset="0"/>
                          <a:cs typeface="Times New Roman" panose="02020603050405020304" pitchFamily="18" charset="0"/>
                        </a:rPr>
                        <a:t>5</a:t>
                      </a:r>
                      <a:r>
                        <a:rPr lang="vi-VN" sz="1600" dirty="0" smtClean="0">
                          <a:solidFill>
                            <a:schemeClr val="tx1"/>
                          </a:solidFill>
                          <a:effectLst/>
                          <a:latin typeface="Times New Roman" panose="02020603050405020304" pitchFamily="18" charset="0"/>
                          <a:cs typeface="Times New Roman" panose="02020603050405020304" pitchFamily="18" charset="0"/>
                        </a:rPr>
                        <a:t>0 </a:t>
                      </a:r>
                      <a:r>
                        <a:rPr lang="vi-VN" sz="1600" dirty="0">
                          <a:solidFill>
                            <a:schemeClr val="tx1"/>
                          </a:solidFill>
                          <a:effectLst/>
                          <a:latin typeface="Times New Roman" panose="02020603050405020304" pitchFamily="18" charset="0"/>
                          <a:cs typeface="Times New Roman" panose="02020603050405020304" pitchFamily="18" charset="0"/>
                        </a:rPr>
                        <a:t>%</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en-US" sz="1600" dirty="0" smtClean="0">
                          <a:solidFill>
                            <a:schemeClr val="tx1"/>
                          </a:solidFill>
                          <a:effectLst/>
                          <a:latin typeface="Times New Roman" panose="02020603050405020304" pitchFamily="18" charset="0"/>
                          <a:ea typeface="+mn-ea"/>
                          <a:cs typeface="Times New Roman" panose="02020603050405020304" pitchFamily="18" charset="0"/>
                        </a:rPr>
                        <a:t>18/18</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en-US" sz="1600" dirty="0" smtClean="0">
                          <a:solidFill>
                            <a:schemeClr val="tx1"/>
                          </a:solidFill>
                          <a:effectLst/>
                          <a:latin typeface="Times New Roman" panose="02020603050405020304" pitchFamily="18" charset="0"/>
                          <a:cs typeface="Times New Roman" panose="02020603050405020304" pitchFamily="18" charset="0"/>
                        </a:rPr>
                        <a:t>100</a:t>
                      </a:r>
                      <a:r>
                        <a:rPr lang="vi-VN" sz="1600" dirty="0" smtClean="0">
                          <a:solidFill>
                            <a:schemeClr val="tx1"/>
                          </a:solidFill>
                          <a:effectLst/>
                          <a:latin typeface="Times New Roman" panose="02020603050405020304" pitchFamily="18" charset="0"/>
                          <a:cs typeface="Times New Roman" panose="02020603050405020304" pitchFamily="18" charset="0"/>
                        </a:rPr>
                        <a:t>%</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600"/>
                        </a:spcAft>
                      </a:pPr>
                      <a:r>
                        <a:rPr lang="vi-VN" sz="1600" dirty="0">
                          <a:solidFill>
                            <a:schemeClr val="tx1"/>
                          </a:solidFill>
                          <a:effectLst/>
                          <a:latin typeface="Times New Roman" panose="02020603050405020304" pitchFamily="18" charset="0"/>
                          <a:cs typeface="Times New Roman" panose="02020603050405020304" pitchFamily="18" charset="0"/>
                        </a:rPr>
                        <a:t>Tăng  </a:t>
                      </a:r>
                      <a:r>
                        <a:rPr lang="en-US" sz="1600" dirty="0" smtClean="0">
                          <a:solidFill>
                            <a:schemeClr val="tx1"/>
                          </a:solidFill>
                          <a:effectLst/>
                          <a:latin typeface="Times New Roman" panose="02020603050405020304" pitchFamily="18" charset="0"/>
                          <a:cs typeface="Times New Roman" panose="02020603050405020304" pitchFamily="18" charset="0"/>
                        </a:rPr>
                        <a:t>50</a:t>
                      </a:r>
                      <a:r>
                        <a:rPr lang="vi-VN" sz="1600" dirty="0" smtClean="0">
                          <a:solidFill>
                            <a:schemeClr val="tx1"/>
                          </a:solidFill>
                          <a:effectLst/>
                          <a:latin typeface="Times New Roman" panose="02020603050405020304" pitchFamily="18" charset="0"/>
                          <a:cs typeface="Times New Roman" panose="02020603050405020304" pitchFamily="18" charset="0"/>
                        </a:rPr>
                        <a:t>%</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7184783"/>
                  </a:ext>
                </a:extLst>
              </a:tr>
            </a:tbl>
          </a:graphicData>
        </a:graphic>
      </p:graphicFrame>
    </p:spTree>
    <p:extLst>
      <p:ext uri="{BB962C8B-B14F-4D97-AF65-F5344CB8AC3E}">
        <p14:creationId xmlns:p14="http://schemas.microsoft.com/office/powerpoint/2010/main" val="229873746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1563</TotalTime>
  <Words>2178</Words>
  <Application>Microsoft Office PowerPoint</Application>
  <PresentationFormat>Widescreen</PresentationFormat>
  <Paragraphs>126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Black</vt:lpstr>
      <vt:lpstr>Berlin Sans FB Demi</vt:lpstr>
      <vt:lpstr>Tahoma</vt:lpstr>
      <vt:lpstr>Times New Roman</vt:lpstr>
      <vt:lpstr>Tw Cen MT</vt:lpstr>
      <vt:lpstr>Tw Cen MT Condensed</vt:lpstr>
      <vt:lpstr>Wingdings 3</vt:lpstr>
      <vt:lpstr>Integral</vt:lpstr>
      <vt:lpstr>MỘT SỐ BIỆN PHÁP GIÁO DỤC KỸ NĂNG SỐNG  CHO TRẺ nhà trẻ 24 – 36 tháng TUỔI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www.blogthuthuatwin10.com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L103</cp:lastModifiedBy>
  <cp:revision>114</cp:revision>
  <dcterms:created xsi:type="dcterms:W3CDTF">2020-11-07T09:54:31Z</dcterms:created>
  <dcterms:modified xsi:type="dcterms:W3CDTF">2023-11-12T15:04:51Z</dcterms:modified>
</cp:coreProperties>
</file>