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6"/>
  </p:notesMasterIdLst>
  <p:sldIdLst>
    <p:sldId id="257" r:id="rId2"/>
    <p:sldId id="256" r:id="rId3"/>
    <p:sldId id="258" r:id="rId4"/>
    <p:sldId id="259" r:id="rId5"/>
    <p:sldId id="260" r:id="rId6"/>
    <p:sldId id="261" r:id="rId7"/>
    <p:sldId id="262" r:id="rId8"/>
    <p:sldId id="263" r:id="rId9"/>
    <p:sldId id="264" r:id="rId10"/>
    <p:sldId id="265" r:id="rId11"/>
    <p:sldId id="266" r:id="rId12"/>
    <p:sldId id="268" r:id="rId13"/>
    <p:sldId id="267" r:id="rId14"/>
    <p:sldId id="269" r:id="rId1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76" d="100"/>
          <a:sy n="76" d="100"/>
        </p:scale>
        <p:origin x="540" y="8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16A414F-424E-4566-AC90-0D8BBC890681}" type="datetimeFigureOut">
              <a:rPr lang="en-US" smtClean="0"/>
              <a:t>11/13/2023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F1640FA-B425-4342-A37B-6EBE2CAD653B}" type="slidenum">
              <a:rPr lang="en-US" smtClean="0"/>
              <a:t>‹#›</a:t>
            </a:fld>
            <a:endParaRPr lang="en-US"/>
          </a:p>
        </p:txBody>
      </p:sp>
    </p:spTree>
    <p:extLst>
      <p:ext uri="{BB962C8B-B14F-4D97-AF65-F5344CB8AC3E}">
        <p14:creationId xmlns:p14="http://schemas.microsoft.com/office/powerpoint/2010/main" val="38263796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F1640FA-B425-4342-A37B-6EBE2CAD653B}" type="slidenum">
              <a:rPr lang="en-US" smtClean="0"/>
              <a:t>1</a:t>
            </a:fld>
            <a:endParaRPr lang="en-US"/>
          </a:p>
        </p:txBody>
      </p:sp>
    </p:spTree>
    <p:extLst>
      <p:ext uri="{BB962C8B-B14F-4D97-AF65-F5344CB8AC3E}">
        <p14:creationId xmlns:p14="http://schemas.microsoft.com/office/powerpoint/2010/main" val="355195539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A9117607-9FCC-40E0-9E74-809D4961D1AA}" type="datetimeFigureOut">
              <a:rPr lang="en-US" smtClean="0"/>
              <a:t>11/13/2023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751D1F5-DC2A-4977-B157-DAC0320DFEC3}" type="slidenum">
              <a:rPr lang="en-US" smtClean="0"/>
              <a:t>‹#›</a:t>
            </a:fld>
            <a:endParaRPr lang="en-US"/>
          </a:p>
        </p:txBody>
      </p:sp>
    </p:spTree>
    <p:extLst>
      <p:ext uri="{BB962C8B-B14F-4D97-AF65-F5344CB8AC3E}">
        <p14:creationId xmlns:p14="http://schemas.microsoft.com/office/powerpoint/2010/main" val="277039529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9117607-9FCC-40E0-9E74-809D4961D1AA}" type="datetimeFigureOut">
              <a:rPr lang="en-US" smtClean="0"/>
              <a:t>11/13/2023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751D1F5-DC2A-4977-B157-DAC0320DFEC3}" type="slidenum">
              <a:rPr lang="en-US" smtClean="0"/>
              <a:t>‹#›</a:t>
            </a:fld>
            <a:endParaRPr lang="en-US"/>
          </a:p>
        </p:txBody>
      </p:sp>
    </p:spTree>
    <p:extLst>
      <p:ext uri="{BB962C8B-B14F-4D97-AF65-F5344CB8AC3E}">
        <p14:creationId xmlns:p14="http://schemas.microsoft.com/office/powerpoint/2010/main" val="369662394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9117607-9FCC-40E0-9E74-809D4961D1AA}" type="datetimeFigureOut">
              <a:rPr lang="en-US" smtClean="0"/>
              <a:t>11/13/2023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751D1F5-DC2A-4977-B157-DAC0320DFEC3}" type="slidenum">
              <a:rPr lang="en-US" smtClean="0"/>
              <a:t>‹#›</a:t>
            </a:fld>
            <a:endParaRPr lang="en-US"/>
          </a:p>
        </p:txBody>
      </p:sp>
    </p:spTree>
    <p:extLst>
      <p:ext uri="{BB962C8B-B14F-4D97-AF65-F5344CB8AC3E}">
        <p14:creationId xmlns:p14="http://schemas.microsoft.com/office/powerpoint/2010/main" val="36282184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9117607-9FCC-40E0-9E74-809D4961D1AA}" type="datetimeFigureOut">
              <a:rPr lang="en-US" smtClean="0"/>
              <a:t>11/13/2023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751D1F5-DC2A-4977-B157-DAC0320DFEC3}" type="slidenum">
              <a:rPr lang="en-US" smtClean="0"/>
              <a:t>‹#›</a:t>
            </a:fld>
            <a:endParaRPr lang="en-US"/>
          </a:p>
        </p:txBody>
      </p:sp>
    </p:spTree>
    <p:extLst>
      <p:ext uri="{BB962C8B-B14F-4D97-AF65-F5344CB8AC3E}">
        <p14:creationId xmlns:p14="http://schemas.microsoft.com/office/powerpoint/2010/main" val="259302040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9117607-9FCC-40E0-9E74-809D4961D1AA}" type="datetimeFigureOut">
              <a:rPr lang="en-US" smtClean="0"/>
              <a:t>11/13/2023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751D1F5-DC2A-4977-B157-DAC0320DFEC3}" type="slidenum">
              <a:rPr lang="en-US" smtClean="0"/>
              <a:t>‹#›</a:t>
            </a:fld>
            <a:endParaRPr lang="en-US"/>
          </a:p>
        </p:txBody>
      </p:sp>
    </p:spTree>
    <p:extLst>
      <p:ext uri="{BB962C8B-B14F-4D97-AF65-F5344CB8AC3E}">
        <p14:creationId xmlns:p14="http://schemas.microsoft.com/office/powerpoint/2010/main" val="131645913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A9117607-9FCC-40E0-9E74-809D4961D1AA}" type="datetimeFigureOut">
              <a:rPr lang="en-US" smtClean="0"/>
              <a:t>11/13/2023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751D1F5-DC2A-4977-B157-DAC0320DFEC3}" type="slidenum">
              <a:rPr lang="en-US" smtClean="0"/>
              <a:t>‹#›</a:t>
            </a:fld>
            <a:endParaRPr lang="en-US"/>
          </a:p>
        </p:txBody>
      </p:sp>
    </p:spTree>
    <p:extLst>
      <p:ext uri="{BB962C8B-B14F-4D97-AF65-F5344CB8AC3E}">
        <p14:creationId xmlns:p14="http://schemas.microsoft.com/office/powerpoint/2010/main" val="20148467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A9117607-9FCC-40E0-9E74-809D4961D1AA}" type="datetimeFigureOut">
              <a:rPr lang="en-US" smtClean="0"/>
              <a:t>11/13/2023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751D1F5-DC2A-4977-B157-DAC0320DFEC3}" type="slidenum">
              <a:rPr lang="en-US" smtClean="0"/>
              <a:t>‹#›</a:t>
            </a:fld>
            <a:endParaRPr lang="en-US"/>
          </a:p>
        </p:txBody>
      </p:sp>
    </p:spTree>
    <p:extLst>
      <p:ext uri="{BB962C8B-B14F-4D97-AF65-F5344CB8AC3E}">
        <p14:creationId xmlns:p14="http://schemas.microsoft.com/office/powerpoint/2010/main" val="117907668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A9117607-9FCC-40E0-9E74-809D4961D1AA}" type="datetimeFigureOut">
              <a:rPr lang="en-US" smtClean="0"/>
              <a:t>11/13/2023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751D1F5-DC2A-4977-B157-DAC0320DFEC3}" type="slidenum">
              <a:rPr lang="en-US" smtClean="0"/>
              <a:t>‹#›</a:t>
            </a:fld>
            <a:endParaRPr lang="en-US"/>
          </a:p>
        </p:txBody>
      </p:sp>
    </p:spTree>
    <p:extLst>
      <p:ext uri="{BB962C8B-B14F-4D97-AF65-F5344CB8AC3E}">
        <p14:creationId xmlns:p14="http://schemas.microsoft.com/office/powerpoint/2010/main" val="23782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9117607-9FCC-40E0-9E74-809D4961D1AA}" type="datetimeFigureOut">
              <a:rPr lang="en-US" smtClean="0"/>
              <a:t>11/13/2023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751D1F5-DC2A-4977-B157-DAC0320DFEC3}" type="slidenum">
              <a:rPr lang="en-US" smtClean="0"/>
              <a:t>‹#›</a:t>
            </a:fld>
            <a:endParaRPr lang="en-US"/>
          </a:p>
        </p:txBody>
      </p:sp>
    </p:spTree>
    <p:extLst>
      <p:ext uri="{BB962C8B-B14F-4D97-AF65-F5344CB8AC3E}">
        <p14:creationId xmlns:p14="http://schemas.microsoft.com/office/powerpoint/2010/main" val="398391723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9117607-9FCC-40E0-9E74-809D4961D1AA}" type="datetimeFigureOut">
              <a:rPr lang="en-US" smtClean="0"/>
              <a:t>11/13/2023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751D1F5-DC2A-4977-B157-DAC0320DFEC3}" type="slidenum">
              <a:rPr lang="en-US" smtClean="0"/>
              <a:t>‹#›</a:t>
            </a:fld>
            <a:endParaRPr lang="en-US"/>
          </a:p>
        </p:txBody>
      </p:sp>
    </p:spTree>
    <p:extLst>
      <p:ext uri="{BB962C8B-B14F-4D97-AF65-F5344CB8AC3E}">
        <p14:creationId xmlns:p14="http://schemas.microsoft.com/office/powerpoint/2010/main" val="29380167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9117607-9FCC-40E0-9E74-809D4961D1AA}" type="datetimeFigureOut">
              <a:rPr lang="en-US" smtClean="0"/>
              <a:t>11/13/2023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751D1F5-DC2A-4977-B157-DAC0320DFEC3}" type="slidenum">
              <a:rPr lang="en-US" smtClean="0"/>
              <a:t>‹#›</a:t>
            </a:fld>
            <a:endParaRPr lang="en-US"/>
          </a:p>
        </p:txBody>
      </p:sp>
    </p:spTree>
    <p:extLst>
      <p:ext uri="{BB962C8B-B14F-4D97-AF65-F5344CB8AC3E}">
        <p14:creationId xmlns:p14="http://schemas.microsoft.com/office/powerpoint/2010/main" val="256031133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9117607-9FCC-40E0-9E74-809D4961D1AA}" type="datetimeFigureOut">
              <a:rPr lang="en-US" smtClean="0"/>
              <a:t>11/13/2023</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751D1F5-DC2A-4977-B157-DAC0320DFEC3}" type="slidenum">
              <a:rPr lang="en-US" smtClean="0"/>
              <a:t>‹#›</a:t>
            </a:fld>
            <a:endParaRPr lang="en-US"/>
          </a:p>
        </p:txBody>
      </p:sp>
    </p:spTree>
    <p:extLst>
      <p:ext uri="{BB962C8B-B14F-4D97-AF65-F5344CB8AC3E}">
        <p14:creationId xmlns:p14="http://schemas.microsoft.com/office/powerpoint/2010/main" val="119064148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slideLayout" Target="../slideLayouts/slideLayout2.xml"/><Relationship Id="rId4" Type="http://schemas.openxmlformats.org/officeDocument/2006/relationships/image" Target="../media/image23.jpeg"/></Relationships>
</file>

<file path=ppt/slides/_rels/slide12.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jpeg"/><Relationship Id="rId1" Type="http://schemas.openxmlformats.org/officeDocument/2006/relationships/slideLayout" Target="../slideLayouts/slideLayout2.xml"/><Relationship Id="rId5" Type="http://schemas.openxmlformats.org/officeDocument/2006/relationships/image" Target="../media/image27.jpeg"/><Relationship Id="rId4" Type="http://schemas.openxmlformats.org/officeDocument/2006/relationships/image" Target="../media/image26.jpeg"/></Relationships>
</file>

<file path=ppt/slides/_rels/slide13.xml.rels><?xml version="1.0" encoding="UTF-8" standalone="yes"?>
<Relationships xmlns="http://schemas.openxmlformats.org/package/2006/relationships"><Relationship Id="rId2" Type="http://schemas.openxmlformats.org/officeDocument/2006/relationships/image" Target="../media/image28.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9.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jpg"/><Relationship Id="rId1" Type="http://schemas.openxmlformats.org/officeDocument/2006/relationships/slideLayout" Target="../slideLayouts/slideLayout2.xml"/><Relationship Id="rId4" Type="http://schemas.openxmlformats.org/officeDocument/2006/relationships/image" Target="../media/image5.jpg"/></Relationships>
</file>

<file path=ppt/slides/_rels/slide4.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g"/><Relationship Id="rId1" Type="http://schemas.openxmlformats.org/officeDocument/2006/relationships/slideLayout" Target="../slideLayouts/slideLayout2.xml"/><Relationship Id="rId4" Type="http://schemas.openxmlformats.org/officeDocument/2006/relationships/image" Target="../media/image12.jpeg"/></Relationships>
</file>

<file path=ppt/slides/_rels/slide8.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g"/><Relationship Id="rId1" Type="http://schemas.openxmlformats.org/officeDocument/2006/relationships/slideLayout" Target="../slideLayouts/slideLayout2.xml"/><Relationship Id="rId4" Type="http://schemas.openxmlformats.org/officeDocument/2006/relationships/image" Target="../media/image15.jpeg"/></Relationships>
</file>

<file path=ppt/slides/_rels/slide9.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16.jpg"/><Relationship Id="rId1" Type="http://schemas.openxmlformats.org/officeDocument/2006/relationships/slideLayout" Target="../slideLayouts/slideLayout2.xml"/><Relationship Id="rId4" Type="http://schemas.openxmlformats.org/officeDocument/2006/relationships/image" Target="../media/image18.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0" y="0"/>
            <a:ext cx="12192000" cy="6909594"/>
          </a:xfrm>
        </p:spPr>
      </p:pic>
      <p:sp>
        <p:nvSpPr>
          <p:cNvPr id="5" name="TextBox 4"/>
          <p:cNvSpPr txBox="1"/>
          <p:nvPr/>
        </p:nvSpPr>
        <p:spPr>
          <a:xfrm>
            <a:off x="1936750" y="2730480"/>
            <a:ext cx="8318500" cy="1938992"/>
          </a:xfrm>
          <a:prstGeom prst="rect">
            <a:avLst/>
          </a:prstGeom>
          <a:noFill/>
        </p:spPr>
        <p:txBody>
          <a:bodyPr wrap="square" rtlCol="0">
            <a:spAutoFit/>
          </a:bodyPr>
          <a:lstStyle/>
          <a:p>
            <a:pPr algn="ctr"/>
            <a:r>
              <a:rPr lang="en-US" sz="4000" b="1" i="1" dirty="0">
                <a:solidFill>
                  <a:srgbClr val="00B050"/>
                </a:solidFill>
                <a:latin typeface="Times New Roman" panose="02020603050405020304" pitchFamily="18" charset="0"/>
                <a:cs typeface="Times New Roman" panose="02020603050405020304" pitchFamily="18" charset="0"/>
              </a:rPr>
              <a:t>“</a:t>
            </a:r>
            <a:r>
              <a:rPr lang="en-US" sz="4000" b="1" i="1" dirty="0" err="1">
                <a:solidFill>
                  <a:srgbClr val="00B050"/>
                </a:solidFill>
                <a:latin typeface="Times New Roman" panose="02020603050405020304" pitchFamily="18" charset="0"/>
                <a:cs typeface="Times New Roman" panose="02020603050405020304" pitchFamily="18" charset="0"/>
              </a:rPr>
              <a:t>Một</a:t>
            </a:r>
            <a:r>
              <a:rPr lang="en-US" sz="4000" b="1" i="1" dirty="0">
                <a:solidFill>
                  <a:srgbClr val="00B050"/>
                </a:solidFill>
                <a:latin typeface="Times New Roman" panose="02020603050405020304" pitchFamily="18" charset="0"/>
                <a:cs typeface="Times New Roman" panose="02020603050405020304" pitchFamily="18" charset="0"/>
              </a:rPr>
              <a:t> </a:t>
            </a:r>
            <a:r>
              <a:rPr lang="en-US" sz="4000" b="1" i="1" dirty="0" err="1">
                <a:solidFill>
                  <a:srgbClr val="00B050"/>
                </a:solidFill>
                <a:latin typeface="Times New Roman" panose="02020603050405020304" pitchFamily="18" charset="0"/>
                <a:cs typeface="Times New Roman" panose="02020603050405020304" pitchFamily="18" charset="0"/>
              </a:rPr>
              <a:t>số</a:t>
            </a:r>
            <a:r>
              <a:rPr lang="en-US" sz="4000" b="1" i="1" dirty="0">
                <a:solidFill>
                  <a:srgbClr val="00B050"/>
                </a:solidFill>
                <a:latin typeface="Times New Roman" panose="02020603050405020304" pitchFamily="18" charset="0"/>
                <a:cs typeface="Times New Roman" panose="02020603050405020304" pitchFamily="18" charset="0"/>
              </a:rPr>
              <a:t> </a:t>
            </a:r>
            <a:r>
              <a:rPr lang="en-US" sz="4000" b="1" i="1" dirty="0" err="1">
                <a:solidFill>
                  <a:srgbClr val="00B050"/>
                </a:solidFill>
                <a:latin typeface="Times New Roman" panose="02020603050405020304" pitchFamily="18" charset="0"/>
                <a:cs typeface="Times New Roman" panose="02020603050405020304" pitchFamily="18" charset="0"/>
              </a:rPr>
              <a:t>biện</a:t>
            </a:r>
            <a:r>
              <a:rPr lang="en-US" sz="4000" b="1" i="1" dirty="0">
                <a:solidFill>
                  <a:srgbClr val="00B050"/>
                </a:solidFill>
                <a:latin typeface="Times New Roman" panose="02020603050405020304" pitchFamily="18" charset="0"/>
                <a:cs typeface="Times New Roman" panose="02020603050405020304" pitchFamily="18" charset="0"/>
              </a:rPr>
              <a:t> </a:t>
            </a:r>
            <a:r>
              <a:rPr lang="en-US" sz="4000" b="1" i="1" dirty="0" err="1">
                <a:solidFill>
                  <a:srgbClr val="00B050"/>
                </a:solidFill>
                <a:latin typeface="Times New Roman" panose="02020603050405020304" pitchFamily="18" charset="0"/>
                <a:cs typeface="Times New Roman" panose="02020603050405020304" pitchFamily="18" charset="0"/>
              </a:rPr>
              <a:t>pháp</a:t>
            </a:r>
            <a:r>
              <a:rPr lang="en-US" sz="4000" b="1" i="1" dirty="0">
                <a:solidFill>
                  <a:srgbClr val="00B050"/>
                </a:solidFill>
                <a:latin typeface="Times New Roman" panose="02020603050405020304" pitchFamily="18" charset="0"/>
                <a:cs typeface="Times New Roman" panose="02020603050405020304" pitchFamily="18" charset="0"/>
              </a:rPr>
              <a:t> </a:t>
            </a:r>
            <a:r>
              <a:rPr lang="en-US" sz="4000" b="1" i="1" dirty="0" err="1">
                <a:solidFill>
                  <a:srgbClr val="00B050"/>
                </a:solidFill>
                <a:latin typeface="Times New Roman" panose="02020603050405020304" pitchFamily="18" charset="0"/>
                <a:cs typeface="Times New Roman" panose="02020603050405020304" pitchFamily="18" charset="0"/>
              </a:rPr>
              <a:t>giáo</a:t>
            </a:r>
            <a:r>
              <a:rPr lang="en-US" sz="4000" b="1" i="1" dirty="0">
                <a:solidFill>
                  <a:srgbClr val="00B050"/>
                </a:solidFill>
                <a:latin typeface="Times New Roman" panose="02020603050405020304" pitchFamily="18" charset="0"/>
                <a:cs typeface="Times New Roman" panose="02020603050405020304" pitchFamily="18" charset="0"/>
              </a:rPr>
              <a:t> </a:t>
            </a:r>
            <a:r>
              <a:rPr lang="en-US" sz="4000" b="1" i="1" dirty="0" err="1">
                <a:solidFill>
                  <a:srgbClr val="00B050"/>
                </a:solidFill>
                <a:latin typeface="Times New Roman" panose="02020603050405020304" pitchFamily="18" charset="0"/>
                <a:cs typeface="Times New Roman" panose="02020603050405020304" pitchFamily="18" charset="0"/>
              </a:rPr>
              <a:t>dục</a:t>
            </a:r>
            <a:r>
              <a:rPr lang="en-US" sz="4000" b="1" i="1" dirty="0">
                <a:solidFill>
                  <a:srgbClr val="00B050"/>
                </a:solidFill>
                <a:latin typeface="Times New Roman" panose="02020603050405020304" pitchFamily="18" charset="0"/>
                <a:cs typeface="Times New Roman" panose="02020603050405020304" pitchFamily="18" charset="0"/>
              </a:rPr>
              <a:t> </a:t>
            </a:r>
            <a:r>
              <a:rPr lang="en-US" sz="4000" b="1" i="1" dirty="0" err="1">
                <a:solidFill>
                  <a:srgbClr val="00B050"/>
                </a:solidFill>
                <a:latin typeface="Times New Roman" panose="02020603050405020304" pitchFamily="18" charset="0"/>
                <a:cs typeface="Times New Roman" panose="02020603050405020304" pitchFamily="18" charset="0"/>
              </a:rPr>
              <a:t>kỹ</a:t>
            </a:r>
            <a:r>
              <a:rPr lang="en-US" sz="4000" b="1" i="1" dirty="0">
                <a:solidFill>
                  <a:srgbClr val="00B050"/>
                </a:solidFill>
                <a:latin typeface="Times New Roman" panose="02020603050405020304" pitchFamily="18" charset="0"/>
                <a:cs typeface="Times New Roman" panose="02020603050405020304" pitchFamily="18" charset="0"/>
              </a:rPr>
              <a:t> </a:t>
            </a:r>
            <a:r>
              <a:rPr lang="en-US" sz="4000" b="1" i="1" dirty="0" err="1">
                <a:solidFill>
                  <a:srgbClr val="00B050"/>
                </a:solidFill>
                <a:latin typeface="Times New Roman" panose="02020603050405020304" pitchFamily="18" charset="0"/>
                <a:cs typeface="Times New Roman" panose="02020603050405020304" pitchFamily="18" charset="0"/>
              </a:rPr>
              <a:t>năng</a:t>
            </a:r>
            <a:r>
              <a:rPr lang="en-US" sz="4000" b="1" i="1" dirty="0">
                <a:solidFill>
                  <a:srgbClr val="00B050"/>
                </a:solidFill>
                <a:latin typeface="Times New Roman" panose="02020603050405020304" pitchFamily="18" charset="0"/>
                <a:cs typeface="Times New Roman" panose="02020603050405020304" pitchFamily="18" charset="0"/>
              </a:rPr>
              <a:t> </a:t>
            </a:r>
            <a:r>
              <a:rPr lang="en-US" sz="4000" b="1" i="1" dirty="0" err="1">
                <a:solidFill>
                  <a:srgbClr val="00B050"/>
                </a:solidFill>
                <a:latin typeface="Times New Roman" panose="02020603050405020304" pitchFamily="18" charset="0"/>
                <a:cs typeface="Times New Roman" panose="02020603050405020304" pitchFamily="18" charset="0"/>
              </a:rPr>
              <a:t>tự</a:t>
            </a:r>
            <a:r>
              <a:rPr lang="en-US" sz="4000" b="1" i="1" dirty="0">
                <a:solidFill>
                  <a:srgbClr val="00B050"/>
                </a:solidFill>
                <a:latin typeface="Times New Roman" panose="02020603050405020304" pitchFamily="18" charset="0"/>
                <a:cs typeface="Times New Roman" panose="02020603050405020304" pitchFamily="18" charset="0"/>
              </a:rPr>
              <a:t> </a:t>
            </a:r>
            <a:r>
              <a:rPr lang="en-US" sz="4000" b="1" i="1" dirty="0" err="1">
                <a:solidFill>
                  <a:srgbClr val="00B050"/>
                </a:solidFill>
                <a:latin typeface="Times New Roman" panose="02020603050405020304" pitchFamily="18" charset="0"/>
                <a:cs typeface="Times New Roman" panose="02020603050405020304" pitchFamily="18" charset="0"/>
              </a:rPr>
              <a:t>phục</a:t>
            </a:r>
            <a:r>
              <a:rPr lang="en-US" sz="4000" b="1" i="1" dirty="0">
                <a:solidFill>
                  <a:srgbClr val="00B050"/>
                </a:solidFill>
                <a:latin typeface="Times New Roman" panose="02020603050405020304" pitchFamily="18" charset="0"/>
                <a:cs typeface="Times New Roman" panose="02020603050405020304" pitchFamily="18" charset="0"/>
              </a:rPr>
              <a:t> </a:t>
            </a:r>
            <a:r>
              <a:rPr lang="en-US" sz="4000" b="1" i="1" dirty="0" err="1">
                <a:solidFill>
                  <a:srgbClr val="00B050"/>
                </a:solidFill>
                <a:latin typeface="Times New Roman" panose="02020603050405020304" pitchFamily="18" charset="0"/>
                <a:cs typeface="Times New Roman" panose="02020603050405020304" pitchFamily="18" charset="0"/>
              </a:rPr>
              <a:t>vụ</a:t>
            </a:r>
            <a:r>
              <a:rPr lang="en-US" sz="4000" b="1" i="1" dirty="0">
                <a:solidFill>
                  <a:srgbClr val="00B050"/>
                </a:solidFill>
                <a:latin typeface="Times New Roman" panose="02020603050405020304" pitchFamily="18" charset="0"/>
                <a:cs typeface="Times New Roman" panose="02020603050405020304" pitchFamily="18" charset="0"/>
              </a:rPr>
              <a:t> </a:t>
            </a:r>
            <a:r>
              <a:rPr lang="en-US" sz="4000" b="1" i="1" dirty="0" err="1">
                <a:solidFill>
                  <a:srgbClr val="00B050"/>
                </a:solidFill>
                <a:latin typeface="Times New Roman" panose="02020603050405020304" pitchFamily="18" charset="0"/>
                <a:cs typeface="Times New Roman" panose="02020603050405020304" pitchFamily="18" charset="0"/>
              </a:rPr>
              <a:t>cho</a:t>
            </a:r>
            <a:r>
              <a:rPr lang="en-US" sz="4000" b="1" i="1" dirty="0">
                <a:solidFill>
                  <a:srgbClr val="00B050"/>
                </a:solidFill>
                <a:latin typeface="Times New Roman" panose="02020603050405020304" pitchFamily="18" charset="0"/>
                <a:cs typeface="Times New Roman" panose="02020603050405020304" pitchFamily="18" charset="0"/>
              </a:rPr>
              <a:t> </a:t>
            </a:r>
            <a:r>
              <a:rPr lang="en-US" sz="4000" b="1" i="1" dirty="0" err="1">
                <a:solidFill>
                  <a:srgbClr val="00B050"/>
                </a:solidFill>
                <a:latin typeface="Times New Roman" panose="02020603050405020304" pitchFamily="18" charset="0"/>
                <a:cs typeface="Times New Roman" panose="02020603050405020304" pitchFamily="18" charset="0"/>
              </a:rPr>
              <a:t>trẻ</a:t>
            </a:r>
            <a:r>
              <a:rPr lang="en-US" sz="4000" b="1" i="1" dirty="0">
                <a:solidFill>
                  <a:srgbClr val="00B050"/>
                </a:solidFill>
                <a:latin typeface="Times New Roman" panose="02020603050405020304" pitchFamily="18" charset="0"/>
                <a:cs typeface="Times New Roman" panose="02020603050405020304" pitchFamily="18" charset="0"/>
              </a:rPr>
              <a:t> 18 - 24 </a:t>
            </a:r>
            <a:r>
              <a:rPr lang="en-US" sz="4000" b="1" i="1" dirty="0" err="1">
                <a:solidFill>
                  <a:srgbClr val="00B050"/>
                </a:solidFill>
                <a:latin typeface="Times New Roman" panose="02020603050405020304" pitchFamily="18" charset="0"/>
                <a:cs typeface="Times New Roman" panose="02020603050405020304" pitchFamily="18" charset="0"/>
              </a:rPr>
              <a:t>tháng</a:t>
            </a:r>
            <a:r>
              <a:rPr lang="en-US" sz="4000" b="1" i="1" dirty="0">
                <a:solidFill>
                  <a:srgbClr val="00B050"/>
                </a:solidFill>
                <a:latin typeface="Times New Roman" panose="02020603050405020304" pitchFamily="18" charset="0"/>
                <a:cs typeface="Times New Roman" panose="02020603050405020304" pitchFamily="18" charset="0"/>
              </a:rPr>
              <a:t> ở </a:t>
            </a:r>
            <a:r>
              <a:rPr lang="en-US" sz="4000" b="1" i="1" dirty="0" err="1">
                <a:solidFill>
                  <a:srgbClr val="00B050"/>
                </a:solidFill>
                <a:latin typeface="Times New Roman" panose="02020603050405020304" pitchFamily="18" charset="0"/>
                <a:cs typeface="Times New Roman" panose="02020603050405020304" pitchFamily="18" charset="0"/>
              </a:rPr>
              <a:t>trường</a:t>
            </a:r>
            <a:r>
              <a:rPr lang="en-US" sz="4000" b="1" i="1" dirty="0">
                <a:solidFill>
                  <a:srgbClr val="00B050"/>
                </a:solidFill>
                <a:latin typeface="Times New Roman" panose="02020603050405020304" pitchFamily="18" charset="0"/>
                <a:cs typeface="Times New Roman" panose="02020603050405020304" pitchFamily="18" charset="0"/>
              </a:rPr>
              <a:t> </a:t>
            </a:r>
            <a:r>
              <a:rPr lang="en-US" sz="4000" b="1" i="1" dirty="0" err="1">
                <a:solidFill>
                  <a:srgbClr val="00B050"/>
                </a:solidFill>
                <a:latin typeface="Times New Roman" panose="02020603050405020304" pitchFamily="18" charset="0"/>
                <a:cs typeface="Times New Roman" panose="02020603050405020304" pitchFamily="18" charset="0"/>
              </a:rPr>
              <a:t>mầm</a:t>
            </a:r>
            <a:r>
              <a:rPr lang="en-US" sz="4000" b="1" i="1" dirty="0">
                <a:solidFill>
                  <a:srgbClr val="00B050"/>
                </a:solidFill>
                <a:latin typeface="Times New Roman" panose="02020603050405020304" pitchFamily="18" charset="0"/>
                <a:cs typeface="Times New Roman" panose="02020603050405020304" pitchFamily="18" charset="0"/>
              </a:rPr>
              <a:t> non”.</a:t>
            </a:r>
            <a:endParaRPr lang="en-US" sz="4000" b="1" dirty="0">
              <a:solidFill>
                <a:srgbClr val="00B050"/>
              </a:solidFill>
              <a:latin typeface="Times New Roman" panose="02020603050405020304" pitchFamily="18" charset="0"/>
              <a:cs typeface="Times New Roman" panose="02020603050405020304" pitchFamily="18" charset="0"/>
            </a:endParaRPr>
          </a:p>
        </p:txBody>
      </p:sp>
      <p:sp>
        <p:nvSpPr>
          <p:cNvPr id="6" name="TextBox 5"/>
          <p:cNvSpPr txBox="1"/>
          <p:nvPr/>
        </p:nvSpPr>
        <p:spPr>
          <a:xfrm>
            <a:off x="850900" y="1690688"/>
            <a:ext cx="10502900" cy="1200329"/>
          </a:xfrm>
          <a:prstGeom prst="rect">
            <a:avLst/>
          </a:prstGeom>
          <a:noFill/>
        </p:spPr>
        <p:txBody>
          <a:bodyPr wrap="square" rtlCol="0">
            <a:spAutoFit/>
          </a:bodyPr>
          <a:lstStyle/>
          <a:p>
            <a:pPr algn="ctr"/>
            <a:r>
              <a:rPr lang="en-US" sz="7200" b="1" dirty="0" smtClean="0">
                <a:solidFill>
                  <a:srgbClr val="FF0000"/>
                </a:solidFill>
                <a:latin typeface="Times New Roman" panose="02020603050405020304" pitchFamily="18" charset="0"/>
                <a:cs typeface="Times New Roman" panose="02020603050405020304" pitchFamily="18" charset="0"/>
              </a:rPr>
              <a:t>BIỆN PHÁP SÁNG TẠO</a:t>
            </a:r>
            <a:endParaRPr lang="en-US" sz="7200" b="1" dirty="0">
              <a:solidFill>
                <a:srgbClr val="FF0000"/>
              </a:solidFill>
              <a:latin typeface="Times New Roman" panose="02020603050405020304" pitchFamily="18" charset="0"/>
              <a:cs typeface="Times New Roman" panose="02020603050405020304" pitchFamily="18" charset="0"/>
            </a:endParaRPr>
          </a:p>
        </p:txBody>
      </p:sp>
      <p:sp>
        <p:nvSpPr>
          <p:cNvPr id="3" name="TextBox 2"/>
          <p:cNvSpPr txBox="1"/>
          <p:nvPr/>
        </p:nvSpPr>
        <p:spPr>
          <a:xfrm>
            <a:off x="2819400" y="4669472"/>
            <a:ext cx="6553200" cy="646331"/>
          </a:xfrm>
          <a:prstGeom prst="rect">
            <a:avLst/>
          </a:prstGeom>
          <a:noFill/>
        </p:spPr>
        <p:txBody>
          <a:bodyPr wrap="square" rtlCol="0">
            <a:spAutoFit/>
          </a:bodyPr>
          <a:lstStyle/>
          <a:p>
            <a:pPr algn="ctr"/>
            <a:r>
              <a:rPr lang="en-US" sz="3600" b="1" dirty="0" err="1" smtClean="0">
                <a:solidFill>
                  <a:srgbClr val="0070C0"/>
                </a:solidFill>
                <a:latin typeface="Times New Roman" panose="02020603050405020304" pitchFamily="18" charset="0"/>
                <a:cs typeface="Times New Roman" panose="02020603050405020304" pitchFamily="18" charset="0"/>
              </a:rPr>
              <a:t>Giáo</a:t>
            </a:r>
            <a:r>
              <a:rPr lang="en-US" sz="3600" b="1" dirty="0" smtClean="0">
                <a:solidFill>
                  <a:srgbClr val="0070C0"/>
                </a:solidFill>
                <a:latin typeface="Times New Roman" panose="02020603050405020304" pitchFamily="18" charset="0"/>
                <a:cs typeface="Times New Roman" panose="02020603050405020304" pitchFamily="18" charset="0"/>
              </a:rPr>
              <a:t> </a:t>
            </a:r>
            <a:r>
              <a:rPr lang="en-US" sz="3600" b="1" dirty="0" err="1" smtClean="0">
                <a:solidFill>
                  <a:srgbClr val="0070C0"/>
                </a:solidFill>
                <a:latin typeface="Times New Roman" panose="02020603050405020304" pitchFamily="18" charset="0"/>
                <a:cs typeface="Times New Roman" panose="02020603050405020304" pitchFamily="18" charset="0"/>
              </a:rPr>
              <a:t>viên</a:t>
            </a:r>
            <a:r>
              <a:rPr lang="en-US" sz="3600" b="1" dirty="0" smtClean="0">
                <a:solidFill>
                  <a:srgbClr val="0070C0"/>
                </a:solidFill>
                <a:latin typeface="Times New Roman" panose="02020603050405020304" pitchFamily="18" charset="0"/>
                <a:cs typeface="Times New Roman" panose="02020603050405020304" pitchFamily="18" charset="0"/>
              </a:rPr>
              <a:t>: </a:t>
            </a:r>
            <a:r>
              <a:rPr lang="en-US" sz="3600" b="1" dirty="0" err="1" smtClean="0">
                <a:solidFill>
                  <a:srgbClr val="0070C0"/>
                </a:solidFill>
                <a:latin typeface="Times New Roman" panose="02020603050405020304" pitchFamily="18" charset="0"/>
                <a:cs typeface="Times New Roman" panose="02020603050405020304" pitchFamily="18" charset="0"/>
              </a:rPr>
              <a:t>Tống</a:t>
            </a:r>
            <a:r>
              <a:rPr lang="en-US" sz="3600" b="1" dirty="0" smtClean="0">
                <a:solidFill>
                  <a:srgbClr val="0070C0"/>
                </a:solidFill>
                <a:latin typeface="Times New Roman" panose="02020603050405020304" pitchFamily="18" charset="0"/>
                <a:cs typeface="Times New Roman" panose="02020603050405020304" pitchFamily="18" charset="0"/>
              </a:rPr>
              <a:t> </a:t>
            </a:r>
            <a:r>
              <a:rPr lang="en-US" sz="3600" b="1" dirty="0" err="1" smtClean="0">
                <a:solidFill>
                  <a:srgbClr val="0070C0"/>
                </a:solidFill>
                <a:latin typeface="Times New Roman" panose="02020603050405020304" pitchFamily="18" charset="0"/>
                <a:cs typeface="Times New Roman" panose="02020603050405020304" pitchFamily="18" charset="0"/>
              </a:rPr>
              <a:t>Thị</a:t>
            </a:r>
            <a:r>
              <a:rPr lang="en-US" sz="3600" b="1" dirty="0" smtClean="0">
                <a:solidFill>
                  <a:srgbClr val="0070C0"/>
                </a:solidFill>
                <a:latin typeface="Times New Roman" panose="02020603050405020304" pitchFamily="18" charset="0"/>
                <a:cs typeface="Times New Roman" panose="02020603050405020304" pitchFamily="18" charset="0"/>
              </a:rPr>
              <a:t> </a:t>
            </a:r>
            <a:r>
              <a:rPr lang="en-US" sz="3600" b="1" dirty="0" err="1" smtClean="0">
                <a:solidFill>
                  <a:srgbClr val="0070C0"/>
                </a:solidFill>
                <a:latin typeface="Times New Roman" panose="02020603050405020304" pitchFamily="18" charset="0"/>
                <a:cs typeface="Times New Roman" panose="02020603050405020304" pitchFamily="18" charset="0"/>
              </a:rPr>
              <a:t>Bích</a:t>
            </a:r>
            <a:r>
              <a:rPr lang="en-US" sz="3600" b="1" dirty="0" smtClean="0">
                <a:solidFill>
                  <a:srgbClr val="0070C0"/>
                </a:solidFill>
                <a:latin typeface="Times New Roman" panose="02020603050405020304" pitchFamily="18" charset="0"/>
                <a:cs typeface="Times New Roman" panose="02020603050405020304" pitchFamily="18" charset="0"/>
              </a:rPr>
              <a:t> </a:t>
            </a:r>
            <a:r>
              <a:rPr lang="en-US" sz="3600" b="1" dirty="0" err="1" smtClean="0">
                <a:solidFill>
                  <a:srgbClr val="0070C0"/>
                </a:solidFill>
                <a:latin typeface="Times New Roman" panose="02020603050405020304" pitchFamily="18" charset="0"/>
                <a:cs typeface="Times New Roman" panose="02020603050405020304" pitchFamily="18" charset="0"/>
              </a:rPr>
              <a:t>Liên</a:t>
            </a:r>
            <a:endParaRPr lang="en-US" sz="3600" b="1" dirty="0">
              <a:solidFill>
                <a:srgbClr val="0070C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02560528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0"/>
            <a:ext cx="12192000" cy="6858000"/>
          </a:xfrm>
        </p:spPr>
      </p:pic>
      <p:sp>
        <p:nvSpPr>
          <p:cNvPr id="5" name="Rectangle 4"/>
          <p:cNvSpPr/>
          <p:nvPr/>
        </p:nvSpPr>
        <p:spPr>
          <a:xfrm>
            <a:off x="1460500" y="550852"/>
            <a:ext cx="9029700" cy="954107"/>
          </a:xfrm>
          <a:prstGeom prst="rect">
            <a:avLst/>
          </a:prstGeom>
        </p:spPr>
        <p:txBody>
          <a:bodyPr wrap="square">
            <a:spAutoFit/>
          </a:bodyPr>
          <a:lstStyle/>
          <a:p>
            <a:pPr indent="-90170" algn="ctr">
              <a:spcAft>
                <a:spcPts val="0"/>
              </a:spcAft>
            </a:pPr>
            <a:r>
              <a:rPr lang="nl-NL" sz="2800" b="1" i="1" dirty="0">
                <a:solidFill>
                  <a:srgbClr val="FF0000"/>
                </a:solidFill>
                <a:latin typeface="Times New Roman" panose="02020603050405020304" pitchFamily="18" charset="0"/>
                <a:cs typeface="Times New Roman" panose="02020603050405020304" pitchFamily="18" charset="0"/>
              </a:rPr>
              <a:t>Biện pháp 2: Dạy kỹ năng tự phục vụ cho trẻ thông qua các hoạt động trong ngày và ở mọi lúc mọi nơi</a:t>
            </a:r>
            <a:endParaRPr lang="en-US" sz="2800" dirty="0">
              <a:solidFill>
                <a:srgbClr val="FF0000"/>
              </a:solidFill>
              <a:effectLst/>
              <a:latin typeface="Times New Roman" panose="02020603050405020304" pitchFamily="18" charset="0"/>
              <a:ea typeface="MS Mincho"/>
              <a:cs typeface="Times New Roman" panose="02020603050405020304" pitchFamily="18" charset="0"/>
            </a:endParaRPr>
          </a:p>
        </p:txBody>
      </p:sp>
      <p:sp>
        <p:nvSpPr>
          <p:cNvPr id="6" name="Rectangle 5"/>
          <p:cNvSpPr/>
          <p:nvPr/>
        </p:nvSpPr>
        <p:spPr>
          <a:xfrm>
            <a:off x="2273300" y="1504959"/>
            <a:ext cx="7645400" cy="830997"/>
          </a:xfrm>
          <a:prstGeom prst="rect">
            <a:avLst/>
          </a:prstGeom>
        </p:spPr>
        <p:txBody>
          <a:bodyPr wrap="square">
            <a:spAutoFit/>
          </a:bodyPr>
          <a:lstStyle/>
          <a:p>
            <a:pPr marR="168910" indent="270510" algn="ctr">
              <a:spcAft>
                <a:spcPts val="0"/>
              </a:spcAft>
            </a:pPr>
            <a:r>
              <a:rPr lang="pt-BR" sz="2400" b="1" i="1" dirty="0" smtClean="0">
                <a:solidFill>
                  <a:srgbClr val="002060"/>
                </a:solidFill>
                <a:effectLst/>
                <a:latin typeface="Times New Roman" panose="02020603050405020304" pitchFamily="18" charset="0"/>
                <a:ea typeface="Calibri" panose="020F0502020204030204" pitchFamily="34" charset="0"/>
              </a:rPr>
              <a:t>Dạy kỹ năng tự phục vụ cho trẻ thông qua hoạt động rèn kỹ năng tự phục vụ vào một số buổi chiều trong tuần.</a:t>
            </a:r>
            <a:endParaRPr lang="en-US" sz="2400" dirty="0">
              <a:solidFill>
                <a:srgbClr val="002060"/>
              </a:solidFill>
              <a:effectLst/>
              <a:latin typeface="Times New Roman" panose="02020603050405020304" pitchFamily="18" charset="0"/>
              <a:ea typeface="MS Mincho"/>
            </a:endParaRPr>
          </a:p>
        </p:txBody>
      </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79400" y="2591965"/>
            <a:ext cx="5346700" cy="4010025"/>
          </a:xfrm>
          <a:prstGeom prst="rect">
            <a:avLst/>
          </a:prstGeom>
        </p:spPr>
      </p:pic>
      <p:sp>
        <p:nvSpPr>
          <p:cNvPr id="7" name="Rectangle 6"/>
          <p:cNvSpPr/>
          <p:nvPr/>
        </p:nvSpPr>
        <p:spPr>
          <a:xfrm>
            <a:off x="5861050" y="2962295"/>
            <a:ext cx="6096000" cy="2308324"/>
          </a:xfrm>
          <a:prstGeom prst="rect">
            <a:avLst/>
          </a:prstGeom>
        </p:spPr>
        <p:txBody>
          <a:bodyPr>
            <a:spAutoFit/>
          </a:bodyPr>
          <a:lstStyle/>
          <a:p>
            <a:r>
              <a:rPr lang="pt-BR" dirty="0">
                <a:latin typeface="Times New Roman" panose="02020603050405020304" pitchFamily="18" charset="0"/>
                <a:ea typeface="Calibri" panose="020F0502020204030204" pitchFamily="34" charset="0"/>
              </a:rPr>
              <a:t>Trong một tuần lớp tôi luôn sắp xếp 1 buổi chiều để dạy trẻ hoặc cho trẻ ôn lại một số kỹ năng khó hoặc kỹ năng mà nhiều trẻ chưa thực hiện được như kỹ năng đi giày, dép, kỹ năng đóng mở cửa an toàn, kỹ năng lấy nước uống</a:t>
            </a:r>
            <a:r>
              <a:rPr lang="pt-BR" dirty="0" smtClean="0">
                <a:latin typeface="Times New Roman" panose="02020603050405020304" pitchFamily="18" charset="0"/>
                <a:ea typeface="Calibri" panose="020F0502020204030204" pitchFamily="34" charset="0"/>
              </a:rPr>
              <a:t>…</a:t>
            </a:r>
          </a:p>
          <a:p>
            <a:r>
              <a:rPr lang="pt-BR" dirty="0" smtClean="0">
                <a:latin typeface="Times New Roman" panose="02020603050405020304" pitchFamily="18" charset="0"/>
              </a:rPr>
              <a:t>Trong toàn bộ quá trình dạy và rèn luyện kỹ năng tự phục vụ cho trẻ tôi luôn khuyến khích, động viên cũng như dành lời khen kịp thời đến các con. Giúp các con tự tin, và ngày càng tiến bộ</a:t>
            </a:r>
            <a:endParaRPr lang="en-US" dirty="0"/>
          </a:p>
        </p:txBody>
      </p:sp>
    </p:spTree>
    <p:extLst>
      <p:ext uri="{BB962C8B-B14F-4D97-AF65-F5344CB8AC3E}">
        <p14:creationId xmlns:p14="http://schemas.microsoft.com/office/powerpoint/2010/main" val="290736607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0"/>
            <a:ext cx="12192000" cy="6858000"/>
          </a:xfrm>
          <a:solidFill>
            <a:schemeClr val="bg1"/>
          </a:solidFill>
        </p:spPr>
      </p:pic>
      <p:sp>
        <p:nvSpPr>
          <p:cNvPr id="5" name="Rectangle 4"/>
          <p:cNvSpPr/>
          <p:nvPr/>
        </p:nvSpPr>
        <p:spPr>
          <a:xfrm>
            <a:off x="1912204" y="101452"/>
            <a:ext cx="8610600" cy="1077218"/>
          </a:xfrm>
          <a:prstGeom prst="rect">
            <a:avLst/>
          </a:prstGeom>
        </p:spPr>
        <p:txBody>
          <a:bodyPr wrap="square">
            <a:spAutoFit/>
          </a:bodyPr>
          <a:lstStyle/>
          <a:p>
            <a:pPr marR="168910" algn="just">
              <a:spcAft>
                <a:spcPts val="0"/>
              </a:spcAft>
            </a:pPr>
            <a:r>
              <a:rPr lang="pt-BR" sz="3200" b="1" i="1" dirty="0" smtClean="0">
                <a:solidFill>
                  <a:srgbClr val="FF0000"/>
                </a:solidFill>
                <a:effectLst/>
                <a:latin typeface="Times New Roman" panose="02020603050405020304" pitchFamily="18" charset="0"/>
                <a:ea typeface="MS Mincho"/>
              </a:rPr>
              <a:t>Biện pháp 3: </a:t>
            </a:r>
            <a:r>
              <a:rPr lang="pt-BR" sz="3200" b="1" i="1" dirty="0" smtClean="0">
                <a:solidFill>
                  <a:srgbClr val="FF0000"/>
                </a:solidFill>
                <a:effectLst/>
                <a:latin typeface="Times New Roman" panose="02020603050405020304" pitchFamily="18" charset="0"/>
                <a:ea typeface="Calibri" panose="020F0502020204030204" pitchFamily="34" charset="0"/>
              </a:rPr>
              <a:t>Phối hợp với phụ huynh để rèn trẻ kỹ năng tự phục vụ </a:t>
            </a:r>
            <a:endParaRPr lang="en-US" sz="3200" dirty="0">
              <a:solidFill>
                <a:srgbClr val="FF0000"/>
              </a:solidFill>
              <a:effectLst/>
              <a:latin typeface="Times New Roman" panose="02020603050405020304" pitchFamily="18" charset="0"/>
              <a:ea typeface="MS Mincho"/>
            </a:endParaRP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82148" y="1178669"/>
            <a:ext cx="5653208" cy="4222947"/>
          </a:xfrm>
          <a:prstGeom prst="rect">
            <a:avLst/>
          </a:prstGeom>
        </p:spPr>
      </p:pic>
      <p:pic>
        <p:nvPicPr>
          <p:cNvPr id="7" name="Pictur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217504" y="1178670"/>
            <a:ext cx="5816599" cy="4222947"/>
          </a:xfrm>
          <a:prstGeom prst="rect">
            <a:avLst/>
          </a:prstGeom>
        </p:spPr>
      </p:pic>
      <p:sp>
        <p:nvSpPr>
          <p:cNvPr id="3" name="Rectangle 2"/>
          <p:cNvSpPr/>
          <p:nvPr/>
        </p:nvSpPr>
        <p:spPr>
          <a:xfrm>
            <a:off x="297596" y="5473006"/>
            <a:ext cx="11751955" cy="923330"/>
          </a:xfrm>
          <a:prstGeom prst="rect">
            <a:avLst/>
          </a:prstGeom>
          <a:solidFill>
            <a:schemeClr val="bg1"/>
          </a:solidFill>
        </p:spPr>
        <p:txBody>
          <a:bodyPr wrap="square">
            <a:spAutoFit/>
          </a:bodyPr>
          <a:lstStyle/>
          <a:p>
            <a:r>
              <a:rPr lang="pt-BR" dirty="0">
                <a:latin typeface="Times New Roman" panose="02020603050405020304" pitchFamily="18" charset="0"/>
                <a:ea typeface="Calibri" panose="020F0502020204030204" pitchFamily="34" charset="0"/>
              </a:rPr>
              <a:t>Tôi thường xuyên gặp gỡ trao đổi với phụ huynh hằng ngày trong giờ đón trả trẻ về sự tiến bộ hay những hạn chế của trẻ để phụ huynh nắm bắt kịp thời và tiếp tục rèn luyện cho trẻ ở nhà. Những cử chỉ và việc làm tốt của trẻ ở trường và ở gia đình tôi thường nêu ra và tuyên dương trẻ đó trước lớp trong giờ nêu gương để trẻ khác cùng học tập.</a:t>
            </a:r>
            <a:endParaRPr lang="en-US" dirty="0"/>
          </a:p>
        </p:txBody>
      </p:sp>
    </p:spTree>
    <p:extLst>
      <p:ext uri="{BB962C8B-B14F-4D97-AF65-F5344CB8AC3E}">
        <p14:creationId xmlns:p14="http://schemas.microsoft.com/office/powerpoint/2010/main" val="35662091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00"/>
                                        <p:tgtEl>
                                          <p:spTgt spid="6"/>
                                        </p:tgtEl>
                                      </p:cBhvr>
                                    </p:animEffect>
                                  </p:childTnLst>
                                </p:cTn>
                              </p:par>
                              <p:par>
                                <p:cTn id="8" presetID="6" presetClass="entr" presetSubtype="16" fill="hold"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circle(in)">
                                      <p:cBhvr>
                                        <p:cTn id="10"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2700" y="0"/>
            <a:ext cx="12192000" cy="8131968"/>
          </a:xfrm>
        </p:spPr>
      </p:pic>
      <p:sp>
        <p:nvSpPr>
          <p:cNvPr id="5" name="TextBox 4"/>
          <p:cNvSpPr txBox="1"/>
          <p:nvPr/>
        </p:nvSpPr>
        <p:spPr>
          <a:xfrm>
            <a:off x="2247900" y="660400"/>
            <a:ext cx="7340600" cy="707886"/>
          </a:xfrm>
          <a:prstGeom prst="rect">
            <a:avLst/>
          </a:prstGeom>
          <a:noFill/>
        </p:spPr>
        <p:txBody>
          <a:bodyPr wrap="square" rtlCol="0">
            <a:spAutoFit/>
          </a:bodyPr>
          <a:lstStyle/>
          <a:p>
            <a:pPr algn="ctr"/>
            <a:r>
              <a:rPr lang="en-US" sz="4000" b="1" dirty="0" err="1" smtClean="0">
                <a:solidFill>
                  <a:srgbClr val="FF0000"/>
                </a:solidFill>
                <a:latin typeface="Times New Roman" panose="02020603050405020304" pitchFamily="18" charset="0"/>
                <a:cs typeface="Times New Roman" panose="02020603050405020304" pitchFamily="18" charset="0"/>
              </a:rPr>
              <a:t>Hiệu</a:t>
            </a:r>
            <a:r>
              <a:rPr lang="en-US" sz="4000" b="1" dirty="0" smtClean="0">
                <a:solidFill>
                  <a:srgbClr val="FF0000"/>
                </a:solidFill>
                <a:latin typeface="Times New Roman" panose="02020603050405020304" pitchFamily="18" charset="0"/>
                <a:cs typeface="Times New Roman" panose="02020603050405020304" pitchFamily="18" charset="0"/>
              </a:rPr>
              <a:t> </a:t>
            </a:r>
            <a:r>
              <a:rPr lang="en-US" sz="4000" b="1" dirty="0" err="1" smtClean="0">
                <a:solidFill>
                  <a:srgbClr val="FF0000"/>
                </a:solidFill>
                <a:latin typeface="Times New Roman" panose="02020603050405020304" pitchFamily="18" charset="0"/>
                <a:cs typeface="Times New Roman" panose="02020603050405020304" pitchFamily="18" charset="0"/>
              </a:rPr>
              <a:t>quả</a:t>
            </a:r>
            <a:r>
              <a:rPr lang="en-US" sz="4000" b="1" dirty="0" smtClean="0">
                <a:solidFill>
                  <a:srgbClr val="FF0000"/>
                </a:solidFill>
                <a:latin typeface="Times New Roman" panose="02020603050405020304" pitchFamily="18" charset="0"/>
                <a:cs typeface="Times New Roman" panose="02020603050405020304" pitchFamily="18" charset="0"/>
              </a:rPr>
              <a:t> </a:t>
            </a:r>
            <a:r>
              <a:rPr lang="en-US" sz="4000" b="1" dirty="0" err="1" smtClean="0">
                <a:solidFill>
                  <a:srgbClr val="FF0000"/>
                </a:solidFill>
                <a:latin typeface="Times New Roman" panose="02020603050405020304" pitchFamily="18" charset="0"/>
                <a:cs typeface="Times New Roman" panose="02020603050405020304" pitchFamily="18" charset="0"/>
              </a:rPr>
              <a:t>của</a:t>
            </a:r>
            <a:r>
              <a:rPr lang="en-US" sz="4000" b="1" dirty="0" smtClean="0">
                <a:solidFill>
                  <a:srgbClr val="FF0000"/>
                </a:solidFill>
                <a:latin typeface="Times New Roman" panose="02020603050405020304" pitchFamily="18" charset="0"/>
                <a:cs typeface="Times New Roman" panose="02020603050405020304" pitchFamily="18" charset="0"/>
              </a:rPr>
              <a:t> </a:t>
            </a:r>
            <a:r>
              <a:rPr lang="en-US" sz="4000" b="1" dirty="0" err="1" smtClean="0">
                <a:solidFill>
                  <a:srgbClr val="FF0000"/>
                </a:solidFill>
                <a:latin typeface="Times New Roman" panose="02020603050405020304" pitchFamily="18" charset="0"/>
                <a:cs typeface="Times New Roman" panose="02020603050405020304" pitchFamily="18" charset="0"/>
              </a:rPr>
              <a:t>biện</a:t>
            </a:r>
            <a:r>
              <a:rPr lang="en-US" sz="4000" b="1" dirty="0" smtClean="0">
                <a:solidFill>
                  <a:srgbClr val="FF0000"/>
                </a:solidFill>
                <a:latin typeface="Times New Roman" panose="02020603050405020304" pitchFamily="18" charset="0"/>
                <a:cs typeface="Times New Roman" panose="02020603050405020304" pitchFamily="18" charset="0"/>
              </a:rPr>
              <a:t> </a:t>
            </a:r>
            <a:r>
              <a:rPr lang="en-US" sz="4000" b="1" dirty="0" err="1" smtClean="0">
                <a:solidFill>
                  <a:srgbClr val="FF0000"/>
                </a:solidFill>
                <a:latin typeface="Times New Roman" panose="02020603050405020304" pitchFamily="18" charset="0"/>
                <a:cs typeface="Times New Roman" panose="02020603050405020304" pitchFamily="18" charset="0"/>
              </a:rPr>
              <a:t>pháp</a:t>
            </a:r>
            <a:r>
              <a:rPr lang="en-US" sz="4000" b="1" dirty="0" smtClean="0">
                <a:solidFill>
                  <a:srgbClr val="FF0000"/>
                </a:solidFill>
                <a:latin typeface="Times New Roman" panose="02020603050405020304" pitchFamily="18" charset="0"/>
                <a:cs typeface="Times New Roman" panose="02020603050405020304" pitchFamily="18" charset="0"/>
              </a:rPr>
              <a:t> </a:t>
            </a:r>
            <a:r>
              <a:rPr lang="en-US" sz="4000" b="1" dirty="0" err="1" smtClean="0">
                <a:solidFill>
                  <a:srgbClr val="FF0000"/>
                </a:solidFill>
                <a:latin typeface="Times New Roman" panose="02020603050405020304" pitchFamily="18" charset="0"/>
                <a:cs typeface="Times New Roman" panose="02020603050405020304" pitchFamily="18" charset="0"/>
              </a:rPr>
              <a:t>sáng</a:t>
            </a:r>
            <a:r>
              <a:rPr lang="en-US" sz="4000" b="1" dirty="0" smtClean="0">
                <a:solidFill>
                  <a:srgbClr val="FF0000"/>
                </a:solidFill>
                <a:latin typeface="Times New Roman" panose="02020603050405020304" pitchFamily="18" charset="0"/>
                <a:cs typeface="Times New Roman" panose="02020603050405020304" pitchFamily="18" charset="0"/>
              </a:rPr>
              <a:t> </a:t>
            </a:r>
            <a:r>
              <a:rPr lang="en-US" sz="4000" b="1" dirty="0" err="1" smtClean="0">
                <a:solidFill>
                  <a:srgbClr val="FF0000"/>
                </a:solidFill>
                <a:latin typeface="Times New Roman" panose="02020603050405020304" pitchFamily="18" charset="0"/>
                <a:cs typeface="Times New Roman" panose="02020603050405020304" pitchFamily="18" charset="0"/>
              </a:rPr>
              <a:t>tạo</a:t>
            </a:r>
            <a:endParaRPr lang="en-US" sz="4000" b="1" dirty="0">
              <a:solidFill>
                <a:srgbClr val="FF0000"/>
              </a:solidFill>
              <a:latin typeface="Times New Roman" panose="02020603050405020304" pitchFamily="18" charset="0"/>
              <a:cs typeface="Times New Roman" panose="02020603050405020304" pitchFamily="18" charset="0"/>
            </a:endParaRP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19100" y="1463278"/>
            <a:ext cx="4597400" cy="3448050"/>
          </a:xfrm>
          <a:prstGeom prst="rect">
            <a:avLst/>
          </a:prstGeom>
        </p:spPr>
      </p:pic>
      <p:pic>
        <p:nvPicPr>
          <p:cNvPr id="7" name="Pictur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740073" y="1463278"/>
            <a:ext cx="5032827" cy="3774620"/>
          </a:xfrm>
          <a:prstGeom prst="rect">
            <a:avLst/>
          </a:prstGeom>
        </p:spPr>
      </p:pic>
      <p:pic>
        <p:nvPicPr>
          <p:cNvPr id="8" name="Picture 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670300" y="3153966"/>
            <a:ext cx="5105400" cy="3829050"/>
          </a:xfrm>
          <a:prstGeom prst="rect">
            <a:avLst/>
          </a:prstGeom>
        </p:spPr>
      </p:pic>
    </p:spTree>
    <p:extLst>
      <p:ext uri="{BB962C8B-B14F-4D97-AF65-F5344CB8AC3E}">
        <p14:creationId xmlns:p14="http://schemas.microsoft.com/office/powerpoint/2010/main" val="5487255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par>
                                <p:cTn id="8" presetID="10" presetClass="entr" presetSubtype="0" fill="hold" nodeType="withEffect">
                                  <p:stCondLst>
                                    <p:cond delay="1000"/>
                                  </p:stCondLst>
                                  <p:childTnLst>
                                    <p:set>
                                      <p:cBhvr>
                                        <p:cTn id="9" dur="1" fill="hold">
                                          <p:stCondLst>
                                            <p:cond delay="0"/>
                                          </p:stCondLst>
                                        </p:cTn>
                                        <p:tgtEl>
                                          <p:spTgt spid="7"/>
                                        </p:tgtEl>
                                        <p:attrNameLst>
                                          <p:attrName>style.visibility</p:attrName>
                                        </p:attrNameLst>
                                      </p:cBhvr>
                                      <p:to>
                                        <p:strVal val="visible"/>
                                      </p:to>
                                    </p:set>
                                    <p:animEffect transition="in" filter="fade">
                                      <p:cBhvr>
                                        <p:cTn id="10" dur="1500"/>
                                        <p:tgtEl>
                                          <p:spTgt spid="7"/>
                                        </p:tgtEl>
                                      </p:cBhvr>
                                    </p:animEffect>
                                  </p:childTnLst>
                                </p:cTn>
                              </p:par>
                            </p:childTnLst>
                          </p:cTn>
                        </p:par>
                        <p:par>
                          <p:cTn id="11" fill="hold">
                            <p:stCondLst>
                              <p:cond delay="2500"/>
                            </p:stCondLst>
                            <p:childTnLst>
                              <p:par>
                                <p:cTn id="12" presetID="22" presetClass="entr" presetSubtype="4" fill="hold" nodeType="afterEffect">
                                  <p:stCondLst>
                                    <p:cond delay="750"/>
                                  </p:stCondLst>
                                  <p:childTnLst>
                                    <p:set>
                                      <p:cBhvr>
                                        <p:cTn id="13" dur="1" fill="hold">
                                          <p:stCondLst>
                                            <p:cond delay="0"/>
                                          </p:stCondLst>
                                        </p:cTn>
                                        <p:tgtEl>
                                          <p:spTgt spid="8"/>
                                        </p:tgtEl>
                                        <p:attrNameLst>
                                          <p:attrName>style.visibility</p:attrName>
                                        </p:attrNameLst>
                                      </p:cBhvr>
                                      <p:to>
                                        <p:strVal val="visible"/>
                                      </p:to>
                                    </p:set>
                                    <p:animEffect transition="in" filter="wipe(down)">
                                      <p:cBhvr>
                                        <p:cTn id="14" dur="175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p:spPr>
      </p:pic>
      <p:sp>
        <p:nvSpPr>
          <p:cNvPr id="5" name="TextBox 4"/>
          <p:cNvSpPr txBox="1"/>
          <p:nvPr/>
        </p:nvSpPr>
        <p:spPr>
          <a:xfrm>
            <a:off x="3790950" y="2501970"/>
            <a:ext cx="4610100" cy="707886"/>
          </a:xfrm>
          <a:prstGeom prst="rect">
            <a:avLst/>
          </a:prstGeom>
          <a:noFill/>
        </p:spPr>
        <p:txBody>
          <a:bodyPr wrap="square" rtlCol="0">
            <a:spAutoFit/>
          </a:bodyPr>
          <a:lstStyle/>
          <a:p>
            <a:pPr algn="ctr"/>
            <a:r>
              <a:rPr lang="en-US" sz="4000" b="1" i="1" dirty="0" smtClean="0">
                <a:solidFill>
                  <a:srgbClr val="FF0000"/>
                </a:solidFill>
                <a:latin typeface="Times New Roman" panose="02020603050405020304" pitchFamily="18" charset="0"/>
                <a:cs typeface="Times New Roman" panose="02020603050405020304" pitchFamily="18" charset="0"/>
              </a:rPr>
              <a:t>KIẾN NGHỊ</a:t>
            </a:r>
            <a:endParaRPr lang="en-US" sz="4000" b="1" i="1"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63467998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p:spPr>
      </p:pic>
      <p:sp>
        <p:nvSpPr>
          <p:cNvPr id="5" name="TextBox 4"/>
          <p:cNvSpPr txBox="1"/>
          <p:nvPr/>
        </p:nvSpPr>
        <p:spPr>
          <a:xfrm>
            <a:off x="3111500" y="2387600"/>
            <a:ext cx="5727700" cy="1569660"/>
          </a:xfrm>
          <a:prstGeom prst="rect">
            <a:avLst/>
          </a:prstGeom>
          <a:noFill/>
        </p:spPr>
        <p:txBody>
          <a:bodyPr wrap="square" rtlCol="0">
            <a:spAutoFit/>
          </a:bodyPr>
          <a:lstStyle/>
          <a:p>
            <a:pPr algn="ctr"/>
            <a:r>
              <a:rPr lang="en-US" sz="4800" b="1" dirty="0" smtClean="0">
                <a:solidFill>
                  <a:srgbClr val="002060"/>
                </a:solidFill>
                <a:latin typeface="Times New Roman" panose="02020603050405020304" pitchFamily="18" charset="0"/>
                <a:cs typeface="Times New Roman" panose="02020603050405020304" pitchFamily="18" charset="0"/>
              </a:rPr>
              <a:t>XIN TRÂN THÀNH CẢM ƠN!</a:t>
            </a:r>
            <a:endParaRPr lang="en-US" sz="4800" b="1" dirty="0">
              <a:solidFill>
                <a:srgbClr val="00206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26155164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a:p>
        </p:txBody>
      </p:sp>
      <p:sp>
        <p:nvSpPr>
          <p:cNvPr id="3" name="Subtitle 2"/>
          <p:cNvSpPr>
            <a:spLocks noGrp="1"/>
          </p:cNvSpPr>
          <p:nvPr>
            <p:ph type="subTitle" idx="1"/>
          </p:nvPr>
        </p:nvSpPr>
        <p:spPr/>
        <p:txBody>
          <a:bodyPr/>
          <a:lstStyle/>
          <a:p>
            <a:endParaRPr lang="en-US"/>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7" name="TextBox 6"/>
          <p:cNvSpPr txBox="1"/>
          <p:nvPr/>
        </p:nvSpPr>
        <p:spPr>
          <a:xfrm>
            <a:off x="1841500" y="133469"/>
            <a:ext cx="8737600" cy="1107996"/>
          </a:xfrm>
          <a:prstGeom prst="rect">
            <a:avLst/>
          </a:prstGeom>
          <a:noFill/>
        </p:spPr>
        <p:txBody>
          <a:bodyPr wrap="square" rtlCol="0">
            <a:spAutoFit/>
          </a:bodyPr>
          <a:lstStyle/>
          <a:p>
            <a:pPr algn="ctr"/>
            <a:r>
              <a:rPr lang="en-US" sz="6600" b="1" dirty="0" smtClean="0">
                <a:solidFill>
                  <a:srgbClr val="FF0000"/>
                </a:solidFill>
                <a:latin typeface="Times New Roman" panose="02020603050405020304" pitchFamily="18" charset="0"/>
                <a:cs typeface="Times New Roman" panose="02020603050405020304" pitchFamily="18" charset="0"/>
              </a:rPr>
              <a:t>LÝ DO CHỌN ĐỀ TÀI</a:t>
            </a:r>
            <a:endParaRPr lang="en-US" sz="6600" b="1" dirty="0">
              <a:solidFill>
                <a:srgbClr val="FF0000"/>
              </a:solidFill>
              <a:latin typeface="Times New Roman" panose="02020603050405020304" pitchFamily="18" charset="0"/>
              <a:cs typeface="Times New Roman" panose="02020603050405020304" pitchFamily="18" charset="0"/>
            </a:endParaRPr>
          </a:p>
        </p:txBody>
      </p:sp>
      <p:sp>
        <p:nvSpPr>
          <p:cNvPr id="8" name="TextBox 7"/>
          <p:cNvSpPr txBox="1"/>
          <p:nvPr/>
        </p:nvSpPr>
        <p:spPr>
          <a:xfrm>
            <a:off x="1695450" y="1478637"/>
            <a:ext cx="9029700" cy="4062651"/>
          </a:xfrm>
          <a:prstGeom prst="rect">
            <a:avLst/>
          </a:prstGeom>
          <a:solidFill>
            <a:schemeClr val="bg1"/>
          </a:solidFill>
        </p:spPr>
        <p:txBody>
          <a:bodyPr wrap="square" rtlCol="0">
            <a:spAutoFit/>
          </a:bodyPr>
          <a:lstStyle/>
          <a:p>
            <a:r>
              <a:rPr lang="pt-BR" sz="2000" b="1" dirty="0" smtClean="0">
                <a:latin typeface="Times New Roman" panose="02020603050405020304" pitchFamily="18" charset="0"/>
                <a:cs typeface="Times New Roman" panose="02020603050405020304" pitchFamily="18" charset="0"/>
              </a:rPr>
              <a:t>        “</a:t>
            </a:r>
            <a:r>
              <a:rPr lang="pt-BR" sz="2000" i="1" dirty="0">
                <a:latin typeface="Times New Roman" panose="02020603050405020304" pitchFamily="18" charset="0"/>
                <a:cs typeface="Times New Roman" panose="02020603050405020304" pitchFamily="18" charset="0"/>
              </a:rPr>
              <a:t>Học để cùng chung sống</a:t>
            </a:r>
            <a:r>
              <a:rPr lang="pt-BR" sz="2000" dirty="0">
                <a:latin typeface="Times New Roman" panose="02020603050405020304" pitchFamily="18" charset="0"/>
                <a:cs typeface="Times New Roman" panose="02020603050405020304" pitchFamily="18" charset="0"/>
              </a:rPr>
              <a:t>” đó là khẳng định của tổ chức UNESCO về vấn đề giáo dục hiện nay và cũng</a:t>
            </a:r>
            <a:r>
              <a:rPr lang="pt-BR" sz="2000" i="1" dirty="0">
                <a:latin typeface="Times New Roman" panose="02020603050405020304" pitchFamily="18" charset="0"/>
                <a:cs typeface="Times New Roman" panose="02020603050405020304" pitchFamily="18" charset="0"/>
              </a:rPr>
              <a:t> </a:t>
            </a:r>
            <a:r>
              <a:rPr lang="pt-BR" sz="2000" dirty="0">
                <a:latin typeface="Times New Roman" panose="02020603050405020304" pitchFamily="18" charset="0"/>
                <a:cs typeface="Times New Roman" panose="02020603050405020304" pitchFamily="18" charset="0"/>
              </a:rPr>
              <a:t>là một trong những vấn đề then chốt của giáo dục thế giới. Chính vì vậy mà vào đầu thập kỉ 90, các tổ chức Liên Hiệp Quốc như WHO (Tổ chức y tế thế giới), UNICEF (Quỹ cứu trợ nhi đồng Liên hiệp quốc), UNESCO (Tổ chức giáo dục, khoa học và văn hóa Liên hiệp quốc) đã chung sức xây dựng chương trình giáo dục kỹ năng sống cho trẻ em</a:t>
            </a:r>
            <a:r>
              <a:rPr lang="pt-BR" sz="2000" dirty="0" smtClean="0">
                <a:latin typeface="Times New Roman" panose="02020603050405020304" pitchFamily="18" charset="0"/>
                <a:cs typeface="Times New Roman" panose="02020603050405020304" pitchFamily="18" charset="0"/>
              </a:rPr>
              <a:t>.</a:t>
            </a:r>
          </a:p>
          <a:p>
            <a:r>
              <a:rPr lang="pt-BR" sz="2000" dirty="0" smtClean="0">
                <a:latin typeface="Times New Roman" panose="02020603050405020304" pitchFamily="18" charset="0"/>
                <a:cs typeface="Times New Roman" panose="02020603050405020304" pitchFamily="18" charset="0"/>
              </a:rPr>
              <a:t>         Kỹ năng tự phục vụ là thói quen sinh hoạt thường ngày trong giao tiếp và ứng xử của trẻ đối với bản thân và người xung quanh. Ở lứa tuổi mầm non, hành vi và nhận thức của trẻ giống như tờ giấy trắng. Vì vậy, muốn trẻ hình thành thói quen, học được kỹ năng tự </a:t>
            </a:r>
            <a:r>
              <a:rPr lang="pt-BR" sz="2000" dirty="0" smtClean="0">
                <a:latin typeface="Times New Roman" panose="02020603050405020304" pitchFamily="18" charset="0"/>
                <a:cs typeface="Times New Roman" panose="02020603050405020304" pitchFamily="18" charset="0"/>
              </a:rPr>
              <a:t>phục vụ tốt thì </a:t>
            </a:r>
            <a:r>
              <a:rPr lang="pt-BR" sz="2000" dirty="0" smtClean="0">
                <a:latin typeface="Times New Roman" panose="02020603050405020304" pitchFamily="18" charset="0"/>
                <a:cs typeface="Times New Roman" panose="02020603050405020304" pitchFamily="18" charset="0"/>
              </a:rPr>
              <a:t>giáo dục trẻ ở lứa tuổi này rất cần thiết. Nếu các con không có khả năng tự phục vụ thì các con sẽ không thể chủ động và tự lập trong cuộc sống hiện đại.</a:t>
            </a:r>
          </a:p>
          <a:p>
            <a:endParaRPr lang="en-US"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54439628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0" y="-101600"/>
            <a:ext cx="12192000" cy="6858000"/>
          </a:xfrm>
        </p:spPr>
      </p:pic>
      <p:sp>
        <p:nvSpPr>
          <p:cNvPr id="5" name="TextBox 4"/>
          <p:cNvSpPr txBox="1"/>
          <p:nvPr/>
        </p:nvSpPr>
        <p:spPr>
          <a:xfrm>
            <a:off x="838200" y="1423194"/>
            <a:ext cx="4775200" cy="830997"/>
          </a:xfrm>
          <a:prstGeom prst="rect">
            <a:avLst/>
          </a:prstGeom>
          <a:noFill/>
        </p:spPr>
        <p:txBody>
          <a:bodyPr wrap="square" rtlCol="0">
            <a:spAutoFit/>
          </a:bodyPr>
          <a:lstStyle/>
          <a:p>
            <a:pPr algn="ctr"/>
            <a:r>
              <a:rPr lang="en-US" sz="4800" b="1" dirty="0" smtClean="0">
                <a:solidFill>
                  <a:srgbClr val="FF0000"/>
                </a:solidFill>
                <a:latin typeface="Times New Roman" panose="02020603050405020304" pitchFamily="18" charset="0"/>
                <a:cs typeface="Times New Roman" panose="02020603050405020304" pitchFamily="18" charset="0"/>
              </a:rPr>
              <a:t>THUẬN LỢI</a:t>
            </a:r>
            <a:endParaRPr lang="en-US" sz="4800" b="1" dirty="0">
              <a:solidFill>
                <a:srgbClr val="FF0000"/>
              </a:solidFill>
              <a:latin typeface="Times New Roman" panose="02020603050405020304" pitchFamily="18" charset="0"/>
              <a:cs typeface="Times New Roman" panose="02020603050405020304" pitchFamily="18" charset="0"/>
            </a:endParaRPr>
          </a:p>
        </p:txBody>
      </p:sp>
      <p:sp>
        <p:nvSpPr>
          <p:cNvPr id="6" name="TextBox 5"/>
          <p:cNvSpPr txBox="1"/>
          <p:nvPr/>
        </p:nvSpPr>
        <p:spPr>
          <a:xfrm>
            <a:off x="6578600" y="1423194"/>
            <a:ext cx="4775200" cy="830997"/>
          </a:xfrm>
          <a:prstGeom prst="rect">
            <a:avLst/>
          </a:prstGeom>
          <a:noFill/>
        </p:spPr>
        <p:txBody>
          <a:bodyPr wrap="square" rtlCol="0">
            <a:spAutoFit/>
          </a:bodyPr>
          <a:lstStyle/>
          <a:p>
            <a:pPr algn="ctr"/>
            <a:r>
              <a:rPr lang="en-US" sz="4800" b="1" dirty="0" smtClean="0">
                <a:solidFill>
                  <a:srgbClr val="0070C0"/>
                </a:solidFill>
                <a:latin typeface="Times New Roman" panose="02020603050405020304" pitchFamily="18" charset="0"/>
                <a:cs typeface="Times New Roman" panose="02020603050405020304" pitchFamily="18" charset="0"/>
              </a:rPr>
              <a:t>KHÓ KHĂN</a:t>
            </a:r>
            <a:endParaRPr lang="en-US" sz="4800" b="1" dirty="0">
              <a:solidFill>
                <a:srgbClr val="0070C0"/>
              </a:solidFill>
              <a:latin typeface="Times New Roman" panose="02020603050405020304" pitchFamily="18" charset="0"/>
              <a:cs typeface="Times New Roman" panose="02020603050405020304" pitchFamily="18" charset="0"/>
            </a:endParaRPr>
          </a:p>
        </p:txBody>
      </p:sp>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31800" y="2157413"/>
            <a:ext cx="5842000" cy="4381500"/>
          </a:xfrm>
          <a:prstGeom prst="rect">
            <a:avLst/>
          </a:prstGeom>
        </p:spPr>
      </p:pic>
      <p:pic>
        <p:nvPicPr>
          <p:cNvPr id="10" name="Picture 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451600" y="2157413"/>
            <a:ext cx="5600700" cy="4381500"/>
          </a:xfrm>
          <a:prstGeom prst="rect">
            <a:avLst/>
          </a:prstGeom>
        </p:spPr>
      </p:pic>
    </p:spTree>
    <p:extLst>
      <p:ext uri="{BB962C8B-B14F-4D97-AF65-F5344CB8AC3E}">
        <p14:creationId xmlns:p14="http://schemas.microsoft.com/office/powerpoint/2010/main" val="38382524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0"/>
            <a:ext cx="12192000" cy="6858000"/>
          </a:xfrm>
        </p:spPr>
      </p:pic>
      <p:sp>
        <p:nvSpPr>
          <p:cNvPr id="5" name="TextBox 4"/>
          <p:cNvSpPr txBox="1"/>
          <p:nvPr/>
        </p:nvSpPr>
        <p:spPr>
          <a:xfrm>
            <a:off x="285750" y="365125"/>
            <a:ext cx="7658100" cy="646331"/>
          </a:xfrm>
          <a:prstGeom prst="rect">
            <a:avLst/>
          </a:prstGeom>
          <a:noFill/>
        </p:spPr>
        <p:txBody>
          <a:bodyPr wrap="square" rtlCol="0">
            <a:spAutoFit/>
          </a:bodyPr>
          <a:lstStyle/>
          <a:p>
            <a:r>
              <a:rPr lang="en-US" sz="3600" b="1" i="1" dirty="0" err="1">
                <a:solidFill>
                  <a:srgbClr val="0070C0"/>
                </a:solidFill>
              </a:rPr>
              <a:t>Khảo</a:t>
            </a:r>
            <a:r>
              <a:rPr lang="en-US" sz="3600" b="1" i="1" dirty="0">
                <a:solidFill>
                  <a:srgbClr val="0070C0"/>
                </a:solidFill>
              </a:rPr>
              <a:t> </a:t>
            </a:r>
            <a:r>
              <a:rPr lang="en-US" sz="3600" b="1" i="1" dirty="0" err="1">
                <a:solidFill>
                  <a:srgbClr val="0070C0"/>
                </a:solidFill>
              </a:rPr>
              <a:t>sát</a:t>
            </a:r>
            <a:r>
              <a:rPr lang="en-US" sz="3600" b="1" i="1" dirty="0">
                <a:solidFill>
                  <a:srgbClr val="0070C0"/>
                </a:solidFill>
              </a:rPr>
              <a:t> </a:t>
            </a:r>
            <a:r>
              <a:rPr lang="en-US" sz="3600" b="1" i="1" dirty="0" err="1">
                <a:solidFill>
                  <a:srgbClr val="0070C0"/>
                </a:solidFill>
              </a:rPr>
              <a:t>kỹ</a:t>
            </a:r>
            <a:r>
              <a:rPr lang="en-US" sz="3600" b="1" i="1" dirty="0">
                <a:solidFill>
                  <a:srgbClr val="0070C0"/>
                </a:solidFill>
              </a:rPr>
              <a:t> </a:t>
            </a:r>
            <a:r>
              <a:rPr lang="en-US" sz="3600" b="1" i="1" dirty="0" err="1">
                <a:solidFill>
                  <a:srgbClr val="0070C0"/>
                </a:solidFill>
              </a:rPr>
              <a:t>năng</a:t>
            </a:r>
            <a:r>
              <a:rPr lang="en-US" sz="3600" b="1" i="1" dirty="0">
                <a:solidFill>
                  <a:srgbClr val="0070C0"/>
                </a:solidFill>
              </a:rPr>
              <a:t> </a:t>
            </a:r>
            <a:r>
              <a:rPr lang="en-US" sz="3600" b="1" i="1" dirty="0" err="1">
                <a:solidFill>
                  <a:srgbClr val="0070C0"/>
                </a:solidFill>
              </a:rPr>
              <a:t>tự</a:t>
            </a:r>
            <a:r>
              <a:rPr lang="en-US" sz="3600" b="1" i="1" dirty="0">
                <a:solidFill>
                  <a:srgbClr val="0070C0"/>
                </a:solidFill>
              </a:rPr>
              <a:t> </a:t>
            </a:r>
            <a:r>
              <a:rPr lang="en-US" sz="3600" b="1" i="1" dirty="0" err="1">
                <a:solidFill>
                  <a:srgbClr val="0070C0"/>
                </a:solidFill>
              </a:rPr>
              <a:t>phục</a:t>
            </a:r>
            <a:r>
              <a:rPr lang="en-US" sz="3600" b="1" i="1" dirty="0">
                <a:solidFill>
                  <a:srgbClr val="0070C0"/>
                </a:solidFill>
              </a:rPr>
              <a:t> </a:t>
            </a:r>
            <a:r>
              <a:rPr lang="en-US" sz="3600" b="1" i="1" dirty="0" err="1">
                <a:solidFill>
                  <a:srgbClr val="0070C0"/>
                </a:solidFill>
              </a:rPr>
              <a:t>vụ</a:t>
            </a:r>
            <a:r>
              <a:rPr lang="en-US" sz="3600" b="1" i="1" dirty="0">
                <a:solidFill>
                  <a:srgbClr val="0070C0"/>
                </a:solidFill>
              </a:rPr>
              <a:t> </a:t>
            </a:r>
            <a:r>
              <a:rPr lang="en-US" sz="3600" b="1" i="1" dirty="0" err="1">
                <a:solidFill>
                  <a:srgbClr val="0070C0"/>
                </a:solidFill>
              </a:rPr>
              <a:t>của</a:t>
            </a:r>
            <a:r>
              <a:rPr lang="en-US" sz="3600" b="1" i="1" dirty="0">
                <a:solidFill>
                  <a:srgbClr val="0070C0"/>
                </a:solidFill>
              </a:rPr>
              <a:t> </a:t>
            </a:r>
            <a:r>
              <a:rPr lang="en-US" sz="3600" b="1" i="1" dirty="0" err="1">
                <a:solidFill>
                  <a:srgbClr val="0070C0"/>
                </a:solidFill>
              </a:rPr>
              <a:t>trẻ</a:t>
            </a:r>
            <a:r>
              <a:rPr lang="en-US" sz="3600" b="1" i="1" dirty="0">
                <a:solidFill>
                  <a:srgbClr val="0070C0"/>
                </a:solidFill>
              </a:rPr>
              <a:t>:</a:t>
            </a:r>
            <a:endParaRPr lang="en-US" sz="3600" dirty="0">
              <a:solidFill>
                <a:srgbClr val="0070C0"/>
              </a:solidFill>
            </a:endParaRPr>
          </a:p>
        </p:txBody>
      </p:sp>
      <p:graphicFrame>
        <p:nvGraphicFramePr>
          <p:cNvPr id="6" name="Table 5"/>
          <p:cNvGraphicFramePr>
            <a:graphicFrameLocks noGrp="1"/>
          </p:cNvGraphicFramePr>
          <p:nvPr>
            <p:extLst>
              <p:ext uri="{D42A27DB-BD31-4B8C-83A1-F6EECF244321}">
                <p14:modId xmlns:p14="http://schemas.microsoft.com/office/powerpoint/2010/main" val="896918651"/>
              </p:ext>
            </p:extLst>
          </p:nvPr>
        </p:nvGraphicFramePr>
        <p:xfrm>
          <a:off x="1295400" y="1376583"/>
          <a:ext cx="9423399" cy="5227416"/>
        </p:xfrm>
        <a:graphic>
          <a:graphicData uri="http://schemas.openxmlformats.org/drawingml/2006/table">
            <a:tbl>
              <a:tblPr firstRow="1" firstCol="1" bandRow="1">
                <a:tableStyleId>{5C22544A-7EE6-4342-B048-85BDC9FD1C3A}</a:tableStyleId>
              </a:tblPr>
              <a:tblGrid>
                <a:gridCol w="2728783"/>
                <a:gridCol w="1637271"/>
                <a:gridCol w="1637271"/>
                <a:gridCol w="1710037"/>
                <a:gridCol w="1710037"/>
              </a:tblGrid>
              <a:tr h="945583">
                <a:tc rowSpan="2">
                  <a:txBody>
                    <a:bodyPr/>
                    <a:lstStyle/>
                    <a:p>
                      <a:pPr indent="270510" algn="ctr">
                        <a:lnSpc>
                          <a:spcPct val="150000"/>
                        </a:lnSpc>
                        <a:spcAft>
                          <a:spcPts val="0"/>
                        </a:spcAft>
                        <a:tabLst>
                          <a:tab pos="2514600" algn="ctr"/>
                        </a:tabLst>
                      </a:pPr>
                      <a:r>
                        <a:rPr lang="en-US" sz="2000" dirty="0" err="1">
                          <a:effectLst/>
                        </a:rPr>
                        <a:t>Nội</a:t>
                      </a:r>
                      <a:r>
                        <a:rPr lang="en-US" sz="2000" dirty="0">
                          <a:effectLst/>
                        </a:rPr>
                        <a:t> dung</a:t>
                      </a:r>
                      <a:endParaRPr lang="en-US" sz="2000" dirty="0">
                        <a:effectLst/>
                        <a:latin typeface="Times New Roman" panose="02020603050405020304" pitchFamily="18" charset="0"/>
                        <a:ea typeface="MS Mincho"/>
                      </a:endParaRPr>
                    </a:p>
                  </a:txBody>
                  <a:tcPr marL="68580" marR="68580" marT="0" marB="0" anchor="ctr"/>
                </a:tc>
                <a:tc gridSpan="2">
                  <a:txBody>
                    <a:bodyPr/>
                    <a:lstStyle/>
                    <a:p>
                      <a:pPr indent="270510" algn="ctr">
                        <a:lnSpc>
                          <a:spcPct val="150000"/>
                        </a:lnSpc>
                        <a:spcAft>
                          <a:spcPts val="0"/>
                        </a:spcAft>
                        <a:tabLst>
                          <a:tab pos="2514600" algn="ctr"/>
                        </a:tabLst>
                      </a:pPr>
                      <a:r>
                        <a:rPr lang="en-US" sz="2000" dirty="0" err="1">
                          <a:effectLst/>
                        </a:rPr>
                        <a:t>Số</a:t>
                      </a:r>
                      <a:r>
                        <a:rPr lang="en-US" sz="2000" dirty="0">
                          <a:effectLst/>
                        </a:rPr>
                        <a:t> </a:t>
                      </a:r>
                      <a:r>
                        <a:rPr lang="en-US" sz="2000" dirty="0" err="1">
                          <a:effectLst/>
                        </a:rPr>
                        <a:t>trẻ</a:t>
                      </a:r>
                      <a:r>
                        <a:rPr lang="en-US" sz="2000" dirty="0">
                          <a:effectLst/>
                        </a:rPr>
                        <a:t> </a:t>
                      </a:r>
                      <a:r>
                        <a:rPr lang="en-US" sz="2000" dirty="0" err="1">
                          <a:effectLst/>
                        </a:rPr>
                        <a:t>có</a:t>
                      </a:r>
                      <a:r>
                        <a:rPr lang="en-US" sz="2000" dirty="0">
                          <a:effectLst/>
                        </a:rPr>
                        <a:t> </a:t>
                      </a:r>
                      <a:r>
                        <a:rPr lang="en-US" sz="2000" dirty="0" err="1">
                          <a:effectLst/>
                        </a:rPr>
                        <a:t>kỹ</a:t>
                      </a:r>
                      <a:r>
                        <a:rPr lang="en-US" sz="2000" dirty="0">
                          <a:effectLst/>
                        </a:rPr>
                        <a:t> </a:t>
                      </a:r>
                      <a:r>
                        <a:rPr lang="en-US" sz="2000" dirty="0" err="1">
                          <a:effectLst/>
                        </a:rPr>
                        <a:t>năng</a:t>
                      </a:r>
                      <a:r>
                        <a:rPr lang="en-US" sz="2000" dirty="0">
                          <a:effectLst/>
                        </a:rPr>
                        <a:t> </a:t>
                      </a:r>
                      <a:r>
                        <a:rPr lang="en-US" sz="2000" dirty="0" err="1">
                          <a:effectLst/>
                        </a:rPr>
                        <a:t>tự</a:t>
                      </a:r>
                      <a:r>
                        <a:rPr lang="en-US" sz="2000" dirty="0">
                          <a:effectLst/>
                        </a:rPr>
                        <a:t> </a:t>
                      </a:r>
                      <a:r>
                        <a:rPr lang="en-US" sz="2000" dirty="0" err="1">
                          <a:effectLst/>
                        </a:rPr>
                        <a:t>phục</a:t>
                      </a:r>
                      <a:r>
                        <a:rPr lang="en-US" sz="2000" dirty="0">
                          <a:effectLst/>
                        </a:rPr>
                        <a:t> </a:t>
                      </a:r>
                      <a:r>
                        <a:rPr lang="en-US" sz="2000" dirty="0" err="1">
                          <a:effectLst/>
                        </a:rPr>
                        <a:t>vụ</a:t>
                      </a:r>
                      <a:endParaRPr lang="en-US" sz="2000" dirty="0">
                        <a:effectLst/>
                        <a:latin typeface="Times New Roman" panose="02020603050405020304" pitchFamily="18" charset="0"/>
                        <a:ea typeface="MS Mincho"/>
                      </a:endParaRPr>
                    </a:p>
                  </a:txBody>
                  <a:tcPr marL="68580" marR="68580" marT="0" marB="0" anchor="ctr"/>
                </a:tc>
                <a:tc hMerge="1">
                  <a:txBody>
                    <a:bodyPr/>
                    <a:lstStyle/>
                    <a:p>
                      <a:endParaRPr lang="en-US"/>
                    </a:p>
                  </a:txBody>
                  <a:tcPr/>
                </a:tc>
                <a:tc gridSpan="2">
                  <a:txBody>
                    <a:bodyPr/>
                    <a:lstStyle/>
                    <a:p>
                      <a:pPr indent="270510" algn="ctr">
                        <a:lnSpc>
                          <a:spcPct val="150000"/>
                        </a:lnSpc>
                        <a:spcAft>
                          <a:spcPts val="0"/>
                        </a:spcAft>
                        <a:tabLst>
                          <a:tab pos="2514600" algn="ctr"/>
                        </a:tabLst>
                      </a:pPr>
                      <a:r>
                        <a:rPr lang="en-US" sz="2000">
                          <a:effectLst/>
                        </a:rPr>
                        <a:t>Số trẻ chưa có kỹ năng tự phục vụ</a:t>
                      </a:r>
                      <a:endParaRPr lang="en-US" sz="2000">
                        <a:effectLst/>
                        <a:latin typeface="Times New Roman" panose="02020603050405020304" pitchFamily="18" charset="0"/>
                        <a:ea typeface="MS Mincho"/>
                      </a:endParaRPr>
                    </a:p>
                  </a:txBody>
                  <a:tcPr marL="68580" marR="68580" marT="0" marB="0" anchor="ctr"/>
                </a:tc>
                <a:tc hMerge="1">
                  <a:txBody>
                    <a:bodyPr/>
                    <a:lstStyle/>
                    <a:p>
                      <a:endParaRPr lang="en-US"/>
                    </a:p>
                  </a:txBody>
                  <a:tcPr/>
                </a:tc>
              </a:tr>
              <a:tr h="945583">
                <a:tc vMerge="1">
                  <a:txBody>
                    <a:bodyPr/>
                    <a:lstStyle/>
                    <a:p>
                      <a:endParaRPr lang="en-US"/>
                    </a:p>
                  </a:txBody>
                  <a:tcPr/>
                </a:tc>
                <a:tc>
                  <a:txBody>
                    <a:bodyPr/>
                    <a:lstStyle/>
                    <a:p>
                      <a:pPr indent="270510" algn="ctr">
                        <a:lnSpc>
                          <a:spcPct val="150000"/>
                        </a:lnSpc>
                        <a:spcAft>
                          <a:spcPts val="0"/>
                        </a:spcAft>
                        <a:tabLst>
                          <a:tab pos="2514600" algn="ctr"/>
                        </a:tabLst>
                      </a:pPr>
                      <a:r>
                        <a:rPr lang="en-US" sz="2000" dirty="0" err="1">
                          <a:effectLst/>
                        </a:rPr>
                        <a:t>Số</a:t>
                      </a:r>
                      <a:r>
                        <a:rPr lang="en-US" sz="2000" dirty="0">
                          <a:effectLst/>
                        </a:rPr>
                        <a:t> </a:t>
                      </a:r>
                      <a:r>
                        <a:rPr lang="en-US" sz="2000" dirty="0" err="1">
                          <a:effectLst/>
                        </a:rPr>
                        <a:t>trẻ</a:t>
                      </a:r>
                      <a:r>
                        <a:rPr lang="en-US" sz="2000" dirty="0" smtClean="0">
                          <a:effectLst/>
                        </a:rPr>
                        <a:t>/</a:t>
                      </a:r>
                    </a:p>
                    <a:p>
                      <a:pPr indent="270510" algn="ctr">
                        <a:lnSpc>
                          <a:spcPct val="150000"/>
                        </a:lnSpc>
                        <a:spcAft>
                          <a:spcPts val="0"/>
                        </a:spcAft>
                        <a:tabLst>
                          <a:tab pos="2514600" algn="ctr"/>
                        </a:tabLst>
                      </a:pPr>
                      <a:r>
                        <a:rPr lang="en-US" sz="2000" dirty="0" err="1" smtClean="0">
                          <a:effectLst/>
                        </a:rPr>
                        <a:t>Tổng</a:t>
                      </a:r>
                      <a:r>
                        <a:rPr lang="en-US" sz="2000" dirty="0" smtClean="0">
                          <a:effectLst/>
                        </a:rPr>
                        <a:t> </a:t>
                      </a:r>
                      <a:r>
                        <a:rPr lang="en-US" sz="2000" dirty="0" err="1">
                          <a:effectLst/>
                        </a:rPr>
                        <a:t>số</a:t>
                      </a:r>
                      <a:endParaRPr lang="en-US" sz="2000" dirty="0">
                        <a:effectLst/>
                        <a:latin typeface="Times New Roman" panose="02020603050405020304" pitchFamily="18" charset="0"/>
                        <a:ea typeface="MS Mincho"/>
                      </a:endParaRPr>
                    </a:p>
                  </a:txBody>
                  <a:tcPr marL="68580" marR="68580" marT="0" marB="0" anchor="ctr"/>
                </a:tc>
                <a:tc>
                  <a:txBody>
                    <a:bodyPr/>
                    <a:lstStyle/>
                    <a:p>
                      <a:pPr indent="270510">
                        <a:lnSpc>
                          <a:spcPct val="150000"/>
                        </a:lnSpc>
                        <a:spcAft>
                          <a:spcPts val="0"/>
                        </a:spcAft>
                        <a:tabLst>
                          <a:tab pos="2514600" algn="ctr"/>
                        </a:tabLst>
                      </a:pPr>
                      <a:r>
                        <a:rPr lang="en-US" sz="2000">
                          <a:effectLst/>
                        </a:rPr>
                        <a:t>Tỷ lệ</a:t>
                      </a:r>
                      <a:endParaRPr lang="en-US" sz="2000">
                        <a:effectLst/>
                        <a:latin typeface="Times New Roman" panose="02020603050405020304" pitchFamily="18" charset="0"/>
                        <a:ea typeface="MS Mincho"/>
                      </a:endParaRPr>
                    </a:p>
                  </a:txBody>
                  <a:tcPr marL="68580" marR="68580" marT="0" marB="0" anchor="ctr"/>
                </a:tc>
                <a:tc>
                  <a:txBody>
                    <a:bodyPr/>
                    <a:lstStyle/>
                    <a:p>
                      <a:pPr indent="270510" algn="ctr">
                        <a:lnSpc>
                          <a:spcPct val="150000"/>
                        </a:lnSpc>
                        <a:spcAft>
                          <a:spcPts val="0"/>
                        </a:spcAft>
                        <a:tabLst>
                          <a:tab pos="2514600" algn="ctr"/>
                        </a:tabLst>
                      </a:pPr>
                      <a:r>
                        <a:rPr lang="en-US" sz="2000" dirty="0" err="1">
                          <a:effectLst/>
                        </a:rPr>
                        <a:t>Số</a:t>
                      </a:r>
                      <a:r>
                        <a:rPr lang="en-US" sz="2000" dirty="0">
                          <a:effectLst/>
                        </a:rPr>
                        <a:t> </a:t>
                      </a:r>
                      <a:r>
                        <a:rPr lang="en-US" sz="2000" dirty="0" err="1">
                          <a:effectLst/>
                        </a:rPr>
                        <a:t>trẻ</a:t>
                      </a:r>
                      <a:r>
                        <a:rPr lang="en-US" sz="2000" dirty="0" smtClean="0">
                          <a:effectLst/>
                        </a:rPr>
                        <a:t>/</a:t>
                      </a:r>
                    </a:p>
                    <a:p>
                      <a:pPr indent="270510" algn="ctr">
                        <a:lnSpc>
                          <a:spcPct val="150000"/>
                        </a:lnSpc>
                        <a:spcAft>
                          <a:spcPts val="0"/>
                        </a:spcAft>
                        <a:tabLst>
                          <a:tab pos="2514600" algn="ctr"/>
                        </a:tabLst>
                      </a:pPr>
                      <a:r>
                        <a:rPr lang="en-US" sz="2000" dirty="0" err="1" smtClean="0">
                          <a:effectLst/>
                        </a:rPr>
                        <a:t>Tổng</a:t>
                      </a:r>
                      <a:r>
                        <a:rPr lang="en-US" sz="2000" dirty="0" smtClean="0">
                          <a:effectLst/>
                        </a:rPr>
                        <a:t> </a:t>
                      </a:r>
                      <a:r>
                        <a:rPr lang="en-US" sz="2000" dirty="0" err="1">
                          <a:effectLst/>
                        </a:rPr>
                        <a:t>số</a:t>
                      </a:r>
                      <a:endParaRPr lang="en-US" sz="2000" dirty="0">
                        <a:effectLst/>
                        <a:latin typeface="Times New Roman" panose="02020603050405020304" pitchFamily="18" charset="0"/>
                        <a:ea typeface="MS Mincho"/>
                      </a:endParaRPr>
                    </a:p>
                  </a:txBody>
                  <a:tcPr marL="68580" marR="68580" marT="0" marB="0" anchor="ctr"/>
                </a:tc>
                <a:tc>
                  <a:txBody>
                    <a:bodyPr/>
                    <a:lstStyle/>
                    <a:p>
                      <a:pPr indent="270510">
                        <a:lnSpc>
                          <a:spcPct val="150000"/>
                        </a:lnSpc>
                        <a:spcAft>
                          <a:spcPts val="0"/>
                        </a:spcAft>
                        <a:tabLst>
                          <a:tab pos="2514600" algn="ctr"/>
                        </a:tabLst>
                      </a:pPr>
                      <a:r>
                        <a:rPr lang="en-US" sz="2000">
                          <a:effectLst/>
                        </a:rPr>
                        <a:t>Tỷ lệ</a:t>
                      </a:r>
                      <a:endParaRPr lang="en-US" sz="2000">
                        <a:effectLst/>
                        <a:latin typeface="Times New Roman" panose="02020603050405020304" pitchFamily="18" charset="0"/>
                        <a:ea typeface="MS Mincho"/>
                      </a:endParaRPr>
                    </a:p>
                  </a:txBody>
                  <a:tcPr marL="68580" marR="68580" marT="0" marB="0" anchor="ctr"/>
                </a:tc>
              </a:tr>
              <a:tr h="945583">
                <a:tc>
                  <a:txBody>
                    <a:bodyPr/>
                    <a:lstStyle/>
                    <a:p>
                      <a:pPr>
                        <a:lnSpc>
                          <a:spcPct val="150000"/>
                        </a:lnSpc>
                        <a:spcAft>
                          <a:spcPts val="0"/>
                        </a:spcAft>
                        <a:tabLst>
                          <a:tab pos="2514600" algn="ctr"/>
                        </a:tabLst>
                      </a:pPr>
                      <a:r>
                        <a:rPr lang="en-US" sz="2000">
                          <a:effectLst/>
                        </a:rPr>
                        <a:t>Nhóm kỹ năng vệ sinh </a:t>
                      </a:r>
                      <a:endParaRPr lang="en-US" sz="2000">
                        <a:effectLst/>
                        <a:latin typeface="Times New Roman" panose="02020603050405020304" pitchFamily="18" charset="0"/>
                        <a:ea typeface="MS Mincho"/>
                      </a:endParaRPr>
                    </a:p>
                  </a:txBody>
                  <a:tcPr marL="68580" marR="68580" marT="0" marB="0"/>
                </a:tc>
                <a:tc>
                  <a:txBody>
                    <a:bodyPr/>
                    <a:lstStyle/>
                    <a:p>
                      <a:pPr indent="270510" algn="ctr">
                        <a:lnSpc>
                          <a:spcPct val="150000"/>
                        </a:lnSpc>
                        <a:spcAft>
                          <a:spcPts val="0"/>
                        </a:spcAft>
                        <a:tabLst>
                          <a:tab pos="2514600" algn="ctr"/>
                        </a:tabLst>
                      </a:pPr>
                      <a:r>
                        <a:rPr lang="en-US" sz="2000">
                          <a:effectLst/>
                        </a:rPr>
                        <a:t>4/20</a:t>
                      </a:r>
                      <a:endParaRPr lang="en-US" sz="2000">
                        <a:effectLst/>
                        <a:latin typeface="Times New Roman" panose="02020603050405020304" pitchFamily="18" charset="0"/>
                        <a:ea typeface="MS Mincho"/>
                      </a:endParaRPr>
                    </a:p>
                  </a:txBody>
                  <a:tcPr marL="68580" marR="68580" marT="0" marB="0" anchor="ctr"/>
                </a:tc>
                <a:tc>
                  <a:txBody>
                    <a:bodyPr/>
                    <a:lstStyle/>
                    <a:p>
                      <a:pPr indent="270510" algn="ctr">
                        <a:lnSpc>
                          <a:spcPct val="150000"/>
                        </a:lnSpc>
                        <a:spcAft>
                          <a:spcPts val="0"/>
                        </a:spcAft>
                        <a:tabLst>
                          <a:tab pos="2514600" algn="ctr"/>
                        </a:tabLst>
                      </a:pPr>
                      <a:r>
                        <a:rPr lang="en-US" sz="2000" dirty="0" smtClean="0">
                          <a:effectLst/>
                        </a:rPr>
                        <a:t>20%</a:t>
                      </a:r>
                      <a:endParaRPr lang="en-US" sz="2000" dirty="0">
                        <a:effectLst/>
                        <a:latin typeface="Times New Roman" panose="02020603050405020304" pitchFamily="18" charset="0"/>
                        <a:ea typeface="MS Mincho"/>
                      </a:endParaRPr>
                    </a:p>
                  </a:txBody>
                  <a:tcPr marL="68580" marR="68580" marT="0" marB="0" anchor="ctr"/>
                </a:tc>
                <a:tc>
                  <a:txBody>
                    <a:bodyPr/>
                    <a:lstStyle/>
                    <a:p>
                      <a:pPr indent="270510" algn="ctr">
                        <a:lnSpc>
                          <a:spcPct val="150000"/>
                        </a:lnSpc>
                        <a:spcAft>
                          <a:spcPts val="0"/>
                        </a:spcAft>
                      </a:pPr>
                      <a:r>
                        <a:rPr lang="en-US" sz="2000" dirty="0">
                          <a:effectLst/>
                        </a:rPr>
                        <a:t>16/20</a:t>
                      </a:r>
                      <a:endParaRPr lang="en-US" sz="2000" dirty="0">
                        <a:effectLst/>
                        <a:latin typeface="Times New Roman" panose="02020603050405020304" pitchFamily="18" charset="0"/>
                        <a:ea typeface="MS Mincho"/>
                      </a:endParaRPr>
                    </a:p>
                  </a:txBody>
                  <a:tcPr marL="68580" marR="68580" marT="0" marB="0" anchor="ctr"/>
                </a:tc>
                <a:tc>
                  <a:txBody>
                    <a:bodyPr/>
                    <a:lstStyle/>
                    <a:p>
                      <a:pPr indent="270510" algn="just">
                        <a:lnSpc>
                          <a:spcPct val="150000"/>
                        </a:lnSpc>
                        <a:spcAft>
                          <a:spcPts val="0"/>
                        </a:spcAft>
                        <a:tabLst>
                          <a:tab pos="2514600" algn="ctr"/>
                        </a:tabLst>
                      </a:pPr>
                      <a:r>
                        <a:rPr lang="en-US" sz="2000" dirty="0" smtClean="0">
                          <a:effectLst/>
                        </a:rPr>
                        <a:t>80%</a:t>
                      </a:r>
                      <a:endParaRPr lang="en-US" sz="2000" dirty="0">
                        <a:effectLst/>
                        <a:latin typeface="Times New Roman" panose="02020603050405020304" pitchFamily="18" charset="0"/>
                        <a:ea typeface="MS Mincho"/>
                      </a:endParaRPr>
                    </a:p>
                  </a:txBody>
                  <a:tcPr marL="68580" marR="68580" marT="0" marB="0" anchor="ctr"/>
                </a:tc>
              </a:tr>
              <a:tr h="945583">
                <a:tc>
                  <a:txBody>
                    <a:bodyPr/>
                    <a:lstStyle/>
                    <a:p>
                      <a:pPr>
                        <a:lnSpc>
                          <a:spcPct val="150000"/>
                        </a:lnSpc>
                        <a:spcAft>
                          <a:spcPts val="0"/>
                        </a:spcAft>
                        <a:tabLst>
                          <a:tab pos="2514600" algn="ctr"/>
                        </a:tabLst>
                      </a:pPr>
                      <a:r>
                        <a:rPr lang="en-US" sz="2000">
                          <a:effectLst/>
                        </a:rPr>
                        <a:t>Nhóm kỹ năng trong ăn uống</a:t>
                      </a:r>
                      <a:endParaRPr lang="en-US" sz="2000">
                        <a:effectLst/>
                        <a:latin typeface="Times New Roman" panose="02020603050405020304" pitchFamily="18" charset="0"/>
                        <a:ea typeface="MS Mincho"/>
                      </a:endParaRPr>
                    </a:p>
                  </a:txBody>
                  <a:tcPr marL="68580" marR="68580" marT="0" marB="0"/>
                </a:tc>
                <a:tc>
                  <a:txBody>
                    <a:bodyPr/>
                    <a:lstStyle/>
                    <a:p>
                      <a:pPr indent="270510" algn="ctr">
                        <a:lnSpc>
                          <a:spcPct val="150000"/>
                        </a:lnSpc>
                        <a:spcAft>
                          <a:spcPts val="0"/>
                        </a:spcAft>
                        <a:tabLst>
                          <a:tab pos="2514600" algn="ctr"/>
                        </a:tabLst>
                      </a:pPr>
                      <a:r>
                        <a:rPr lang="en-US" sz="2000" dirty="0">
                          <a:effectLst/>
                        </a:rPr>
                        <a:t>6/20</a:t>
                      </a:r>
                      <a:endParaRPr lang="en-US" sz="2000" dirty="0">
                        <a:effectLst/>
                        <a:latin typeface="Times New Roman" panose="02020603050405020304" pitchFamily="18" charset="0"/>
                        <a:ea typeface="MS Mincho"/>
                      </a:endParaRPr>
                    </a:p>
                  </a:txBody>
                  <a:tcPr marL="68580" marR="68580" marT="0" marB="0" anchor="ctr"/>
                </a:tc>
                <a:tc>
                  <a:txBody>
                    <a:bodyPr/>
                    <a:lstStyle/>
                    <a:p>
                      <a:pPr indent="270510" algn="ctr">
                        <a:lnSpc>
                          <a:spcPct val="150000"/>
                        </a:lnSpc>
                        <a:spcAft>
                          <a:spcPts val="0"/>
                        </a:spcAft>
                        <a:tabLst>
                          <a:tab pos="2514600" algn="ctr"/>
                        </a:tabLst>
                      </a:pPr>
                      <a:r>
                        <a:rPr lang="en-US" sz="2000" dirty="0" smtClean="0">
                          <a:effectLst/>
                        </a:rPr>
                        <a:t>30%</a:t>
                      </a:r>
                      <a:endParaRPr lang="en-US" sz="2000" dirty="0">
                        <a:effectLst/>
                        <a:latin typeface="Times New Roman" panose="02020603050405020304" pitchFamily="18" charset="0"/>
                        <a:ea typeface="MS Mincho"/>
                      </a:endParaRPr>
                    </a:p>
                  </a:txBody>
                  <a:tcPr marL="68580" marR="68580" marT="0" marB="0" anchor="ctr"/>
                </a:tc>
                <a:tc>
                  <a:txBody>
                    <a:bodyPr/>
                    <a:lstStyle/>
                    <a:p>
                      <a:pPr indent="270510" algn="ctr">
                        <a:lnSpc>
                          <a:spcPct val="150000"/>
                        </a:lnSpc>
                        <a:spcAft>
                          <a:spcPts val="0"/>
                        </a:spcAft>
                        <a:tabLst>
                          <a:tab pos="2514600" algn="ctr"/>
                        </a:tabLst>
                      </a:pPr>
                      <a:r>
                        <a:rPr lang="en-US" sz="2000" dirty="0" smtClean="0">
                          <a:effectLst/>
                        </a:rPr>
                        <a:t>14/20</a:t>
                      </a:r>
                      <a:endParaRPr lang="en-US" sz="2000" dirty="0">
                        <a:effectLst/>
                        <a:latin typeface="Times New Roman" panose="02020603050405020304" pitchFamily="18" charset="0"/>
                        <a:ea typeface="MS Mincho"/>
                      </a:endParaRPr>
                    </a:p>
                  </a:txBody>
                  <a:tcPr marL="68580" marR="68580" marT="0" marB="0" anchor="ctr"/>
                </a:tc>
                <a:tc>
                  <a:txBody>
                    <a:bodyPr/>
                    <a:lstStyle/>
                    <a:p>
                      <a:pPr indent="270510" algn="just">
                        <a:lnSpc>
                          <a:spcPct val="150000"/>
                        </a:lnSpc>
                        <a:spcAft>
                          <a:spcPts val="0"/>
                        </a:spcAft>
                      </a:pPr>
                      <a:r>
                        <a:rPr lang="en-US" sz="2000" dirty="0" smtClean="0">
                          <a:effectLst/>
                        </a:rPr>
                        <a:t>70%</a:t>
                      </a:r>
                      <a:endParaRPr lang="en-US" sz="2000" dirty="0">
                        <a:effectLst/>
                        <a:latin typeface="Times New Roman" panose="02020603050405020304" pitchFamily="18" charset="0"/>
                        <a:ea typeface="MS Mincho"/>
                      </a:endParaRPr>
                    </a:p>
                  </a:txBody>
                  <a:tcPr marL="68580" marR="68580" marT="0" marB="0" anchor="ctr"/>
                </a:tc>
              </a:tr>
              <a:tr h="1445084">
                <a:tc>
                  <a:txBody>
                    <a:bodyPr/>
                    <a:lstStyle/>
                    <a:p>
                      <a:pPr>
                        <a:lnSpc>
                          <a:spcPct val="150000"/>
                        </a:lnSpc>
                        <a:spcAft>
                          <a:spcPts val="0"/>
                        </a:spcAft>
                        <a:tabLst>
                          <a:tab pos="2514600" algn="ctr"/>
                        </a:tabLst>
                      </a:pPr>
                      <a:r>
                        <a:rPr lang="en-US" sz="2000">
                          <a:effectLst/>
                        </a:rPr>
                        <a:t>Nhóm kỹ năng trong các hoạt động học và hoạt động khác.</a:t>
                      </a:r>
                      <a:endParaRPr lang="en-US" sz="2000">
                        <a:effectLst/>
                        <a:latin typeface="Times New Roman" panose="02020603050405020304" pitchFamily="18" charset="0"/>
                        <a:ea typeface="MS Mincho"/>
                      </a:endParaRPr>
                    </a:p>
                  </a:txBody>
                  <a:tcPr marL="68580" marR="68580" marT="0" marB="0"/>
                </a:tc>
                <a:tc>
                  <a:txBody>
                    <a:bodyPr/>
                    <a:lstStyle/>
                    <a:p>
                      <a:pPr indent="270510" algn="ctr">
                        <a:lnSpc>
                          <a:spcPct val="150000"/>
                        </a:lnSpc>
                        <a:spcAft>
                          <a:spcPts val="0"/>
                        </a:spcAft>
                        <a:tabLst>
                          <a:tab pos="2514600" algn="ctr"/>
                        </a:tabLst>
                      </a:pPr>
                      <a:r>
                        <a:rPr lang="en-US" sz="2000">
                          <a:effectLst/>
                        </a:rPr>
                        <a:t>8/20</a:t>
                      </a:r>
                      <a:endParaRPr lang="en-US" sz="2000">
                        <a:effectLst/>
                        <a:latin typeface="Times New Roman" panose="02020603050405020304" pitchFamily="18" charset="0"/>
                        <a:ea typeface="MS Mincho"/>
                      </a:endParaRPr>
                    </a:p>
                  </a:txBody>
                  <a:tcPr marL="68580" marR="68580" marT="0" marB="0" anchor="ctr"/>
                </a:tc>
                <a:tc>
                  <a:txBody>
                    <a:bodyPr/>
                    <a:lstStyle/>
                    <a:p>
                      <a:pPr indent="270510" algn="ctr">
                        <a:lnSpc>
                          <a:spcPct val="150000"/>
                        </a:lnSpc>
                        <a:spcAft>
                          <a:spcPts val="0"/>
                        </a:spcAft>
                        <a:tabLst>
                          <a:tab pos="2514600" algn="ctr"/>
                        </a:tabLst>
                      </a:pPr>
                      <a:r>
                        <a:rPr lang="en-US" sz="2000" dirty="0" smtClean="0">
                          <a:effectLst/>
                        </a:rPr>
                        <a:t>40%</a:t>
                      </a:r>
                      <a:endParaRPr lang="en-US" sz="2000" dirty="0">
                        <a:effectLst/>
                        <a:latin typeface="Times New Roman" panose="02020603050405020304" pitchFamily="18" charset="0"/>
                        <a:ea typeface="MS Mincho"/>
                      </a:endParaRPr>
                    </a:p>
                  </a:txBody>
                  <a:tcPr marL="68580" marR="68580" marT="0" marB="0" anchor="ctr"/>
                </a:tc>
                <a:tc>
                  <a:txBody>
                    <a:bodyPr/>
                    <a:lstStyle/>
                    <a:p>
                      <a:pPr indent="270510" algn="ctr">
                        <a:lnSpc>
                          <a:spcPct val="150000"/>
                        </a:lnSpc>
                        <a:spcAft>
                          <a:spcPts val="0"/>
                        </a:spcAft>
                        <a:tabLst>
                          <a:tab pos="2514600" algn="ctr"/>
                        </a:tabLst>
                      </a:pPr>
                      <a:r>
                        <a:rPr lang="en-US" sz="2000" dirty="0" smtClean="0">
                          <a:effectLst/>
                        </a:rPr>
                        <a:t>12/20</a:t>
                      </a:r>
                      <a:endParaRPr lang="en-US" sz="2000" dirty="0">
                        <a:effectLst/>
                        <a:latin typeface="Times New Roman" panose="02020603050405020304" pitchFamily="18" charset="0"/>
                        <a:ea typeface="MS Mincho"/>
                      </a:endParaRPr>
                    </a:p>
                  </a:txBody>
                  <a:tcPr marL="68580" marR="68580" marT="0" marB="0" anchor="ctr"/>
                </a:tc>
                <a:tc>
                  <a:txBody>
                    <a:bodyPr/>
                    <a:lstStyle/>
                    <a:p>
                      <a:pPr indent="270510" algn="just">
                        <a:lnSpc>
                          <a:spcPct val="150000"/>
                        </a:lnSpc>
                        <a:spcAft>
                          <a:spcPts val="0"/>
                        </a:spcAft>
                        <a:tabLst>
                          <a:tab pos="2514600" algn="ctr"/>
                        </a:tabLst>
                      </a:pPr>
                      <a:r>
                        <a:rPr lang="en-US" sz="2000" dirty="0" smtClean="0">
                          <a:effectLst/>
                        </a:rPr>
                        <a:t>60%</a:t>
                      </a:r>
                      <a:endParaRPr lang="en-US" sz="2000" dirty="0">
                        <a:effectLst/>
                        <a:latin typeface="Times New Roman" panose="02020603050405020304" pitchFamily="18" charset="0"/>
                        <a:ea typeface="MS Mincho"/>
                      </a:endParaRPr>
                    </a:p>
                  </a:txBody>
                  <a:tcPr marL="68580" marR="68580" marT="0" marB="0" anchor="ctr"/>
                </a:tc>
              </a:tr>
            </a:tbl>
          </a:graphicData>
        </a:graphic>
      </p:graphicFrame>
    </p:spTree>
    <p:extLst>
      <p:ext uri="{BB962C8B-B14F-4D97-AF65-F5344CB8AC3E}">
        <p14:creationId xmlns:p14="http://schemas.microsoft.com/office/powerpoint/2010/main" val="144021289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p:spPr>
      </p:pic>
      <p:sp>
        <p:nvSpPr>
          <p:cNvPr id="5" name="Rectangle 4"/>
          <p:cNvSpPr/>
          <p:nvPr/>
        </p:nvSpPr>
        <p:spPr>
          <a:xfrm>
            <a:off x="419100" y="658574"/>
            <a:ext cx="11633200" cy="661207"/>
          </a:xfrm>
          <a:prstGeom prst="rect">
            <a:avLst/>
          </a:prstGeom>
        </p:spPr>
        <p:txBody>
          <a:bodyPr wrap="square">
            <a:spAutoFit/>
          </a:bodyPr>
          <a:lstStyle/>
          <a:p>
            <a:pPr indent="-90170" algn="just">
              <a:lnSpc>
                <a:spcPct val="150000"/>
              </a:lnSpc>
              <a:spcAft>
                <a:spcPts val="0"/>
              </a:spcAft>
            </a:pPr>
            <a:r>
              <a:rPr lang="nl-NL" sz="2800" b="1" i="1" dirty="0" smtClean="0">
                <a:solidFill>
                  <a:srgbClr val="FF0000"/>
                </a:solidFill>
                <a:effectLst/>
                <a:latin typeface="Times New Roman" panose="02020603050405020304" pitchFamily="18" charset="0"/>
                <a:ea typeface="MS Mincho"/>
              </a:rPr>
              <a:t>Biện pháp 1: Đặt mục tiêu hướng dẫn và rèn luyện những kĩ năng cần thiết. </a:t>
            </a:r>
            <a:endParaRPr lang="en-US" sz="2800" dirty="0">
              <a:solidFill>
                <a:srgbClr val="FF0000"/>
              </a:solidFill>
              <a:effectLst/>
              <a:latin typeface="Times New Roman" panose="02020603050405020304" pitchFamily="18" charset="0"/>
              <a:ea typeface="MS Mincho"/>
            </a:endParaRPr>
          </a:p>
        </p:txBody>
      </p:sp>
      <p:sp>
        <p:nvSpPr>
          <p:cNvPr id="6" name="TextBox 5"/>
          <p:cNvSpPr txBox="1"/>
          <p:nvPr/>
        </p:nvSpPr>
        <p:spPr>
          <a:xfrm>
            <a:off x="838200" y="2095500"/>
            <a:ext cx="10515600" cy="4062651"/>
          </a:xfrm>
          <a:prstGeom prst="rect">
            <a:avLst/>
          </a:prstGeom>
          <a:noFill/>
        </p:spPr>
        <p:txBody>
          <a:bodyPr wrap="square" rtlCol="0">
            <a:spAutoFit/>
          </a:bodyPr>
          <a:lstStyle/>
          <a:p>
            <a:r>
              <a:rPr lang="nl-NL" sz="2000" b="1" dirty="0">
                <a:latin typeface="Times New Roman" panose="02020603050405020304" pitchFamily="18" charset="0"/>
                <a:cs typeface="Times New Roman" panose="02020603050405020304" pitchFamily="18" charset="0"/>
              </a:rPr>
              <a:t>Tháng 9: Làm quen với chế độ ăn cơm nát với các loại thức ăn khác nhau, làm quen với chế độ ngủ 1 giấc dài buổi trưa thay vì nhiều giấc ngắn, tập ngồi vào bàn ăn, rửa tay trước khi ăn và sau khi đi vệ sinh</a:t>
            </a:r>
            <a:endParaRPr lang="en-US" sz="2000" b="1" dirty="0">
              <a:latin typeface="Times New Roman" panose="02020603050405020304" pitchFamily="18" charset="0"/>
              <a:cs typeface="Times New Roman" panose="02020603050405020304" pitchFamily="18" charset="0"/>
            </a:endParaRPr>
          </a:p>
          <a:p>
            <a:r>
              <a:rPr lang="nl-NL" sz="2000" b="1" dirty="0">
                <a:latin typeface="Times New Roman" panose="02020603050405020304" pitchFamily="18" charset="0"/>
                <a:cs typeface="Times New Roman" panose="02020603050405020304" pitchFamily="18" charset="0"/>
              </a:rPr>
              <a:t>Tháng 10: Gọi cô thay quần áo khi bị ướt, gọi cô chùi mũi, , vứt rác đúng nơi qui định, nhận ra đồ dùng của trẻ thông qua ký hiệu riêng của trẻ.</a:t>
            </a:r>
            <a:endParaRPr lang="en-US" sz="2000" b="1" dirty="0">
              <a:latin typeface="Times New Roman" panose="02020603050405020304" pitchFamily="18" charset="0"/>
              <a:cs typeface="Times New Roman" panose="02020603050405020304" pitchFamily="18" charset="0"/>
            </a:endParaRPr>
          </a:p>
          <a:p>
            <a:r>
              <a:rPr lang="nl-NL" sz="2000" b="1" dirty="0">
                <a:latin typeface="Times New Roman" panose="02020603050405020304" pitchFamily="18" charset="0"/>
                <a:cs typeface="Times New Roman" panose="02020603050405020304" pitchFamily="18" charset="0"/>
              </a:rPr>
              <a:t>Tháng 11: Tự xúc cơm bằng thìa và uống nước bằng cốc, tự lấy và cất đồ dùng đồ chơi đúng nơi quy định, cất balo và giày dép vào đúng tủ của mình.</a:t>
            </a:r>
            <a:endParaRPr lang="en-US" sz="2000" b="1" dirty="0">
              <a:latin typeface="Times New Roman" panose="02020603050405020304" pitchFamily="18" charset="0"/>
              <a:cs typeface="Times New Roman" panose="02020603050405020304" pitchFamily="18" charset="0"/>
            </a:endParaRPr>
          </a:p>
          <a:p>
            <a:r>
              <a:rPr lang="nl-NL" sz="2000" b="1" dirty="0">
                <a:latin typeface="Times New Roman" panose="02020603050405020304" pitchFamily="18" charset="0"/>
                <a:cs typeface="Times New Roman" panose="02020603050405020304" pitchFamily="18" charset="0"/>
              </a:rPr>
              <a:t>Tháng 12: Tự đi giày,dép; đội mũ, đeo ba lô, khẩu trang khi đi ra ngoài.</a:t>
            </a:r>
            <a:endParaRPr lang="en-US" sz="2000" b="1" dirty="0">
              <a:latin typeface="Times New Roman" panose="02020603050405020304" pitchFamily="18" charset="0"/>
              <a:cs typeface="Times New Roman" panose="02020603050405020304" pitchFamily="18" charset="0"/>
            </a:endParaRPr>
          </a:p>
          <a:p>
            <a:r>
              <a:rPr lang="nl-NL" sz="2000" b="1" dirty="0">
                <a:latin typeface="Times New Roman" panose="02020603050405020304" pitchFamily="18" charset="0"/>
                <a:cs typeface="Times New Roman" panose="02020603050405020304" pitchFamily="18" charset="0"/>
              </a:rPr>
              <a:t>Tháng 1: Tự đi lên xuống cầu thang.</a:t>
            </a:r>
            <a:endParaRPr lang="en-US" sz="2000" b="1" dirty="0">
              <a:latin typeface="Times New Roman" panose="02020603050405020304" pitchFamily="18" charset="0"/>
              <a:cs typeface="Times New Roman" panose="02020603050405020304" pitchFamily="18" charset="0"/>
            </a:endParaRPr>
          </a:p>
          <a:p>
            <a:r>
              <a:rPr lang="nl-NL" sz="2000" b="1" dirty="0">
                <a:latin typeface="Times New Roman" panose="02020603050405020304" pitchFamily="18" charset="0"/>
                <a:cs typeface="Times New Roman" panose="02020603050405020304" pitchFamily="18" charset="0"/>
              </a:rPr>
              <a:t>Tháng 2: Tự đóng mở cửa.</a:t>
            </a:r>
            <a:endParaRPr lang="en-US" sz="2000" b="1" dirty="0">
              <a:latin typeface="Times New Roman" panose="02020603050405020304" pitchFamily="18" charset="0"/>
              <a:cs typeface="Times New Roman" panose="02020603050405020304" pitchFamily="18" charset="0"/>
            </a:endParaRPr>
          </a:p>
          <a:p>
            <a:r>
              <a:rPr lang="nl-NL" sz="2000" b="1" dirty="0">
                <a:latin typeface="Times New Roman" panose="02020603050405020304" pitchFamily="18" charset="0"/>
                <a:cs typeface="Times New Roman" panose="02020603050405020304" pitchFamily="18" charset="0"/>
              </a:rPr>
              <a:t>Tháng 3: Tập một số thao tác đơn giản trong rửa tay, lau mặt.</a:t>
            </a:r>
            <a:endParaRPr lang="en-US" sz="2000" b="1" dirty="0">
              <a:latin typeface="Times New Roman" panose="02020603050405020304" pitchFamily="18" charset="0"/>
              <a:cs typeface="Times New Roman" panose="02020603050405020304" pitchFamily="18" charset="0"/>
            </a:endParaRPr>
          </a:p>
          <a:p>
            <a:r>
              <a:rPr lang="nl-NL" sz="2000" b="1" dirty="0">
                <a:latin typeface="Times New Roman" panose="02020603050405020304" pitchFamily="18" charset="0"/>
                <a:cs typeface="Times New Roman" panose="02020603050405020304" pitchFamily="18" charset="0"/>
              </a:rPr>
              <a:t>Tháng 4: tập mặc quần áo, cởi quần áo khi bị bẩn, ướt.</a:t>
            </a:r>
            <a:endParaRPr lang="en-US" sz="2000" b="1" dirty="0">
              <a:latin typeface="Times New Roman" panose="02020603050405020304" pitchFamily="18" charset="0"/>
              <a:cs typeface="Times New Roman" panose="02020603050405020304" pitchFamily="18" charset="0"/>
            </a:endParaRPr>
          </a:p>
          <a:p>
            <a:endParaRPr lang="en-US" b="1" dirty="0"/>
          </a:p>
        </p:txBody>
      </p:sp>
    </p:spTree>
    <p:extLst>
      <p:ext uri="{BB962C8B-B14F-4D97-AF65-F5344CB8AC3E}">
        <p14:creationId xmlns:p14="http://schemas.microsoft.com/office/powerpoint/2010/main" val="168573027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1"/>
            <a:ext cx="12192000" cy="6858001"/>
          </a:xfrm>
        </p:spPr>
      </p:pic>
      <p:sp>
        <p:nvSpPr>
          <p:cNvPr id="5" name="Rectangle 4"/>
          <p:cNvSpPr/>
          <p:nvPr/>
        </p:nvSpPr>
        <p:spPr>
          <a:xfrm>
            <a:off x="419100" y="658574"/>
            <a:ext cx="9029700" cy="954107"/>
          </a:xfrm>
          <a:prstGeom prst="rect">
            <a:avLst/>
          </a:prstGeom>
        </p:spPr>
        <p:txBody>
          <a:bodyPr wrap="square">
            <a:spAutoFit/>
          </a:bodyPr>
          <a:lstStyle/>
          <a:p>
            <a:pPr indent="-90170" algn="just">
              <a:spcAft>
                <a:spcPts val="0"/>
              </a:spcAft>
            </a:pPr>
            <a:r>
              <a:rPr lang="nl-NL" sz="2800" b="1" i="1" dirty="0">
                <a:solidFill>
                  <a:srgbClr val="FF0000"/>
                </a:solidFill>
                <a:latin typeface="Times New Roman" panose="02020603050405020304" pitchFamily="18" charset="0"/>
                <a:cs typeface="Times New Roman" panose="02020603050405020304" pitchFamily="18" charset="0"/>
              </a:rPr>
              <a:t>Biện pháp 2: Dạy kỹ năng tự phục vụ cho trẻ thông qua các hoạt động trong ngày và ở mọi lúc mọi nơi</a:t>
            </a:r>
            <a:endParaRPr lang="en-US" sz="2800" dirty="0">
              <a:solidFill>
                <a:srgbClr val="FF0000"/>
              </a:solidFill>
              <a:effectLst/>
              <a:latin typeface="Times New Roman" panose="02020603050405020304" pitchFamily="18" charset="0"/>
              <a:ea typeface="MS Mincho"/>
              <a:cs typeface="Times New Roman" panose="02020603050405020304" pitchFamily="18" charset="0"/>
            </a:endParaRPr>
          </a:p>
        </p:txBody>
      </p:sp>
      <p:sp>
        <p:nvSpPr>
          <p:cNvPr id="6" name="Rectangle 5"/>
          <p:cNvSpPr/>
          <p:nvPr/>
        </p:nvSpPr>
        <p:spPr>
          <a:xfrm>
            <a:off x="419100" y="1612681"/>
            <a:ext cx="8604250" cy="461665"/>
          </a:xfrm>
          <a:prstGeom prst="rect">
            <a:avLst/>
          </a:prstGeom>
        </p:spPr>
        <p:txBody>
          <a:bodyPr wrap="square">
            <a:spAutoFit/>
          </a:bodyPr>
          <a:lstStyle/>
          <a:p>
            <a:pPr algn="ctr"/>
            <a:r>
              <a:rPr lang="nl-NL" b="1" i="1" dirty="0" smtClean="0">
                <a:solidFill>
                  <a:srgbClr val="002060"/>
                </a:solidFill>
                <a:effectLst/>
                <a:latin typeface="Times New Roman" panose="02020603050405020304" pitchFamily="18" charset="0"/>
                <a:ea typeface="Calibri" panose="020F0502020204030204" pitchFamily="34" charset="0"/>
              </a:rPr>
              <a:t> </a:t>
            </a:r>
            <a:r>
              <a:rPr lang="nl-NL" sz="2400" b="1" i="1" dirty="0" smtClean="0">
                <a:solidFill>
                  <a:srgbClr val="002060"/>
                </a:solidFill>
                <a:effectLst/>
                <a:latin typeface="Times New Roman" panose="02020603050405020304" pitchFamily="18" charset="0"/>
                <a:ea typeface="Calibri" panose="020F0502020204030204" pitchFamily="34" charset="0"/>
              </a:rPr>
              <a:t>Dạy trẻ kỹ năng tự phụ phục vụ thông qua hoạt động đón, trả trẻ</a:t>
            </a:r>
            <a:endParaRPr lang="en-US" sz="2400" dirty="0">
              <a:solidFill>
                <a:srgbClr val="002060"/>
              </a:solidFill>
            </a:endParaRPr>
          </a:p>
        </p:txBody>
      </p:sp>
      <p:pic>
        <p:nvPicPr>
          <p:cNvPr id="3" name="Picture 2"/>
          <p:cNvPicPr>
            <a:picLocks noChangeAspect="1"/>
          </p:cNvPicPr>
          <p:nvPr/>
        </p:nvPicPr>
        <p:blipFill rotWithShape="1">
          <a:blip r:embed="rId3" cstate="print">
            <a:extLst>
              <a:ext uri="{28A0092B-C50C-407E-A947-70E740481C1C}">
                <a14:useLocalDpi xmlns:a14="http://schemas.microsoft.com/office/drawing/2010/main" val="0"/>
              </a:ext>
            </a:extLst>
          </a:blip>
          <a:srcRect t="6111" b="13332"/>
          <a:stretch/>
        </p:blipFill>
        <p:spPr>
          <a:xfrm>
            <a:off x="1530350" y="2074346"/>
            <a:ext cx="6807200" cy="4112683"/>
          </a:xfrm>
          <a:prstGeom prst="rect">
            <a:avLst/>
          </a:prstGeom>
        </p:spPr>
      </p:pic>
    </p:spTree>
    <p:extLst>
      <p:ext uri="{BB962C8B-B14F-4D97-AF65-F5344CB8AC3E}">
        <p14:creationId xmlns:p14="http://schemas.microsoft.com/office/powerpoint/2010/main" val="118421653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p:spPr>
      </p:pic>
      <p:sp>
        <p:nvSpPr>
          <p:cNvPr id="5" name="Rectangle 4"/>
          <p:cNvSpPr/>
          <p:nvPr/>
        </p:nvSpPr>
        <p:spPr>
          <a:xfrm>
            <a:off x="1447800" y="96983"/>
            <a:ext cx="9029700" cy="954107"/>
          </a:xfrm>
          <a:prstGeom prst="rect">
            <a:avLst/>
          </a:prstGeom>
        </p:spPr>
        <p:txBody>
          <a:bodyPr wrap="square">
            <a:spAutoFit/>
          </a:bodyPr>
          <a:lstStyle/>
          <a:p>
            <a:pPr indent="-90170" algn="ctr">
              <a:spcAft>
                <a:spcPts val="0"/>
              </a:spcAft>
            </a:pPr>
            <a:r>
              <a:rPr lang="nl-NL" sz="2800" b="1" i="1" dirty="0">
                <a:solidFill>
                  <a:srgbClr val="FF0000"/>
                </a:solidFill>
                <a:latin typeface="Times New Roman" panose="02020603050405020304" pitchFamily="18" charset="0"/>
                <a:cs typeface="Times New Roman" panose="02020603050405020304" pitchFamily="18" charset="0"/>
              </a:rPr>
              <a:t>Biện pháp 2: Dạy kỹ năng tự phục vụ cho trẻ thông qua các hoạt động trong ngày và ở mọi lúc mọi nơi</a:t>
            </a:r>
            <a:endParaRPr lang="en-US" sz="2800" dirty="0">
              <a:solidFill>
                <a:srgbClr val="FF0000"/>
              </a:solidFill>
              <a:effectLst/>
              <a:latin typeface="Times New Roman" panose="02020603050405020304" pitchFamily="18" charset="0"/>
              <a:ea typeface="MS Mincho"/>
              <a:cs typeface="Times New Roman" panose="02020603050405020304" pitchFamily="18" charset="0"/>
            </a:endParaRPr>
          </a:p>
        </p:txBody>
      </p:sp>
      <p:sp>
        <p:nvSpPr>
          <p:cNvPr id="6" name="Rectangle 5"/>
          <p:cNvSpPr/>
          <p:nvPr/>
        </p:nvSpPr>
        <p:spPr>
          <a:xfrm>
            <a:off x="2127250" y="1007135"/>
            <a:ext cx="7937500" cy="461665"/>
          </a:xfrm>
          <a:prstGeom prst="rect">
            <a:avLst/>
          </a:prstGeom>
        </p:spPr>
        <p:txBody>
          <a:bodyPr wrap="square">
            <a:spAutoFit/>
          </a:bodyPr>
          <a:lstStyle/>
          <a:p>
            <a:pPr algn="ctr"/>
            <a:r>
              <a:rPr lang="nl-NL" b="1" i="1" dirty="0" smtClean="0">
                <a:effectLst/>
                <a:latin typeface="Times New Roman" panose="02020603050405020304" pitchFamily="18" charset="0"/>
                <a:ea typeface="Calibri" panose="020F0502020204030204" pitchFamily="34" charset="0"/>
              </a:rPr>
              <a:t> </a:t>
            </a:r>
            <a:r>
              <a:rPr lang="nl-NL" sz="2400" b="1" i="1" dirty="0" smtClean="0">
                <a:solidFill>
                  <a:srgbClr val="002060"/>
                </a:solidFill>
                <a:effectLst/>
                <a:latin typeface="Times New Roman" panose="02020603050405020304" pitchFamily="18" charset="0"/>
                <a:ea typeface="Calibri" panose="020F0502020204030204" pitchFamily="34" charset="0"/>
              </a:rPr>
              <a:t>Dạy kỹ năng tự phục vụ cho trẻ thông qua hoạt động học.</a:t>
            </a:r>
            <a:endParaRPr lang="en-US" sz="2400" dirty="0">
              <a:solidFill>
                <a:srgbClr val="002060"/>
              </a:solidFill>
            </a:endParaRPr>
          </a:p>
        </p:txBody>
      </p:sp>
      <p:pic>
        <p:nvPicPr>
          <p:cNvPr id="7" name="Picture 6"/>
          <p:cNvPicPr>
            <a:picLocks noChangeAspect="1"/>
          </p:cNvPicPr>
          <p:nvPr/>
        </p:nvPicPr>
        <p:blipFill rotWithShape="1">
          <a:blip r:embed="rId3" cstate="print">
            <a:extLst>
              <a:ext uri="{28A0092B-C50C-407E-A947-70E740481C1C}">
                <a14:useLocalDpi xmlns:a14="http://schemas.microsoft.com/office/drawing/2010/main" val="0"/>
              </a:ext>
            </a:extLst>
          </a:blip>
          <a:srcRect t="11295" b="12963"/>
          <a:stretch/>
        </p:blipFill>
        <p:spPr>
          <a:xfrm>
            <a:off x="6902450" y="1563538"/>
            <a:ext cx="3994150" cy="3742841"/>
          </a:xfrm>
          <a:prstGeom prst="rect">
            <a:avLst/>
          </a:prstGeom>
        </p:spPr>
      </p:pic>
      <p:pic>
        <p:nvPicPr>
          <p:cNvPr id="8" name="Picture 7"/>
          <p:cNvPicPr>
            <a:picLocks noChangeAspect="1"/>
          </p:cNvPicPr>
          <p:nvPr/>
        </p:nvPicPr>
        <p:blipFill rotWithShape="1">
          <a:blip r:embed="rId4" cstate="print">
            <a:extLst>
              <a:ext uri="{28A0092B-C50C-407E-A947-70E740481C1C}">
                <a14:useLocalDpi xmlns:a14="http://schemas.microsoft.com/office/drawing/2010/main" val="0"/>
              </a:ext>
            </a:extLst>
          </a:blip>
          <a:srcRect t="6522" b="26481"/>
          <a:stretch/>
        </p:blipFill>
        <p:spPr>
          <a:xfrm>
            <a:off x="1778000" y="1570661"/>
            <a:ext cx="4184650" cy="3738092"/>
          </a:xfrm>
          <a:prstGeom prst="rect">
            <a:avLst/>
          </a:prstGeom>
        </p:spPr>
      </p:pic>
      <p:sp>
        <p:nvSpPr>
          <p:cNvPr id="3" name="TextBox 2"/>
          <p:cNvSpPr txBox="1"/>
          <p:nvPr/>
        </p:nvSpPr>
        <p:spPr>
          <a:xfrm>
            <a:off x="730250" y="5306379"/>
            <a:ext cx="10731500" cy="1477328"/>
          </a:xfrm>
          <a:prstGeom prst="rect">
            <a:avLst/>
          </a:prstGeom>
          <a:noFill/>
        </p:spPr>
        <p:txBody>
          <a:bodyPr wrap="square" rtlCol="0">
            <a:spAutoFit/>
          </a:bodyPr>
          <a:lstStyle/>
          <a:p>
            <a:pPr algn="ctr"/>
            <a:r>
              <a:rPr lang="nl-NL" b="1" i="1" dirty="0"/>
              <a:t> </a:t>
            </a:r>
            <a:r>
              <a:rPr lang="nl-NL" dirty="0">
                <a:latin typeface="Times New Roman" panose="02020603050405020304" pitchFamily="18" charset="0"/>
                <a:cs typeface="Times New Roman" panose="02020603050405020304" pitchFamily="18" charset="0"/>
              </a:rPr>
              <a:t>Thông qua các môn học tôi cũng khéo léo lồng ghép dạy trẻ kỹ năng tự phục vụ một cách hợp lý như dạy trẻ nhận biết và lấy đồ dùng của trẻ hoặc của nhóm trẻ thông qua ký hiệu hoặc cách xếp hàng, lấy cất đồ dùng đúng nơi qui định… Xuất phát từ đặc điểm tâm lý của trẻ mầm non là rất thích nghe kể chuyện, đọc thơ và múa hát</a:t>
            </a:r>
            <a:r>
              <a:rPr lang="nl-NL" dirty="0" smtClean="0">
                <a:latin typeface="Times New Roman" panose="02020603050405020304" pitchFamily="18" charset="0"/>
                <a:cs typeface="Times New Roman" panose="02020603050405020304" pitchFamily="18" charset="0"/>
              </a:rPr>
              <a:t>. </a:t>
            </a:r>
            <a:r>
              <a:rPr lang="pt-BR" dirty="0">
                <a:latin typeface="Times New Roman" panose="02020603050405020304" pitchFamily="18" charset="0"/>
                <a:cs typeface="Times New Roman" panose="02020603050405020304" pitchFamily="18" charset="0"/>
              </a:rPr>
              <a:t>Tôi</a:t>
            </a:r>
            <a:r>
              <a:rPr lang="pt-BR" i="1" dirty="0">
                <a:latin typeface="Times New Roman" panose="02020603050405020304" pitchFamily="18" charset="0"/>
                <a:cs typeface="Times New Roman" panose="02020603050405020304" pitchFamily="18" charset="0"/>
              </a:rPr>
              <a:t> </a:t>
            </a:r>
            <a:r>
              <a:rPr lang="pt-BR" dirty="0">
                <a:latin typeface="Times New Roman" panose="02020603050405020304" pitchFamily="18" charset="0"/>
                <a:cs typeface="Times New Roman" panose="02020603050405020304" pitchFamily="18" charset="0"/>
              </a:rPr>
              <a:t>thường kể chuyện, đọc thơ cho trẻ nghe và thông qua nội dung các câu chuyện, bài thơ để rèn kỹ năng tự phục vụ cho trẻ, giúp trẻ tiếp nhận một cách hứng thú, tự nguyện</a:t>
            </a:r>
            <a:r>
              <a:rPr lang="nl-NL" dirty="0" smtClean="0">
                <a:latin typeface="Times New Roman" panose="02020603050405020304" pitchFamily="18" charset="0"/>
                <a:cs typeface="Times New Roman" panose="02020603050405020304" pitchFamily="18" charset="0"/>
              </a:rPr>
              <a:t> </a:t>
            </a:r>
            <a:endParaRPr lang="en-US"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4645472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100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2000"/>
                                        <p:tgtEl>
                                          <p:spTgt spid="7"/>
                                        </p:tgtEl>
                                      </p:cBhvr>
                                    </p:animEffect>
                                    <p:anim calcmode="lin" valueType="num">
                                      <p:cBhvr>
                                        <p:cTn id="13" dur="2000" fill="hold"/>
                                        <p:tgtEl>
                                          <p:spTgt spid="7"/>
                                        </p:tgtEl>
                                        <p:attrNameLst>
                                          <p:attrName>ppt_x</p:attrName>
                                        </p:attrNameLst>
                                      </p:cBhvr>
                                      <p:tavLst>
                                        <p:tav tm="0">
                                          <p:val>
                                            <p:strVal val="#ppt_x"/>
                                          </p:val>
                                        </p:tav>
                                        <p:tav tm="100000">
                                          <p:val>
                                            <p:strVal val="#ppt_x"/>
                                          </p:val>
                                        </p:tav>
                                      </p:tavLst>
                                    </p:anim>
                                    <p:anim calcmode="lin" valueType="num">
                                      <p:cBhvr>
                                        <p:cTn id="14" dur="2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p:spPr>
      </p:pic>
      <p:sp>
        <p:nvSpPr>
          <p:cNvPr id="5" name="Rectangle 4"/>
          <p:cNvSpPr/>
          <p:nvPr/>
        </p:nvSpPr>
        <p:spPr>
          <a:xfrm>
            <a:off x="1511300" y="89189"/>
            <a:ext cx="9029700" cy="954107"/>
          </a:xfrm>
          <a:prstGeom prst="rect">
            <a:avLst/>
          </a:prstGeom>
        </p:spPr>
        <p:txBody>
          <a:bodyPr wrap="square">
            <a:spAutoFit/>
          </a:bodyPr>
          <a:lstStyle/>
          <a:p>
            <a:pPr indent="-90170" algn="ctr">
              <a:spcAft>
                <a:spcPts val="0"/>
              </a:spcAft>
            </a:pPr>
            <a:r>
              <a:rPr lang="nl-NL" sz="2800" b="1" i="1" dirty="0">
                <a:solidFill>
                  <a:srgbClr val="FF0000"/>
                </a:solidFill>
                <a:latin typeface="Times New Roman" panose="02020603050405020304" pitchFamily="18" charset="0"/>
                <a:cs typeface="Times New Roman" panose="02020603050405020304" pitchFamily="18" charset="0"/>
              </a:rPr>
              <a:t>Biện pháp 2: Dạy kỹ năng tự phục vụ cho trẻ thông qua các hoạt động trong ngày và ở mọi lúc mọi nơi</a:t>
            </a:r>
            <a:endParaRPr lang="en-US" sz="2800" dirty="0">
              <a:solidFill>
                <a:srgbClr val="FF0000"/>
              </a:solidFill>
              <a:effectLst/>
              <a:latin typeface="Times New Roman" panose="02020603050405020304" pitchFamily="18" charset="0"/>
              <a:ea typeface="MS Mincho"/>
              <a:cs typeface="Times New Roman" panose="02020603050405020304" pitchFamily="18" charset="0"/>
            </a:endParaRPr>
          </a:p>
        </p:txBody>
      </p:sp>
      <p:sp>
        <p:nvSpPr>
          <p:cNvPr id="6" name="Rectangle 5"/>
          <p:cNvSpPr/>
          <p:nvPr/>
        </p:nvSpPr>
        <p:spPr>
          <a:xfrm>
            <a:off x="2088332" y="907863"/>
            <a:ext cx="8015336" cy="461665"/>
          </a:xfrm>
          <a:prstGeom prst="rect">
            <a:avLst/>
          </a:prstGeom>
        </p:spPr>
        <p:txBody>
          <a:bodyPr wrap="none">
            <a:spAutoFit/>
          </a:bodyPr>
          <a:lstStyle/>
          <a:p>
            <a:r>
              <a:rPr lang="pt-BR" sz="2400" b="1" i="1" dirty="0" smtClean="0">
                <a:solidFill>
                  <a:srgbClr val="002060"/>
                </a:solidFill>
                <a:effectLst/>
                <a:latin typeface="Times New Roman" panose="02020603050405020304" pitchFamily="18" charset="0"/>
                <a:ea typeface="Calibri" panose="020F0502020204030204" pitchFamily="34" charset="0"/>
              </a:rPr>
              <a:t>Dạy kỹ năng tự phục vụ cho trẻ thông qua hoạt động vui chơi</a:t>
            </a:r>
            <a:endParaRPr lang="en-US" sz="2400" dirty="0">
              <a:solidFill>
                <a:srgbClr val="002060"/>
              </a:solidFill>
            </a:endParaRPr>
          </a:p>
        </p:txBody>
      </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8548" y="1369528"/>
            <a:ext cx="5702300" cy="4276725"/>
          </a:xfrm>
          <a:prstGeom prst="rect">
            <a:avLst/>
          </a:prstGeom>
        </p:spPr>
      </p:pic>
      <p:pic>
        <p:nvPicPr>
          <p:cNvPr id="7" name="Picture 6"/>
          <p:cNvPicPr>
            <a:picLocks noChangeAspect="1"/>
          </p:cNvPicPr>
          <p:nvPr/>
        </p:nvPicPr>
        <p:blipFill rotWithShape="1">
          <a:blip r:embed="rId4" cstate="print">
            <a:extLst>
              <a:ext uri="{28A0092B-C50C-407E-A947-70E740481C1C}">
                <a14:useLocalDpi xmlns:a14="http://schemas.microsoft.com/office/drawing/2010/main" val="0"/>
              </a:ext>
            </a:extLst>
          </a:blip>
          <a:srcRect l="1528" t="7222" b="5000"/>
          <a:stretch/>
        </p:blipFill>
        <p:spPr>
          <a:xfrm>
            <a:off x="5845544" y="1369528"/>
            <a:ext cx="6247908" cy="4276725"/>
          </a:xfrm>
          <a:prstGeom prst="rect">
            <a:avLst/>
          </a:prstGeom>
        </p:spPr>
      </p:pic>
      <p:sp>
        <p:nvSpPr>
          <p:cNvPr id="8" name="TextBox 7"/>
          <p:cNvSpPr txBox="1"/>
          <p:nvPr/>
        </p:nvSpPr>
        <p:spPr>
          <a:xfrm>
            <a:off x="425450" y="5790461"/>
            <a:ext cx="11201400" cy="923330"/>
          </a:xfrm>
          <a:prstGeom prst="rect">
            <a:avLst/>
          </a:prstGeom>
          <a:solidFill>
            <a:schemeClr val="bg1"/>
          </a:solidFill>
        </p:spPr>
        <p:txBody>
          <a:bodyPr wrap="square" rtlCol="0">
            <a:spAutoFit/>
          </a:bodyPr>
          <a:lstStyle/>
          <a:p>
            <a:pPr algn="ctr"/>
            <a:r>
              <a:rPr lang="en-US" dirty="0" err="1" smtClean="0">
                <a:latin typeface="Times New Roman" panose="02020603050405020304" pitchFamily="18" charset="0"/>
                <a:cs typeface="Times New Roman" panose="02020603050405020304" pitchFamily="18" charset="0"/>
              </a:rPr>
              <a:t>Tôi</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tổ</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chức</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những</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trò</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chơi</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để</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rèn</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luyện</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kỹ</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năng</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cho</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các</a:t>
            </a:r>
            <a:r>
              <a:rPr lang="en-US" dirty="0" smtClean="0">
                <a:latin typeface="Times New Roman" panose="02020603050405020304" pitchFamily="18" charset="0"/>
                <a:cs typeface="Times New Roman" panose="02020603050405020304" pitchFamily="18" charset="0"/>
              </a:rPr>
              <a:t> con </a:t>
            </a:r>
            <a:r>
              <a:rPr lang="en-US" dirty="0" err="1" smtClean="0">
                <a:latin typeface="Times New Roman" panose="02020603050405020304" pitchFamily="18" charset="0"/>
                <a:cs typeface="Times New Roman" panose="02020603050405020304" pitchFamily="18" charset="0"/>
              </a:rPr>
              <a:t>như</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trò</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chơi</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bế</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em</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chăm</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sóc</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gấu</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bông</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Sau</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khi</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chơi</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tôi</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cho</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các</a:t>
            </a:r>
            <a:r>
              <a:rPr lang="en-US" dirty="0" smtClean="0">
                <a:latin typeface="Times New Roman" panose="02020603050405020304" pitchFamily="18" charset="0"/>
                <a:cs typeface="Times New Roman" panose="02020603050405020304" pitchFamily="18" charset="0"/>
              </a:rPr>
              <a:t> con </a:t>
            </a:r>
            <a:r>
              <a:rPr lang="en-US" dirty="0" err="1" smtClean="0">
                <a:latin typeface="Times New Roman" panose="02020603050405020304" pitchFamily="18" charset="0"/>
                <a:cs typeface="Times New Roman" panose="02020603050405020304" pitchFamily="18" charset="0"/>
              </a:rPr>
              <a:t>cất</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đồ</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chơi</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gọn</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gàng</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đúng</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nơi</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quy</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định</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Trong</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hđ</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ngoài</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trời</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tôi</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cho</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các</a:t>
            </a:r>
            <a:r>
              <a:rPr lang="en-US" dirty="0" smtClean="0">
                <a:latin typeface="Times New Roman" panose="02020603050405020304" pitchFamily="18" charset="0"/>
                <a:cs typeface="Times New Roman" panose="02020603050405020304" pitchFamily="18" charset="0"/>
              </a:rPr>
              <a:t> con </a:t>
            </a:r>
            <a:r>
              <a:rPr lang="en-US" dirty="0" err="1" smtClean="0">
                <a:latin typeface="Times New Roman" panose="02020603050405020304" pitchFamily="18" charset="0"/>
                <a:cs typeface="Times New Roman" panose="02020603050405020304" pitchFamily="18" charset="0"/>
              </a:rPr>
              <a:t>tâp</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xếp</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hàng</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tập</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đi</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cầu</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thang</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tập</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cất</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giày</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dép</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đúng</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nơi</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quy</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định</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nhặt</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rác</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lá</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cây</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vào</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thùng</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rác</a:t>
            </a:r>
            <a:r>
              <a:rPr lang="en-US" dirty="0" smtClean="0">
                <a:latin typeface="Times New Roman" panose="02020603050405020304" pitchFamily="18" charset="0"/>
                <a:cs typeface="Times New Roman" panose="02020603050405020304" pitchFamily="18" charset="0"/>
              </a:rPr>
              <a:t>….</a:t>
            </a:r>
            <a:endParaRPr lang="en-US"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9742354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par>
                                <p:cTn id="8" presetID="6" presetClass="entr" presetSubtype="16" fill="hold"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circle(in)">
                                      <p:cBhvr>
                                        <p:cTn id="10"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20650" y="-13495"/>
            <a:ext cx="12192000" cy="6858000"/>
          </a:xfrm>
        </p:spPr>
      </p:pic>
      <p:sp>
        <p:nvSpPr>
          <p:cNvPr id="5" name="Rectangle 4"/>
          <p:cNvSpPr/>
          <p:nvPr/>
        </p:nvSpPr>
        <p:spPr>
          <a:xfrm>
            <a:off x="1460500" y="112296"/>
            <a:ext cx="9029700" cy="954107"/>
          </a:xfrm>
          <a:prstGeom prst="rect">
            <a:avLst/>
          </a:prstGeom>
        </p:spPr>
        <p:txBody>
          <a:bodyPr wrap="square">
            <a:spAutoFit/>
          </a:bodyPr>
          <a:lstStyle/>
          <a:p>
            <a:pPr indent="-90170" algn="ctr">
              <a:spcAft>
                <a:spcPts val="0"/>
              </a:spcAft>
            </a:pPr>
            <a:r>
              <a:rPr lang="nl-NL" sz="2800" b="1" i="1" dirty="0">
                <a:solidFill>
                  <a:srgbClr val="FF0000"/>
                </a:solidFill>
                <a:latin typeface="Times New Roman" panose="02020603050405020304" pitchFamily="18" charset="0"/>
                <a:cs typeface="Times New Roman" panose="02020603050405020304" pitchFamily="18" charset="0"/>
              </a:rPr>
              <a:t>Biện pháp 2: Dạy kỹ năng tự phục vụ cho trẻ thông qua các hoạt động trong ngày và ở mọi lúc mọi nơi</a:t>
            </a:r>
            <a:endParaRPr lang="en-US" sz="2800" dirty="0">
              <a:solidFill>
                <a:srgbClr val="FF0000"/>
              </a:solidFill>
              <a:effectLst/>
              <a:latin typeface="Times New Roman" panose="02020603050405020304" pitchFamily="18" charset="0"/>
              <a:ea typeface="MS Mincho"/>
              <a:cs typeface="Times New Roman" panose="02020603050405020304" pitchFamily="18" charset="0"/>
            </a:endParaRPr>
          </a:p>
        </p:txBody>
      </p:sp>
      <p:sp>
        <p:nvSpPr>
          <p:cNvPr id="6" name="Rectangle 5"/>
          <p:cNvSpPr/>
          <p:nvPr/>
        </p:nvSpPr>
        <p:spPr>
          <a:xfrm>
            <a:off x="1994556" y="1004432"/>
            <a:ext cx="8202887" cy="461665"/>
          </a:xfrm>
          <a:prstGeom prst="rect">
            <a:avLst/>
          </a:prstGeom>
        </p:spPr>
        <p:txBody>
          <a:bodyPr wrap="none">
            <a:spAutoFit/>
          </a:bodyPr>
          <a:lstStyle/>
          <a:p>
            <a:r>
              <a:rPr lang="pt-BR" sz="2400" b="1" i="1" dirty="0" smtClean="0">
                <a:solidFill>
                  <a:srgbClr val="002060"/>
                </a:solidFill>
                <a:effectLst/>
                <a:latin typeface="Times New Roman" panose="02020603050405020304" pitchFamily="18" charset="0"/>
                <a:ea typeface="Calibri" panose="020F0502020204030204" pitchFamily="34" charset="0"/>
              </a:rPr>
              <a:t>Dạy kỹ năng tự phục vụ cho trẻ thông qua hoạt động ăn, ngủ</a:t>
            </a:r>
            <a:endParaRPr lang="en-US" sz="2400" dirty="0">
              <a:solidFill>
                <a:srgbClr val="002060"/>
              </a:solidFill>
            </a:endParaRPr>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92100" y="1466097"/>
            <a:ext cx="5503677" cy="4123445"/>
          </a:xfrm>
          <a:prstGeom prst="rect">
            <a:avLst/>
          </a:prstGeom>
        </p:spPr>
      </p:pic>
      <p:pic>
        <p:nvPicPr>
          <p:cNvPr id="8" name="Picture 7"/>
          <p:cNvPicPr>
            <a:picLocks noChangeAspect="1"/>
          </p:cNvPicPr>
          <p:nvPr/>
        </p:nvPicPr>
        <p:blipFill rotWithShape="1">
          <a:blip r:embed="rId4" cstate="print">
            <a:extLst>
              <a:ext uri="{28A0092B-C50C-407E-A947-70E740481C1C}">
                <a14:useLocalDpi xmlns:a14="http://schemas.microsoft.com/office/drawing/2010/main" val="0"/>
              </a:ext>
            </a:extLst>
          </a:blip>
          <a:srcRect l="13210" t="1667" r="-741" b="14815"/>
          <a:stretch/>
        </p:blipFill>
        <p:spPr>
          <a:xfrm rot="5400000">
            <a:off x="6918296" y="727726"/>
            <a:ext cx="4180646" cy="5600185"/>
          </a:xfrm>
          <a:prstGeom prst="rect">
            <a:avLst/>
          </a:prstGeom>
        </p:spPr>
      </p:pic>
      <p:sp>
        <p:nvSpPr>
          <p:cNvPr id="3" name="TextBox 2"/>
          <p:cNvSpPr txBox="1"/>
          <p:nvPr/>
        </p:nvSpPr>
        <p:spPr>
          <a:xfrm>
            <a:off x="292100" y="5657193"/>
            <a:ext cx="11649962" cy="1200329"/>
          </a:xfrm>
          <a:prstGeom prst="rect">
            <a:avLst/>
          </a:prstGeom>
          <a:solidFill>
            <a:schemeClr val="bg1"/>
          </a:solidFill>
          <a:ln>
            <a:solidFill>
              <a:schemeClr val="bg1"/>
            </a:solidFill>
          </a:ln>
        </p:spPr>
        <p:txBody>
          <a:bodyPr wrap="square" rtlCol="0">
            <a:spAutoFit/>
          </a:bodyPr>
          <a:lstStyle/>
          <a:p>
            <a:r>
              <a:rPr lang="pt-BR" dirty="0"/>
              <a:t>Từng bước giáo dục trẻ trước khi ăn phải rửa tay, rửa mặt, biết khoanh tay lên bàn, biết tự ngồi vào bàn cất ăn, tự xúc cơm ăn, khi cơm rơi vãi nhắc trẻ nhặt cơm vào đĩa và lau tay vào khăn ẩm, ăn xong xếp bát, thìa vào chỗ quy </a:t>
            </a:r>
            <a:r>
              <a:rPr lang="pt-BR" dirty="0" smtClean="0"/>
              <a:t>định, xếp hàng lấy gối trước khi đi ngủ, nhắc nhở trẻ tư thế khi ngủ. Mỗi ngày tôi đều kiên trì thực hiện việc rèn luyện sẽ giúp các con ghi nhớ các kỹ năng tốt trong sinh hoạt hàng ngày</a:t>
            </a:r>
            <a:endParaRPr lang="en-US" dirty="0"/>
          </a:p>
        </p:txBody>
      </p:sp>
    </p:spTree>
    <p:extLst>
      <p:ext uri="{BB962C8B-B14F-4D97-AF65-F5344CB8AC3E}">
        <p14:creationId xmlns:p14="http://schemas.microsoft.com/office/powerpoint/2010/main" val="9592280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par>
                                <p:cTn id="10" presetID="6" presetClass="entr" presetSubtype="16" fill="hold" nodeType="with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circle(in)">
                                      <p:cBhvr>
                                        <p:cTn id="12" dur="2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177</TotalTime>
  <Words>1092</Words>
  <Application>Microsoft Office PowerPoint</Application>
  <PresentationFormat>Widescreen</PresentationFormat>
  <Paragraphs>63</Paragraphs>
  <Slides>14</Slides>
  <Notes>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14</vt:i4>
      </vt:variant>
    </vt:vector>
  </HeadingPairs>
  <TitlesOfParts>
    <vt:vector size="20" baseType="lpstr">
      <vt:lpstr>Arial</vt:lpstr>
      <vt:lpstr>Calibri</vt:lpstr>
      <vt:lpstr>Calibri Light</vt:lpstr>
      <vt:lpstr>MS Mincho</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Lenovo</dc:creator>
  <cp:lastModifiedBy>Lenovo</cp:lastModifiedBy>
  <cp:revision>18</cp:revision>
  <dcterms:created xsi:type="dcterms:W3CDTF">2023-11-12T13:22:22Z</dcterms:created>
  <dcterms:modified xsi:type="dcterms:W3CDTF">2023-11-13T13:38:21Z</dcterms:modified>
</cp:coreProperties>
</file>