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8" r:id="rId2"/>
    <p:sldId id="280" r:id="rId3"/>
    <p:sldId id="259" r:id="rId4"/>
    <p:sldId id="281" r:id="rId5"/>
    <p:sldId id="261" r:id="rId6"/>
    <p:sldId id="282" r:id="rId7"/>
    <p:sldId id="283" r:id="rId8"/>
    <p:sldId id="284" r:id="rId9"/>
    <p:sldId id="285" r:id="rId10"/>
    <p:sldId id="286" r:id="rId11"/>
    <p:sldId id="287" r:id="rId12"/>
    <p:sldId id="288" r:id="rId13"/>
    <p:sldId id="290" r:id="rId14"/>
    <p:sldId id="292" r:id="rId15"/>
    <p:sldId id="291" r:id="rId16"/>
    <p:sldId id="293" r:id="rId17"/>
    <p:sldId id="294" r:id="rId18"/>
    <p:sldId id="295" r:id="rId19"/>
    <p:sldId id="296" r:id="rId20"/>
    <p:sldId id="297"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6B25"/>
    <a:srgbClr val="E41CBE"/>
    <a:srgbClr val="FFFFFF"/>
    <a:srgbClr val="007434"/>
    <a:srgbClr val="FF7C80"/>
    <a:srgbClr val="FEF1E6"/>
    <a:srgbClr val="0000FF"/>
    <a:srgbClr val="C7E12B"/>
    <a:srgbClr val="B3EBFF"/>
    <a:srgbClr val="FBAF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p:cViewPr varScale="1">
        <p:scale>
          <a:sx n="68" d="100"/>
          <a:sy n="68" d="100"/>
        </p:scale>
        <p:origin x="1264"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Đầu năm</c:v>
                </c:pt>
              </c:strCache>
            </c:strRef>
          </c:tx>
          <c:spPr>
            <a:solidFill>
              <a:schemeClr val="accent1"/>
            </a:solidFill>
            <a:ln>
              <a:noFill/>
            </a:ln>
            <a:effectLst/>
          </c:spPr>
          <c:invertIfNegative val="0"/>
          <c:dLbls>
            <c:dLbl>
              <c:idx val="0"/>
              <c:tx>
                <c:rich>
                  <a:bodyPr/>
                  <a:lstStyle/>
                  <a:p>
                    <a:r>
                      <a:rPr lang="en-US"/>
                      <a:t>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CE-452C-88C9-C6034B3E2091}"/>
                </c:ext>
              </c:extLst>
            </c:dLbl>
            <c:dLbl>
              <c:idx val="1"/>
              <c:tx>
                <c:rich>
                  <a:bodyPr/>
                  <a:lstStyle/>
                  <a:p>
                    <a:r>
                      <a:rPr lang="en-US"/>
                      <a:t>50%</a:t>
                    </a:r>
                    <a:endParaRPr lang="en-US" dirty="0"/>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CE-452C-88C9-C6034B3E2091}"/>
                </c:ext>
              </c:extLst>
            </c:dLbl>
            <c:dLbl>
              <c:idx val="2"/>
              <c:tx>
                <c:rich>
                  <a:bodyPr/>
                  <a:lstStyle/>
                  <a:p>
                    <a:r>
                      <a:rPr lang="en-US" dirty="0"/>
                      <a:t>40%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CE-452C-88C9-C6034B3E2091}"/>
                </c:ext>
              </c:extLst>
            </c:dLbl>
            <c:dLbl>
              <c:idx val="3"/>
              <c:tx>
                <c:rich>
                  <a:bodyPr/>
                  <a:lstStyle/>
                  <a:p>
                    <a:r>
                      <a:rPr lang="en-US"/>
                      <a:t>50%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CE-452C-88C9-C6034B3E2091}"/>
                </c:ext>
              </c:extLst>
            </c:dLbl>
            <c:dLbl>
              <c:idx val="4"/>
              <c:tx>
                <c:rich>
                  <a:bodyPr/>
                  <a:lstStyle/>
                  <a:p>
                    <a:r>
                      <a:rPr lang="en-US"/>
                      <a:t>50%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CE-452C-88C9-C6034B3E2091}"/>
                </c:ext>
              </c:extLst>
            </c:dLbl>
            <c:dLbl>
              <c:idx val="5"/>
              <c:tx>
                <c:rich>
                  <a:bodyPr/>
                  <a:lstStyle/>
                  <a:p>
                    <a:r>
                      <a:rPr lang="en-US"/>
                      <a:t>50%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CE-452C-88C9-C6034B3E20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Sáng tạo</c:v>
                </c:pt>
                <c:pt idx="1">
                  <c:v>Tự tin</c:v>
                </c:pt>
                <c:pt idx="2">
                  <c:v>Giải quyết vấn đề</c:v>
                </c:pt>
                <c:pt idx="3">
                  <c:v>Kiên trì</c:v>
                </c:pt>
                <c:pt idx="4">
                  <c:v>Tập trung</c:v>
                </c:pt>
                <c:pt idx="5">
                  <c:v>Hợp tác</c:v>
                </c:pt>
              </c:strCache>
            </c:strRef>
          </c:cat>
          <c:val>
            <c:numRef>
              <c:f>Sheet1!$B$2:$B$7</c:f>
              <c:numCache>
                <c:formatCode>General</c:formatCode>
                <c:ptCount val="6"/>
                <c:pt idx="0">
                  <c:v>25</c:v>
                </c:pt>
                <c:pt idx="1">
                  <c:v>25</c:v>
                </c:pt>
                <c:pt idx="2">
                  <c:v>20</c:v>
                </c:pt>
                <c:pt idx="3">
                  <c:v>25</c:v>
                </c:pt>
                <c:pt idx="4">
                  <c:v>25</c:v>
                </c:pt>
                <c:pt idx="5">
                  <c:v>25</c:v>
                </c:pt>
              </c:numCache>
            </c:numRef>
          </c:val>
          <c:extLst>
            <c:ext xmlns:c16="http://schemas.microsoft.com/office/drawing/2014/chart" uri="{C3380CC4-5D6E-409C-BE32-E72D297353CC}">
              <c16:uniqueId val="{00000000-40CE-452C-88C9-C6034B3E2091}"/>
            </c:ext>
          </c:extLst>
        </c:ser>
        <c:ser>
          <c:idx val="1"/>
          <c:order val="1"/>
          <c:tx>
            <c:strRef>
              <c:f>Sheet1!$D$1</c:f>
              <c:strCache>
                <c:ptCount val="1"/>
                <c:pt idx="0">
                  <c:v>Tháng 10</c:v>
                </c:pt>
              </c:strCache>
            </c:strRef>
          </c:tx>
          <c:spPr>
            <a:solidFill>
              <a:schemeClr val="accent2"/>
            </a:solidFill>
            <a:ln>
              <a:noFill/>
            </a:ln>
            <a:effectLst/>
          </c:spPr>
          <c:invertIfNegative val="0"/>
          <c:dLbls>
            <c:dLbl>
              <c:idx val="0"/>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CE-452C-88C9-C6034B3E2091}"/>
                </c:ext>
              </c:extLst>
            </c:dLbl>
            <c:dLbl>
              <c:idx val="1"/>
              <c:tx>
                <c:rich>
                  <a:bodyPr/>
                  <a:lstStyle/>
                  <a:p>
                    <a:r>
                      <a:rPr lang="en-US" dirty="0"/>
                      <a:t>60%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0CE-452C-88C9-C6034B3E2091}"/>
                </c:ext>
              </c:extLst>
            </c:dLbl>
            <c:dLbl>
              <c:idx val="2"/>
              <c:tx>
                <c:rich>
                  <a:bodyPr/>
                  <a:lstStyle/>
                  <a:p>
                    <a:r>
                      <a:rPr lang="en-US" dirty="0"/>
                      <a:t>56%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0CE-452C-88C9-C6034B3E2091}"/>
                </c:ext>
              </c:extLst>
            </c:dLbl>
            <c:dLbl>
              <c:idx val="3"/>
              <c:tx>
                <c:rich>
                  <a:bodyPr/>
                  <a:lstStyle/>
                  <a:p>
                    <a:r>
                      <a:rPr lang="en-US"/>
                      <a:t>72%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40CE-452C-88C9-C6034B3E2091}"/>
                </c:ext>
              </c:extLst>
            </c:dLbl>
            <c:dLbl>
              <c:idx val="4"/>
              <c:tx>
                <c:rich>
                  <a:bodyPr/>
                  <a:lstStyle/>
                  <a:p>
                    <a:r>
                      <a:rPr lang="en-US"/>
                      <a:t>70%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0CE-452C-88C9-C6034B3E2091}"/>
                </c:ext>
              </c:extLst>
            </c:dLbl>
            <c:dLbl>
              <c:idx val="5"/>
              <c:tx>
                <c:rich>
                  <a:bodyPr/>
                  <a:lstStyle/>
                  <a:p>
                    <a:r>
                      <a:rPr lang="en-US" dirty="0"/>
                      <a:t>70%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40CE-452C-88C9-C6034B3E20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Sáng tạo</c:v>
                </c:pt>
                <c:pt idx="1">
                  <c:v>Tự tin</c:v>
                </c:pt>
                <c:pt idx="2">
                  <c:v>Giải quyết vấn đề</c:v>
                </c:pt>
                <c:pt idx="3">
                  <c:v>Kiên trì</c:v>
                </c:pt>
                <c:pt idx="4">
                  <c:v>Tập trung</c:v>
                </c:pt>
                <c:pt idx="5">
                  <c:v>Hợp tác</c:v>
                </c:pt>
              </c:strCache>
            </c:strRef>
          </c:cat>
          <c:val>
            <c:numRef>
              <c:f>Sheet1!$D$2:$D$7</c:f>
              <c:numCache>
                <c:formatCode>General</c:formatCode>
                <c:ptCount val="6"/>
                <c:pt idx="0">
                  <c:v>30</c:v>
                </c:pt>
                <c:pt idx="1">
                  <c:v>30</c:v>
                </c:pt>
                <c:pt idx="2">
                  <c:v>28</c:v>
                </c:pt>
                <c:pt idx="3">
                  <c:v>36</c:v>
                </c:pt>
                <c:pt idx="4">
                  <c:v>35</c:v>
                </c:pt>
                <c:pt idx="5">
                  <c:v>30</c:v>
                </c:pt>
              </c:numCache>
            </c:numRef>
          </c:val>
          <c:extLst>
            <c:ext xmlns:c16="http://schemas.microsoft.com/office/drawing/2014/chart" uri="{C3380CC4-5D6E-409C-BE32-E72D297353CC}">
              <c16:uniqueId val="{00000001-40CE-452C-88C9-C6034B3E2091}"/>
            </c:ext>
          </c:extLst>
        </c:ser>
        <c:dLbls>
          <c:dLblPos val="outEnd"/>
          <c:showLegendKey val="0"/>
          <c:showVal val="1"/>
          <c:showCatName val="0"/>
          <c:showSerName val="0"/>
          <c:showPercent val="0"/>
          <c:showBubbleSize val="0"/>
        </c:dLbls>
        <c:gapWidth val="219"/>
        <c:overlap val="-27"/>
        <c:axId val="-1508110656"/>
        <c:axId val="-1508110112"/>
      </c:barChart>
      <c:catAx>
        <c:axId val="-15081106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vi-VN" dirty="0"/>
                  <a:t>Học sinh</a:t>
                </a:r>
              </a:p>
            </c:rich>
          </c:tx>
          <c:layout>
            <c:manualLayout>
              <c:xMode val="edge"/>
              <c:yMode val="edge"/>
              <c:x val="0"/>
              <c:y val="0.90552292506498888"/>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08110112"/>
        <c:crosses val="autoZero"/>
        <c:auto val="1"/>
        <c:lblAlgn val="ctr"/>
        <c:lblOffset val="100"/>
        <c:noMultiLvlLbl val="0"/>
      </c:catAx>
      <c:valAx>
        <c:axId val="-1508110112"/>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08110656"/>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1B97B8-A6F4-48B7-BC8D-BF0FB734F7FB}"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vi-VN"/>
        </a:p>
      </dgm:t>
    </dgm:pt>
    <dgm:pt modelId="{2D354F09-EFFF-4F57-AC59-83D1EE17A462}">
      <dgm:prSet phldrT="[Text]" custT="1"/>
      <dgm:spPr>
        <a:solidFill>
          <a:schemeClr val="accent6">
            <a:lumMod val="20000"/>
            <a:lumOff val="80000"/>
          </a:schemeClr>
        </a:solidFill>
        <a:ln>
          <a:noFill/>
        </a:ln>
      </dgm:spPr>
      <dgm:t>
        <a:bodyPr/>
        <a:lstStyle/>
        <a:p>
          <a:pPr>
            <a:lnSpc>
              <a:spcPct val="120000"/>
            </a:lnSpc>
            <a:spcAft>
              <a:spcPts val="0"/>
            </a:spcAft>
          </a:pPr>
          <a:r>
            <a:rPr lang="en-US" sz="3200" b="1" dirty="0">
              <a:solidFill>
                <a:srgbClr val="FF0000"/>
              </a:solidFill>
              <a:latin typeface="Times New Roman" pitchFamily="18" charset="0"/>
              <a:cs typeface="Times New Roman" pitchFamily="18" charset="0"/>
            </a:rPr>
            <a:t>NỘI DUNG BÀI THUYẾT TRÌNH</a:t>
          </a:r>
          <a:endParaRPr lang="vi-VN" sz="3200" dirty="0"/>
        </a:p>
      </dgm:t>
    </dgm:pt>
    <dgm:pt modelId="{CAC45A7A-F85D-41CA-9381-1034B022165C}" type="parTrans" cxnId="{C0BF9BC9-64EC-4C4D-9E02-F72126F7FAA9}">
      <dgm:prSet/>
      <dgm:spPr/>
      <dgm:t>
        <a:bodyPr/>
        <a:lstStyle/>
        <a:p>
          <a:endParaRPr lang="vi-VN"/>
        </a:p>
      </dgm:t>
    </dgm:pt>
    <dgm:pt modelId="{F4E24A4E-C4D6-4F43-A5F6-19BA40B7FF15}" type="sibTrans" cxnId="{C0BF9BC9-64EC-4C4D-9E02-F72126F7FAA9}">
      <dgm:prSet/>
      <dgm:spPr/>
      <dgm:t>
        <a:bodyPr/>
        <a:lstStyle/>
        <a:p>
          <a:endParaRPr lang="vi-VN"/>
        </a:p>
      </dgm:t>
    </dgm:pt>
    <dgm:pt modelId="{056D4EE2-2E04-478B-AF80-D729647D0694}">
      <dgm:prSet phldrT="[Text]"/>
      <dgm:spPr>
        <a:solidFill>
          <a:schemeClr val="accent4">
            <a:lumMod val="20000"/>
            <a:lumOff val="80000"/>
          </a:schemeClr>
        </a:solidFill>
        <a:ln>
          <a:noFill/>
        </a:ln>
      </dgm:spPr>
      <dgm:t>
        <a:bodyPr/>
        <a:lstStyle/>
        <a:p>
          <a:r>
            <a:rPr lang="en-US" b="1" dirty="0">
              <a:solidFill>
                <a:srgbClr val="00B050"/>
              </a:solidFill>
              <a:latin typeface="Times New Roman" pitchFamily="18" charset="0"/>
              <a:cs typeface="Times New Roman" pitchFamily="18" charset="0"/>
            </a:rPr>
            <a:t>II. </a:t>
          </a:r>
        </a:p>
        <a:p>
          <a:r>
            <a:rPr lang="en-US" b="1" dirty="0" err="1">
              <a:solidFill>
                <a:srgbClr val="00B050"/>
              </a:solidFill>
              <a:latin typeface="Times New Roman" pitchFamily="18" charset="0"/>
              <a:cs typeface="Times New Roman" pitchFamily="18" charset="0"/>
            </a:rPr>
            <a:t>Giải</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Quyết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vấn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đề</a:t>
          </a:r>
          <a:r>
            <a:rPr lang="en-US" dirty="0">
              <a:solidFill>
                <a:srgbClr val="00B050"/>
              </a:solidFill>
              <a:latin typeface="Times New Roman" pitchFamily="18" charset="0"/>
              <a:cs typeface="Times New Roman" pitchFamily="18" charset="0"/>
            </a:rPr>
            <a:t>.</a:t>
          </a:r>
          <a:endParaRPr lang="vi-VN" dirty="0"/>
        </a:p>
      </dgm:t>
    </dgm:pt>
    <dgm:pt modelId="{D599C8FF-8207-41C3-B065-80AA16840956}" type="parTrans" cxnId="{51798D23-1D0A-428D-B90B-2FBDF33EE378}">
      <dgm:prSet/>
      <dgm:spPr/>
      <dgm:t>
        <a:bodyPr/>
        <a:lstStyle/>
        <a:p>
          <a:endParaRPr lang="vi-VN"/>
        </a:p>
      </dgm:t>
    </dgm:pt>
    <dgm:pt modelId="{C7DB1E13-A751-40F3-A1C6-0A292607A747}" type="sibTrans" cxnId="{51798D23-1D0A-428D-B90B-2FBDF33EE378}">
      <dgm:prSet/>
      <dgm:spPr/>
      <dgm:t>
        <a:bodyPr/>
        <a:lstStyle/>
        <a:p>
          <a:endParaRPr lang="vi-VN"/>
        </a:p>
      </dgm:t>
    </dgm:pt>
    <dgm:pt modelId="{04673E69-B20B-4C25-B3F8-342FA6F306DE}">
      <dgm:prSet phldrT="[Text]"/>
      <dgm:spPr>
        <a:solidFill>
          <a:schemeClr val="accent4">
            <a:lumMod val="20000"/>
            <a:lumOff val="80000"/>
          </a:schemeClr>
        </a:solidFill>
        <a:ln>
          <a:noFill/>
        </a:ln>
      </dgm:spPr>
      <dgm:t>
        <a:bodyPr/>
        <a:lstStyle/>
        <a:p>
          <a:r>
            <a:rPr lang="en-US" b="1" dirty="0">
              <a:solidFill>
                <a:srgbClr val="00B050"/>
              </a:solidFill>
              <a:latin typeface="Times New Roman" pitchFamily="18" charset="0"/>
              <a:cs typeface="Times New Roman" pitchFamily="18" charset="0"/>
            </a:rPr>
            <a:t>III. </a:t>
          </a:r>
        </a:p>
        <a:p>
          <a:r>
            <a:rPr lang="en-US" b="1" dirty="0" err="1">
              <a:solidFill>
                <a:srgbClr val="00B050"/>
              </a:solidFill>
              <a:latin typeface="Times New Roman" pitchFamily="18" charset="0"/>
              <a:cs typeface="Times New Roman" pitchFamily="18" charset="0"/>
            </a:rPr>
            <a:t>Kết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luận</a:t>
          </a:r>
          <a:endParaRPr lang="vi-VN" dirty="0"/>
        </a:p>
      </dgm:t>
    </dgm:pt>
    <dgm:pt modelId="{8DE3BBCC-19E8-4581-AD30-52BF2EB11B71}" type="parTrans" cxnId="{51C0000C-F129-41AC-9D8A-8FF31332D47F}">
      <dgm:prSet/>
      <dgm:spPr/>
      <dgm:t>
        <a:bodyPr/>
        <a:lstStyle/>
        <a:p>
          <a:endParaRPr lang="vi-VN"/>
        </a:p>
      </dgm:t>
    </dgm:pt>
    <dgm:pt modelId="{54FDCE22-B180-459F-9E64-35012B844199}" type="sibTrans" cxnId="{51C0000C-F129-41AC-9D8A-8FF31332D47F}">
      <dgm:prSet/>
      <dgm:spPr/>
      <dgm:t>
        <a:bodyPr/>
        <a:lstStyle/>
        <a:p>
          <a:endParaRPr lang="vi-VN"/>
        </a:p>
      </dgm:t>
    </dgm:pt>
    <dgm:pt modelId="{5C1249F1-5A2D-4EBA-A48A-A24F3A637DAA}">
      <dgm:prSet phldrT="[Text]"/>
      <dgm:spPr>
        <a:solidFill>
          <a:schemeClr val="accent4">
            <a:lumMod val="20000"/>
            <a:lumOff val="80000"/>
          </a:schemeClr>
        </a:solidFill>
        <a:ln>
          <a:noFill/>
        </a:ln>
      </dgm:spPr>
      <dgm:t>
        <a:bodyPr/>
        <a:lstStyle/>
        <a:p>
          <a:r>
            <a:rPr lang="en-US" b="1" dirty="0">
              <a:solidFill>
                <a:srgbClr val="00B050"/>
              </a:solidFill>
              <a:latin typeface="Times New Roman" pitchFamily="18" charset="0"/>
              <a:cs typeface="Times New Roman" pitchFamily="18" charset="0"/>
            </a:rPr>
            <a:t>I. </a:t>
          </a:r>
        </a:p>
        <a:p>
          <a:r>
            <a:rPr lang="en-US" b="1" dirty="0" err="1">
              <a:solidFill>
                <a:srgbClr val="00B050"/>
              </a:solidFill>
              <a:latin typeface="Times New Roman" pitchFamily="18" charset="0"/>
              <a:cs typeface="Times New Roman" pitchFamily="18" charset="0"/>
            </a:rPr>
            <a:t>Đặt</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vấn</a:t>
          </a:r>
          <a:r>
            <a:rPr lang="en-US" b="1" dirty="0">
              <a:solidFill>
                <a:srgbClr val="00B050"/>
              </a:solidFill>
              <a:latin typeface="Times New Roman" pitchFamily="18" charset="0"/>
              <a:cs typeface="Times New Roman" pitchFamily="18" charset="0"/>
            </a:rPr>
            <a:t> </a:t>
          </a:r>
          <a:r>
            <a:rPr lang="en-US" b="1" dirty="0" err="1">
              <a:solidFill>
                <a:srgbClr val="00B050"/>
              </a:solidFill>
              <a:latin typeface="Times New Roman" pitchFamily="18" charset="0"/>
              <a:cs typeface="Times New Roman" pitchFamily="18" charset="0"/>
            </a:rPr>
            <a:t>đề</a:t>
          </a:r>
          <a:endParaRPr lang="vi-VN" dirty="0"/>
        </a:p>
      </dgm:t>
    </dgm:pt>
    <dgm:pt modelId="{D1D9BC45-4192-4991-A645-0BED01D3C166}" type="parTrans" cxnId="{D1E768D8-A00C-40CD-88D1-926266FABECE}">
      <dgm:prSet/>
      <dgm:spPr/>
      <dgm:t>
        <a:bodyPr/>
        <a:lstStyle/>
        <a:p>
          <a:endParaRPr lang="vi-VN"/>
        </a:p>
      </dgm:t>
    </dgm:pt>
    <dgm:pt modelId="{1C101E76-2D99-4D91-BB6A-752585E9B5C5}" type="sibTrans" cxnId="{D1E768D8-A00C-40CD-88D1-926266FABECE}">
      <dgm:prSet/>
      <dgm:spPr/>
      <dgm:t>
        <a:bodyPr/>
        <a:lstStyle/>
        <a:p>
          <a:endParaRPr lang="vi-VN"/>
        </a:p>
      </dgm:t>
    </dgm:pt>
    <dgm:pt modelId="{5CFC1629-47A5-44F2-886D-C60988C7D3A2}" type="pres">
      <dgm:prSet presAssocID="{C81B97B8-A6F4-48B7-BC8D-BF0FB734F7FB}" presName="Name0" presStyleCnt="0">
        <dgm:presLayoutVars>
          <dgm:dir/>
          <dgm:resizeHandles val="exact"/>
        </dgm:presLayoutVars>
      </dgm:prSet>
      <dgm:spPr/>
      <dgm:t>
        <a:bodyPr/>
        <a:lstStyle/>
        <a:p>
          <a:endParaRPr lang="en-US"/>
        </a:p>
      </dgm:t>
    </dgm:pt>
    <dgm:pt modelId="{919AF579-C5D2-4014-9C56-79497B28863E}" type="pres">
      <dgm:prSet presAssocID="{C81B97B8-A6F4-48B7-BC8D-BF0FB734F7FB}" presName="cycle" presStyleCnt="0"/>
      <dgm:spPr/>
    </dgm:pt>
    <dgm:pt modelId="{5A731FD7-91D7-4098-B64C-9F656777784C}" type="pres">
      <dgm:prSet presAssocID="{2D354F09-EFFF-4F57-AC59-83D1EE17A462}" presName="nodeFirstNode" presStyleLbl="node1" presStyleIdx="0" presStyleCnt="4" custScaleY="59707" custRadScaleRad="107149" custRadScaleInc="2073">
        <dgm:presLayoutVars>
          <dgm:bulletEnabled val="1"/>
        </dgm:presLayoutVars>
      </dgm:prSet>
      <dgm:spPr/>
      <dgm:t>
        <a:bodyPr/>
        <a:lstStyle/>
        <a:p>
          <a:endParaRPr lang="en-US"/>
        </a:p>
      </dgm:t>
    </dgm:pt>
    <dgm:pt modelId="{C50FAC7A-56EB-406F-B463-2632DCFF1537}" type="pres">
      <dgm:prSet presAssocID="{F4E24A4E-C4D6-4F43-A5F6-19BA40B7FF15}" presName="sibTransFirstNode" presStyleLbl="bgShp" presStyleIdx="0" presStyleCnt="1"/>
      <dgm:spPr/>
      <dgm:t>
        <a:bodyPr/>
        <a:lstStyle/>
        <a:p>
          <a:endParaRPr lang="en-US"/>
        </a:p>
      </dgm:t>
    </dgm:pt>
    <dgm:pt modelId="{9589D19B-1303-4AED-B03A-A1D578A916A4}" type="pres">
      <dgm:prSet presAssocID="{056D4EE2-2E04-478B-AF80-D729647D0694}" presName="nodeFollowingNodes" presStyleLbl="node1" presStyleIdx="1" presStyleCnt="4" custRadScaleRad="102336" custRadScaleInc="-5544">
        <dgm:presLayoutVars>
          <dgm:bulletEnabled val="1"/>
        </dgm:presLayoutVars>
      </dgm:prSet>
      <dgm:spPr/>
      <dgm:t>
        <a:bodyPr/>
        <a:lstStyle/>
        <a:p>
          <a:endParaRPr lang="en-US"/>
        </a:p>
      </dgm:t>
    </dgm:pt>
    <dgm:pt modelId="{BA4F1352-7DE1-478F-89BC-C8F91637D8F9}" type="pres">
      <dgm:prSet presAssocID="{04673E69-B20B-4C25-B3F8-342FA6F306DE}" presName="nodeFollowingNodes" presStyleLbl="node1" presStyleIdx="2" presStyleCnt="4">
        <dgm:presLayoutVars>
          <dgm:bulletEnabled val="1"/>
        </dgm:presLayoutVars>
      </dgm:prSet>
      <dgm:spPr/>
      <dgm:t>
        <a:bodyPr/>
        <a:lstStyle/>
        <a:p>
          <a:endParaRPr lang="en-US"/>
        </a:p>
      </dgm:t>
    </dgm:pt>
    <dgm:pt modelId="{7A03DDA2-C5E3-46AA-929D-E9B232C49889}" type="pres">
      <dgm:prSet presAssocID="{5C1249F1-5A2D-4EBA-A48A-A24F3A637DAA}" presName="nodeFollowingNodes" presStyleLbl="node1" presStyleIdx="3" presStyleCnt="4" custRadScaleRad="114459" custRadScaleInc="4956">
        <dgm:presLayoutVars>
          <dgm:bulletEnabled val="1"/>
        </dgm:presLayoutVars>
      </dgm:prSet>
      <dgm:spPr/>
      <dgm:t>
        <a:bodyPr/>
        <a:lstStyle/>
        <a:p>
          <a:endParaRPr lang="en-US"/>
        </a:p>
      </dgm:t>
    </dgm:pt>
  </dgm:ptLst>
  <dgm:cxnLst>
    <dgm:cxn modelId="{A608A98A-A431-4FE0-9AD5-26DA2B520C64}" type="presOf" srcId="{2D354F09-EFFF-4F57-AC59-83D1EE17A462}" destId="{5A731FD7-91D7-4098-B64C-9F656777784C}" srcOrd="0" destOrd="0" presId="urn:microsoft.com/office/officeart/2005/8/layout/cycle3"/>
    <dgm:cxn modelId="{51798D23-1D0A-428D-B90B-2FBDF33EE378}" srcId="{C81B97B8-A6F4-48B7-BC8D-BF0FB734F7FB}" destId="{056D4EE2-2E04-478B-AF80-D729647D0694}" srcOrd="1" destOrd="0" parTransId="{D599C8FF-8207-41C3-B065-80AA16840956}" sibTransId="{C7DB1E13-A751-40F3-A1C6-0A292607A747}"/>
    <dgm:cxn modelId="{390015F7-3E5D-42E4-B29C-C85D86B8241C}" type="presOf" srcId="{5C1249F1-5A2D-4EBA-A48A-A24F3A637DAA}" destId="{7A03DDA2-C5E3-46AA-929D-E9B232C49889}" srcOrd="0" destOrd="0" presId="urn:microsoft.com/office/officeart/2005/8/layout/cycle3"/>
    <dgm:cxn modelId="{70765CB2-9DA9-49B1-8502-2759F6CB0BA0}" type="presOf" srcId="{056D4EE2-2E04-478B-AF80-D729647D0694}" destId="{9589D19B-1303-4AED-B03A-A1D578A916A4}" srcOrd="0" destOrd="0" presId="urn:microsoft.com/office/officeart/2005/8/layout/cycle3"/>
    <dgm:cxn modelId="{C0BF9BC9-64EC-4C4D-9E02-F72126F7FAA9}" srcId="{C81B97B8-A6F4-48B7-BC8D-BF0FB734F7FB}" destId="{2D354F09-EFFF-4F57-AC59-83D1EE17A462}" srcOrd="0" destOrd="0" parTransId="{CAC45A7A-F85D-41CA-9381-1034B022165C}" sibTransId="{F4E24A4E-C4D6-4F43-A5F6-19BA40B7FF15}"/>
    <dgm:cxn modelId="{304C09B4-8BD9-466E-B390-2CEAFC508FBB}" type="presOf" srcId="{04673E69-B20B-4C25-B3F8-342FA6F306DE}" destId="{BA4F1352-7DE1-478F-89BC-C8F91637D8F9}" srcOrd="0" destOrd="0" presId="urn:microsoft.com/office/officeart/2005/8/layout/cycle3"/>
    <dgm:cxn modelId="{30EA8997-4FC9-4752-971B-7D6A74328A1E}" type="presOf" srcId="{C81B97B8-A6F4-48B7-BC8D-BF0FB734F7FB}" destId="{5CFC1629-47A5-44F2-886D-C60988C7D3A2}" srcOrd="0" destOrd="0" presId="urn:microsoft.com/office/officeart/2005/8/layout/cycle3"/>
    <dgm:cxn modelId="{F1F8517F-B1CA-4019-AF5B-99CEF936D24E}" type="presOf" srcId="{F4E24A4E-C4D6-4F43-A5F6-19BA40B7FF15}" destId="{C50FAC7A-56EB-406F-B463-2632DCFF1537}" srcOrd="0" destOrd="0" presId="urn:microsoft.com/office/officeart/2005/8/layout/cycle3"/>
    <dgm:cxn modelId="{51C0000C-F129-41AC-9D8A-8FF31332D47F}" srcId="{C81B97B8-A6F4-48B7-BC8D-BF0FB734F7FB}" destId="{04673E69-B20B-4C25-B3F8-342FA6F306DE}" srcOrd="2" destOrd="0" parTransId="{8DE3BBCC-19E8-4581-AD30-52BF2EB11B71}" sibTransId="{54FDCE22-B180-459F-9E64-35012B844199}"/>
    <dgm:cxn modelId="{D1E768D8-A00C-40CD-88D1-926266FABECE}" srcId="{C81B97B8-A6F4-48B7-BC8D-BF0FB734F7FB}" destId="{5C1249F1-5A2D-4EBA-A48A-A24F3A637DAA}" srcOrd="3" destOrd="0" parTransId="{D1D9BC45-4192-4991-A645-0BED01D3C166}" sibTransId="{1C101E76-2D99-4D91-BB6A-752585E9B5C5}"/>
    <dgm:cxn modelId="{8224E2FE-5011-4718-A085-7CBD94210F14}" type="presParOf" srcId="{5CFC1629-47A5-44F2-886D-C60988C7D3A2}" destId="{919AF579-C5D2-4014-9C56-79497B28863E}" srcOrd="0" destOrd="0" presId="urn:microsoft.com/office/officeart/2005/8/layout/cycle3"/>
    <dgm:cxn modelId="{DF5CE2A7-3814-47DC-B82B-9337661C4974}" type="presParOf" srcId="{919AF579-C5D2-4014-9C56-79497B28863E}" destId="{5A731FD7-91D7-4098-B64C-9F656777784C}" srcOrd="0" destOrd="0" presId="urn:microsoft.com/office/officeart/2005/8/layout/cycle3"/>
    <dgm:cxn modelId="{D5132012-17AF-4AF6-80FF-9C10CEE08600}" type="presParOf" srcId="{919AF579-C5D2-4014-9C56-79497B28863E}" destId="{C50FAC7A-56EB-406F-B463-2632DCFF1537}" srcOrd="1" destOrd="0" presId="urn:microsoft.com/office/officeart/2005/8/layout/cycle3"/>
    <dgm:cxn modelId="{107AD70D-A5A5-406B-9407-DAFAD9AAB2A1}" type="presParOf" srcId="{919AF579-C5D2-4014-9C56-79497B28863E}" destId="{9589D19B-1303-4AED-B03A-A1D578A916A4}" srcOrd="2" destOrd="0" presId="urn:microsoft.com/office/officeart/2005/8/layout/cycle3"/>
    <dgm:cxn modelId="{AC1D7BB6-0A5E-4791-9EE6-A31710AB1191}" type="presParOf" srcId="{919AF579-C5D2-4014-9C56-79497B28863E}" destId="{BA4F1352-7DE1-478F-89BC-C8F91637D8F9}" srcOrd="3" destOrd="0" presId="urn:microsoft.com/office/officeart/2005/8/layout/cycle3"/>
    <dgm:cxn modelId="{6292AF4C-2628-48E7-9EAE-A0AAD2067B3F}" type="presParOf" srcId="{919AF579-C5D2-4014-9C56-79497B28863E}" destId="{7A03DDA2-C5E3-46AA-929D-E9B232C49889}"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B930A69C-7EAC-4A1E-B336-4FD73A9720B6}">
      <dgm:prSet phldrT="[Text]"/>
      <dgm:spPr/>
      <dgm:t>
        <a:bodyPr/>
        <a:lstStyle/>
        <a:p>
          <a:r>
            <a:rPr kumimoji="0" lang="en-US" b="1" i="0" u="none" strike="noStrike" cap="none" spc="0" normalizeH="0" baseline="0" noProof="0" dirty="0">
              <a:ln>
                <a:noFill/>
              </a:ln>
              <a:solidFill>
                <a:srgbClr val="E6E7E9"/>
              </a:solidFill>
              <a:effectLst/>
              <a:uLnTx/>
              <a:uFillTx/>
              <a:latin typeface="Tw Cen MT" panose="020B0602020104020603" pitchFamily="34" charset="0"/>
              <a:ea typeface="+mn-ea"/>
              <a:cs typeface="+mn-cs"/>
            </a:rPr>
            <a:t>1</a:t>
          </a:r>
          <a:endParaRPr lang="vi-VN" dirty="0"/>
        </a:p>
      </dgm:t>
    </dgm:pt>
    <dgm:pt modelId="{1401AB63-1832-4997-AAD9-7F8F851C0F5A}" type="parTrans" cxnId="{04A89BB4-95EE-4A17-B608-64CE713F727A}">
      <dgm:prSet/>
      <dgm:spPr/>
      <dgm:t>
        <a:bodyPr/>
        <a:lstStyle/>
        <a:p>
          <a:endParaRPr lang="vi-VN"/>
        </a:p>
      </dgm:t>
    </dgm:pt>
    <dgm:pt modelId="{FFA05F22-2051-4D2F-985B-BAC812C367B4}" type="sibTrans" cxnId="{04A89BB4-95EE-4A17-B608-64CE713F727A}">
      <dgm:prSet/>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STEAM</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7DBD96AF-D48C-4E2F-9409-3AC9DDDD1A20}" type="parTrans" cxnId="{DF22B458-BC3E-486E-97E3-022C1E6B4734}">
      <dgm:prSet/>
      <dgm:spPr/>
      <dgm:t>
        <a:bodyPr/>
        <a:lstStyle/>
        <a:p>
          <a:endParaRPr lang="vi-VN"/>
        </a:p>
      </dgm:t>
    </dgm:pt>
    <dgm:pt modelId="{499CBFF6-C6D0-4E1F-AE57-07C4B5C4A9E5}" type="sibTrans" cxnId="{DF22B458-BC3E-486E-97E3-022C1E6B4734}">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B930A69C-7EAC-4A1E-B336-4FD73A9720B6}">
      <dgm:prSet phldrT="[Text]"/>
      <dgm:spPr/>
      <dgm:t>
        <a:bodyPr/>
        <a:lstStyle/>
        <a:p>
          <a:r>
            <a:rPr kumimoji="0" lang="en-US" b="1" i="0" u="none" strike="noStrike" cap="none" spc="0" normalizeH="0" baseline="0" noProof="0" dirty="0">
              <a:ln>
                <a:noFill/>
              </a:ln>
              <a:solidFill>
                <a:srgbClr val="E6E7E9"/>
              </a:solidFill>
              <a:effectLst/>
              <a:uLnTx/>
              <a:uFillTx/>
              <a:latin typeface="Tw Cen MT" panose="020B0602020104020603" pitchFamily="34" charset="0"/>
              <a:ea typeface="+mn-ea"/>
              <a:cs typeface="+mn-cs"/>
            </a:rPr>
            <a:t>1</a:t>
          </a:r>
          <a:endParaRPr lang="vi-VN" dirty="0"/>
        </a:p>
      </dgm:t>
    </dgm:pt>
    <dgm:pt modelId="{1401AB63-1832-4997-AAD9-7F8F851C0F5A}" type="parTrans" cxnId="{04A89BB4-95EE-4A17-B608-64CE713F727A}">
      <dgm:prSet/>
      <dgm:spPr/>
      <dgm:t>
        <a:bodyPr/>
        <a:lstStyle/>
        <a:p>
          <a:endParaRPr lang="vi-VN"/>
        </a:p>
      </dgm:t>
    </dgm:pt>
    <dgm:pt modelId="{FFA05F22-2051-4D2F-985B-BAC812C367B4}" type="sibTrans" cxnId="{04A89BB4-95EE-4A17-B608-64CE713F727A}">
      <dgm:prSet/>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về</a:t>
          </a:r>
          <a:r>
            <a:rPr lang="en-US" sz="2400" b="1" dirty="0">
              <a:solidFill>
                <a:srgbClr val="FF0000"/>
              </a:solidFill>
              <a:latin typeface="Times New Roman" panose="02020603050405020304" pitchFamily="18" charset="0"/>
              <a:cs typeface="Times New Roman" panose="02020603050405020304" pitchFamily="18" charset="0"/>
            </a:rPr>
            <a:t> STEAM</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7DBD96AF-D48C-4E2F-9409-3AC9DDDD1A20}" type="parTrans" cxnId="{DF22B458-BC3E-486E-97E3-022C1E6B4734}">
      <dgm:prSet/>
      <dgm:spPr/>
      <dgm:t>
        <a:bodyPr/>
        <a:lstStyle/>
        <a:p>
          <a:endParaRPr lang="vi-VN"/>
        </a:p>
      </dgm:t>
    </dgm:pt>
    <dgm:pt modelId="{499CBFF6-C6D0-4E1F-AE57-07C4B5C4A9E5}" type="sibTrans" cxnId="{DF22B458-BC3E-486E-97E3-022C1E6B4734}">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nl-NL" sz="2400" b="1" i="1" dirty="0">
              <a:solidFill>
                <a:srgbClr val="FF0000"/>
              </a:solidFill>
              <a:latin typeface="Times New Roman" panose="02020603050405020304" pitchFamily="18" charset="0"/>
              <a:cs typeface="Times New Roman" panose="02020603050405020304" pitchFamily="18" charset="0"/>
            </a:rPr>
            <a:t>Nội dung ứng dụng STEAM phù hợp</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499CBFF6-C6D0-4E1F-AE57-07C4B5C4A9E5}" type="sibTrans" cxnId="{DF22B458-BC3E-486E-97E3-022C1E6B4734}">
      <dgm:prSet/>
      <dgm:spPr/>
      <dgm:t>
        <a:bodyPr/>
        <a:lstStyle/>
        <a:p>
          <a:endParaRPr lang="vi-VN"/>
        </a:p>
      </dgm:t>
    </dgm:pt>
    <dgm:pt modelId="{7DBD96AF-D48C-4E2F-9409-3AC9DDDD1A20}" type="parTrans" cxnId="{DF22B458-BC3E-486E-97E3-022C1E6B4734}">
      <dgm:prSet/>
      <dgm:spPr/>
      <dgm:t>
        <a:bodyPr/>
        <a:lstStyle/>
        <a:p>
          <a:endParaRPr lang="vi-VN"/>
        </a:p>
      </dgm:t>
    </dgm:pt>
    <dgm:pt modelId="{B930A69C-7EAC-4A1E-B336-4FD73A9720B6}">
      <dgm:prSet phldrT="[Text]"/>
      <dgm:spPr/>
      <dgm:t>
        <a:bodyPr/>
        <a:lstStyle/>
        <a:p>
          <a:r>
            <a:rPr kumimoji="0" lang="en-US" b="1" i="0" u="none" strike="noStrike" cap="none" spc="0" normalizeH="0" baseline="0" noProof="0" dirty="0">
              <a:ln>
                <a:noFill/>
              </a:ln>
              <a:solidFill>
                <a:srgbClr val="E6E7E9"/>
              </a:solidFill>
              <a:effectLst/>
              <a:uLnTx/>
              <a:uFillTx/>
              <a:latin typeface="Tw Cen MT" panose="020B0602020104020603" pitchFamily="34" charset="0"/>
              <a:ea typeface="+mn-ea"/>
              <a:cs typeface="+mn-cs"/>
            </a:rPr>
            <a:t>2</a:t>
          </a:r>
          <a:endParaRPr lang="vi-VN" dirty="0"/>
        </a:p>
      </dgm:t>
    </dgm:pt>
    <dgm:pt modelId="{FFA05F22-2051-4D2F-985B-BAC812C367B4}" type="sibTrans" cxnId="{04A89BB4-95EE-4A17-B608-64CE713F727A}">
      <dgm:prSet/>
      <dgm:spPr/>
      <dgm:t>
        <a:bodyPr/>
        <a:lstStyle/>
        <a:p>
          <a:endParaRPr lang="vi-VN"/>
        </a:p>
      </dgm:t>
    </dgm:pt>
    <dgm:pt modelId="{1401AB63-1832-4997-AAD9-7F8F851C0F5A}" type="par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nl-NL" sz="2400" b="1" i="1" dirty="0">
              <a:solidFill>
                <a:srgbClr val="FF0000"/>
              </a:solidFill>
              <a:latin typeface="Times New Roman" panose="02020603050405020304" pitchFamily="18" charset="0"/>
              <a:cs typeface="Times New Roman" panose="02020603050405020304" pitchFamily="18" charset="0"/>
            </a:rPr>
            <a:t>Nội dung ứng dụng STEAM phù hợp</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499CBFF6-C6D0-4E1F-AE57-07C4B5C4A9E5}" type="sibTrans" cxnId="{DF22B458-BC3E-486E-97E3-022C1E6B4734}">
      <dgm:prSet/>
      <dgm:spPr/>
      <dgm:t>
        <a:bodyPr/>
        <a:lstStyle/>
        <a:p>
          <a:endParaRPr lang="vi-VN"/>
        </a:p>
      </dgm:t>
    </dgm:pt>
    <dgm:pt modelId="{7DBD96AF-D48C-4E2F-9409-3AC9DDDD1A20}" type="parTrans" cxnId="{DF22B458-BC3E-486E-97E3-022C1E6B4734}">
      <dgm:prSet/>
      <dgm:spPr/>
      <dgm:t>
        <a:bodyPr/>
        <a:lstStyle/>
        <a:p>
          <a:endParaRPr lang="vi-VN"/>
        </a:p>
      </dgm:t>
    </dgm:pt>
    <dgm:pt modelId="{B930A69C-7EAC-4A1E-B336-4FD73A9720B6}">
      <dgm:prSet phldrT="[Text]"/>
      <dgm:spPr/>
      <dgm:t>
        <a:bodyPr/>
        <a:lstStyle/>
        <a:p>
          <a:r>
            <a:rPr kumimoji="0" lang="en-US" b="1" i="0" u="none" strike="noStrike" cap="none" spc="0" normalizeH="0" baseline="0" noProof="0" dirty="0">
              <a:ln>
                <a:noFill/>
              </a:ln>
              <a:solidFill>
                <a:srgbClr val="E6E7E9"/>
              </a:solidFill>
              <a:effectLst/>
              <a:uLnTx/>
              <a:uFillTx/>
              <a:latin typeface="Tw Cen MT" panose="020B0602020104020603" pitchFamily="34" charset="0"/>
              <a:ea typeface="+mn-ea"/>
              <a:cs typeface="+mn-cs"/>
            </a:rPr>
            <a:t>2</a:t>
          </a:r>
          <a:endParaRPr lang="vi-VN" dirty="0"/>
        </a:p>
      </dgm:t>
    </dgm:pt>
    <dgm:pt modelId="{FFA05F22-2051-4D2F-985B-BAC812C367B4}" type="sibTrans" cxnId="{04A89BB4-95EE-4A17-B608-64CE713F727A}">
      <dgm:prSet/>
      <dgm:spPr/>
      <dgm:t>
        <a:bodyPr/>
        <a:lstStyle/>
        <a:p>
          <a:endParaRPr lang="vi-VN"/>
        </a:p>
      </dgm:t>
    </dgm:pt>
    <dgm:pt modelId="{1401AB63-1832-4997-AAD9-7F8F851C0F5A}" type="par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nl-NL" sz="2400" b="1" i="1" dirty="0">
              <a:solidFill>
                <a:srgbClr val="FF0000"/>
              </a:solidFill>
              <a:latin typeface="Times New Roman" panose="02020603050405020304" pitchFamily="18" charset="0"/>
              <a:cs typeface="Times New Roman" panose="02020603050405020304" pitchFamily="18" charset="0"/>
            </a:rPr>
            <a:t>Lồng ghép STEAM trong hoạt động học</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499CBFF6-C6D0-4E1F-AE57-07C4B5C4A9E5}" type="sibTrans" cxnId="{DF22B458-BC3E-486E-97E3-022C1E6B4734}">
      <dgm:prSet/>
      <dgm:spPr/>
      <dgm:t>
        <a:bodyPr/>
        <a:lstStyle/>
        <a:p>
          <a:endParaRPr lang="vi-VN"/>
        </a:p>
      </dgm:t>
    </dgm:pt>
    <dgm:pt modelId="{7DBD96AF-D48C-4E2F-9409-3AC9DDDD1A20}" type="parTrans" cxnId="{DF22B458-BC3E-486E-97E3-022C1E6B4734}">
      <dgm:prSet/>
      <dgm:spPr/>
      <dgm:t>
        <a:bodyPr/>
        <a:lstStyle/>
        <a:p>
          <a:endParaRPr lang="vi-VN"/>
        </a:p>
      </dgm:t>
    </dgm:pt>
    <dgm:pt modelId="{B930A69C-7EAC-4A1E-B336-4FD73A9720B6}">
      <dgm:prSet phldrT="[Text]"/>
      <dgm:spPr/>
      <dgm:t>
        <a:bodyPr/>
        <a:lstStyle/>
        <a:p>
          <a:r>
            <a:rPr lang="en-US" dirty="0"/>
            <a:t>3</a:t>
          </a:r>
          <a:endParaRPr lang="vi-VN" dirty="0"/>
        </a:p>
      </dgm:t>
    </dgm:pt>
    <dgm:pt modelId="{FFA05F22-2051-4D2F-985B-BAC812C367B4}" type="sibTrans" cxnId="{04A89BB4-95EE-4A17-B608-64CE713F727A}">
      <dgm:prSet/>
      <dgm:spPr/>
      <dgm:t>
        <a:bodyPr/>
        <a:lstStyle/>
        <a:p>
          <a:endParaRPr lang="vi-VN"/>
        </a:p>
      </dgm:t>
    </dgm:pt>
    <dgm:pt modelId="{1401AB63-1832-4997-AAD9-7F8F851C0F5A}" type="par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nl-NL" sz="2400" b="1" i="1" dirty="0">
              <a:solidFill>
                <a:srgbClr val="FF0000"/>
              </a:solidFill>
              <a:latin typeface="Times New Roman" panose="02020603050405020304" pitchFamily="18" charset="0"/>
              <a:cs typeface="Times New Roman" panose="02020603050405020304" pitchFamily="18" charset="0"/>
            </a:rPr>
            <a:t>Lồng ghép STEAM trong hoạt động khác</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499CBFF6-C6D0-4E1F-AE57-07C4B5C4A9E5}" type="sibTrans" cxnId="{DF22B458-BC3E-486E-97E3-022C1E6B4734}">
      <dgm:prSet/>
      <dgm:spPr/>
      <dgm:t>
        <a:bodyPr/>
        <a:lstStyle/>
        <a:p>
          <a:endParaRPr lang="vi-VN"/>
        </a:p>
      </dgm:t>
    </dgm:pt>
    <dgm:pt modelId="{7DBD96AF-D48C-4E2F-9409-3AC9DDDD1A20}" type="parTrans" cxnId="{DF22B458-BC3E-486E-97E3-022C1E6B4734}">
      <dgm:prSet/>
      <dgm:spPr/>
      <dgm:t>
        <a:bodyPr/>
        <a:lstStyle/>
        <a:p>
          <a:endParaRPr lang="vi-VN"/>
        </a:p>
      </dgm:t>
    </dgm:pt>
    <dgm:pt modelId="{B930A69C-7EAC-4A1E-B336-4FD73A9720B6}">
      <dgm:prSet phldrT="[Text]"/>
      <dgm:spPr/>
      <dgm:t>
        <a:bodyPr/>
        <a:lstStyle/>
        <a:p>
          <a:r>
            <a:rPr lang="en-US" dirty="0"/>
            <a:t>4</a:t>
          </a:r>
          <a:endParaRPr lang="vi-VN" dirty="0"/>
        </a:p>
      </dgm:t>
    </dgm:pt>
    <dgm:pt modelId="{FFA05F22-2051-4D2F-985B-BAC812C367B4}" type="sibTrans" cxnId="{04A89BB4-95EE-4A17-B608-64CE713F727A}">
      <dgm:prSet/>
      <dgm:spPr/>
      <dgm:t>
        <a:bodyPr/>
        <a:lstStyle/>
        <a:p>
          <a:endParaRPr lang="vi-VN"/>
        </a:p>
      </dgm:t>
    </dgm:pt>
    <dgm:pt modelId="{1401AB63-1832-4997-AAD9-7F8F851C0F5A}" type="par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nl-NL" sz="2400" b="1" i="1" dirty="0">
              <a:solidFill>
                <a:srgbClr val="FF0000"/>
              </a:solidFill>
              <a:latin typeface="Times New Roman" panose="02020603050405020304" pitchFamily="18" charset="0"/>
              <a:cs typeface="Times New Roman" panose="02020603050405020304" pitchFamily="18" charset="0"/>
            </a:rPr>
            <a:t>Lồng ghép STEAM trong hoạt động khác</a:t>
          </a:r>
          <a:endParaRPr lang="vi-VN" sz="2400" b="1" dirty="0">
            <a:solidFill>
              <a:srgbClr val="FF0000"/>
            </a:solidFill>
            <a:latin typeface="Times New Roman" panose="02020603050405020304" pitchFamily="18" charset="0"/>
            <a:cs typeface="Times New Roman" panose="02020603050405020304" pitchFamily="18" charset="0"/>
          </a:endParaRPr>
        </a:p>
      </dgm:t>
    </dgm:pt>
    <dgm:pt modelId="{499CBFF6-C6D0-4E1F-AE57-07C4B5C4A9E5}" type="sibTrans" cxnId="{DF22B458-BC3E-486E-97E3-022C1E6B4734}">
      <dgm:prSet/>
      <dgm:spPr/>
      <dgm:t>
        <a:bodyPr/>
        <a:lstStyle/>
        <a:p>
          <a:endParaRPr lang="vi-VN"/>
        </a:p>
      </dgm:t>
    </dgm:pt>
    <dgm:pt modelId="{7DBD96AF-D48C-4E2F-9409-3AC9DDDD1A20}" type="parTrans" cxnId="{DF22B458-BC3E-486E-97E3-022C1E6B4734}">
      <dgm:prSet/>
      <dgm:spPr/>
      <dgm:t>
        <a:bodyPr/>
        <a:lstStyle/>
        <a:p>
          <a:endParaRPr lang="vi-VN"/>
        </a:p>
      </dgm:t>
    </dgm:pt>
    <dgm:pt modelId="{B930A69C-7EAC-4A1E-B336-4FD73A9720B6}">
      <dgm:prSet phldrT="[Text]"/>
      <dgm:spPr/>
      <dgm:t>
        <a:bodyPr/>
        <a:lstStyle/>
        <a:p>
          <a:r>
            <a:rPr lang="en-US" dirty="0"/>
            <a:t>4</a:t>
          </a:r>
          <a:endParaRPr lang="vi-VN" dirty="0"/>
        </a:p>
      </dgm:t>
    </dgm:pt>
    <dgm:pt modelId="{FFA05F22-2051-4D2F-985B-BAC812C367B4}" type="sibTrans" cxnId="{04A89BB4-95EE-4A17-B608-64CE713F727A}">
      <dgm:prSet/>
      <dgm:spPr/>
      <dgm:t>
        <a:bodyPr/>
        <a:lstStyle/>
        <a:p>
          <a:endParaRPr lang="vi-VN"/>
        </a:p>
      </dgm:t>
    </dgm:pt>
    <dgm:pt modelId="{1401AB63-1832-4997-AAD9-7F8F851C0F5A}" type="par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F8713F1-1A2C-4500-8A3F-1CBE9AD80002}"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vi-VN"/>
        </a:p>
      </dgm:t>
    </dgm:pt>
    <dgm:pt modelId="{32EE4D17-3B05-4783-B567-30A6EE1EE82C}">
      <dgm:prSet phldrT="[Text]" custT="1"/>
      <dgm:spPr>
        <a:solidFill>
          <a:schemeClr val="tx2">
            <a:lumMod val="20000"/>
            <a:lumOff val="80000"/>
            <a:alpha val="90000"/>
          </a:schemeClr>
        </a:solidFill>
        <a:ln>
          <a:noFill/>
        </a:ln>
      </dgm:spPr>
      <dgm:t>
        <a:bodyPr/>
        <a:lstStyle/>
        <a:p>
          <a:r>
            <a:rPr lang="nl-NL" sz="2800" b="1" i="1" dirty="0">
              <a:solidFill>
                <a:srgbClr val="FF0000"/>
              </a:solidFill>
              <a:latin typeface="Times New Roman" panose="02020603050405020304" pitchFamily="18" charset="0"/>
              <a:cs typeface="Times New Roman" panose="02020603050405020304" pitchFamily="18" charset="0"/>
            </a:rPr>
            <a:t>Tuyên truyền, kết hợp với phụ huynh</a:t>
          </a:r>
          <a:endParaRPr lang="vi-VN" sz="2800" b="1" dirty="0">
            <a:solidFill>
              <a:srgbClr val="FF0000"/>
            </a:solidFill>
            <a:latin typeface="Times New Roman" panose="02020603050405020304" pitchFamily="18" charset="0"/>
            <a:cs typeface="Times New Roman" panose="02020603050405020304" pitchFamily="18" charset="0"/>
          </a:endParaRPr>
        </a:p>
      </dgm:t>
    </dgm:pt>
    <dgm:pt modelId="{499CBFF6-C6D0-4E1F-AE57-07C4B5C4A9E5}" type="sibTrans" cxnId="{DF22B458-BC3E-486E-97E3-022C1E6B4734}">
      <dgm:prSet/>
      <dgm:spPr/>
      <dgm:t>
        <a:bodyPr/>
        <a:lstStyle/>
        <a:p>
          <a:endParaRPr lang="vi-VN"/>
        </a:p>
      </dgm:t>
    </dgm:pt>
    <dgm:pt modelId="{7DBD96AF-D48C-4E2F-9409-3AC9DDDD1A20}" type="parTrans" cxnId="{DF22B458-BC3E-486E-97E3-022C1E6B4734}">
      <dgm:prSet/>
      <dgm:spPr/>
      <dgm:t>
        <a:bodyPr/>
        <a:lstStyle/>
        <a:p>
          <a:endParaRPr lang="vi-VN"/>
        </a:p>
      </dgm:t>
    </dgm:pt>
    <dgm:pt modelId="{B930A69C-7EAC-4A1E-B336-4FD73A9720B6}">
      <dgm:prSet phldrT="[Text]"/>
      <dgm:spPr/>
      <dgm:t>
        <a:bodyPr/>
        <a:lstStyle/>
        <a:p>
          <a:r>
            <a:rPr lang="en-US" dirty="0"/>
            <a:t>5</a:t>
          </a:r>
          <a:endParaRPr lang="vi-VN" dirty="0"/>
        </a:p>
      </dgm:t>
    </dgm:pt>
    <dgm:pt modelId="{FFA05F22-2051-4D2F-985B-BAC812C367B4}" type="sibTrans" cxnId="{04A89BB4-95EE-4A17-B608-64CE713F727A}">
      <dgm:prSet/>
      <dgm:spPr/>
      <dgm:t>
        <a:bodyPr/>
        <a:lstStyle/>
        <a:p>
          <a:endParaRPr lang="vi-VN"/>
        </a:p>
      </dgm:t>
    </dgm:pt>
    <dgm:pt modelId="{1401AB63-1832-4997-AAD9-7F8F851C0F5A}" type="parTrans" cxnId="{04A89BB4-95EE-4A17-B608-64CE713F727A}">
      <dgm:prSet/>
      <dgm:spPr/>
      <dgm:t>
        <a:bodyPr/>
        <a:lstStyle/>
        <a:p>
          <a:endParaRPr lang="vi-VN"/>
        </a:p>
      </dgm:t>
    </dgm:pt>
    <dgm:pt modelId="{7FB92C7E-A6D1-4AD1-8994-67F9B0CB5703}" type="pres">
      <dgm:prSet presAssocID="{CF8713F1-1A2C-4500-8A3F-1CBE9AD80002}" presName="linearFlow" presStyleCnt="0">
        <dgm:presLayoutVars>
          <dgm:dir/>
          <dgm:animLvl val="lvl"/>
          <dgm:resizeHandles val="exact"/>
        </dgm:presLayoutVars>
      </dgm:prSet>
      <dgm:spPr/>
      <dgm:t>
        <a:bodyPr/>
        <a:lstStyle/>
        <a:p>
          <a:endParaRPr lang="en-US"/>
        </a:p>
      </dgm:t>
    </dgm:pt>
    <dgm:pt modelId="{E92C7AC3-60DE-45D0-ADEF-11C26C527EFF}" type="pres">
      <dgm:prSet presAssocID="{B930A69C-7EAC-4A1E-B336-4FD73A9720B6}" presName="composite" presStyleCnt="0"/>
      <dgm:spPr/>
    </dgm:pt>
    <dgm:pt modelId="{5F544F00-DCD6-48C6-AFDA-BCBC57EB3CD7}" type="pres">
      <dgm:prSet presAssocID="{B930A69C-7EAC-4A1E-B336-4FD73A9720B6}" presName="parentText" presStyleLbl="alignNode1" presStyleIdx="0" presStyleCnt="1" custLinFactNeighborX="0" custLinFactNeighborY="-1184">
        <dgm:presLayoutVars>
          <dgm:chMax val="1"/>
          <dgm:bulletEnabled val="1"/>
        </dgm:presLayoutVars>
      </dgm:prSet>
      <dgm:spPr/>
      <dgm:t>
        <a:bodyPr/>
        <a:lstStyle/>
        <a:p>
          <a:endParaRPr lang="en-US"/>
        </a:p>
      </dgm:t>
    </dgm:pt>
    <dgm:pt modelId="{41F896FF-06F0-4AE6-A373-25E57CB7B2FB}" type="pres">
      <dgm:prSet presAssocID="{B930A69C-7EAC-4A1E-B336-4FD73A9720B6}" presName="descendantText" presStyleLbl="alignAcc1" presStyleIdx="0" presStyleCnt="1" custScaleY="100000" custLinFactNeighborX="1872" custLinFactNeighborY="8300">
        <dgm:presLayoutVars>
          <dgm:bulletEnabled val="1"/>
        </dgm:presLayoutVars>
      </dgm:prSet>
      <dgm:spPr/>
      <dgm:t>
        <a:bodyPr/>
        <a:lstStyle/>
        <a:p>
          <a:endParaRPr lang="en-US"/>
        </a:p>
      </dgm:t>
    </dgm:pt>
  </dgm:ptLst>
  <dgm:cxnLst>
    <dgm:cxn modelId="{DF22B458-BC3E-486E-97E3-022C1E6B4734}" srcId="{B930A69C-7EAC-4A1E-B336-4FD73A9720B6}" destId="{32EE4D17-3B05-4783-B567-30A6EE1EE82C}" srcOrd="0" destOrd="0" parTransId="{7DBD96AF-D48C-4E2F-9409-3AC9DDDD1A20}" sibTransId="{499CBFF6-C6D0-4E1F-AE57-07C4B5C4A9E5}"/>
    <dgm:cxn modelId="{46652676-00BD-4217-8EE0-025D64A62EB9}" type="presOf" srcId="{CF8713F1-1A2C-4500-8A3F-1CBE9AD80002}" destId="{7FB92C7E-A6D1-4AD1-8994-67F9B0CB5703}" srcOrd="0" destOrd="0" presId="urn:microsoft.com/office/officeart/2005/8/layout/chevron2"/>
    <dgm:cxn modelId="{D04B145B-B198-444C-8CCF-42DD392001B8}" type="presOf" srcId="{B930A69C-7EAC-4A1E-B336-4FD73A9720B6}" destId="{5F544F00-DCD6-48C6-AFDA-BCBC57EB3CD7}" srcOrd="0" destOrd="0" presId="urn:microsoft.com/office/officeart/2005/8/layout/chevron2"/>
    <dgm:cxn modelId="{8CF8CC2C-5AEF-417D-A66B-8699D894B49F}" type="presOf" srcId="{32EE4D17-3B05-4783-B567-30A6EE1EE82C}" destId="{41F896FF-06F0-4AE6-A373-25E57CB7B2FB}" srcOrd="0" destOrd="0" presId="urn:microsoft.com/office/officeart/2005/8/layout/chevron2"/>
    <dgm:cxn modelId="{04A89BB4-95EE-4A17-B608-64CE713F727A}" srcId="{CF8713F1-1A2C-4500-8A3F-1CBE9AD80002}" destId="{B930A69C-7EAC-4A1E-B336-4FD73A9720B6}" srcOrd="0" destOrd="0" parTransId="{1401AB63-1832-4997-AAD9-7F8F851C0F5A}" sibTransId="{FFA05F22-2051-4D2F-985B-BAC812C367B4}"/>
    <dgm:cxn modelId="{97BB9228-E002-414A-91B7-AD2609CD2279}" type="presParOf" srcId="{7FB92C7E-A6D1-4AD1-8994-67F9B0CB5703}" destId="{E92C7AC3-60DE-45D0-ADEF-11C26C527EFF}" srcOrd="0" destOrd="0" presId="urn:microsoft.com/office/officeart/2005/8/layout/chevron2"/>
    <dgm:cxn modelId="{24ECD8AC-F3C2-4FFB-BB2C-1A4CF86D405C}" type="presParOf" srcId="{E92C7AC3-60DE-45D0-ADEF-11C26C527EFF}" destId="{5F544F00-DCD6-48C6-AFDA-BCBC57EB3CD7}" srcOrd="0" destOrd="0" presId="urn:microsoft.com/office/officeart/2005/8/layout/chevron2"/>
    <dgm:cxn modelId="{77121844-62D7-4790-BDE6-01CBEF722DC4}" type="presParOf" srcId="{E92C7AC3-60DE-45D0-ADEF-11C26C527EFF}" destId="{41F896FF-06F0-4AE6-A373-25E57CB7B2FB}"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0FAC7A-56EB-406F-B463-2632DCFF1537}">
      <dsp:nvSpPr>
        <dsp:cNvPr id="0" name=""/>
        <dsp:cNvSpPr/>
      </dsp:nvSpPr>
      <dsp:spPr>
        <a:xfrm>
          <a:off x="1182685" y="-466802"/>
          <a:ext cx="5984166" cy="5984166"/>
        </a:xfrm>
        <a:prstGeom prst="circularArrow">
          <a:avLst>
            <a:gd name="adj1" fmla="val 4668"/>
            <a:gd name="adj2" fmla="val 272909"/>
            <a:gd name="adj3" fmla="val 12885528"/>
            <a:gd name="adj4" fmla="val 17994029"/>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A731FD7-91D7-4098-B64C-9F656777784C}">
      <dsp:nvSpPr>
        <dsp:cNvPr id="0" name=""/>
        <dsp:cNvSpPr/>
      </dsp:nvSpPr>
      <dsp:spPr>
        <a:xfrm>
          <a:off x="2209791" y="76204"/>
          <a:ext cx="3929955" cy="1173229"/>
        </a:xfrm>
        <a:prstGeom prst="roundRect">
          <a:avLst/>
        </a:prstGeom>
        <a:solidFill>
          <a:schemeClr val="accent6">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120000"/>
            </a:lnSpc>
            <a:spcBef>
              <a:spcPct val="0"/>
            </a:spcBef>
            <a:spcAft>
              <a:spcPts val="0"/>
            </a:spcAft>
          </a:pPr>
          <a:r>
            <a:rPr lang="en-US" sz="3200" b="1" kern="1200" dirty="0">
              <a:solidFill>
                <a:srgbClr val="FF0000"/>
              </a:solidFill>
              <a:latin typeface="Times New Roman" pitchFamily="18" charset="0"/>
              <a:cs typeface="Times New Roman" pitchFamily="18" charset="0"/>
            </a:rPr>
            <a:t>NỘI DUNG BÀI THUYẾT TRÌNH</a:t>
          </a:r>
          <a:endParaRPr lang="vi-VN" sz="3200" kern="1200" dirty="0"/>
        </a:p>
      </dsp:txBody>
      <dsp:txXfrm>
        <a:off x="2267063" y="133476"/>
        <a:ext cx="3815411" cy="1058685"/>
      </dsp:txXfrm>
    </dsp:sp>
    <dsp:sp modelId="{9589D19B-1303-4AED-B03A-A1D578A916A4}">
      <dsp:nvSpPr>
        <dsp:cNvPr id="0" name=""/>
        <dsp:cNvSpPr/>
      </dsp:nvSpPr>
      <dsp:spPr>
        <a:xfrm>
          <a:off x="4299644" y="1828804"/>
          <a:ext cx="3929955" cy="1964977"/>
        </a:xfrm>
        <a:prstGeom prst="roundRect">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B050"/>
              </a:solidFill>
              <a:latin typeface="Times New Roman" pitchFamily="18" charset="0"/>
              <a:cs typeface="Times New Roman" pitchFamily="18" charset="0"/>
            </a:rPr>
            <a:t>II. </a:t>
          </a:r>
        </a:p>
        <a:p>
          <a:pPr lvl="0" algn="ctr" defTabSz="1511300">
            <a:lnSpc>
              <a:spcPct val="90000"/>
            </a:lnSpc>
            <a:spcBef>
              <a:spcPct val="0"/>
            </a:spcBef>
            <a:spcAft>
              <a:spcPct val="35000"/>
            </a:spcAft>
          </a:pPr>
          <a:r>
            <a:rPr lang="en-US" sz="3400" b="1" kern="1200" dirty="0" err="1">
              <a:solidFill>
                <a:srgbClr val="00B050"/>
              </a:solidFill>
              <a:latin typeface="Times New Roman" pitchFamily="18" charset="0"/>
              <a:cs typeface="Times New Roman" pitchFamily="18" charset="0"/>
            </a:rPr>
            <a:t>Giải</a:t>
          </a:r>
          <a:r>
            <a:rPr lang="en-US" sz="3400" b="1" kern="1200" dirty="0">
              <a:solidFill>
                <a:srgbClr val="00B050"/>
              </a:solidFill>
              <a:latin typeface="Times New Roman" pitchFamily="18" charset="0"/>
              <a:cs typeface="Times New Roman" pitchFamily="18" charset="0"/>
            </a:rPr>
            <a:t> </a:t>
          </a:r>
          <a:r>
            <a:rPr lang="en-US" sz="3400" b="1" kern="1200" dirty="0" err="1">
              <a:solidFill>
                <a:srgbClr val="00B050"/>
              </a:solidFill>
              <a:latin typeface="Times New Roman" pitchFamily="18" charset="0"/>
              <a:cs typeface="Times New Roman" pitchFamily="18" charset="0"/>
            </a:rPr>
            <a:t>Quyết</a:t>
          </a:r>
          <a:r>
            <a:rPr lang="en-US" sz="3400" b="1" kern="1200" dirty="0">
              <a:solidFill>
                <a:srgbClr val="00B050"/>
              </a:solidFill>
              <a:latin typeface="Times New Roman" pitchFamily="18" charset="0"/>
              <a:cs typeface="Times New Roman" pitchFamily="18" charset="0"/>
            </a:rPr>
            <a:t> </a:t>
          </a:r>
          <a:r>
            <a:rPr lang="en-US" sz="3400" b="1" kern="1200" dirty="0" err="1">
              <a:solidFill>
                <a:srgbClr val="00B050"/>
              </a:solidFill>
              <a:latin typeface="Times New Roman" pitchFamily="18" charset="0"/>
              <a:cs typeface="Times New Roman" pitchFamily="18" charset="0"/>
            </a:rPr>
            <a:t>vấn</a:t>
          </a:r>
          <a:r>
            <a:rPr lang="en-US" sz="3400" b="1" kern="1200" dirty="0">
              <a:solidFill>
                <a:srgbClr val="00B050"/>
              </a:solidFill>
              <a:latin typeface="Times New Roman" pitchFamily="18" charset="0"/>
              <a:cs typeface="Times New Roman" pitchFamily="18" charset="0"/>
            </a:rPr>
            <a:t> </a:t>
          </a:r>
          <a:r>
            <a:rPr lang="en-US" sz="3400" b="1" kern="1200" dirty="0" err="1">
              <a:solidFill>
                <a:srgbClr val="00B050"/>
              </a:solidFill>
              <a:latin typeface="Times New Roman" pitchFamily="18" charset="0"/>
              <a:cs typeface="Times New Roman" pitchFamily="18" charset="0"/>
            </a:rPr>
            <a:t>đề</a:t>
          </a:r>
          <a:r>
            <a:rPr lang="en-US" sz="3400" kern="1200" dirty="0">
              <a:solidFill>
                <a:srgbClr val="00B050"/>
              </a:solidFill>
              <a:latin typeface="Times New Roman" pitchFamily="18" charset="0"/>
              <a:cs typeface="Times New Roman" pitchFamily="18" charset="0"/>
            </a:rPr>
            <a:t>.</a:t>
          </a:r>
          <a:endParaRPr lang="vi-VN" sz="3400" kern="1200" dirty="0"/>
        </a:p>
      </dsp:txBody>
      <dsp:txXfrm>
        <a:off x="4395566" y="1924726"/>
        <a:ext cx="3738111" cy="1773133"/>
      </dsp:txXfrm>
    </dsp:sp>
    <dsp:sp modelId="{BA4F1352-7DE1-478F-89BC-C8F91637D8F9}">
      <dsp:nvSpPr>
        <dsp:cNvPr id="0" name=""/>
        <dsp:cNvSpPr/>
      </dsp:nvSpPr>
      <dsp:spPr>
        <a:xfrm>
          <a:off x="2149822" y="4130587"/>
          <a:ext cx="3929955" cy="1964977"/>
        </a:xfrm>
        <a:prstGeom prst="roundRect">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B050"/>
              </a:solidFill>
              <a:latin typeface="Times New Roman" pitchFamily="18" charset="0"/>
              <a:cs typeface="Times New Roman" pitchFamily="18" charset="0"/>
            </a:rPr>
            <a:t>III. </a:t>
          </a:r>
        </a:p>
        <a:p>
          <a:pPr lvl="0" algn="ctr" defTabSz="1511300">
            <a:lnSpc>
              <a:spcPct val="90000"/>
            </a:lnSpc>
            <a:spcBef>
              <a:spcPct val="0"/>
            </a:spcBef>
            <a:spcAft>
              <a:spcPct val="35000"/>
            </a:spcAft>
          </a:pPr>
          <a:r>
            <a:rPr lang="en-US" sz="3400" b="1" kern="1200" dirty="0" err="1">
              <a:solidFill>
                <a:srgbClr val="00B050"/>
              </a:solidFill>
              <a:latin typeface="Times New Roman" pitchFamily="18" charset="0"/>
              <a:cs typeface="Times New Roman" pitchFamily="18" charset="0"/>
            </a:rPr>
            <a:t>Kết</a:t>
          </a:r>
          <a:r>
            <a:rPr lang="en-US" sz="3400" b="1" kern="1200" dirty="0">
              <a:solidFill>
                <a:srgbClr val="00B050"/>
              </a:solidFill>
              <a:latin typeface="Times New Roman" pitchFamily="18" charset="0"/>
              <a:cs typeface="Times New Roman" pitchFamily="18" charset="0"/>
            </a:rPr>
            <a:t> </a:t>
          </a:r>
          <a:r>
            <a:rPr lang="en-US" sz="3400" b="1" kern="1200" dirty="0" err="1">
              <a:solidFill>
                <a:srgbClr val="00B050"/>
              </a:solidFill>
              <a:latin typeface="Times New Roman" pitchFamily="18" charset="0"/>
              <a:cs typeface="Times New Roman" pitchFamily="18" charset="0"/>
            </a:rPr>
            <a:t>luận</a:t>
          </a:r>
          <a:endParaRPr lang="vi-VN" sz="3400" kern="1200" dirty="0"/>
        </a:p>
      </dsp:txBody>
      <dsp:txXfrm>
        <a:off x="2245744" y="4226509"/>
        <a:ext cx="3738111" cy="1773133"/>
      </dsp:txXfrm>
    </dsp:sp>
    <dsp:sp modelId="{7A03DDA2-C5E3-46AA-929D-E9B232C49889}">
      <dsp:nvSpPr>
        <dsp:cNvPr id="0" name=""/>
        <dsp:cNvSpPr/>
      </dsp:nvSpPr>
      <dsp:spPr>
        <a:xfrm>
          <a:off x="0" y="1828804"/>
          <a:ext cx="3929955" cy="1964977"/>
        </a:xfrm>
        <a:prstGeom prst="roundRect">
          <a:avLst/>
        </a:prstGeom>
        <a:solidFill>
          <a:schemeClr val="accent4">
            <a:lumMod val="20000"/>
            <a:lumOff val="80000"/>
          </a:scheme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lvl="0" algn="ctr" defTabSz="1511300">
            <a:lnSpc>
              <a:spcPct val="90000"/>
            </a:lnSpc>
            <a:spcBef>
              <a:spcPct val="0"/>
            </a:spcBef>
            <a:spcAft>
              <a:spcPct val="35000"/>
            </a:spcAft>
          </a:pPr>
          <a:r>
            <a:rPr lang="en-US" sz="3400" b="1" kern="1200" dirty="0">
              <a:solidFill>
                <a:srgbClr val="00B050"/>
              </a:solidFill>
              <a:latin typeface="Times New Roman" pitchFamily="18" charset="0"/>
              <a:cs typeface="Times New Roman" pitchFamily="18" charset="0"/>
            </a:rPr>
            <a:t>I. </a:t>
          </a:r>
        </a:p>
        <a:p>
          <a:pPr lvl="0" algn="ctr" defTabSz="1511300">
            <a:lnSpc>
              <a:spcPct val="90000"/>
            </a:lnSpc>
            <a:spcBef>
              <a:spcPct val="0"/>
            </a:spcBef>
            <a:spcAft>
              <a:spcPct val="35000"/>
            </a:spcAft>
          </a:pPr>
          <a:r>
            <a:rPr lang="en-US" sz="3400" b="1" kern="1200" dirty="0" err="1">
              <a:solidFill>
                <a:srgbClr val="00B050"/>
              </a:solidFill>
              <a:latin typeface="Times New Roman" pitchFamily="18" charset="0"/>
              <a:cs typeface="Times New Roman" pitchFamily="18" charset="0"/>
            </a:rPr>
            <a:t>Đặt</a:t>
          </a:r>
          <a:r>
            <a:rPr lang="en-US" sz="3400" b="1" kern="1200" dirty="0">
              <a:solidFill>
                <a:srgbClr val="00B050"/>
              </a:solidFill>
              <a:latin typeface="Times New Roman" pitchFamily="18" charset="0"/>
              <a:cs typeface="Times New Roman" pitchFamily="18" charset="0"/>
            </a:rPr>
            <a:t> </a:t>
          </a:r>
          <a:r>
            <a:rPr lang="en-US" sz="3400" b="1" kern="1200" dirty="0" err="1">
              <a:solidFill>
                <a:srgbClr val="00B050"/>
              </a:solidFill>
              <a:latin typeface="Times New Roman" pitchFamily="18" charset="0"/>
              <a:cs typeface="Times New Roman" pitchFamily="18" charset="0"/>
            </a:rPr>
            <a:t>vấn</a:t>
          </a:r>
          <a:r>
            <a:rPr lang="en-US" sz="3400" b="1" kern="1200" dirty="0">
              <a:solidFill>
                <a:srgbClr val="00B050"/>
              </a:solidFill>
              <a:latin typeface="Times New Roman" pitchFamily="18" charset="0"/>
              <a:cs typeface="Times New Roman" pitchFamily="18" charset="0"/>
            </a:rPr>
            <a:t> </a:t>
          </a:r>
          <a:r>
            <a:rPr lang="en-US" sz="3400" b="1" kern="1200" dirty="0" err="1">
              <a:solidFill>
                <a:srgbClr val="00B050"/>
              </a:solidFill>
              <a:latin typeface="Times New Roman" pitchFamily="18" charset="0"/>
              <a:cs typeface="Times New Roman" pitchFamily="18" charset="0"/>
            </a:rPr>
            <a:t>đề</a:t>
          </a:r>
          <a:endParaRPr lang="vi-VN" sz="3400" kern="1200" dirty="0"/>
        </a:p>
      </dsp:txBody>
      <dsp:txXfrm>
        <a:off x="95922" y="1924726"/>
        <a:ext cx="3738111" cy="1773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1</a:t>
          </a:r>
          <a:endParaRPr lang="vi-VN" sz="2400" kern="1200" dirty="0"/>
        </a:p>
      </dsp:txBody>
      <dsp:txXfrm rot="-5400000">
        <a:off x="1" y="426719"/>
        <a:ext cx="853440" cy="365760"/>
      </dsp:txXfrm>
    </dsp:sp>
    <dsp:sp modelId="{41F896FF-06F0-4AE6-A373-25E57CB7B2FB}">
      <dsp:nvSpPr>
        <dsp:cNvPr id="0" name=""/>
        <dsp:cNvSpPr/>
      </dsp:nvSpPr>
      <dsp:spPr>
        <a:xfrm rot="5400000">
          <a:off x="2074845" y="-1155630"/>
          <a:ext cx="792479" cy="3235292"/>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solidFill>
                <a:srgbClr val="FF0000"/>
              </a:solidFill>
              <a:latin typeface="Times New Roman" panose="02020603050405020304" pitchFamily="18" charset="0"/>
              <a:cs typeface="Times New Roman" panose="02020603050405020304" pitchFamily="18" charset="0"/>
            </a:rPr>
            <a:t>Tìm</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hiểu</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về</a:t>
          </a:r>
          <a:r>
            <a:rPr lang="en-US" sz="2400" b="1" kern="1200" dirty="0">
              <a:solidFill>
                <a:srgbClr val="FF0000"/>
              </a:solidFill>
              <a:latin typeface="Times New Roman" panose="02020603050405020304" pitchFamily="18" charset="0"/>
              <a:cs typeface="Times New Roman" panose="02020603050405020304" pitchFamily="18" charset="0"/>
            </a:rPr>
            <a:t> STEAM</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853439" y="104462"/>
        <a:ext cx="3196606" cy="7151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1</a:t>
          </a:r>
          <a:endParaRPr lang="vi-VN" sz="2400" kern="1200" dirty="0"/>
        </a:p>
      </dsp:txBody>
      <dsp:txXfrm rot="-5400000">
        <a:off x="1" y="426719"/>
        <a:ext cx="853440" cy="365760"/>
      </dsp:txXfrm>
    </dsp:sp>
    <dsp:sp modelId="{41F896FF-06F0-4AE6-A373-25E57CB7B2FB}">
      <dsp:nvSpPr>
        <dsp:cNvPr id="0" name=""/>
        <dsp:cNvSpPr/>
      </dsp:nvSpPr>
      <dsp:spPr>
        <a:xfrm rot="5400000">
          <a:off x="2074845" y="-1155630"/>
          <a:ext cx="792479" cy="3235292"/>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b="1" kern="1200" dirty="0" err="1">
              <a:solidFill>
                <a:srgbClr val="FF0000"/>
              </a:solidFill>
              <a:latin typeface="Times New Roman" panose="02020603050405020304" pitchFamily="18" charset="0"/>
              <a:cs typeface="Times New Roman" panose="02020603050405020304" pitchFamily="18" charset="0"/>
            </a:rPr>
            <a:t>Tìm</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hiểu</a:t>
          </a:r>
          <a:r>
            <a:rPr lang="en-US" sz="2400" b="1" kern="1200" dirty="0">
              <a:solidFill>
                <a:srgbClr val="FF0000"/>
              </a:solidFill>
              <a:latin typeface="Times New Roman" panose="02020603050405020304" pitchFamily="18" charset="0"/>
              <a:cs typeface="Times New Roman" panose="02020603050405020304" pitchFamily="18" charset="0"/>
            </a:rPr>
            <a:t> </a:t>
          </a:r>
          <a:r>
            <a:rPr lang="en-US" sz="2400" b="1" kern="1200" dirty="0" err="1">
              <a:solidFill>
                <a:srgbClr val="FF0000"/>
              </a:solidFill>
              <a:latin typeface="Times New Roman" panose="02020603050405020304" pitchFamily="18" charset="0"/>
              <a:cs typeface="Times New Roman" panose="02020603050405020304" pitchFamily="18" charset="0"/>
            </a:rPr>
            <a:t>về</a:t>
          </a:r>
          <a:r>
            <a:rPr lang="en-US" sz="2400" b="1" kern="1200" dirty="0">
              <a:solidFill>
                <a:srgbClr val="FF0000"/>
              </a:solidFill>
              <a:latin typeface="Times New Roman" panose="02020603050405020304" pitchFamily="18" charset="0"/>
              <a:cs typeface="Times New Roman" panose="02020603050405020304" pitchFamily="18" charset="0"/>
            </a:rPr>
            <a:t> STEAM</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853439" y="104462"/>
        <a:ext cx="3196606" cy="7151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kumimoji="0" lang="en-US" sz="24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2</a:t>
          </a:r>
          <a:endParaRPr lang="vi-VN" sz="2400" kern="1200" dirty="0"/>
        </a:p>
      </dsp:txBody>
      <dsp:txXfrm rot="-5400000">
        <a:off x="1" y="426719"/>
        <a:ext cx="853440" cy="365760"/>
      </dsp:txXfrm>
    </dsp:sp>
    <dsp:sp modelId="{41F896FF-06F0-4AE6-A373-25E57CB7B2FB}">
      <dsp:nvSpPr>
        <dsp:cNvPr id="0" name=""/>
        <dsp:cNvSpPr/>
      </dsp:nvSpPr>
      <dsp:spPr>
        <a:xfrm rot="5400000">
          <a:off x="2074845" y="-1155630"/>
          <a:ext cx="792479" cy="3235292"/>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b="1" i="1" kern="1200" dirty="0">
              <a:solidFill>
                <a:srgbClr val="FF0000"/>
              </a:solidFill>
              <a:latin typeface="Times New Roman" panose="02020603050405020304" pitchFamily="18" charset="0"/>
              <a:cs typeface="Times New Roman" panose="02020603050405020304" pitchFamily="18" charset="0"/>
            </a:rPr>
            <a:t>Nội dung ứng dụng STEAM phù hợp</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853439" y="104462"/>
        <a:ext cx="3196606" cy="7151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52885" y="152885"/>
          <a:ext cx="1019234" cy="71346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kumimoji="0" lang="en-US" sz="2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2</a:t>
          </a:r>
          <a:endParaRPr lang="vi-VN" sz="2000" kern="1200" dirty="0"/>
        </a:p>
      </dsp:txBody>
      <dsp:txXfrm rot="-5400000">
        <a:off x="1" y="356732"/>
        <a:ext cx="713463" cy="305771"/>
      </dsp:txXfrm>
    </dsp:sp>
    <dsp:sp modelId="{41F896FF-06F0-4AE6-A373-25E57CB7B2FB}">
      <dsp:nvSpPr>
        <dsp:cNvPr id="0" name=""/>
        <dsp:cNvSpPr/>
      </dsp:nvSpPr>
      <dsp:spPr>
        <a:xfrm rot="5400000">
          <a:off x="3310102" y="-2541650"/>
          <a:ext cx="662502" cy="5855779"/>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b="1" i="1" kern="1200" dirty="0">
              <a:solidFill>
                <a:srgbClr val="FF0000"/>
              </a:solidFill>
              <a:latin typeface="Times New Roman" panose="02020603050405020304" pitchFamily="18" charset="0"/>
              <a:cs typeface="Times New Roman" panose="02020603050405020304" pitchFamily="18" charset="0"/>
            </a:rPr>
            <a:t>Nội dung ứng dụng STEAM phù hợp</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713464" y="87329"/>
        <a:ext cx="5823438" cy="5978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3</a:t>
          </a:r>
          <a:endParaRPr lang="vi-VN" sz="2400" kern="1200" dirty="0"/>
        </a:p>
      </dsp:txBody>
      <dsp:txXfrm rot="-5400000">
        <a:off x="1" y="426719"/>
        <a:ext cx="853440" cy="365760"/>
      </dsp:txXfrm>
    </dsp:sp>
    <dsp:sp modelId="{41F896FF-06F0-4AE6-A373-25E57CB7B2FB}">
      <dsp:nvSpPr>
        <dsp:cNvPr id="0" name=""/>
        <dsp:cNvSpPr/>
      </dsp:nvSpPr>
      <dsp:spPr>
        <a:xfrm rot="5400000">
          <a:off x="3391302" y="-2472086"/>
          <a:ext cx="792479" cy="5868203"/>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b="1" i="1" kern="1200" dirty="0">
              <a:solidFill>
                <a:srgbClr val="FF0000"/>
              </a:solidFill>
              <a:latin typeface="Times New Roman" panose="02020603050405020304" pitchFamily="18" charset="0"/>
              <a:cs typeface="Times New Roman" panose="02020603050405020304" pitchFamily="18" charset="0"/>
            </a:rPr>
            <a:t>Lồng ghép STEAM trong hoạt động học</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853440" y="104462"/>
        <a:ext cx="5829517" cy="71510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4</a:t>
          </a:r>
          <a:endParaRPr lang="vi-VN" sz="2400" kern="1200" dirty="0"/>
        </a:p>
      </dsp:txBody>
      <dsp:txXfrm rot="-5400000">
        <a:off x="1" y="426719"/>
        <a:ext cx="853440" cy="365760"/>
      </dsp:txXfrm>
    </dsp:sp>
    <dsp:sp modelId="{41F896FF-06F0-4AE6-A373-25E57CB7B2FB}">
      <dsp:nvSpPr>
        <dsp:cNvPr id="0" name=""/>
        <dsp:cNvSpPr/>
      </dsp:nvSpPr>
      <dsp:spPr>
        <a:xfrm rot="5400000">
          <a:off x="3391302" y="-2472086"/>
          <a:ext cx="792479" cy="5868203"/>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b="1" i="1" kern="1200" dirty="0">
              <a:solidFill>
                <a:srgbClr val="FF0000"/>
              </a:solidFill>
              <a:latin typeface="Times New Roman" panose="02020603050405020304" pitchFamily="18" charset="0"/>
              <a:cs typeface="Times New Roman" panose="02020603050405020304" pitchFamily="18" charset="0"/>
            </a:rPr>
            <a:t>Lồng ghép STEAM trong hoạt động khác</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853440" y="104462"/>
        <a:ext cx="5829517" cy="71510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4</a:t>
          </a:r>
          <a:endParaRPr lang="vi-VN" sz="2400" kern="1200" dirty="0"/>
        </a:p>
      </dsp:txBody>
      <dsp:txXfrm rot="-5400000">
        <a:off x="1" y="426719"/>
        <a:ext cx="853440" cy="365760"/>
      </dsp:txXfrm>
    </dsp:sp>
    <dsp:sp modelId="{41F896FF-06F0-4AE6-A373-25E57CB7B2FB}">
      <dsp:nvSpPr>
        <dsp:cNvPr id="0" name=""/>
        <dsp:cNvSpPr/>
      </dsp:nvSpPr>
      <dsp:spPr>
        <a:xfrm rot="5400000">
          <a:off x="3391302" y="-2472086"/>
          <a:ext cx="792479" cy="5868203"/>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nl-NL" sz="2400" b="1" i="1" kern="1200" dirty="0">
              <a:solidFill>
                <a:srgbClr val="FF0000"/>
              </a:solidFill>
              <a:latin typeface="Times New Roman" panose="02020603050405020304" pitchFamily="18" charset="0"/>
              <a:cs typeface="Times New Roman" panose="02020603050405020304" pitchFamily="18" charset="0"/>
            </a:rPr>
            <a:t>Lồng ghép STEAM trong hoạt động khác</a:t>
          </a:r>
          <a:endParaRPr lang="vi-VN" sz="2400" b="1" kern="1200" dirty="0">
            <a:solidFill>
              <a:srgbClr val="FF0000"/>
            </a:solidFill>
            <a:latin typeface="Times New Roman" panose="02020603050405020304" pitchFamily="18" charset="0"/>
            <a:cs typeface="Times New Roman" panose="02020603050405020304" pitchFamily="18" charset="0"/>
          </a:endParaRPr>
        </a:p>
      </dsp:txBody>
      <dsp:txXfrm rot="-5400000">
        <a:off x="853440" y="104462"/>
        <a:ext cx="5829517" cy="71510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44F00-DCD6-48C6-AFDA-BCBC57EB3CD7}">
      <dsp:nvSpPr>
        <dsp:cNvPr id="0" name=""/>
        <dsp:cNvSpPr/>
      </dsp:nvSpPr>
      <dsp:spPr>
        <a:xfrm rot="5400000">
          <a:off x="-182879" y="182879"/>
          <a:ext cx="1219200" cy="853440"/>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a:t>5</a:t>
          </a:r>
          <a:endParaRPr lang="vi-VN" sz="2400" kern="1200" dirty="0"/>
        </a:p>
      </dsp:txBody>
      <dsp:txXfrm rot="-5400000">
        <a:off x="1" y="426719"/>
        <a:ext cx="853440" cy="365760"/>
      </dsp:txXfrm>
    </dsp:sp>
    <dsp:sp modelId="{41F896FF-06F0-4AE6-A373-25E57CB7B2FB}">
      <dsp:nvSpPr>
        <dsp:cNvPr id="0" name=""/>
        <dsp:cNvSpPr/>
      </dsp:nvSpPr>
      <dsp:spPr>
        <a:xfrm rot="5400000">
          <a:off x="3613552" y="-2694336"/>
          <a:ext cx="792479" cy="6312704"/>
        </a:xfrm>
        <a:prstGeom prst="round2SameRect">
          <a:avLst/>
        </a:prstGeom>
        <a:solidFill>
          <a:schemeClr val="tx2">
            <a:lumMod val="20000"/>
            <a:lumOff val="80000"/>
            <a:alpha val="90000"/>
          </a:scheme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nl-NL" sz="2800" b="1" i="1" kern="1200" dirty="0">
              <a:solidFill>
                <a:srgbClr val="FF0000"/>
              </a:solidFill>
              <a:latin typeface="Times New Roman" panose="02020603050405020304" pitchFamily="18" charset="0"/>
              <a:cs typeface="Times New Roman" panose="02020603050405020304" pitchFamily="18" charset="0"/>
            </a:rPr>
            <a:t>Tuyên truyền, kết hợp với phụ huynh</a:t>
          </a:r>
          <a:endParaRPr lang="vi-VN" sz="2800" b="1" kern="1200" dirty="0">
            <a:solidFill>
              <a:srgbClr val="FF0000"/>
            </a:solidFill>
            <a:latin typeface="Times New Roman" panose="02020603050405020304" pitchFamily="18" charset="0"/>
            <a:cs typeface="Times New Roman" panose="02020603050405020304" pitchFamily="18" charset="0"/>
          </a:endParaRPr>
        </a:p>
      </dsp:txBody>
      <dsp:txXfrm rot="-5400000">
        <a:off x="853440" y="104462"/>
        <a:ext cx="6274018" cy="715107"/>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B12CE4-8A60-4858-8A53-6802062DBD86}" type="datetimeFigureOut">
              <a:rPr lang="en-US" smtClean="0"/>
              <a:t>11/13/2023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3A40C-7DE2-45BA-A268-6AFF559415D3}" type="slidenum">
              <a:rPr lang="en-US" smtClean="0"/>
              <a:t>‹#›</a:t>
            </a:fld>
            <a:endParaRPr lang="en-US"/>
          </a:p>
        </p:txBody>
      </p:sp>
    </p:spTree>
    <p:extLst>
      <p:ext uri="{BB962C8B-B14F-4D97-AF65-F5344CB8AC3E}">
        <p14:creationId xmlns:p14="http://schemas.microsoft.com/office/powerpoint/2010/main" val="42289458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97B2D7-2286-4284-957E-562407EA096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226079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7B2D7-2286-4284-957E-562407EA096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6635688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7B2D7-2286-4284-957E-562407EA096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573958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97B2D7-2286-4284-957E-562407EA096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4032761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97B2D7-2286-4284-957E-562407EA096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832771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97B2D7-2286-4284-957E-562407EA096C}"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49449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97B2D7-2286-4284-957E-562407EA096C}"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1323133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97B2D7-2286-4284-957E-562407EA096C}"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219810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97B2D7-2286-4284-957E-562407EA096C}"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2018360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7B2D7-2286-4284-957E-562407EA096C}"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3848393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97B2D7-2286-4284-957E-562407EA096C}"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0C542B-6BB4-43EB-B506-6D5F211FF31D}" type="slidenum">
              <a:rPr lang="en-US" smtClean="0"/>
              <a:t>‹#›</a:t>
            </a:fld>
            <a:endParaRPr lang="en-US"/>
          </a:p>
        </p:txBody>
      </p:sp>
    </p:spTree>
    <p:extLst>
      <p:ext uri="{BB962C8B-B14F-4D97-AF65-F5344CB8AC3E}">
        <p14:creationId xmlns:p14="http://schemas.microsoft.com/office/powerpoint/2010/main" val="6160515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97B2D7-2286-4284-957E-562407EA096C}" type="datetimeFigureOut">
              <a:rPr lang="en-US" smtClean="0"/>
              <a:t>11/13/2023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0C542B-6BB4-43EB-B506-6D5F211FF31D}" type="slidenum">
              <a:rPr lang="en-US" smtClean="0"/>
              <a:t>‹#›</a:t>
            </a:fld>
            <a:endParaRPr lang="en-US"/>
          </a:p>
        </p:txBody>
      </p:sp>
    </p:spTree>
    <p:extLst>
      <p:ext uri="{BB962C8B-B14F-4D97-AF65-F5344CB8AC3E}">
        <p14:creationId xmlns:p14="http://schemas.microsoft.com/office/powerpoint/2010/main" val="30123825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diagramLayout" Target="../diagrams/layout6.xml"/><Relationship Id="rId7" Type="http://schemas.openxmlformats.org/officeDocument/2006/relationships/image" Target="../media/image16.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18.jpeg"/></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Layout" Target="../diagrams/layout7.xml"/><Relationship Id="rId7" Type="http://schemas.openxmlformats.org/officeDocument/2006/relationships/image" Target="../media/image19.jpe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11" Type="http://schemas.openxmlformats.org/officeDocument/2006/relationships/image" Target="../media/image23.jpeg"/><Relationship Id="rId5" Type="http://schemas.openxmlformats.org/officeDocument/2006/relationships/diagramColors" Target="../diagrams/colors7.xml"/><Relationship Id="rId10" Type="http://schemas.openxmlformats.org/officeDocument/2006/relationships/image" Target="../media/image22.jpeg"/><Relationship Id="rId4" Type="http://schemas.openxmlformats.org/officeDocument/2006/relationships/diagramQuickStyle" Target="../diagrams/quickStyle7.xml"/><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Layout" Target="../diagrams/layout8.xml"/><Relationship Id="rId7" Type="http://schemas.openxmlformats.org/officeDocument/2006/relationships/image" Target="../media/image24.jpe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image" Target="../media/image26.jpeg"/></Relationships>
</file>

<file path=ppt/slides/_rels/slide1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Layout" Target="../diagrams/layout9.xml"/><Relationship Id="rId7" Type="http://schemas.openxmlformats.org/officeDocument/2006/relationships/image" Target="../media/image27.jpe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Layout" Target="../diagrams/layout2.xml"/><Relationship Id="rId7" Type="http://schemas.openxmlformats.org/officeDocument/2006/relationships/image" Target="../media/image8.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diagramLayout" Target="../diagrams/layout3.xml"/><Relationship Id="rId7" Type="http://schemas.openxmlformats.org/officeDocument/2006/relationships/image" Target="../media/image10.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4.xml"/><Relationship Id="rId7" Type="http://schemas.openxmlformats.org/officeDocument/2006/relationships/image" Target="../media/image13.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86001" y="75137"/>
            <a:ext cx="4495800" cy="923330"/>
          </a:xfrm>
          <a:prstGeom prst="rect">
            <a:avLst/>
          </a:prstGeom>
        </p:spPr>
        <p:txBody>
          <a:bodyPr wrap="square">
            <a:spAutoFit/>
          </a:bodyPr>
          <a:lstStyle/>
          <a:p>
            <a:pPr algn="ctr"/>
            <a:r>
              <a:rPr lang="en-US" dirty="0">
                <a:latin typeface="Times New Roman" pitchFamily="18" charset="0"/>
                <a:cs typeface="Times New Roman" pitchFamily="18" charset="0"/>
              </a:rPr>
              <a:t>UBND QUẬN LONG BIÊN</a:t>
            </a:r>
          </a:p>
          <a:p>
            <a:pPr algn="ctr"/>
            <a:r>
              <a:rPr lang="en-US" b="1" dirty="0">
                <a:latin typeface="Times New Roman" pitchFamily="18" charset="0"/>
                <a:cs typeface="Times New Roman" pitchFamily="18" charset="0"/>
              </a:rPr>
              <a:t>TRƯỜNG MẦM NON </a:t>
            </a:r>
            <a:r>
              <a:rPr lang="en-US" b="1" dirty="0" smtClean="0">
                <a:latin typeface="Times New Roman" pitchFamily="18" charset="0"/>
                <a:cs typeface="Times New Roman" pitchFamily="18" charset="0"/>
              </a:rPr>
              <a:t>NGUYỆT QUẾ</a:t>
            </a:r>
            <a:endParaRPr lang="en-US" b="1" dirty="0">
              <a:latin typeface="Times New Roman" pitchFamily="18" charset="0"/>
              <a:cs typeface="Times New Roman" pitchFamily="18" charset="0"/>
            </a:endParaRPr>
          </a:p>
          <a:p>
            <a:pPr algn="ctr"/>
            <a:endParaRPr lang="en-US" b="1" dirty="0">
              <a:latin typeface="Times New Roman" pitchFamily="18" charset="0"/>
              <a:cs typeface="Times New Roman" pitchFamily="18" charset="0"/>
            </a:endParaRPr>
          </a:p>
        </p:txBody>
      </p:sp>
      <p:sp>
        <p:nvSpPr>
          <p:cNvPr id="8" name="Rectangle 7"/>
          <p:cNvSpPr/>
          <p:nvPr/>
        </p:nvSpPr>
        <p:spPr>
          <a:xfrm>
            <a:off x="808535" y="2932744"/>
            <a:ext cx="7580037" cy="2862322"/>
          </a:xfrm>
          <a:prstGeom prst="rect">
            <a:avLst/>
          </a:prstGeom>
        </p:spPr>
        <p:txBody>
          <a:bodyPr wrap="square">
            <a:spAutoFit/>
          </a:bodyPr>
          <a:lstStyle/>
          <a:p>
            <a:pPr algn="ctr">
              <a:lnSpc>
                <a:spcPct val="150000"/>
              </a:lnSpc>
            </a:pPr>
            <a:r>
              <a:rPr lang="en-US" sz="3600" b="1" dirty="0">
                <a:solidFill>
                  <a:srgbClr val="FF0000"/>
                </a:solidFill>
                <a:latin typeface="Times New Roman" pitchFamily="18" charset="0"/>
                <a:cs typeface="Times New Roman" pitchFamily="18" charset="0"/>
              </a:rPr>
              <a:t>THUYẾT TRÌNH</a:t>
            </a:r>
          </a:p>
          <a:p>
            <a:pPr algn="ctr">
              <a:lnSpc>
                <a:spcPct val="150000"/>
              </a:lnSpc>
            </a:pPr>
            <a:r>
              <a:rPr lang="en-US" sz="1800" b="1" i="1" dirty="0">
                <a:solidFill>
                  <a:schemeClr val="tx2"/>
                </a:solidFill>
                <a:effectLst/>
                <a:latin typeface="Times New Roman" panose="02020603050405020304" pitchFamily="18" charset="0"/>
                <a:ea typeface="Calibri" panose="020F0502020204030204" pitchFamily="34" charset="0"/>
              </a:rPr>
              <a:t>MỘT SỐ KINH NGHIỆM LỒNG GHÉP STEAM VÀO CÁC HOẠT ĐỘNG </a:t>
            </a:r>
          </a:p>
          <a:p>
            <a:pPr algn="ctr">
              <a:lnSpc>
                <a:spcPct val="150000"/>
              </a:lnSpc>
            </a:pPr>
            <a:r>
              <a:rPr lang="en-US" sz="1800" b="1" i="1" dirty="0">
                <a:solidFill>
                  <a:schemeClr val="tx2"/>
                </a:solidFill>
                <a:effectLst/>
                <a:latin typeface="Times New Roman" panose="02020603050405020304" pitchFamily="18" charset="0"/>
                <a:ea typeface="Calibri" panose="020F0502020204030204" pitchFamily="34" charset="0"/>
              </a:rPr>
              <a:t>CHO TRẺ 4- 5 TUỔI Ở TRƯỜNG </a:t>
            </a:r>
            <a:r>
              <a:rPr lang="en-US" sz="1800" b="1" i="1">
                <a:solidFill>
                  <a:schemeClr val="tx2"/>
                </a:solidFill>
                <a:effectLst/>
                <a:latin typeface="Times New Roman" panose="02020603050405020304" pitchFamily="18" charset="0"/>
                <a:ea typeface="Calibri" panose="020F0502020204030204" pitchFamily="34" charset="0"/>
              </a:rPr>
              <a:t>MẦM </a:t>
            </a:r>
            <a:r>
              <a:rPr lang="en-US" sz="1800" b="1" i="1" smtClean="0">
                <a:solidFill>
                  <a:schemeClr val="tx2"/>
                </a:solidFill>
                <a:effectLst/>
                <a:latin typeface="Times New Roman" panose="02020603050405020304" pitchFamily="18" charset="0"/>
                <a:ea typeface="Calibri" panose="020F0502020204030204" pitchFamily="34" charset="0"/>
              </a:rPr>
              <a:t>NON</a:t>
            </a:r>
          </a:p>
          <a:p>
            <a:pPr algn="ctr">
              <a:lnSpc>
                <a:spcPct val="150000"/>
              </a:lnSpc>
            </a:pPr>
            <a:endParaRPr lang="en-US" sz="1600" b="1" dirty="0">
              <a:solidFill>
                <a:schemeClr val="tx2"/>
              </a:solidFill>
              <a:latin typeface="Times New Roman" pitchFamily="18" charset="0"/>
              <a:cs typeface="Times New Roman" pitchFamily="18" charset="0"/>
            </a:endParaRPr>
          </a:p>
          <a:p>
            <a:pPr algn="ctr"/>
            <a:r>
              <a:rPr lang="en-US" sz="2400" b="1" dirty="0">
                <a:solidFill>
                  <a:srgbClr val="FF0000"/>
                </a:solidFill>
                <a:latin typeface="Times New Roman" pitchFamily="18" charset="0"/>
                <a:cs typeface="Times New Roman" pitchFamily="18" charset="0"/>
              </a:rPr>
              <a:t>GV</a:t>
            </a:r>
            <a:r>
              <a:rPr lang="en-US" sz="2400" b="1">
                <a:solidFill>
                  <a:srgbClr val="FF0000"/>
                </a:solidFill>
                <a:latin typeface="Times New Roman" pitchFamily="18" charset="0"/>
                <a:cs typeface="Times New Roman" pitchFamily="18" charset="0"/>
              </a:rPr>
              <a:t>: </a:t>
            </a:r>
            <a:r>
              <a:rPr lang="en-US" sz="2400" b="1" smtClean="0">
                <a:solidFill>
                  <a:srgbClr val="FF0000"/>
                </a:solidFill>
                <a:latin typeface="Times New Roman" pitchFamily="18" charset="0"/>
                <a:cs typeface="Times New Roman" pitchFamily="18" charset="0"/>
              </a:rPr>
              <a:t>Phạm Thị Hoa Mai</a:t>
            </a:r>
            <a:endParaRPr lang="en-US" sz="2400" b="1" dirty="0" smtClean="0">
              <a:solidFill>
                <a:srgbClr val="FF0000"/>
              </a:solidFill>
              <a:latin typeface="Times New Roman" pitchFamily="18" charset="0"/>
              <a:cs typeface="Times New Roman" pitchFamily="18" charset="0"/>
            </a:endParaRPr>
          </a:p>
          <a:p>
            <a:pPr algn="ctr"/>
            <a:r>
              <a:rPr lang="en-US" sz="2400" b="1" dirty="0" err="1" smtClean="0">
                <a:solidFill>
                  <a:srgbClr val="FF0000"/>
                </a:solidFill>
                <a:latin typeface="Times New Roman" pitchFamily="18" charset="0"/>
                <a:cs typeface="Times New Roman" pitchFamily="18" charset="0"/>
              </a:rPr>
              <a:t>Lớp</a:t>
            </a:r>
            <a:r>
              <a:rPr lang="en-US" sz="2400" b="1" smtClean="0">
                <a:solidFill>
                  <a:srgbClr val="FF0000"/>
                </a:solidFill>
                <a:latin typeface="Times New Roman" pitchFamily="18" charset="0"/>
                <a:cs typeface="Times New Roman" pitchFamily="18" charset="0"/>
              </a:rPr>
              <a:t>: MGN B2</a:t>
            </a:r>
            <a:endParaRPr lang="en-US" sz="2400" b="1" dirty="0">
              <a:solidFill>
                <a:srgbClr val="FF0000"/>
              </a:solidFill>
              <a:latin typeface="Times New Roman" pitchFamily="18" charset="0"/>
              <a:cs typeface="Times New Roman" pitchFamily="18" charset="0"/>
            </a:endParaRPr>
          </a:p>
        </p:txBody>
      </p:sp>
      <p:sp>
        <p:nvSpPr>
          <p:cNvPr id="9" name="Flowchart: Connector 8">
            <a:extLst>
              <a:ext uri="{FF2B5EF4-FFF2-40B4-BE49-F238E27FC236}">
                <a16:creationId xmlns:a16="http://schemas.microsoft.com/office/drawing/2014/main" id="{562CD856-5661-D556-936D-74B6FF857EEE}"/>
              </a:ext>
            </a:extLst>
          </p:cNvPr>
          <p:cNvSpPr/>
          <p:nvPr/>
        </p:nvSpPr>
        <p:spPr>
          <a:xfrm>
            <a:off x="-334735" y="6042869"/>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Flowchart: Connector 9">
            <a:extLst>
              <a:ext uri="{FF2B5EF4-FFF2-40B4-BE49-F238E27FC236}">
                <a16:creationId xmlns:a16="http://schemas.microsoft.com/office/drawing/2014/main" id="{CC20119E-2816-C0DD-5CF1-CBFE80041589}"/>
              </a:ext>
            </a:extLst>
          </p:cNvPr>
          <p:cNvSpPr/>
          <p:nvPr/>
        </p:nvSpPr>
        <p:spPr>
          <a:xfrm>
            <a:off x="537124" y="6395674"/>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Flowchart: Connector 10">
            <a:extLst>
              <a:ext uri="{FF2B5EF4-FFF2-40B4-BE49-F238E27FC236}">
                <a16:creationId xmlns:a16="http://schemas.microsoft.com/office/drawing/2014/main" id="{977AA296-1579-CF82-5B6A-0696A2C4A47C}"/>
              </a:ext>
            </a:extLst>
          </p:cNvPr>
          <p:cNvSpPr/>
          <p:nvPr/>
        </p:nvSpPr>
        <p:spPr>
          <a:xfrm>
            <a:off x="8305800" y="-228600"/>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Flowchart: Connector 11">
            <a:extLst>
              <a:ext uri="{FF2B5EF4-FFF2-40B4-BE49-F238E27FC236}">
                <a16:creationId xmlns:a16="http://schemas.microsoft.com/office/drawing/2014/main" id="{5949B623-DB7D-AE5B-CA54-EEE2F74AF826}"/>
              </a:ext>
            </a:extLst>
          </p:cNvPr>
          <p:cNvSpPr/>
          <p:nvPr/>
        </p:nvSpPr>
        <p:spPr>
          <a:xfrm>
            <a:off x="7543800" y="-381000"/>
            <a:ext cx="1066800" cy="1066800"/>
          </a:xfrm>
          <a:prstGeom prst="flowChartConnector">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4" name="Graphic 3" descr="Two wedding rings">
            <a:extLst>
              <a:ext uri="{FF2B5EF4-FFF2-40B4-BE49-F238E27FC236}">
                <a16:creationId xmlns:a16="http://schemas.microsoft.com/office/drawing/2014/main" id="{845C9650-FAC6-C84F-2D09-E45807C7763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7543800" y="5242546"/>
            <a:ext cx="1689544" cy="1689544"/>
          </a:xfrm>
          <a:prstGeom prst="rect">
            <a:avLst/>
          </a:prstGeom>
        </p:spPr>
      </p:pic>
      <p:pic>
        <p:nvPicPr>
          <p:cNvPr id="6" name="Graphic 5" descr="Two wedding rings">
            <a:extLst>
              <a:ext uri="{FF2B5EF4-FFF2-40B4-BE49-F238E27FC236}">
                <a16:creationId xmlns:a16="http://schemas.microsoft.com/office/drawing/2014/main" id="{4F6A386E-A98B-9674-9C34-03392F393FD3}"/>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273526" y="-158972"/>
            <a:ext cx="1689544" cy="1689544"/>
          </a:xfrm>
          <a:prstGeom prst="rect">
            <a:avLst/>
          </a:prstGeom>
        </p:spPr>
      </p:pic>
      <p:pic>
        <p:nvPicPr>
          <p:cNvPr id="2" name="Picture 1"/>
          <p:cNvPicPr>
            <a:picLocks noChangeAspect="1"/>
          </p:cNvPicPr>
          <p:nvPr/>
        </p:nvPicPr>
        <p:blipFill>
          <a:blip r:embed="rId6"/>
          <a:stretch>
            <a:fillRect/>
          </a:stretch>
        </p:blipFill>
        <p:spPr>
          <a:xfrm>
            <a:off x="3465022" y="536802"/>
            <a:ext cx="2213954" cy="2223296"/>
          </a:xfrm>
          <a:prstGeom prst="rect">
            <a:avLst/>
          </a:prstGeom>
        </p:spPr>
      </p:pic>
    </p:spTree>
    <p:extLst>
      <p:ext uri="{BB962C8B-B14F-4D97-AF65-F5344CB8AC3E}">
        <p14:creationId xmlns:p14="http://schemas.microsoft.com/office/powerpoint/2010/main" val="399230080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CF4D8C33-C14B-3383-B5B1-A4DD75170F82}"/>
              </a:ext>
            </a:extLst>
          </p:cNvPr>
          <p:cNvGraphicFramePr/>
          <p:nvPr>
            <p:extLst>
              <p:ext uri="{D42A27DB-BD31-4B8C-83A1-F6EECF244321}">
                <p14:modId xmlns:p14="http://schemas.microsoft.com/office/powerpoint/2010/main" val="2650333527"/>
              </p:ext>
            </p:extLst>
          </p:nvPr>
        </p:nvGraphicFramePr>
        <p:xfrm>
          <a:off x="136356" y="47566"/>
          <a:ext cx="6569243" cy="10192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Table 3">
            <a:extLst>
              <a:ext uri="{FF2B5EF4-FFF2-40B4-BE49-F238E27FC236}">
                <a16:creationId xmlns:a16="http://schemas.microsoft.com/office/drawing/2014/main" id="{9C4FA003-35B5-C374-8884-DD3E2DEA5BDA}"/>
              </a:ext>
            </a:extLst>
          </p:cNvPr>
          <p:cNvGraphicFramePr>
            <a:graphicFrameLocks noGrp="1"/>
          </p:cNvGraphicFramePr>
          <p:nvPr>
            <p:extLst>
              <p:ext uri="{D42A27DB-BD31-4B8C-83A1-F6EECF244321}">
                <p14:modId xmlns:p14="http://schemas.microsoft.com/office/powerpoint/2010/main" val="2875847223"/>
              </p:ext>
            </p:extLst>
          </p:nvPr>
        </p:nvGraphicFramePr>
        <p:xfrm>
          <a:off x="1371600" y="1353893"/>
          <a:ext cx="7131579" cy="5298291"/>
        </p:xfrm>
        <a:graphic>
          <a:graphicData uri="http://schemas.openxmlformats.org/drawingml/2006/table">
            <a:tbl>
              <a:tblPr firstRow="1" firstCol="1" bandRow="1">
                <a:tableStyleId>{5C22544A-7EE6-4342-B048-85BDC9FD1C3A}</a:tableStyleId>
              </a:tblPr>
              <a:tblGrid>
                <a:gridCol w="1463553">
                  <a:extLst>
                    <a:ext uri="{9D8B030D-6E8A-4147-A177-3AD203B41FA5}">
                      <a16:colId xmlns:a16="http://schemas.microsoft.com/office/drawing/2014/main" val="2207335883"/>
                    </a:ext>
                  </a:extLst>
                </a:gridCol>
                <a:gridCol w="1464229">
                  <a:extLst>
                    <a:ext uri="{9D8B030D-6E8A-4147-A177-3AD203B41FA5}">
                      <a16:colId xmlns:a16="http://schemas.microsoft.com/office/drawing/2014/main" val="4068113826"/>
                    </a:ext>
                  </a:extLst>
                </a:gridCol>
                <a:gridCol w="4203797">
                  <a:extLst>
                    <a:ext uri="{9D8B030D-6E8A-4147-A177-3AD203B41FA5}">
                      <a16:colId xmlns:a16="http://schemas.microsoft.com/office/drawing/2014/main" val="2448519297"/>
                    </a:ext>
                  </a:extLst>
                </a:gridCol>
              </a:tblGrid>
              <a:tr h="337493">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STT</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a:solidFill>
                            <a:srgbClr val="FF0000"/>
                          </a:solidFill>
                          <a:effectLst/>
                          <a:latin typeface="Times New Roman" panose="02020603050405020304" pitchFamily="18" charset="0"/>
                          <a:cs typeface="Times New Roman" panose="02020603050405020304" pitchFamily="18" charset="0"/>
                        </a:rPr>
                        <a:t>Tháng</a:t>
                      </a:r>
                      <a:endParaRPr lang="vi-VN" sz="1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err="1">
                          <a:solidFill>
                            <a:srgbClr val="FF0000"/>
                          </a:solidFill>
                          <a:effectLst/>
                          <a:latin typeface="Times New Roman" panose="02020603050405020304" pitchFamily="18" charset="0"/>
                          <a:cs typeface="Times New Roman" panose="02020603050405020304" pitchFamily="18" charset="0"/>
                        </a:rPr>
                        <a:t>Nội</a:t>
                      </a:r>
                      <a:r>
                        <a:rPr lang="en-US" sz="1400" dirty="0">
                          <a:solidFill>
                            <a:srgbClr val="FF0000"/>
                          </a:solidFill>
                          <a:effectLst/>
                          <a:latin typeface="Times New Roman" panose="02020603050405020304" pitchFamily="18" charset="0"/>
                          <a:cs typeface="Times New Roman" panose="02020603050405020304" pitchFamily="18" charset="0"/>
                        </a:rPr>
                        <a:t> dung </a:t>
                      </a:r>
                      <a:r>
                        <a:rPr lang="en-US" sz="1400" dirty="0" err="1">
                          <a:solidFill>
                            <a:srgbClr val="FF0000"/>
                          </a:solidFill>
                          <a:effectLst/>
                          <a:latin typeface="Times New Roman" panose="02020603050405020304" pitchFamily="18" charset="0"/>
                          <a:cs typeface="Times New Roman" panose="02020603050405020304" pitchFamily="18" charset="0"/>
                        </a:rPr>
                        <a:t>hoạt</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động</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120444355"/>
                  </a:ext>
                </a:extLst>
              </a:tr>
              <a:tr h="559026">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1</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9</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đầu</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lân</a:t>
                      </a:r>
                      <a:r>
                        <a:rPr lang="en-US" sz="1400" dirty="0">
                          <a:solidFill>
                            <a:srgbClr val="FF0000"/>
                          </a:solidFill>
                          <a:effectLst/>
                          <a:latin typeface="Times New Roman" panose="02020603050405020304" pitchFamily="18" charset="0"/>
                          <a:cs typeface="Times New Roman" panose="02020603050405020304" pitchFamily="18" charset="0"/>
                        </a:rPr>
                        <a:t>.</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mặt</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nạ</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trung</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thu</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336275009"/>
                  </a:ext>
                </a:extLst>
              </a:tr>
              <a:tr h="589855">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2</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10</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Dự</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20/10:  +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1: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lọ</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cắm</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Ngày</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Lọ</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yêu</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thương</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166303010"/>
                  </a:ext>
                </a:extLst>
              </a:tr>
              <a:tr h="779032">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3</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11</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Khám</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phá</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vật</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liệu</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làm</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ống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đựng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bút</a:t>
                      </a:r>
                      <a:r>
                        <a:rPr lang="en-US" sz="1400" dirty="0">
                          <a:solidFill>
                            <a:srgbClr val="FF0000"/>
                          </a:solidFill>
                          <a:effectLst/>
                          <a:latin typeface="Times New Roman" panose="02020603050405020304" pitchFamily="18" charset="0"/>
                          <a:cs typeface="Times New Roman" panose="02020603050405020304" pitchFamily="18" charset="0"/>
                        </a:rPr>
                        <a:t>.</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ống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đựng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bút</a:t>
                      </a:r>
                      <a:r>
                        <a:rPr lang="en-US" sz="1400" dirty="0">
                          <a:solidFill>
                            <a:srgbClr val="FF0000"/>
                          </a:solidFill>
                          <a:effectLst/>
                          <a:latin typeface="Times New Roman" panose="02020603050405020304" pitchFamily="18" charset="0"/>
                          <a:cs typeface="Times New Roman" panose="02020603050405020304" pitchFamily="18" charset="0"/>
                        </a:rPr>
                        <a:t>.</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Làm</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giỏ</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hoa</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từ</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cốc</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giấy</a:t>
                      </a:r>
                      <a:r>
                        <a:rPr lang="en-US" sz="1400" dirty="0">
                          <a:solidFill>
                            <a:srgbClr val="FF0000"/>
                          </a:solidFill>
                          <a:effectLst/>
                          <a:latin typeface="Times New Roman" panose="02020603050405020304" pitchFamily="18"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06706024"/>
                  </a:ext>
                </a:extLst>
              </a:tr>
              <a:tr h="519355">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4</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12</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cây</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thông</a:t>
                      </a:r>
                      <a:r>
                        <a:rPr lang="en-US" sz="1400" dirty="0">
                          <a:solidFill>
                            <a:srgbClr val="FF0000"/>
                          </a:solidFill>
                          <a:effectLst/>
                          <a:latin typeface="Times New Roman" panose="02020603050405020304" pitchFamily="18" charset="0"/>
                          <a:cs typeface="Times New Roman" panose="02020603050405020304" pitchFamily="18" charset="0"/>
                        </a:rPr>
                        <a:t> Noel.</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xe</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tuần</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lộc</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ông</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già</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Noel.</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46985190"/>
                  </a:ext>
                </a:extLst>
              </a:tr>
              <a:tr h="519355">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5</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01</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Làm</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tổ</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chim</a:t>
                      </a:r>
                      <a:r>
                        <a:rPr lang="en-US" sz="1400" dirty="0">
                          <a:solidFill>
                            <a:srgbClr val="FF0000"/>
                          </a:solidFill>
                          <a:effectLst/>
                          <a:latin typeface="Times New Roman" panose="02020603050405020304" pitchFamily="18" charset="0"/>
                          <a:cs typeface="Times New Roman" panose="02020603050405020304" pitchFamily="18" charset="0"/>
                        </a:rPr>
                        <a:t>.</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khung</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đình</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07611164"/>
                  </a:ext>
                </a:extLst>
              </a:tr>
              <a:tr h="371191">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6</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02</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Chế</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tạo</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cụ</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nhạc</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ra</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âm</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thanh</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678016268"/>
                  </a:ext>
                </a:extLst>
              </a:tr>
              <a:tr h="578509">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7</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03</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lọ</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hương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thơm</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tặng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bà</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mẹ</a:t>
                      </a:r>
                      <a:r>
                        <a:rPr lang="en-US" sz="1400" dirty="0">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20000"/>
                        </a:lnSpc>
                        <a:spcBef>
                          <a:spcPts val="0"/>
                        </a:spcBef>
                        <a:spcAft>
                          <a:spcPts val="0"/>
                        </a:spcAft>
                        <a:buClrTx/>
                        <a:buSzTx/>
                        <a:buFontTx/>
                        <a:buNone/>
                        <a:tabLst/>
                        <a:defRPr/>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Mô</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hình</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nắp</a:t>
                      </a:r>
                      <a:r>
                        <a:rPr lang="en-US" sz="1400" dirty="0">
                          <a:solidFill>
                            <a:srgbClr val="FF0000"/>
                          </a:solidFill>
                          <a:effectLst/>
                          <a:latin typeface="Times New Roman" panose="02020603050405020304" pitchFamily="18" charset="0"/>
                          <a:cs typeface="Times New Roman" panose="02020603050405020304" pitchFamily="18" charset="0"/>
                        </a:rPr>
                        <a:t> chai </a:t>
                      </a:r>
                      <a:r>
                        <a:rPr lang="en-US" sz="1400" dirty="0" err="1">
                          <a:solidFill>
                            <a:srgbClr val="FF0000"/>
                          </a:solidFill>
                          <a:effectLst/>
                          <a:latin typeface="Times New Roman" panose="02020603050405020304" pitchFamily="18" charset="0"/>
                          <a:cs typeface="Times New Roman" panose="02020603050405020304" pitchFamily="18" charset="0"/>
                        </a:rPr>
                        <a:t>bông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hoa</a:t>
                      </a:r>
                      <a:r>
                        <a:rPr lang="en-US" sz="1400" dirty="0">
                          <a:solidFill>
                            <a:srgbClr val="FF0000"/>
                          </a:solidFill>
                          <a:effectLst/>
                          <a:latin typeface="Times New Roman" panose="02020603050405020304" pitchFamily="18" charset="0"/>
                          <a:cs typeface="Times New Roman" panose="02020603050405020304" pitchFamily="18" charset="0"/>
                        </a:rPr>
                        <a:t>.</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48513303"/>
                  </a:ext>
                </a:extLst>
              </a:tr>
              <a:tr h="519355">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8</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4</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nước</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rửa</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tay</a:t>
                      </a:r>
                      <a:r>
                        <a:rPr lang="en-US" sz="1400" dirty="0">
                          <a:solidFill>
                            <a:srgbClr val="FF0000"/>
                          </a:solidFill>
                          <a:effectLst/>
                          <a:latin typeface="Times New Roman" panose="02020603050405020304" pitchFamily="18" charset="0"/>
                          <a:cs typeface="Times New Roman" panose="02020603050405020304" pitchFamily="18" charset="0"/>
                        </a:rPr>
                        <a:t>.</a:t>
                      </a:r>
                    </a:p>
                    <a:p>
                      <a:pPr marL="0" marR="0" lvl="0" indent="0" algn="l" defTabSz="914400" rtl="0" eaLnBrk="1" fontAlgn="base" latinLnBrk="0" hangingPunct="1">
                        <a:lnSpc>
                          <a:spcPct val="120000"/>
                        </a:lnSpc>
                        <a:spcBef>
                          <a:spcPts val="0"/>
                        </a:spcBef>
                        <a:spcAft>
                          <a:spcPts val="0"/>
                        </a:spcAft>
                        <a:buClrTx/>
                        <a:buSzTx/>
                        <a:buFontTx/>
                        <a:buNone/>
                        <a:tabLst/>
                        <a:defRPr/>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chong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chóng</a:t>
                      </a:r>
                      <a:r>
                        <a:rPr lang="en-US" sz="1400" dirty="0">
                          <a:solidFill>
                            <a:srgbClr val="FF0000"/>
                          </a:solidFill>
                          <a:effectLst/>
                          <a:latin typeface="Times New Roman" panose="02020603050405020304" pitchFamily="18" charset="0"/>
                          <a:cs typeface="Times New Roman" panose="02020603050405020304" pitchFamily="18" charset="0"/>
                        </a:rPr>
                        <a:t> quay.</a:t>
                      </a:r>
                      <a:endParaRPr lang="vi-VN" sz="1400" dirty="0">
                        <a:solidFill>
                          <a:srgbClr val="FF0000"/>
                        </a:solidFill>
                        <a:effectLst/>
                        <a:latin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099587921"/>
                  </a:ext>
                </a:extLst>
              </a:tr>
              <a:tr h="525120">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9</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base">
                        <a:lnSpc>
                          <a:spcPct val="120000"/>
                        </a:lnSpc>
                        <a:spcBef>
                          <a:spcPts val="0"/>
                        </a:spcBef>
                        <a:spcAft>
                          <a:spcPts val="0"/>
                        </a:spcAft>
                      </a:pPr>
                      <a:r>
                        <a:rPr lang="en-US" sz="1400" dirty="0">
                          <a:solidFill>
                            <a:srgbClr val="FF0000"/>
                          </a:solidFill>
                          <a:effectLst/>
                          <a:latin typeface="Times New Roman" panose="02020603050405020304" pitchFamily="18" charset="0"/>
                          <a:cs typeface="Times New Roman" panose="02020603050405020304" pitchFamily="18" charset="0"/>
                        </a:rPr>
                        <a:t>5</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Chế</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tạo</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đồng</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hồ</a:t>
                      </a:r>
                      <a:r>
                        <a:rPr lang="en-US" sz="1400" dirty="0">
                          <a:solidFill>
                            <a:srgbClr val="FF0000"/>
                          </a:solidFill>
                          <a:effectLst/>
                          <a:latin typeface="Times New Roman" panose="02020603050405020304" pitchFamily="18" charset="0"/>
                          <a:cs typeface="Times New Roman" panose="02020603050405020304" pitchFamily="18" charset="0"/>
                        </a:rPr>
                        <a:t> </a:t>
                      </a:r>
                      <a:r>
                        <a:rPr lang="en-US" sz="1400" dirty="0" err="1">
                          <a:solidFill>
                            <a:srgbClr val="FF0000"/>
                          </a:solidFill>
                          <a:effectLst/>
                          <a:latin typeface="Times New Roman" panose="02020603050405020304" pitchFamily="18" charset="0"/>
                          <a:cs typeface="Times New Roman" panose="02020603050405020304" pitchFamily="18" charset="0"/>
                        </a:rPr>
                        <a:t>cát</a:t>
                      </a:r>
                      <a:r>
                        <a:rPr lang="en-US" sz="1400" dirty="0">
                          <a:solidFill>
                            <a:srgbClr val="FF0000"/>
                          </a:solidFill>
                          <a:effectLst/>
                          <a:latin typeface="Times New Roman" panose="02020603050405020304" pitchFamily="18" charset="0"/>
                          <a:cs typeface="Times New Roman" panose="02020603050405020304" pitchFamily="18" charset="0"/>
                        </a:rPr>
                        <a:t>.</a:t>
                      </a:r>
                    </a:p>
                    <a:p>
                      <a:pPr marL="0" indent="0" algn="l" fontAlgn="base">
                        <a:lnSpc>
                          <a:spcPct val="120000"/>
                        </a:lnSpc>
                        <a:spcBef>
                          <a:spcPts val="0"/>
                        </a:spcBef>
                        <a:spcAft>
                          <a:spcPts val="0"/>
                        </a:spcAft>
                        <a:buFontTx/>
                        <a:buNone/>
                      </a:pP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Khám</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phá</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chiếc</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4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nón</a:t>
                      </a:r>
                      <a:r>
                        <a:rPr lang="en-US"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sz="1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511262021"/>
                  </a:ext>
                </a:extLst>
              </a:tr>
            </a:tbl>
          </a:graphicData>
        </a:graphic>
      </p:graphicFrame>
      <p:sp>
        <p:nvSpPr>
          <p:cNvPr id="5" name="Rectangle 2">
            <a:extLst>
              <a:ext uri="{FF2B5EF4-FFF2-40B4-BE49-F238E27FC236}">
                <a16:creationId xmlns:a16="http://schemas.microsoft.com/office/drawing/2014/main" id="{CDE9031F-892B-4684-D191-4427FC08F855}"/>
              </a:ext>
            </a:extLst>
          </p:cNvPr>
          <p:cNvSpPr>
            <a:spLocks noChangeArrowheads="1"/>
          </p:cNvSpPr>
          <p:nvPr/>
        </p:nvSpPr>
        <p:spPr bwMode="auto">
          <a:xfrm>
            <a:off x="2308489" y="805190"/>
            <a:ext cx="5257800" cy="523220"/>
          </a:xfrm>
          <a:prstGeom prst="rect">
            <a:avLst/>
          </a:prstGeom>
          <a:solidFill>
            <a:srgbClr val="FFFFFF"/>
          </a:solidFill>
          <a:ln>
            <a:noFill/>
          </a:ln>
          <a:effectLst/>
        </p:spPr>
        <p:txBody>
          <a:bodyPr vert="horz" wrap="square" lIns="91440" tIns="45720" rIns="91440" bIns="45720" numCol="1" anchor="ctr" anchorCtr="0" compatLnSpc="1">
            <a:prstTxWarp prst="textNoShape">
              <a:avLst/>
            </a:prstTxWarp>
            <a:spAutoFit/>
          </a:bodyPr>
          <a:lstStyle/>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BẢNG DỰ KIẾN CÁC NỘI DUNG ỨNG DỤNG STEAM </a:t>
            </a:r>
          </a:p>
          <a:p>
            <a:pPr marL="0" marR="0" lvl="0" indent="457200" algn="ctr" defTabSz="914400" rtl="0" eaLnBrk="0" fontAlgn="base" latinLnBrk="0" hangingPunct="0">
              <a:lnSpc>
                <a:spcPct val="100000"/>
              </a:lnSpc>
              <a:spcBef>
                <a:spcPct val="0"/>
              </a:spcBef>
              <a:spcAft>
                <a:spcPct val="0"/>
              </a:spcAft>
              <a:buClrTx/>
              <a:buSzTx/>
              <a:buFontTx/>
              <a:buNone/>
              <a:tabLst/>
            </a:pPr>
            <a:r>
              <a:rPr kumimoji="0" lang="en-US" altLang="vi-VN" sz="1400" b="1" i="0" u="none" strike="noStrike" cap="none" normalizeH="0" baseline="0" dirty="0">
                <a:ln>
                  <a:noFill/>
                </a:ln>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THỰC HIỆN TRONG NĂM HỌC </a:t>
            </a:r>
            <a:endParaRPr kumimoji="0" lang="en-US" altLang="vi-VN"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6456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8D656A-CF94-648D-7521-7C48ACCBDBA8}"/>
              </a:ext>
            </a:extLst>
          </p:cNvPr>
          <p:cNvGraphicFramePr/>
          <p:nvPr>
            <p:extLst>
              <p:ext uri="{D42A27DB-BD31-4B8C-83A1-F6EECF244321}">
                <p14:modId xmlns:p14="http://schemas.microsoft.com/office/powerpoint/2010/main" val="344150256"/>
              </p:ext>
            </p:extLst>
          </p:nvPr>
        </p:nvGraphicFramePr>
        <p:xfrm>
          <a:off x="136356" y="47566"/>
          <a:ext cx="6721644"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BA2F830-DF77-8B1D-9E8F-B574381E4023}"/>
              </a:ext>
            </a:extLst>
          </p:cNvPr>
          <p:cNvSpPr txBox="1"/>
          <p:nvPr/>
        </p:nvSpPr>
        <p:spPr>
          <a:xfrm>
            <a:off x="917744" y="990600"/>
            <a:ext cx="8077200" cy="2862322"/>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rPr>
              <a:t>	Sau </a:t>
            </a:r>
            <a:r>
              <a:rPr lang="en-US" sz="1800" dirty="0" err="1">
                <a:solidFill>
                  <a:srgbClr val="000000"/>
                </a:solidFill>
                <a:effectLst/>
                <a:latin typeface="Times New Roman" panose="02020603050405020304" pitchFamily="18" charset="0"/>
                <a:ea typeface="Calibri" panose="020F0502020204030204" pitchFamily="34" charset="0"/>
              </a:rPr>
              <a:t>khi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lựa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chọn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được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những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nội</a:t>
            </a:r>
            <a:r>
              <a:rPr lang="en-US" sz="1800" dirty="0">
                <a:solidFill>
                  <a:srgbClr val="000000"/>
                </a:solidFill>
                <a:effectLst/>
                <a:latin typeface="Times New Roman" panose="02020603050405020304" pitchFamily="18" charset="0"/>
                <a:ea typeface="Calibri" panose="020F0502020204030204" pitchFamily="34" charset="0"/>
              </a:rPr>
              <a:t> dung </a:t>
            </a:r>
            <a:r>
              <a:rPr lang="en-US" sz="1800" dirty="0" err="1">
                <a:solidFill>
                  <a:srgbClr val="000000"/>
                </a:solidFill>
                <a:effectLst/>
                <a:latin typeface="Times New Roman" panose="02020603050405020304" pitchFamily="18" charset="0"/>
                <a:ea typeface="Calibri" panose="020F0502020204030204" pitchFamily="34" charset="0"/>
              </a:rPr>
              <a:t>phù</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hợp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tôi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sẽ</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đưa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ghép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từng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cụ</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linh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ứng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dựng</a:t>
            </a:r>
            <a:r>
              <a:rPr lang="en-US" sz="1800" dirty="0">
                <a:solidFill>
                  <a:srgbClr val="000000"/>
                </a:solidFill>
                <a:effectLst/>
                <a:latin typeface="Times New Roman" panose="02020603050405020304" pitchFamily="18" charset="0"/>
                <a:ea typeface="Calibri" panose="020F0502020204030204" pitchFamily="34" charset="0"/>
              </a:rPr>
              <a:t> STEAM </a:t>
            </a:r>
            <a:r>
              <a:rPr lang="en-US" sz="1800" dirty="0" err="1">
                <a:solidFill>
                  <a:srgbClr val="000000"/>
                </a:solidFill>
                <a:effectLst/>
                <a:latin typeface="Times New Roman" panose="02020603050405020304" pitchFamily="18" charset="0"/>
                <a:ea typeface="Calibri" panose="020F0502020204030204" pitchFamily="34" charset="0"/>
              </a:rPr>
              <a:t>để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được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hiệu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cao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nhất</a:t>
            </a:r>
            <a:r>
              <a:rPr lang="en-US" sz="1800" dirty="0">
                <a:solidFill>
                  <a:srgbClr val="000000"/>
                </a:solidFill>
                <a:effectLst/>
                <a:latin typeface="Times New Roman" panose="02020603050405020304" pitchFamily="18" charset="0"/>
                <a:ea typeface="Calibri" panose="020F0502020204030204" pitchFamily="34" charset="0"/>
              </a:rPr>
              <a:t>. Qua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cố</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rèn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luyện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đã</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biết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đồng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nhận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năng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mới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nhiên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thông</a:t>
            </a:r>
            <a:r>
              <a:rPr lang="en-US" sz="1800" dirty="0">
                <a:solidFill>
                  <a:srgbClr val="000000"/>
                </a:solidFill>
                <a:effectLst/>
                <a:latin typeface="Times New Roman" panose="02020603050405020304" pitchFamily="18" charset="0"/>
                <a:ea typeface="Times New Roman" panose="02020603050405020304" pitchFamily="18" charset="0"/>
              </a:rPr>
              <a:t> qua </a:t>
            </a:r>
            <a:r>
              <a:rPr lang="en-US" sz="1800" dirty="0" err="1">
                <a:solidFill>
                  <a:srgbClr val="000000"/>
                </a:solidFill>
                <a:effectLst/>
                <a:latin typeface="Times New Roman" panose="02020603050405020304" pitchFamily="18" charset="0"/>
                <a:ea typeface="Times New Roman" panose="02020603050405020304" pitchFamily="18" charset="0"/>
              </a:rPr>
              <a:t>trải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nghiệm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chỉ</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từ</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nói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lớn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quan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trọng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trong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mỗi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nội</a:t>
            </a:r>
            <a:r>
              <a:rPr lang="en-US" sz="1800" dirty="0">
                <a:solidFill>
                  <a:srgbClr val="000000"/>
                </a:solidFill>
                <a:effectLst/>
                <a:latin typeface="Times New Roman" panose="02020603050405020304" pitchFamily="18" charset="0"/>
                <a:ea typeface="Times New Roman" panose="02020603050405020304" pitchFamily="18" charset="0"/>
              </a:rPr>
              <a:t> dung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sao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để</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thấy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hứng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thú</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Điều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này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sẽ</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tìm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tòi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xuất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từ</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cầu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bản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thân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hứng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thú</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nữa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khám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phá</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bằng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chính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nghiệm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trực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tiếp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mình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Những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trải</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nghiệm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khiến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bé</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nhớ</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lâu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hơn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cảm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thấy</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yêu</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thích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tập</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kiến</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thức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từ</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đó</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cũng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ngấm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một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cách</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rPr>
              <a:t>nhiên</a:t>
            </a:r>
            <a:r>
              <a:rPr lang="en-US" sz="1800" dirty="0">
                <a:solidFill>
                  <a:srgbClr val="000000"/>
                </a:solidFill>
                <a:effectLst/>
                <a:latin typeface="Times New Roman" panose="02020603050405020304" pitchFamily="18" charset="0"/>
                <a:ea typeface="Times New Roman" panose="02020603050405020304" pitchFamily="18" charset="0"/>
              </a:rPr>
              <a:t>.</a:t>
            </a:r>
            <a:endParaRPr lang="vi-VN" dirty="0"/>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856" y="3873943"/>
            <a:ext cx="2590800" cy="19431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3028" y="4191000"/>
            <a:ext cx="2590800" cy="1945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172200" y="4648200"/>
            <a:ext cx="2590800" cy="19457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29196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539D319-6A19-9EE0-7079-B09A9FD1F6A6}"/>
              </a:ext>
            </a:extLst>
          </p:cNvPr>
          <p:cNvGrpSpPr/>
          <p:nvPr/>
        </p:nvGrpSpPr>
        <p:grpSpPr>
          <a:xfrm>
            <a:off x="136356" y="1564660"/>
            <a:ext cx="2530644" cy="5245774"/>
            <a:chOff x="5105399" y="2206764"/>
            <a:chExt cx="1591583" cy="3965436"/>
          </a:xfrm>
        </p:grpSpPr>
        <p:grpSp>
          <p:nvGrpSpPr>
            <p:cNvPr id="7" name="Group 6">
              <a:extLst>
                <a:ext uri="{FF2B5EF4-FFF2-40B4-BE49-F238E27FC236}">
                  <a16:creationId xmlns:a16="http://schemas.microsoft.com/office/drawing/2014/main" id="{BE84736B-A268-7549-CA32-852835734FF0}"/>
                </a:ext>
              </a:extLst>
            </p:cNvPr>
            <p:cNvGrpSpPr/>
            <p:nvPr/>
          </p:nvGrpSpPr>
          <p:grpSpPr>
            <a:xfrm>
              <a:off x="5105400" y="2206764"/>
              <a:ext cx="1591582" cy="1866900"/>
              <a:chOff x="6488272" y="2209800"/>
              <a:chExt cx="1591582" cy="1866900"/>
            </a:xfrm>
          </p:grpSpPr>
          <p:sp>
            <p:nvSpPr>
              <p:cNvPr id="14" name="Rectangle: Top Corners Rounded 13">
                <a:extLst>
                  <a:ext uri="{FF2B5EF4-FFF2-40B4-BE49-F238E27FC236}">
                    <a16:creationId xmlns:a16="http://schemas.microsoft.com/office/drawing/2014/main" id="{49ED0FC0-9758-491F-672F-D69F0F7C894E}"/>
                  </a:ext>
                </a:extLst>
              </p:cNvPr>
              <p:cNvSpPr/>
              <p:nvPr/>
            </p:nvSpPr>
            <p:spPr>
              <a:xfrm>
                <a:off x="6488272" y="2209800"/>
                <a:ext cx="1591582" cy="1866900"/>
              </a:xfrm>
              <a:prstGeom prst="round2SameRect">
                <a:avLst>
                  <a:gd name="adj1" fmla="val 12063"/>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790B979-A7AC-603E-3647-2A4B8A3BD483}"/>
                  </a:ext>
                </a:extLst>
              </p:cNvPr>
              <p:cNvSpPr txBox="1"/>
              <p:nvPr/>
            </p:nvSpPr>
            <p:spPr>
              <a:xfrm>
                <a:off x="6836846" y="2358584"/>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endParaRPr>
              </a:p>
            </p:txBody>
          </p:sp>
        </p:grpSp>
        <p:sp>
          <p:nvSpPr>
            <p:cNvPr id="11" name="Freeform: Shape 10">
              <a:extLst>
                <a:ext uri="{FF2B5EF4-FFF2-40B4-BE49-F238E27FC236}">
                  <a16:creationId xmlns:a16="http://schemas.microsoft.com/office/drawing/2014/main" id="{9F5FDE6D-AD59-37BD-DE8B-DA2C448989A3}"/>
                </a:ext>
              </a:extLst>
            </p:cNvPr>
            <p:cNvSpPr/>
            <p:nvPr/>
          </p:nvSpPr>
          <p:spPr>
            <a:xfrm flipV="1">
              <a:off x="5105399" y="314021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graphicFrame>
        <p:nvGraphicFramePr>
          <p:cNvPr id="2" name="Diagram 1">
            <a:extLst>
              <a:ext uri="{FF2B5EF4-FFF2-40B4-BE49-F238E27FC236}">
                <a16:creationId xmlns:a16="http://schemas.microsoft.com/office/drawing/2014/main" id="{DA8D656A-CF94-648D-7521-7C48ACCBDBA8}"/>
              </a:ext>
            </a:extLst>
          </p:cNvPr>
          <p:cNvGraphicFramePr/>
          <p:nvPr>
            <p:extLst>
              <p:ext uri="{D42A27DB-BD31-4B8C-83A1-F6EECF244321}">
                <p14:modId xmlns:p14="http://schemas.microsoft.com/office/powerpoint/2010/main" val="1537907095"/>
              </p:ext>
            </p:extLst>
          </p:nvPr>
        </p:nvGraphicFramePr>
        <p:xfrm>
          <a:off x="136356" y="47566"/>
          <a:ext cx="6721644"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BA2F830-DF77-8B1D-9E8F-B574381E4023}"/>
              </a:ext>
            </a:extLst>
          </p:cNvPr>
          <p:cNvSpPr txBox="1"/>
          <p:nvPr/>
        </p:nvSpPr>
        <p:spPr>
          <a:xfrm>
            <a:off x="917744" y="990600"/>
            <a:ext cx="8077200" cy="369332"/>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rPr>
              <a:t>	</a:t>
            </a:r>
            <a:endParaRPr lang="vi-VN" dirty="0"/>
          </a:p>
        </p:txBody>
      </p:sp>
      <p:sp>
        <p:nvSpPr>
          <p:cNvPr id="4" name="TextBox 3">
            <a:extLst>
              <a:ext uri="{FF2B5EF4-FFF2-40B4-BE49-F238E27FC236}">
                <a16:creationId xmlns:a16="http://schemas.microsoft.com/office/drawing/2014/main" id="{04E8962B-D67E-4837-1BAC-499C91607421}"/>
              </a:ext>
            </a:extLst>
          </p:cNvPr>
          <p:cNvSpPr txBox="1"/>
          <p:nvPr/>
        </p:nvSpPr>
        <p:spPr>
          <a:xfrm>
            <a:off x="333524" y="3369733"/>
            <a:ext cx="2039469" cy="3139321"/>
          </a:xfrm>
          <a:prstGeom prst="rect">
            <a:avLst/>
          </a:prstGeom>
          <a:noFill/>
        </p:spPr>
        <p:txBody>
          <a:bodyPr wrap="square">
            <a:spAutoFit/>
          </a:bodyPr>
          <a:lstStyle/>
          <a:p>
            <a:pPr algn="just"/>
            <a:r>
              <a:rPr lang="en-US" sz="1800" b="1" i="1" dirty="0" err="1">
                <a:solidFill>
                  <a:srgbClr val="000000"/>
                </a:solidFill>
                <a:effectLst/>
                <a:latin typeface="Times New Roman" panose="02020603050405020304" pitchFamily="18" charset="0"/>
                <a:ea typeface="Calibri" panose="020F0502020204030204" pitchFamily="34" charset="0"/>
              </a:rPr>
              <a:t>Hoạt</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động</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góc</a:t>
            </a:r>
            <a:r>
              <a:rPr lang="en-US" sz="1800" b="1" i="1" dirty="0">
                <a:solidFill>
                  <a:srgbClr val="000000"/>
                </a:solidFill>
                <a:effectLst/>
                <a:latin typeface="Times New Roman" panose="02020603050405020304" pitchFamily="18" charset="0"/>
                <a:ea typeface="Calibri" panose="020F0502020204030204" pitchFamily="34" charset="0"/>
              </a:rPr>
              <a:t>: </a:t>
            </a:r>
          </a:p>
          <a:p>
            <a:pPr algn="just"/>
            <a:r>
              <a:rPr lang="en-US" sz="1800" dirty="0">
                <a:solidFill>
                  <a:srgbClr val="000000"/>
                </a:solidFill>
                <a:effectLst/>
                <a:latin typeface="Times New Roman" panose="02020603050405020304" pitchFamily="18" charset="0"/>
                <a:ea typeface="Calibri" panose="020F0502020204030204" pitchFamily="34" charset="0"/>
              </a:rPr>
              <a:t>	Sau </a:t>
            </a:r>
            <a:r>
              <a:rPr lang="en-US" sz="1800" dirty="0" err="1">
                <a:solidFill>
                  <a:srgbClr val="000000"/>
                </a:solidFill>
                <a:effectLst/>
                <a:latin typeface="Times New Roman" panose="02020603050405020304" pitchFamily="18" charset="0"/>
                <a:ea typeface="Calibri" panose="020F0502020204030204" pitchFamily="34" charset="0"/>
              </a:rPr>
              <a:t>khi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tham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gia</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lớp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huấn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lớp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tôi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dựng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Góc</a:t>
            </a:r>
            <a:r>
              <a:rPr lang="en-US" sz="1800" dirty="0">
                <a:solidFill>
                  <a:srgbClr val="000000"/>
                </a:solidFill>
                <a:effectLst/>
                <a:latin typeface="Times New Roman" panose="02020603050405020304" pitchFamily="18" charset="0"/>
                <a:ea typeface="Calibri" panose="020F0502020204030204" pitchFamily="34" charset="0"/>
              </a:rPr>
              <a:t> Steam. </a:t>
            </a:r>
            <a:r>
              <a:rPr lang="en-US" sz="1800" dirty="0" err="1">
                <a:solidFill>
                  <a:srgbClr val="000000"/>
                </a:solidFill>
                <a:effectLst/>
                <a:latin typeface="Times New Roman" panose="02020603050405020304" pitchFamily="18" charset="0"/>
                <a:ea typeface="Calibri" panose="020F0502020204030204" pitchFamily="34" charset="0"/>
              </a:rPr>
              <a:t>Tại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góc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này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chúng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tôi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trẻ</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được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trải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nghiệm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nhau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phù</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hợp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nội</a:t>
            </a:r>
            <a:r>
              <a:rPr lang="en-US" sz="1800" dirty="0">
                <a:solidFill>
                  <a:srgbClr val="000000"/>
                </a:solidFill>
                <a:effectLst/>
                <a:latin typeface="Times New Roman" panose="02020603050405020304" pitchFamily="18" charset="0"/>
                <a:ea typeface="Calibri" panose="020F0502020204030204" pitchFamily="34" charset="0"/>
              </a:rPr>
              <a:t> dung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a:t>
            </a:r>
            <a:endParaRPr lang="vi-VN" dirty="0"/>
          </a:p>
        </p:txBody>
      </p:sp>
      <p:grpSp>
        <p:nvGrpSpPr>
          <p:cNvPr id="29" name="Group 28">
            <a:extLst>
              <a:ext uri="{FF2B5EF4-FFF2-40B4-BE49-F238E27FC236}">
                <a16:creationId xmlns:a16="http://schemas.microsoft.com/office/drawing/2014/main" id="{3979BA7C-1936-129E-0F6A-74AA774A1CF2}"/>
              </a:ext>
            </a:extLst>
          </p:cNvPr>
          <p:cNvGrpSpPr/>
          <p:nvPr/>
        </p:nvGrpSpPr>
        <p:grpSpPr>
          <a:xfrm>
            <a:off x="2666996" y="1981200"/>
            <a:ext cx="2257430" cy="609600"/>
            <a:chOff x="2666996" y="1981200"/>
            <a:chExt cx="2257430" cy="609600"/>
          </a:xfrm>
        </p:grpSpPr>
        <p:sp>
          <p:nvSpPr>
            <p:cNvPr id="19" name="Arrow: Chevron 18">
              <a:extLst>
                <a:ext uri="{FF2B5EF4-FFF2-40B4-BE49-F238E27FC236}">
                  <a16:creationId xmlns:a16="http://schemas.microsoft.com/office/drawing/2014/main" id="{3A077A45-3CE5-FACA-19F1-B7767E2A1034}"/>
                </a:ext>
              </a:extLst>
            </p:cNvPr>
            <p:cNvSpPr/>
            <p:nvPr/>
          </p:nvSpPr>
          <p:spPr>
            <a:xfrm>
              <a:off x="2666996" y="1981200"/>
              <a:ext cx="2257430" cy="60960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0" name="TextBox 19">
              <a:extLst>
                <a:ext uri="{FF2B5EF4-FFF2-40B4-BE49-F238E27FC236}">
                  <a16:creationId xmlns:a16="http://schemas.microsoft.com/office/drawing/2014/main" id="{C21CAC58-E373-2505-154F-3F4701264DAB}"/>
                </a:ext>
              </a:extLst>
            </p:cNvPr>
            <p:cNvSpPr txBox="1"/>
            <p:nvPr/>
          </p:nvSpPr>
          <p:spPr>
            <a:xfrm>
              <a:off x="3114792" y="2118300"/>
              <a:ext cx="1457207" cy="369332"/>
            </a:xfrm>
            <a:prstGeom prst="rect">
              <a:avLst/>
            </a:prstGeom>
            <a:noFill/>
          </p:spPr>
          <p:txBody>
            <a:bodyPr wrap="square" rtlCol="0">
              <a:spAutoFit/>
            </a:bodyPr>
            <a:lstStyle/>
            <a:p>
              <a:r>
                <a:rPr lang="en-US" dirty="0" err="1">
                  <a:latin typeface="Times New Roman" panose="02020603050405020304" pitchFamily="18" charset="0"/>
                  <a:cs typeface="Times New Roman" panose="02020603050405020304" pitchFamily="18" charset="0"/>
                </a:rPr>
                <a:t>Góc</a:t>
              </a:r>
              <a:r>
                <a:rPr lang="en-US" dirty="0">
                  <a:latin typeface="Times New Roman" panose="02020603050405020304" pitchFamily="18" charset="0"/>
                  <a:cs typeface="Times New Roman" panose="02020603050405020304" pitchFamily="18" charset="0"/>
                </a:rPr>
                <a:t> STEAM</a:t>
              </a:r>
              <a:endParaRPr lang="vi-VN" dirty="0">
                <a:latin typeface="Times New Roman" panose="02020603050405020304" pitchFamily="18" charset="0"/>
                <a:cs typeface="Times New Roman" panose="02020603050405020304" pitchFamily="18" charset="0"/>
              </a:endParaRPr>
            </a:p>
          </p:txBody>
        </p:sp>
      </p:grpSp>
      <p:grpSp>
        <p:nvGrpSpPr>
          <p:cNvPr id="28" name="Group 27">
            <a:extLst>
              <a:ext uri="{FF2B5EF4-FFF2-40B4-BE49-F238E27FC236}">
                <a16:creationId xmlns:a16="http://schemas.microsoft.com/office/drawing/2014/main" id="{B2F67F5F-ABE7-60C8-11AD-EC77414DDCA2}"/>
              </a:ext>
            </a:extLst>
          </p:cNvPr>
          <p:cNvGrpSpPr/>
          <p:nvPr/>
        </p:nvGrpSpPr>
        <p:grpSpPr>
          <a:xfrm>
            <a:off x="2570159" y="3829858"/>
            <a:ext cx="2263946" cy="617495"/>
            <a:chOff x="2570160" y="4042229"/>
            <a:chExt cx="2263946" cy="617495"/>
          </a:xfrm>
        </p:grpSpPr>
        <p:sp>
          <p:nvSpPr>
            <p:cNvPr id="22" name="Arrow: Chevron 21">
              <a:extLst>
                <a:ext uri="{FF2B5EF4-FFF2-40B4-BE49-F238E27FC236}">
                  <a16:creationId xmlns:a16="http://schemas.microsoft.com/office/drawing/2014/main" id="{4342041D-0965-C2BD-88A2-DEDCDF85ADEA}"/>
                </a:ext>
              </a:extLst>
            </p:cNvPr>
            <p:cNvSpPr/>
            <p:nvPr/>
          </p:nvSpPr>
          <p:spPr>
            <a:xfrm>
              <a:off x="2570160" y="4042229"/>
              <a:ext cx="2263946" cy="609600"/>
            </a:xfrm>
            <a:prstGeom prst="chevron">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chemeClr val="tx1"/>
                </a:solidFill>
              </a:endParaRPr>
            </a:p>
          </p:txBody>
        </p:sp>
        <p:sp>
          <p:nvSpPr>
            <p:cNvPr id="23" name="TextBox 22">
              <a:extLst>
                <a:ext uri="{FF2B5EF4-FFF2-40B4-BE49-F238E27FC236}">
                  <a16:creationId xmlns:a16="http://schemas.microsoft.com/office/drawing/2014/main" id="{B9776A45-17E8-D8B5-9A29-B7BC791E8F8D}"/>
                </a:ext>
              </a:extLst>
            </p:cNvPr>
            <p:cNvSpPr txBox="1"/>
            <p:nvPr/>
          </p:nvSpPr>
          <p:spPr>
            <a:xfrm>
              <a:off x="2908767" y="4074949"/>
              <a:ext cx="1586732" cy="584775"/>
            </a:xfrm>
            <a:prstGeom prst="rect">
              <a:avLst/>
            </a:prstGeom>
            <a:noFill/>
          </p:spPr>
          <p:txBody>
            <a:bodyPr wrap="square" rtlCol="0">
              <a:spAutoFit/>
            </a:bodyPr>
            <a:lstStyle/>
            <a:p>
              <a:pPr algn="ctr"/>
              <a:r>
                <a:rPr lang="en-US" sz="1600" smtClean="0">
                  <a:latin typeface="Times New Roman" panose="02020603050405020304" pitchFamily="18" charset="0"/>
                  <a:cs typeface="Times New Roman" panose="02020603050405020304" pitchFamily="18" charset="0"/>
                </a:rPr>
                <a:t>Các thùng nguyên vật liệu</a:t>
              </a:r>
              <a:endParaRPr lang="vi-VN" sz="1600" dirty="0">
                <a:latin typeface="Times New Roman" panose="02020603050405020304" pitchFamily="18" charset="0"/>
                <a:cs typeface="Times New Roman" panose="02020603050405020304" pitchFamily="18" charset="0"/>
              </a:endParaRPr>
            </a:p>
          </p:txBody>
        </p:sp>
      </p:gr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951089" y="990600"/>
            <a:ext cx="3884181" cy="24154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8" name="Picture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561542" y="3875715"/>
            <a:ext cx="1276350" cy="1761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82560" y="4572000"/>
            <a:ext cx="1278982" cy="1774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97178" y="4572000"/>
            <a:ext cx="1278982" cy="176148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21469" y="3862577"/>
            <a:ext cx="1273727" cy="17746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373767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A8D656A-CF94-648D-7521-7C48ACCBDBA8}"/>
              </a:ext>
            </a:extLst>
          </p:cNvPr>
          <p:cNvGraphicFramePr/>
          <p:nvPr/>
        </p:nvGraphicFramePr>
        <p:xfrm>
          <a:off x="136356" y="47566"/>
          <a:ext cx="6721644"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4BA2F830-DF77-8B1D-9E8F-B574381E4023}"/>
              </a:ext>
            </a:extLst>
          </p:cNvPr>
          <p:cNvSpPr txBox="1"/>
          <p:nvPr/>
        </p:nvSpPr>
        <p:spPr>
          <a:xfrm>
            <a:off x="917744" y="990600"/>
            <a:ext cx="8077200" cy="369332"/>
          </a:xfrm>
          <a:prstGeom prst="rect">
            <a:avLst/>
          </a:prstGeom>
          <a:noFill/>
        </p:spPr>
        <p:txBody>
          <a:bodyPr wrap="square">
            <a:spAutoFit/>
          </a:bodyPr>
          <a:lstStyle/>
          <a:p>
            <a:pPr algn="just"/>
            <a:r>
              <a:rPr lang="en-US" sz="1800" dirty="0">
                <a:solidFill>
                  <a:srgbClr val="000000"/>
                </a:solidFill>
                <a:effectLst/>
                <a:latin typeface="Times New Roman" panose="02020603050405020304" pitchFamily="18" charset="0"/>
                <a:ea typeface="Calibri" panose="020F0502020204030204" pitchFamily="34" charset="0"/>
              </a:rPr>
              <a:t>	</a:t>
            </a:r>
            <a:endParaRPr lang="vi-VN" dirty="0"/>
          </a:p>
        </p:txBody>
      </p:sp>
      <p:grpSp>
        <p:nvGrpSpPr>
          <p:cNvPr id="19" name="Group 18">
            <a:extLst>
              <a:ext uri="{FF2B5EF4-FFF2-40B4-BE49-F238E27FC236}">
                <a16:creationId xmlns:a16="http://schemas.microsoft.com/office/drawing/2014/main" id="{5A4A6D29-59D6-51FC-8636-F612CE8BB509}"/>
              </a:ext>
            </a:extLst>
          </p:cNvPr>
          <p:cNvGrpSpPr/>
          <p:nvPr/>
        </p:nvGrpSpPr>
        <p:grpSpPr>
          <a:xfrm>
            <a:off x="-473032" y="3873915"/>
            <a:ext cx="9588810" cy="3986970"/>
            <a:chOff x="-473032" y="3873915"/>
            <a:chExt cx="9588810" cy="3986970"/>
          </a:xfrm>
        </p:grpSpPr>
        <p:sp>
          <p:nvSpPr>
            <p:cNvPr id="3" name="Parallelogram 2">
              <a:extLst>
                <a:ext uri="{FF2B5EF4-FFF2-40B4-BE49-F238E27FC236}">
                  <a16:creationId xmlns:a16="http://schemas.microsoft.com/office/drawing/2014/main" id="{2DF9A706-E9FF-6D3D-452C-63CDBE27F292}"/>
                </a:ext>
              </a:extLst>
            </p:cNvPr>
            <p:cNvSpPr/>
            <p:nvPr/>
          </p:nvSpPr>
          <p:spPr>
            <a:xfrm rot="5400000">
              <a:off x="2327888" y="1072995"/>
              <a:ext cx="3986970" cy="9588810"/>
            </a:xfrm>
            <a:prstGeom prst="parallelogram">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Box 3">
              <a:extLst>
                <a:ext uri="{FF2B5EF4-FFF2-40B4-BE49-F238E27FC236}">
                  <a16:creationId xmlns:a16="http://schemas.microsoft.com/office/drawing/2014/main" id="{04E8962B-D67E-4837-1BAC-499C91607421}"/>
                </a:ext>
              </a:extLst>
            </p:cNvPr>
            <p:cNvSpPr txBox="1"/>
            <p:nvPr/>
          </p:nvSpPr>
          <p:spPr>
            <a:xfrm>
              <a:off x="854273" y="4644675"/>
              <a:ext cx="6934200" cy="2031325"/>
            </a:xfrm>
            <a:prstGeom prst="rect">
              <a:avLst/>
            </a:prstGeom>
            <a:noFill/>
          </p:spPr>
          <p:txBody>
            <a:bodyPr wrap="square">
              <a:spAutoFit/>
            </a:bodyPr>
            <a:lstStyle/>
            <a:p>
              <a:pPr algn="just"/>
              <a:r>
                <a:rPr lang="en-US" sz="1800" b="1" i="1" dirty="0" err="1">
                  <a:solidFill>
                    <a:srgbClr val="000000"/>
                  </a:solidFill>
                  <a:effectLst/>
                  <a:latin typeface="Times New Roman" panose="02020603050405020304" pitchFamily="18" charset="0"/>
                  <a:ea typeface="Calibri" panose="020F0502020204030204" pitchFamily="34" charset="0"/>
                </a:rPr>
                <a:t>Tham</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quan</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dã</a:t>
              </a:r>
              <a:r>
                <a:rPr lang="en-US" sz="1800" b="1" i="1" dirty="0">
                  <a:solidFill>
                    <a:srgbClr val="000000"/>
                  </a:solidFill>
                  <a:effectLst/>
                  <a:latin typeface="Times New Roman" panose="02020603050405020304" pitchFamily="18" charset="0"/>
                  <a:ea typeface="Calibri" panose="020F0502020204030204" pitchFamily="34" charset="0"/>
                </a:rPr>
                <a:t> </a:t>
              </a:r>
              <a:r>
                <a:rPr lang="en-US" sz="1800" b="1" i="1" dirty="0" err="1">
                  <a:solidFill>
                    <a:srgbClr val="000000"/>
                  </a:solidFill>
                  <a:effectLst/>
                  <a:latin typeface="Times New Roman" panose="02020603050405020304" pitchFamily="18" charset="0"/>
                  <a:ea typeface="Calibri" panose="020F0502020204030204" pitchFamily="34" charset="0"/>
                </a:rPr>
                <a:t>ngoại</a:t>
              </a:r>
              <a:r>
                <a:rPr lang="en-US" sz="1800" b="1" i="1" dirty="0">
                  <a:solidFill>
                    <a:srgbClr val="000000"/>
                  </a:solidFill>
                  <a:effectLst/>
                  <a:latin typeface="Times New Roman" panose="02020603050405020304" pitchFamily="18" charset="0"/>
                  <a:ea typeface="Calibri" panose="020F0502020204030204" pitchFamily="34" charset="0"/>
                </a:rPr>
                <a:t>: </a:t>
              </a:r>
            </a:p>
            <a:p>
              <a:pPr algn="just"/>
              <a:r>
                <a:rPr lang="en-US" dirty="0">
                  <a:solidFill>
                    <a:srgbClr val="000000"/>
                  </a:solidFill>
                  <a:latin typeface="Times New Roman" panose="02020603050405020304" pitchFamily="18" charset="0"/>
                  <a:ea typeface="Calibri" panose="020F0502020204030204" pitchFamily="34" charset="0"/>
                </a:rPr>
                <a:t>	</a:t>
              </a:r>
              <a:r>
                <a:rPr lang="en-US" dirty="0" err="1">
                  <a:solidFill>
                    <a:srgbClr val="000000"/>
                  </a:solidFill>
                  <a:latin typeface="Times New Roman" panose="02020603050405020304" pitchFamily="18" charset="0"/>
                  <a:ea typeface="Calibri" panose="020F0502020204030204" pitchFamily="34" charset="0"/>
                </a:rPr>
                <a:t>Là</a:t>
              </a:r>
              <a:r>
                <a:rPr lang="en-US" dirty="0">
                  <a:solidFill>
                    <a:srgbClr val="000000"/>
                  </a:solidFill>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rèn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luyện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kỹ</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năng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cũng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hội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giáo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viên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nhìn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giáo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dục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dựng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kế</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hoạch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giáo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dục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trẻ</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Tham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ngoại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theo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niệm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đổi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pháp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hình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tự</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tích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bổ</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ích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hiệu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nối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liền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kiến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thức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đời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tiễn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Điều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này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như</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sợi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dây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vô</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hình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gắn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tham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quan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ngoại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STEAM.</a:t>
              </a:r>
              <a:endParaRPr lang="vi-VN" dirty="0"/>
            </a:p>
          </p:txBody>
        </p:sp>
      </p:gr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8600" y="1350466"/>
            <a:ext cx="2540000" cy="19050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50935" y="1801374"/>
            <a:ext cx="2540876" cy="1905657"/>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963665" y="2307699"/>
            <a:ext cx="2540876" cy="189553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30946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500" fill="hold"/>
                                        <p:tgtEl>
                                          <p:spTgt spid="8"/>
                                        </p:tgtEl>
                                        <p:attrNameLst>
                                          <p:attrName>ppt_w</p:attrName>
                                        </p:attrNameLst>
                                      </p:cBhvr>
                                      <p:tavLst>
                                        <p:tav tm="0">
                                          <p:val>
                                            <p:fltVal val="0"/>
                                          </p:val>
                                        </p:tav>
                                        <p:tav tm="100000">
                                          <p:val>
                                            <p:strVal val="#ppt_w"/>
                                          </p:val>
                                        </p:tav>
                                      </p:tavLst>
                                    </p:anim>
                                    <p:anim calcmode="lin" valueType="num">
                                      <p:cBhvr>
                                        <p:cTn id="22" dur="500" fill="hold"/>
                                        <p:tgtEl>
                                          <p:spTgt spid="8"/>
                                        </p:tgtEl>
                                        <p:attrNameLst>
                                          <p:attrName>ppt_h</p:attrName>
                                        </p:attrNameLst>
                                      </p:cBhvr>
                                      <p:tavLst>
                                        <p:tav tm="0">
                                          <p:val>
                                            <p:fltVal val="0"/>
                                          </p:val>
                                        </p:tav>
                                        <p:tav tm="100000">
                                          <p:val>
                                            <p:strVal val="#ppt_h"/>
                                          </p:val>
                                        </p:tav>
                                      </p:tavLst>
                                    </p:anim>
                                    <p:animEffect transition="in" filter="fade">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BA2F830-DF77-8B1D-9E8F-B574381E4023}"/>
              </a:ext>
            </a:extLst>
          </p:cNvPr>
          <p:cNvSpPr txBox="1"/>
          <p:nvPr/>
        </p:nvSpPr>
        <p:spPr>
          <a:xfrm>
            <a:off x="533400" y="1032595"/>
            <a:ext cx="8077200" cy="203132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a:r>
              <a:rPr lang="nl-NL" sz="1800" dirty="0">
                <a:solidFill>
                  <a:srgbClr val="000000"/>
                </a:solidFill>
                <a:effectLst/>
                <a:latin typeface="Times New Roman" panose="02020603050405020304" pitchFamily="18" charset="0"/>
                <a:ea typeface="Calibri" panose="020F0502020204030204" pitchFamily="34" charset="0"/>
              </a:rPr>
              <a:t>	Để đạt được hiệu quả cao trong bất kỳ phương pháp giáo dục nào thì vai trò của bố mẹ là vô cùng quan trọng. </a:t>
            </a:r>
            <a:r>
              <a:rPr lang="nl-NL"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 qua những buổi họp phụ huynh, trao đổi trực tiếp, Zalo nhóm lớp, bảng tuyên truyền của lớp.... tôi tuyên truyền tới phụ huynh về STEAM thông qua những hoạt động cụ thể tôi đã thực hiện tại lớp mình. Từ đó phụ huynh mới thấy được hiệu quả thực của việc ứng dụng STEAM trong hoạt động của trẻ và cùng phối hợp với cô giáo trong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quả</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en-US" sz="1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endParaRPr lang="vi-VN"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vi-VN" dirty="0"/>
          </a:p>
        </p:txBody>
      </p:sp>
      <p:graphicFrame>
        <p:nvGraphicFramePr>
          <p:cNvPr id="3" name="Diagram 2">
            <a:extLst>
              <a:ext uri="{FF2B5EF4-FFF2-40B4-BE49-F238E27FC236}">
                <a16:creationId xmlns:a16="http://schemas.microsoft.com/office/drawing/2014/main" id="{04B4E0C5-7192-DF9C-C2B2-6DC0BFD584A1}"/>
              </a:ext>
            </a:extLst>
          </p:cNvPr>
          <p:cNvGraphicFramePr/>
          <p:nvPr>
            <p:extLst>
              <p:ext uri="{D42A27DB-BD31-4B8C-83A1-F6EECF244321}">
                <p14:modId xmlns:p14="http://schemas.microsoft.com/office/powerpoint/2010/main" val="832560060"/>
              </p:ext>
            </p:extLst>
          </p:nvPr>
        </p:nvGraphicFramePr>
        <p:xfrm>
          <a:off x="149056" y="22578"/>
          <a:ext cx="7166144"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4800" y="4419600"/>
            <a:ext cx="3051344" cy="22861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843751" y="4360541"/>
            <a:ext cx="3130172" cy="234517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045014" y="3079686"/>
            <a:ext cx="3053972" cy="228808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49199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par>
                                <p:cTn id="17" presetID="3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90"/>
                                          </p:val>
                                        </p:tav>
                                        <p:tav tm="100000">
                                          <p:val>
                                            <p:fltVal val="0"/>
                                          </p:val>
                                        </p:tav>
                                      </p:tavLst>
                                    </p:anim>
                                    <p:animEffect transition="in" filter="fade">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07" y="456020"/>
            <a:ext cx="505296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8" name="Picture 17" descr="A picture containing doll, toy&#10;&#10;Description automatically generated">
            <a:extLst>
              <a:ext uri="{FF2B5EF4-FFF2-40B4-BE49-F238E27FC236}">
                <a16:creationId xmlns:a16="http://schemas.microsoft.com/office/drawing/2014/main" id="{585B8FFE-AE7E-FA57-35BF-86BA892F23F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165852"/>
            <a:ext cx="1813457" cy="1813457"/>
          </a:xfrm>
          <a:prstGeom prst="rect">
            <a:avLst/>
          </a:prstGeom>
        </p:spPr>
      </p:pic>
      <p:sp>
        <p:nvSpPr>
          <p:cNvPr id="20" name="Hexagon 19">
            <a:extLst>
              <a:ext uri="{FF2B5EF4-FFF2-40B4-BE49-F238E27FC236}">
                <a16:creationId xmlns:a16="http://schemas.microsoft.com/office/drawing/2014/main" id="{2F723776-3696-CD3C-739C-CD5DC2E48DF4}"/>
              </a:ext>
            </a:extLst>
          </p:cNvPr>
          <p:cNvSpPr/>
          <p:nvPr/>
        </p:nvSpPr>
        <p:spPr>
          <a:xfrm>
            <a:off x="8111142" y="-501127"/>
            <a:ext cx="1412607" cy="12192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a:extLst>
              <a:ext uri="{FF2B5EF4-FFF2-40B4-BE49-F238E27FC236}">
                <a16:creationId xmlns:a16="http://schemas.microsoft.com/office/drawing/2014/main" id="{63CFAECA-859B-FCD2-6E83-11B3C6CC2E58}"/>
              </a:ext>
            </a:extLst>
          </p:cNvPr>
          <p:cNvSpPr/>
          <p:nvPr/>
        </p:nvSpPr>
        <p:spPr>
          <a:xfrm>
            <a:off x="8187792" y="5878648"/>
            <a:ext cx="1412607" cy="1219200"/>
          </a:xfrm>
          <a:prstGeom prst="hexagon">
            <a:avLst/>
          </a:prstGeom>
          <a:gradFill>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 name="Group 1">
            <a:extLst>
              <a:ext uri="{FF2B5EF4-FFF2-40B4-BE49-F238E27FC236}">
                <a16:creationId xmlns:a16="http://schemas.microsoft.com/office/drawing/2014/main" id="{36247619-2894-A924-9934-C7D42FC2DA27}"/>
              </a:ext>
            </a:extLst>
          </p:cNvPr>
          <p:cNvGrpSpPr/>
          <p:nvPr/>
        </p:nvGrpSpPr>
        <p:grpSpPr>
          <a:xfrm>
            <a:off x="1219200" y="1945267"/>
            <a:ext cx="7391401" cy="2696170"/>
            <a:chOff x="609600" y="1113830"/>
            <a:chExt cx="7391401" cy="2696170"/>
          </a:xfrm>
        </p:grpSpPr>
        <p:sp>
          <p:nvSpPr>
            <p:cNvPr id="3" name="Rectangle: Rounded Corners 2">
              <a:extLst>
                <a:ext uri="{FF2B5EF4-FFF2-40B4-BE49-F238E27FC236}">
                  <a16:creationId xmlns:a16="http://schemas.microsoft.com/office/drawing/2014/main" id="{EC973539-7AE8-5B74-3D66-6777EF02BECE}"/>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ask="http://schemas.microsoft.com/office/drawing/2018/sketchyshapes" xmln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 name="Rectangle: Rounded Corners 3">
              <a:extLst>
                <a:ext uri="{FF2B5EF4-FFF2-40B4-BE49-F238E27FC236}">
                  <a16:creationId xmlns:a16="http://schemas.microsoft.com/office/drawing/2014/main" id="{83C52D2B-6401-843C-0AB3-4F1E11A49E22}"/>
                </a:ext>
              </a:extLst>
            </p:cNvPr>
            <p:cNvSpPr/>
            <p:nvPr/>
          </p:nvSpPr>
          <p:spPr>
            <a:xfrm>
              <a:off x="1905000" y="2133600"/>
              <a:ext cx="5943600" cy="1524000"/>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Kết</a:t>
              </a:r>
              <a:r>
                <a:rPr lang="en-US" sz="4800" b="1" dirty="0">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quả</a:t>
              </a:r>
              <a:r>
                <a:rPr lang="en-US" sz="4800" b="1" dirty="0">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đạt</a:t>
              </a:r>
              <a:r>
                <a:rPr lang="en-US" sz="4800" b="1" dirty="0">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 </a:t>
              </a:r>
              <a:r>
                <a:rPr lang="en-US" sz="4800" b="1" dirty="0" err="1">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được</a:t>
              </a:r>
              <a:endParaRPr lang="en-US" sz="4800" b="1" dirty="0">
                <a:ln w="9525">
                  <a:solidFill>
                    <a:schemeClr val="bg1"/>
                  </a:solidFill>
                  <a:prstDash val="solid"/>
                </a:ln>
                <a:solidFill>
                  <a:srgbClr val="2D6B25"/>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endParaRPr>
            </a:p>
            <a:p>
              <a:pPr algn="ctr"/>
              <a:endParaRPr lang="vi-VN" dirty="0"/>
            </a:p>
          </p:txBody>
        </p:sp>
        <p:sp>
          <p:nvSpPr>
            <p:cNvPr id="5" name="Diamond 4">
              <a:extLst>
                <a:ext uri="{FF2B5EF4-FFF2-40B4-BE49-F238E27FC236}">
                  <a16:creationId xmlns:a16="http://schemas.microsoft.com/office/drawing/2014/main" id="{5241A24C-BA0A-F54A-F237-7F1D311E9490}"/>
                </a:ext>
              </a:extLst>
            </p:cNvPr>
            <p:cNvSpPr/>
            <p:nvPr/>
          </p:nvSpPr>
          <p:spPr>
            <a:xfrm>
              <a:off x="609600" y="1113830"/>
              <a:ext cx="1676400" cy="1600199"/>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Tree>
    <p:extLst>
      <p:ext uri="{BB962C8B-B14F-4D97-AF65-F5344CB8AC3E}">
        <p14:creationId xmlns:p14="http://schemas.microsoft.com/office/powerpoint/2010/main" val="24778931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18821C-62EF-3EE3-9623-0D4AF943AA1E}"/>
              </a:ext>
            </a:extLst>
          </p:cNvPr>
          <p:cNvGrpSpPr/>
          <p:nvPr/>
        </p:nvGrpSpPr>
        <p:grpSpPr>
          <a:xfrm>
            <a:off x="326849" y="67733"/>
            <a:ext cx="8490301" cy="1309383"/>
            <a:chOff x="1250515" y="1371597"/>
            <a:chExt cx="6750486" cy="2438403"/>
          </a:xfrm>
        </p:grpSpPr>
        <p:sp>
          <p:nvSpPr>
            <p:cNvPr id="4" name="Rectangle: Rounded Corners 3">
              <a:extLst>
                <a:ext uri="{FF2B5EF4-FFF2-40B4-BE49-F238E27FC236}">
                  <a16:creationId xmlns:a16="http://schemas.microsoft.com/office/drawing/2014/main" id="{E0B332AD-3BDF-8ED8-8B94-4AF8E1B4DC28}"/>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ask="http://schemas.microsoft.com/office/drawing/2018/sketchyshapes" xmln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Rounded Corners 4">
              <a:extLst>
                <a:ext uri="{FF2B5EF4-FFF2-40B4-BE49-F238E27FC236}">
                  <a16:creationId xmlns:a16="http://schemas.microsoft.com/office/drawing/2014/main" id="{792418F8-3F87-2812-05AA-029EC72F94E8}"/>
                </a:ext>
              </a:extLst>
            </p:cNvPr>
            <p:cNvSpPr/>
            <p:nvPr/>
          </p:nvSpPr>
          <p:spPr>
            <a:xfrm>
              <a:off x="1942228" y="2171698"/>
              <a:ext cx="5943600" cy="1380531"/>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solidFill>
                    <a:srgbClr val="00B050"/>
                  </a:solidFill>
                  <a:latin typeface="Times New Roman" panose="02020603050405020304" pitchFamily="18" charset="0"/>
                  <a:cs typeface="Times New Roman" panose="02020603050405020304" pitchFamily="18" charset="0"/>
                </a:rPr>
                <a:t>Bảng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tổng</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hợp</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kết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quả</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khảo</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sát</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và</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đánh</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giá</a:t>
              </a:r>
              <a:r>
                <a:rPr lang="en-US" sz="2800" b="1" dirty="0">
                  <a:solidFill>
                    <a:srgbClr val="00B050"/>
                  </a:solidFill>
                  <a:latin typeface="Times New Roman" panose="02020603050405020304" pitchFamily="18" charset="0"/>
                  <a:cs typeface="Times New Roman" panose="02020603050405020304" pitchFamily="18" charset="0"/>
                </a:rPr>
                <a:t> </a:t>
              </a:r>
              <a:r>
                <a:rPr lang="en-US" sz="2800" b="1" dirty="0" err="1">
                  <a:solidFill>
                    <a:srgbClr val="00B050"/>
                  </a:solidFill>
                  <a:latin typeface="Times New Roman" panose="02020603050405020304" pitchFamily="18" charset="0"/>
                  <a:cs typeface="Times New Roman" panose="02020603050405020304" pitchFamily="18" charset="0"/>
                </a:rPr>
                <a:t>trẻ</a:t>
              </a:r>
              <a:endParaRPr lang="en-US" sz="2800" b="1" dirty="0">
                <a:solidFill>
                  <a:srgbClr val="00B050"/>
                </a:solidFill>
                <a:latin typeface="Times New Roman" panose="02020603050405020304" pitchFamily="18" charset="0"/>
                <a:cs typeface="Times New Roman" panose="02020603050405020304" pitchFamily="18" charset="0"/>
              </a:endParaRPr>
            </a:p>
            <a:p>
              <a:pPr algn="ctr"/>
              <a:endParaRPr lang="vi-VN" sz="1100" dirty="0"/>
            </a:p>
          </p:txBody>
        </p:sp>
        <p:sp>
          <p:nvSpPr>
            <p:cNvPr id="7" name="Diamond 6">
              <a:extLst>
                <a:ext uri="{FF2B5EF4-FFF2-40B4-BE49-F238E27FC236}">
                  <a16:creationId xmlns:a16="http://schemas.microsoft.com/office/drawing/2014/main" id="{F3D32626-A194-E53D-83A7-29D8002C36A7}"/>
                </a:ext>
              </a:extLst>
            </p:cNvPr>
            <p:cNvSpPr/>
            <p:nvPr/>
          </p:nvSpPr>
          <p:spPr>
            <a:xfrm>
              <a:off x="1250515" y="1371597"/>
              <a:ext cx="908779" cy="1600201"/>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aphicFrame>
        <p:nvGraphicFramePr>
          <p:cNvPr id="19" name="Chart 18">
            <a:extLst>
              <a:ext uri="{FF2B5EF4-FFF2-40B4-BE49-F238E27FC236}">
                <a16:creationId xmlns:a16="http://schemas.microsoft.com/office/drawing/2014/main" id="{C1FE07DD-8C86-79A6-A68D-A23BCC9461C4}"/>
              </a:ext>
            </a:extLst>
          </p:cNvPr>
          <p:cNvGraphicFramePr/>
          <p:nvPr>
            <p:extLst>
              <p:ext uri="{D42A27DB-BD31-4B8C-83A1-F6EECF244321}">
                <p14:modId xmlns:p14="http://schemas.microsoft.com/office/powerpoint/2010/main" val="3755843120"/>
              </p:ext>
            </p:extLst>
          </p:nvPr>
        </p:nvGraphicFramePr>
        <p:xfrm>
          <a:off x="493799" y="1515533"/>
          <a:ext cx="8839200" cy="5342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724506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18821C-62EF-3EE3-9623-0D4AF943AA1E}"/>
              </a:ext>
            </a:extLst>
          </p:cNvPr>
          <p:cNvGrpSpPr/>
          <p:nvPr/>
        </p:nvGrpSpPr>
        <p:grpSpPr>
          <a:xfrm>
            <a:off x="533400" y="457200"/>
            <a:ext cx="3314700" cy="1309383"/>
            <a:chOff x="1250515" y="1371597"/>
            <a:chExt cx="6750486" cy="2438403"/>
          </a:xfrm>
        </p:grpSpPr>
        <p:sp>
          <p:nvSpPr>
            <p:cNvPr id="4" name="Rectangle: Rounded Corners 3">
              <a:extLst>
                <a:ext uri="{FF2B5EF4-FFF2-40B4-BE49-F238E27FC236}">
                  <a16:creationId xmlns:a16="http://schemas.microsoft.com/office/drawing/2014/main" id="{E0B332AD-3BDF-8ED8-8B94-4AF8E1B4DC28}"/>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ask="http://schemas.microsoft.com/office/drawing/2018/sketchyshapes" xmln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Rounded Corners 4">
              <a:extLst>
                <a:ext uri="{FF2B5EF4-FFF2-40B4-BE49-F238E27FC236}">
                  <a16:creationId xmlns:a16="http://schemas.microsoft.com/office/drawing/2014/main" id="{792418F8-3F87-2812-05AA-029EC72F94E8}"/>
                </a:ext>
              </a:extLst>
            </p:cNvPr>
            <p:cNvSpPr/>
            <p:nvPr/>
          </p:nvSpPr>
          <p:spPr>
            <a:xfrm>
              <a:off x="1942228" y="2171698"/>
              <a:ext cx="5943600" cy="1380531"/>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00B050"/>
                  </a:solidFill>
                  <a:latin typeface="Times New Roman" panose="02020603050405020304" pitchFamily="18" charset="0"/>
                  <a:cs typeface="Times New Roman" panose="02020603050405020304" pitchFamily="18" charset="0"/>
                </a:rPr>
                <a:t>Đối</a:t>
              </a:r>
              <a:r>
                <a:rPr lang="en-US" sz="2600" b="1" dirty="0">
                  <a:solidFill>
                    <a:srgbClr val="00B050"/>
                  </a:solidFill>
                  <a:latin typeface="Times New Roman" panose="02020603050405020304" pitchFamily="18" charset="0"/>
                  <a:cs typeface="Times New Roman" panose="02020603050405020304" pitchFamily="18" charset="0"/>
                </a:rPr>
                <a:t> </a:t>
              </a:r>
              <a:r>
                <a:rPr lang="en-US" sz="2600" b="1" dirty="0" err="1">
                  <a:solidFill>
                    <a:srgbClr val="00B050"/>
                  </a:solidFill>
                  <a:latin typeface="Times New Roman" panose="02020603050405020304" pitchFamily="18" charset="0"/>
                  <a:cs typeface="Times New Roman" panose="02020603050405020304" pitchFamily="18" charset="0"/>
                </a:rPr>
                <a:t>với</a:t>
              </a:r>
              <a:r>
                <a:rPr lang="en-US" sz="2600" b="1" dirty="0">
                  <a:solidFill>
                    <a:srgbClr val="00B050"/>
                  </a:solidFill>
                  <a:latin typeface="Times New Roman" panose="02020603050405020304" pitchFamily="18" charset="0"/>
                  <a:cs typeface="Times New Roman" panose="02020603050405020304" pitchFamily="18" charset="0"/>
                </a:rPr>
                <a:t> </a:t>
              </a:r>
              <a:r>
                <a:rPr lang="en-US" sz="2600" b="1" dirty="0" err="1">
                  <a:solidFill>
                    <a:srgbClr val="00B050"/>
                  </a:solidFill>
                  <a:latin typeface="Times New Roman" panose="02020603050405020304" pitchFamily="18" charset="0"/>
                  <a:cs typeface="Times New Roman" panose="02020603050405020304" pitchFamily="18" charset="0"/>
                </a:rPr>
                <a:t>giáo</a:t>
              </a:r>
              <a:r>
                <a:rPr lang="en-US" sz="2600" b="1" dirty="0">
                  <a:solidFill>
                    <a:srgbClr val="00B050"/>
                  </a:solidFill>
                  <a:latin typeface="Times New Roman" panose="02020603050405020304" pitchFamily="18" charset="0"/>
                  <a:cs typeface="Times New Roman" panose="02020603050405020304" pitchFamily="18" charset="0"/>
                </a:rPr>
                <a:t> </a:t>
              </a:r>
              <a:r>
                <a:rPr lang="en-US" sz="2600" b="1" dirty="0" err="1">
                  <a:solidFill>
                    <a:srgbClr val="00B050"/>
                  </a:solidFill>
                  <a:latin typeface="Times New Roman" panose="02020603050405020304" pitchFamily="18" charset="0"/>
                  <a:cs typeface="Times New Roman" panose="02020603050405020304" pitchFamily="18" charset="0"/>
                </a:rPr>
                <a:t>viên</a:t>
              </a:r>
              <a:endParaRPr lang="en-US" sz="2600" b="1" dirty="0">
                <a:solidFill>
                  <a:srgbClr val="00B050"/>
                </a:solidFill>
                <a:latin typeface="Times New Roman" panose="02020603050405020304" pitchFamily="18" charset="0"/>
                <a:cs typeface="Times New Roman" panose="02020603050405020304" pitchFamily="18" charset="0"/>
              </a:endParaRPr>
            </a:p>
          </p:txBody>
        </p:sp>
        <p:sp>
          <p:nvSpPr>
            <p:cNvPr id="7" name="Diamond 6">
              <a:extLst>
                <a:ext uri="{FF2B5EF4-FFF2-40B4-BE49-F238E27FC236}">
                  <a16:creationId xmlns:a16="http://schemas.microsoft.com/office/drawing/2014/main" id="{F3D32626-A194-E53D-83A7-29D8002C36A7}"/>
                </a:ext>
              </a:extLst>
            </p:cNvPr>
            <p:cNvSpPr/>
            <p:nvPr/>
          </p:nvSpPr>
          <p:spPr>
            <a:xfrm>
              <a:off x="1250515" y="1371597"/>
              <a:ext cx="908779" cy="1600201"/>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 name="Rectangle 2">
            <a:extLst>
              <a:ext uri="{FF2B5EF4-FFF2-40B4-BE49-F238E27FC236}">
                <a16:creationId xmlns:a16="http://schemas.microsoft.com/office/drawing/2014/main" id="{0B91BB3B-88CB-257D-118A-5485C5A61522}"/>
              </a:ext>
            </a:extLst>
          </p:cNvPr>
          <p:cNvSpPr/>
          <p:nvPr/>
        </p:nvSpPr>
        <p:spPr>
          <a:xfrm>
            <a:off x="533400" y="1905000"/>
            <a:ext cx="3314700" cy="36576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en-US" dirty="0">
                <a:solidFill>
                  <a:srgbClr val="FF0000"/>
                </a:solidFill>
                <a:latin typeface="Times New Roman" panose="02020603050405020304" pitchFamily="18" charset="0"/>
                <a:cs typeface="Times New Roman" panose="02020603050405020304" pitchFamily="18" charset="0"/>
              </a:rPr>
              <a:t>	Sau </a:t>
            </a:r>
            <a:r>
              <a:rPr lang="en-US" dirty="0" err="1">
                <a:solidFill>
                  <a:srgbClr val="FF0000"/>
                </a:solidFill>
                <a:latin typeface="Times New Roman" panose="02020603050405020304" pitchFamily="18" charset="0"/>
                <a:cs typeface="Times New Roman" panose="02020603050405020304" pitchFamily="18" charset="0"/>
              </a:rPr>
              <a:t>khi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tham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các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lớp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tập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huấn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tìm</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hiểu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học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hỏi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tôi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dần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lĩnh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hội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được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kiến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thức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STEAM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bước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đầu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áp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lớp</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của</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mình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Tuy</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chỉ</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có</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một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thời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gian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ngắn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nhưng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bản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thân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tôi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hiểu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biết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hơn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STEAM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đang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STEAM </a:t>
            </a:r>
            <a:r>
              <a:rPr lang="en-US" dirty="0" err="1">
                <a:solidFill>
                  <a:srgbClr val="FF0000"/>
                </a:solidFill>
                <a:latin typeface="Times New Roman" panose="02020603050405020304" pitchFamily="18" charset="0"/>
                <a:cs typeface="Times New Roman" panose="02020603050405020304" pitchFamily="18" charset="0"/>
              </a:rPr>
              <a:t>vào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giảng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dạy</a:t>
            </a:r>
            <a:r>
              <a:rPr lang="en-US" dirty="0">
                <a:solidFill>
                  <a:srgbClr val="FF0000"/>
                </a:solidFill>
                <a:latin typeface="Times New Roman" panose="02020603050405020304" pitchFamily="18" charset="0"/>
                <a:cs typeface="Times New Roman" panose="02020603050405020304" pitchFamily="18" charset="0"/>
              </a:rPr>
              <a:t> 1 </a:t>
            </a:r>
            <a:r>
              <a:rPr lang="en-US" dirty="0" err="1">
                <a:solidFill>
                  <a:srgbClr val="FF0000"/>
                </a:solidFill>
                <a:latin typeface="Times New Roman" panose="02020603050405020304" pitchFamily="18" charset="0"/>
                <a:cs typeface="Times New Roman" panose="02020603050405020304" pitchFamily="18" charset="0"/>
              </a:rPr>
              <a:t>cách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tích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cực</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hiệu</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quả</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nhất</a:t>
            </a:r>
            <a:r>
              <a:rPr lang="en-US" dirty="0">
                <a:solidFill>
                  <a:srgbClr val="FF0000"/>
                </a:solidFill>
                <a:latin typeface="Times New Roman" panose="02020603050405020304" pitchFamily="18" charset="0"/>
                <a:cs typeface="Times New Roman" panose="02020603050405020304" pitchFamily="18" charset="0"/>
              </a:rPr>
              <a:t>.</a:t>
            </a:r>
          </a:p>
        </p:txBody>
      </p:sp>
      <p:grpSp>
        <p:nvGrpSpPr>
          <p:cNvPr id="6" name="Group 5">
            <a:extLst>
              <a:ext uri="{FF2B5EF4-FFF2-40B4-BE49-F238E27FC236}">
                <a16:creationId xmlns:a16="http://schemas.microsoft.com/office/drawing/2014/main" id="{AD143C9B-C674-1F7B-0C72-1E5B8DD4F19F}"/>
              </a:ext>
            </a:extLst>
          </p:cNvPr>
          <p:cNvGrpSpPr/>
          <p:nvPr/>
        </p:nvGrpSpPr>
        <p:grpSpPr>
          <a:xfrm>
            <a:off x="5038123" y="582874"/>
            <a:ext cx="3314700" cy="1309383"/>
            <a:chOff x="1250515" y="1371597"/>
            <a:chExt cx="6750486" cy="2438403"/>
          </a:xfrm>
        </p:grpSpPr>
        <p:sp>
          <p:nvSpPr>
            <p:cNvPr id="8" name="Rectangle: Rounded Corners 7">
              <a:extLst>
                <a:ext uri="{FF2B5EF4-FFF2-40B4-BE49-F238E27FC236}">
                  <a16:creationId xmlns:a16="http://schemas.microsoft.com/office/drawing/2014/main" id="{9660B154-6B90-FE67-8678-A1F1323CBD82}"/>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ask="http://schemas.microsoft.com/office/drawing/2018/sketchyshapes" xmln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Rectangle: Rounded Corners 8">
              <a:extLst>
                <a:ext uri="{FF2B5EF4-FFF2-40B4-BE49-F238E27FC236}">
                  <a16:creationId xmlns:a16="http://schemas.microsoft.com/office/drawing/2014/main" id="{718EB73A-0240-F51C-8F05-E73027A8B0B9}"/>
                </a:ext>
              </a:extLst>
            </p:cNvPr>
            <p:cNvSpPr/>
            <p:nvPr/>
          </p:nvSpPr>
          <p:spPr>
            <a:xfrm>
              <a:off x="1942228" y="2171698"/>
              <a:ext cx="5943600" cy="1380531"/>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err="1">
                  <a:solidFill>
                    <a:srgbClr val="00B050"/>
                  </a:solidFill>
                  <a:latin typeface="Times New Roman" panose="02020603050405020304" pitchFamily="18" charset="0"/>
                  <a:cs typeface="Times New Roman" panose="02020603050405020304" pitchFamily="18" charset="0"/>
                </a:rPr>
                <a:t>Đối</a:t>
              </a:r>
              <a:r>
                <a:rPr lang="en-US" sz="2600" b="1" dirty="0">
                  <a:solidFill>
                    <a:srgbClr val="00B050"/>
                  </a:solidFill>
                  <a:latin typeface="Times New Roman" panose="02020603050405020304" pitchFamily="18" charset="0"/>
                  <a:cs typeface="Times New Roman" panose="02020603050405020304" pitchFamily="18" charset="0"/>
                </a:rPr>
                <a:t> </a:t>
              </a:r>
              <a:r>
                <a:rPr lang="en-US" sz="2600" b="1" dirty="0" err="1">
                  <a:solidFill>
                    <a:srgbClr val="00B050"/>
                  </a:solidFill>
                  <a:latin typeface="Times New Roman" panose="02020603050405020304" pitchFamily="18" charset="0"/>
                  <a:cs typeface="Times New Roman" panose="02020603050405020304" pitchFamily="18" charset="0"/>
                </a:rPr>
                <a:t>với</a:t>
              </a:r>
              <a:r>
                <a:rPr lang="en-US" sz="2600" b="1" dirty="0">
                  <a:solidFill>
                    <a:srgbClr val="00B050"/>
                  </a:solidFill>
                  <a:latin typeface="Times New Roman" panose="02020603050405020304" pitchFamily="18" charset="0"/>
                  <a:cs typeface="Times New Roman" panose="02020603050405020304" pitchFamily="18" charset="0"/>
                </a:rPr>
                <a:t> </a:t>
              </a:r>
              <a:r>
                <a:rPr lang="en-US" sz="2600" b="1" dirty="0" err="1">
                  <a:solidFill>
                    <a:srgbClr val="00B050"/>
                  </a:solidFill>
                  <a:latin typeface="Times New Roman" panose="02020603050405020304" pitchFamily="18" charset="0"/>
                  <a:cs typeface="Times New Roman" panose="02020603050405020304" pitchFamily="18" charset="0"/>
                </a:rPr>
                <a:t>phụ</a:t>
              </a:r>
              <a:r>
                <a:rPr lang="en-US" sz="2600" b="1" dirty="0">
                  <a:solidFill>
                    <a:srgbClr val="00B050"/>
                  </a:solidFill>
                  <a:latin typeface="Times New Roman" panose="02020603050405020304" pitchFamily="18" charset="0"/>
                  <a:cs typeface="Times New Roman" panose="02020603050405020304" pitchFamily="18" charset="0"/>
                </a:rPr>
                <a:t> </a:t>
              </a:r>
              <a:r>
                <a:rPr lang="en-US" sz="2600" b="1" dirty="0" err="1">
                  <a:solidFill>
                    <a:srgbClr val="00B050"/>
                  </a:solidFill>
                  <a:latin typeface="Times New Roman" panose="02020603050405020304" pitchFamily="18" charset="0"/>
                  <a:cs typeface="Times New Roman" panose="02020603050405020304" pitchFamily="18" charset="0"/>
                </a:rPr>
                <a:t>huynh</a:t>
              </a:r>
              <a:endParaRPr lang="en-US" sz="2600" b="1" dirty="0">
                <a:solidFill>
                  <a:srgbClr val="00B050"/>
                </a:solidFill>
                <a:latin typeface="Times New Roman" panose="02020603050405020304" pitchFamily="18" charset="0"/>
                <a:cs typeface="Times New Roman" panose="02020603050405020304" pitchFamily="18" charset="0"/>
              </a:endParaRPr>
            </a:p>
            <a:p>
              <a:pPr algn="ctr"/>
              <a:endParaRPr lang="vi-VN" sz="1100" dirty="0"/>
            </a:p>
          </p:txBody>
        </p:sp>
        <p:sp>
          <p:nvSpPr>
            <p:cNvPr id="10" name="Diamond 9">
              <a:extLst>
                <a:ext uri="{FF2B5EF4-FFF2-40B4-BE49-F238E27FC236}">
                  <a16:creationId xmlns:a16="http://schemas.microsoft.com/office/drawing/2014/main" id="{DE33BC79-E77C-B4AC-452C-0505597636C8}"/>
                </a:ext>
              </a:extLst>
            </p:cNvPr>
            <p:cNvSpPr/>
            <p:nvPr/>
          </p:nvSpPr>
          <p:spPr>
            <a:xfrm>
              <a:off x="1250515" y="1371597"/>
              <a:ext cx="908779" cy="1600201"/>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Rectangle 10">
            <a:extLst>
              <a:ext uri="{FF2B5EF4-FFF2-40B4-BE49-F238E27FC236}">
                <a16:creationId xmlns:a16="http://schemas.microsoft.com/office/drawing/2014/main" id="{EA4EA27A-8322-EEA5-0830-88A63E58E4E4}"/>
              </a:ext>
            </a:extLst>
          </p:cNvPr>
          <p:cNvSpPr/>
          <p:nvPr/>
        </p:nvSpPr>
        <p:spPr>
          <a:xfrm>
            <a:off x="5247131" y="2007926"/>
            <a:ext cx="3314700" cy="35546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lnSpc>
                <a:spcPct val="120000"/>
              </a:lnSpc>
            </a:pPr>
            <a:r>
              <a:rPr lang="en-US" sz="1600" dirty="0">
                <a:latin typeface="Times New Roman" panose="02020603050405020304" pitchFamily="18" charset="0"/>
                <a:cs typeface="Times New Roman" panose="02020603050405020304" pitchFamily="18" charset="0"/>
              </a:rPr>
              <a:t>	</a:t>
            </a:r>
            <a:r>
              <a:rPr lang="vi-VN" dirty="0">
                <a:solidFill>
                  <a:srgbClr val="FF0000"/>
                </a:solidFill>
                <a:latin typeface="Times New Roman" panose="02020603050405020304" pitchFamily="18" charset="0"/>
                <a:cs typeface="Times New Roman" panose="02020603050405020304" pitchFamily="18" charset="0"/>
              </a:rPr>
              <a:t>Nhận thức của phụ huynh học sinh ngày một nâng cao, phụ huynh đã hiểu rõ tầm quan trọng của việc giáo dục ứng dụng STEAM</a:t>
            </a:r>
            <a:r>
              <a:rPr lang="en-US" dirty="0">
                <a:solidFill>
                  <a:srgbClr val="FF0000"/>
                </a:solidFill>
                <a:latin typeface="Times New Roman" panose="02020603050405020304" pitchFamily="18" charset="0"/>
                <a:cs typeface="Times New Roman" panose="02020603050405020304" pitchFamily="18" charset="0"/>
              </a:rPr>
              <a:t> </a:t>
            </a:r>
            <a:endParaRPr lang="vi-VN" dirty="0">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Phụ</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huynh</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luôn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hưởng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và</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thường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xuyên</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trao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đổi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với</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giáo</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về</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những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ứng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dụng</a:t>
            </a:r>
            <a:r>
              <a:rPr lang="en-US" dirty="0">
                <a:solidFill>
                  <a:srgbClr val="FF0000"/>
                </a:solidFill>
                <a:latin typeface="Times New Roman" panose="02020603050405020304" pitchFamily="18" charset="0"/>
                <a:cs typeface="Times New Roman" panose="02020603050405020304" pitchFamily="18" charset="0"/>
              </a:rPr>
              <a:t> STEAM </a:t>
            </a:r>
            <a:r>
              <a:rPr lang="en-US" dirty="0" err="1">
                <a:solidFill>
                  <a:srgbClr val="FF0000"/>
                </a:solidFill>
                <a:latin typeface="Times New Roman" panose="02020603050405020304" pitchFamily="18" charset="0"/>
                <a:cs typeface="Times New Roman" panose="02020603050405020304" pitchFamily="18" charset="0"/>
              </a:rPr>
              <a:t>để</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cùng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cô</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hướng</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dẫn</a:t>
            </a:r>
            <a:r>
              <a:rPr lang="en-US" dirty="0">
                <a:solidFill>
                  <a:srgbClr val="FF0000"/>
                </a:solidFill>
                <a:latin typeface="Times New Roman" panose="02020603050405020304" pitchFamily="18" charset="0"/>
                <a:cs typeface="Times New Roman" panose="02020603050405020304" pitchFamily="18" charset="0"/>
              </a:rPr>
              <a:t> con </a:t>
            </a:r>
            <a:r>
              <a:rPr lang="en-US" dirty="0" err="1">
                <a:solidFill>
                  <a:srgbClr val="FF0000"/>
                </a:solidFill>
                <a:latin typeface="Times New Roman" panose="02020603050405020304" pitchFamily="18" charset="0"/>
                <a:cs typeface="Times New Roman" panose="02020603050405020304" pitchFamily="18" charset="0"/>
              </a:rPr>
              <a:t>hoạt</a:t>
            </a:r>
            <a:r>
              <a:rPr lang="en-US" dirty="0">
                <a:solidFill>
                  <a:srgbClr val="FF0000"/>
                </a:solidFill>
                <a:latin typeface="Times New Roman" panose="02020603050405020304" pitchFamily="18" charset="0"/>
                <a:cs typeface="Times New Roman" panose="02020603050405020304" pitchFamily="18" charset="0"/>
              </a:rPr>
              <a:t> </a:t>
            </a:r>
            <a:r>
              <a:rPr lang="en-US" dirty="0" err="1">
                <a:solidFill>
                  <a:srgbClr val="FF0000"/>
                </a:solidFill>
                <a:latin typeface="Times New Roman" panose="02020603050405020304" pitchFamily="18" charset="0"/>
                <a:cs typeface="Times New Roman" panose="02020603050405020304" pitchFamily="18" charset="0"/>
              </a:rPr>
              <a:t>động</a:t>
            </a:r>
            <a:r>
              <a:rPr lang="en-US" dirty="0">
                <a:solidFill>
                  <a:srgbClr val="FF0000"/>
                </a:solidFill>
                <a:latin typeface="Times New Roman" panose="02020603050405020304" pitchFamily="18" charset="0"/>
                <a:cs typeface="Times New Roman" panose="02020603050405020304" pitchFamily="18" charset="0"/>
              </a:rPr>
              <a:t>. </a:t>
            </a:r>
          </a:p>
          <a:p>
            <a:pPr algn="just"/>
            <a:r>
              <a:rPr lang="en-US" sz="20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834807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07" y="456020"/>
            <a:ext cx="505296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BB891102-6B0C-94D1-6F78-FD38934AC0B3}"/>
              </a:ext>
            </a:extLst>
          </p:cNvPr>
          <p:cNvSpPr txBox="1"/>
          <p:nvPr/>
        </p:nvSpPr>
        <p:spPr>
          <a:xfrm>
            <a:off x="3681566" y="3053844"/>
            <a:ext cx="5135880" cy="858785"/>
          </a:xfrm>
          <a:prstGeom prst="rect">
            <a:avLst/>
          </a:prstGeom>
        </p:spPr>
        <p:txBody>
          <a:bodyPr vert="horz" lIns="91440" tIns="45720" rIns="91440" bIns="45720" rtlCol="0" anchor="t">
            <a:noAutofit/>
          </a:bodyPr>
          <a:lstStyle/>
          <a:p>
            <a:pPr algn="ctr">
              <a:lnSpc>
                <a:spcPct val="17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III. </a:t>
            </a:r>
          </a:p>
          <a:p>
            <a:pPr algn="ctr">
              <a:lnSpc>
                <a:spcPct val="17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KẾT LUÂN</a:t>
            </a:r>
          </a:p>
        </p:txBody>
      </p:sp>
      <p:pic>
        <p:nvPicPr>
          <p:cNvPr id="18" name="Picture 17" descr="A picture containing doll, toy&#10;&#10;Description automatically generated">
            <a:extLst>
              <a:ext uri="{FF2B5EF4-FFF2-40B4-BE49-F238E27FC236}">
                <a16:creationId xmlns:a16="http://schemas.microsoft.com/office/drawing/2014/main" id="{585B8FFE-AE7E-FA57-35BF-86BA892F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7" y="2743199"/>
            <a:ext cx="2762639" cy="2762639"/>
          </a:xfrm>
          <a:prstGeom prst="rect">
            <a:avLst/>
          </a:prstGeom>
        </p:spPr>
      </p:pic>
      <p:pic>
        <p:nvPicPr>
          <p:cNvPr id="14" name="Picture 13" descr="A picture containing toy, doll, vector graphics&#10;&#10;Description automatically generated">
            <a:extLst>
              <a:ext uri="{FF2B5EF4-FFF2-40B4-BE49-F238E27FC236}">
                <a16:creationId xmlns:a16="http://schemas.microsoft.com/office/drawing/2014/main" id="{81AC0876-5A20-0C9A-A150-8DF22F87C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46" y="685800"/>
            <a:ext cx="2997049" cy="2997049"/>
          </a:xfrm>
          <a:prstGeom prst="rect">
            <a:avLst/>
          </a:prstGeom>
        </p:spPr>
      </p:pic>
      <p:sp>
        <p:nvSpPr>
          <p:cNvPr id="20" name="Hexagon 19">
            <a:extLst>
              <a:ext uri="{FF2B5EF4-FFF2-40B4-BE49-F238E27FC236}">
                <a16:creationId xmlns:a16="http://schemas.microsoft.com/office/drawing/2014/main" id="{2F723776-3696-CD3C-739C-CD5DC2E48DF4}"/>
              </a:ext>
            </a:extLst>
          </p:cNvPr>
          <p:cNvSpPr/>
          <p:nvPr/>
        </p:nvSpPr>
        <p:spPr>
          <a:xfrm>
            <a:off x="8111142" y="-501127"/>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a:extLst>
              <a:ext uri="{FF2B5EF4-FFF2-40B4-BE49-F238E27FC236}">
                <a16:creationId xmlns:a16="http://schemas.microsoft.com/office/drawing/2014/main" id="{63CFAECA-859B-FCD2-6E83-11B3C6CC2E58}"/>
              </a:ext>
            </a:extLst>
          </p:cNvPr>
          <p:cNvSpPr/>
          <p:nvPr/>
        </p:nvSpPr>
        <p:spPr>
          <a:xfrm>
            <a:off x="8187792" y="5878648"/>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7000744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18821C-62EF-3EE3-9623-0D4AF943AA1E}"/>
              </a:ext>
            </a:extLst>
          </p:cNvPr>
          <p:cNvGrpSpPr/>
          <p:nvPr/>
        </p:nvGrpSpPr>
        <p:grpSpPr>
          <a:xfrm>
            <a:off x="533400" y="457200"/>
            <a:ext cx="7696200" cy="1309383"/>
            <a:chOff x="1250515" y="1371597"/>
            <a:chExt cx="6750486" cy="2438403"/>
          </a:xfrm>
        </p:grpSpPr>
        <p:sp>
          <p:nvSpPr>
            <p:cNvPr id="4" name="Rectangle: Rounded Corners 3">
              <a:extLst>
                <a:ext uri="{FF2B5EF4-FFF2-40B4-BE49-F238E27FC236}">
                  <a16:creationId xmlns:a16="http://schemas.microsoft.com/office/drawing/2014/main" id="{E0B332AD-3BDF-8ED8-8B94-4AF8E1B4DC28}"/>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ask="http://schemas.microsoft.com/office/drawing/2018/sketchyshapes" xmln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Rounded Corners 4">
              <a:extLst>
                <a:ext uri="{FF2B5EF4-FFF2-40B4-BE49-F238E27FC236}">
                  <a16:creationId xmlns:a16="http://schemas.microsoft.com/office/drawing/2014/main" id="{792418F8-3F87-2812-05AA-029EC72F94E8}"/>
                </a:ext>
              </a:extLst>
            </p:cNvPr>
            <p:cNvSpPr/>
            <p:nvPr/>
          </p:nvSpPr>
          <p:spPr>
            <a:xfrm>
              <a:off x="1942228" y="2171698"/>
              <a:ext cx="5943600" cy="1380531"/>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B050"/>
                  </a:solidFill>
                  <a:latin typeface="Times New Roman" panose="02020603050405020304" pitchFamily="18" charset="0"/>
                  <a:cs typeface="Times New Roman" panose="02020603050405020304" pitchFamily="18" charset="0"/>
                </a:rPr>
                <a:t>KẾT LUÂN</a:t>
              </a:r>
            </a:p>
          </p:txBody>
        </p:sp>
        <p:sp>
          <p:nvSpPr>
            <p:cNvPr id="7" name="Diamond 6">
              <a:extLst>
                <a:ext uri="{FF2B5EF4-FFF2-40B4-BE49-F238E27FC236}">
                  <a16:creationId xmlns:a16="http://schemas.microsoft.com/office/drawing/2014/main" id="{F3D32626-A194-E53D-83A7-29D8002C36A7}"/>
                </a:ext>
              </a:extLst>
            </p:cNvPr>
            <p:cNvSpPr/>
            <p:nvPr/>
          </p:nvSpPr>
          <p:spPr>
            <a:xfrm>
              <a:off x="1250515" y="1371597"/>
              <a:ext cx="908779" cy="1600201"/>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Rectangle 10">
            <a:extLst>
              <a:ext uri="{FF2B5EF4-FFF2-40B4-BE49-F238E27FC236}">
                <a16:creationId xmlns:a16="http://schemas.microsoft.com/office/drawing/2014/main" id="{EA4EA27A-8322-EEA5-0830-88A63E58E4E4}"/>
              </a:ext>
            </a:extLst>
          </p:cNvPr>
          <p:cNvSpPr/>
          <p:nvPr/>
        </p:nvSpPr>
        <p:spPr>
          <a:xfrm>
            <a:off x="443484" y="2046518"/>
            <a:ext cx="8257031" cy="462147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20000"/>
              </a:lnSpc>
            </a:pPr>
            <a:r>
              <a:rPr lang="en-US" sz="1600"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STEAM </a:t>
            </a:r>
            <a:r>
              <a:rPr lang="en-US" dirty="0" err="1">
                <a:latin typeface="Times New Roman" panose="02020603050405020304" pitchFamily="18" charset="0"/>
                <a:cs typeface="Times New Roman" panose="02020603050405020304" pitchFamily="18" charset="0"/>
              </a:rPr>
              <a:t>trang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bị</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lĩnh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vực</a:t>
            </a:r>
            <a:r>
              <a:rPr lang="en-US" dirty="0">
                <a:latin typeface="Times New Roman" panose="02020603050405020304" pitchFamily="18" charset="0"/>
                <a:cs typeface="Times New Roman" panose="02020603050405020304" pitchFamily="18" charset="0"/>
              </a:rPr>
              <a:t> khoa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nghệ</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toán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hợp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ghép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bổ</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biết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nguyên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được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sản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phẩm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cuộc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sống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hằng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dục</a:t>
            </a:r>
            <a:r>
              <a:rPr lang="en-US" dirty="0">
                <a:latin typeface="Times New Roman" panose="02020603050405020304" pitchFamily="18" charset="0"/>
                <a:cs typeface="Times New Roman" panose="02020603050405020304" pitchFamily="18" charset="0"/>
              </a:rPr>
              <a:t> STEAM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giữa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thuyết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tiễn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con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việc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a:p>
            <a:pPr>
              <a:lnSpc>
                <a:spcPct val="120000"/>
              </a:lnSpc>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mầm</a:t>
            </a:r>
            <a:r>
              <a:rPr lang="en-US" dirty="0">
                <a:latin typeface="Times New Roman" panose="02020603050405020304" pitchFamily="18" charset="0"/>
                <a:cs typeface="Times New Roman" panose="02020603050405020304" pitchFamily="18" charset="0"/>
              </a:rPr>
              <a:t> non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khuyến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khích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bé</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tự</a:t>
            </a:r>
            <a:r>
              <a:rPr lang="en-US" dirty="0">
                <a:latin typeface="Times New Roman" panose="02020603050405020304" pitchFamily="18" charset="0"/>
                <a:cs typeface="Times New Roman" panose="02020603050405020304" pitchFamily="18" charset="0"/>
              </a:rPr>
              <a:t> do </a:t>
            </a:r>
            <a:r>
              <a:rPr lang="en-US" dirty="0" err="1">
                <a:latin typeface="Times New Roman" panose="02020603050405020304" pitchFamily="18" charset="0"/>
                <a:cs typeface="Times New Roman" panose="02020603050405020304" pitchFamily="18" charset="0"/>
              </a:rPr>
              <a:t>thử</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nhiều</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nhau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kiềm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luôn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nghe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chiều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lại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học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sinh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một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kiến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thức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ngay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từ</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còn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nhỏ</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điểm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nổi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trội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rằng</a:t>
            </a:r>
            <a:r>
              <a:rPr lang="en-US" dirty="0">
                <a:latin typeface="Times New Roman" panose="02020603050405020304" pitchFamily="18" charset="0"/>
                <a:cs typeface="Times New Roman" panose="02020603050405020304" pitchFamily="18" charset="0"/>
              </a:rPr>
              <a:t> STEAM </a:t>
            </a:r>
            <a:r>
              <a:rPr lang="en-US" dirty="0" err="1">
                <a:latin typeface="Times New Roman" panose="02020603050405020304" pitchFamily="18" charset="0"/>
                <a:cs typeface="Times New Roman" panose="02020603050405020304" pitchFamily="18" charset="0"/>
              </a:rPr>
              <a:t>sẽ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giúp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đứa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trẻ</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mọi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khả</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năng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thành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những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cộng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đồng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mình</a:t>
            </a:r>
            <a:r>
              <a:rPr lang="en-US" dirty="0">
                <a:latin typeface="Times New Roman" panose="02020603050405020304" pitchFamily="18" charset="0"/>
                <a:cs typeface="Times New Roman" panose="02020603050405020304" pitchFamily="18" charset="0"/>
              </a:rPr>
              <a:t>.</a:t>
            </a: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636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a:extLst>
              <a:ext uri="{FF2B5EF4-FFF2-40B4-BE49-F238E27FC236}">
                <a16:creationId xmlns:a16="http://schemas.microsoft.com/office/drawing/2014/main" id="{3CBF60F1-7BD6-2742-E10B-29AE30899332}"/>
              </a:ext>
            </a:extLst>
          </p:cNvPr>
          <p:cNvGraphicFramePr/>
          <p:nvPr>
            <p:extLst>
              <p:ext uri="{D42A27DB-BD31-4B8C-83A1-F6EECF244321}">
                <p14:modId xmlns:p14="http://schemas.microsoft.com/office/powerpoint/2010/main" val="879302435"/>
              </p:ext>
            </p:extLst>
          </p:nvPr>
        </p:nvGraphicFramePr>
        <p:xfrm>
          <a:off x="457200" y="381000"/>
          <a:ext cx="8229600" cy="6324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Hexagon 7">
            <a:extLst>
              <a:ext uri="{FF2B5EF4-FFF2-40B4-BE49-F238E27FC236}">
                <a16:creationId xmlns:a16="http://schemas.microsoft.com/office/drawing/2014/main" id="{157AEEA3-A251-9A5B-FBF8-B9C51CEF4E50}"/>
              </a:ext>
            </a:extLst>
          </p:cNvPr>
          <p:cNvSpPr/>
          <p:nvPr/>
        </p:nvSpPr>
        <p:spPr>
          <a:xfrm>
            <a:off x="-457200" y="6248400"/>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Hexagon 8">
            <a:extLst>
              <a:ext uri="{FF2B5EF4-FFF2-40B4-BE49-F238E27FC236}">
                <a16:creationId xmlns:a16="http://schemas.microsoft.com/office/drawing/2014/main" id="{CC371403-463A-2EA5-4A7E-D899D87B9758}"/>
              </a:ext>
            </a:extLst>
          </p:cNvPr>
          <p:cNvSpPr/>
          <p:nvPr/>
        </p:nvSpPr>
        <p:spPr>
          <a:xfrm>
            <a:off x="589547" y="6248400"/>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Hexagon 9">
            <a:extLst>
              <a:ext uri="{FF2B5EF4-FFF2-40B4-BE49-F238E27FC236}">
                <a16:creationId xmlns:a16="http://schemas.microsoft.com/office/drawing/2014/main" id="{09DEB34D-40CA-5921-7E3D-E5D706E7E168}"/>
              </a:ext>
            </a:extLst>
          </p:cNvPr>
          <p:cNvSpPr/>
          <p:nvPr/>
        </p:nvSpPr>
        <p:spPr>
          <a:xfrm>
            <a:off x="8458200" y="6288505"/>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Hexagon 10">
            <a:extLst>
              <a:ext uri="{FF2B5EF4-FFF2-40B4-BE49-F238E27FC236}">
                <a16:creationId xmlns:a16="http://schemas.microsoft.com/office/drawing/2014/main" id="{AD84BA23-C95B-FDCB-4D7C-804CECACCE48}"/>
              </a:ext>
            </a:extLst>
          </p:cNvPr>
          <p:cNvSpPr/>
          <p:nvPr/>
        </p:nvSpPr>
        <p:spPr>
          <a:xfrm>
            <a:off x="7451558" y="6288505"/>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Hexagon 11">
            <a:extLst>
              <a:ext uri="{FF2B5EF4-FFF2-40B4-BE49-F238E27FC236}">
                <a16:creationId xmlns:a16="http://schemas.microsoft.com/office/drawing/2014/main" id="{3566FCC5-E74B-9892-3586-B1371D899277}"/>
              </a:ext>
            </a:extLst>
          </p:cNvPr>
          <p:cNvSpPr/>
          <p:nvPr/>
        </p:nvSpPr>
        <p:spPr>
          <a:xfrm rot="5745644">
            <a:off x="-405969" y="-457201"/>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 name="Hexagon 12">
            <a:extLst>
              <a:ext uri="{FF2B5EF4-FFF2-40B4-BE49-F238E27FC236}">
                <a16:creationId xmlns:a16="http://schemas.microsoft.com/office/drawing/2014/main" id="{CC5B38E3-99DF-986C-5D71-BB3FD8465273}"/>
              </a:ext>
            </a:extLst>
          </p:cNvPr>
          <p:cNvSpPr/>
          <p:nvPr/>
        </p:nvSpPr>
        <p:spPr>
          <a:xfrm rot="5745644">
            <a:off x="472337" y="-393242"/>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 name="Hexagon 13">
            <a:extLst>
              <a:ext uri="{FF2B5EF4-FFF2-40B4-BE49-F238E27FC236}">
                <a16:creationId xmlns:a16="http://schemas.microsoft.com/office/drawing/2014/main" id="{182F8764-401C-ACAD-1961-D06E19AD64B4}"/>
              </a:ext>
            </a:extLst>
          </p:cNvPr>
          <p:cNvSpPr/>
          <p:nvPr/>
        </p:nvSpPr>
        <p:spPr>
          <a:xfrm rot="11062756">
            <a:off x="8424847" y="-457201"/>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5" name="Hexagon 14">
            <a:extLst>
              <a:ext uri="{FF2B5EF4-FFF2-40B4-BE49-F238E27FC236}">
                <a16:creationId xmlns:a16="http://schemas.microsoft.com/office/drawing/2014/main" id="{2D5028A3-80F4-512F-F242-2EEEF60B0728}"/>
              </a:ext>
            </a:extLst>
          </p:cNvPr>
          <p:cNvSpPr/>
          <p:nvPr/>
        </p:nvSpPr>
        <p:spPr>
          <a:xfrm rot="11062756">
            <a:off x="7390130" y="-445169"/>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6300402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618821C-62EF-3EE3-9623-0D4AF943AA1E}"/>
              </a:ext>
            </a:extLst>
          </p:cNvPr>
          <p:cNvGrpSpPr/>
          <p:nvPr/>
        </p:nvGrpSpPr>
        <p:grpSpPr>
          <a:xfrm>
            <a:off x="533400" y="457200"/>
            <a:ext cx="7696200" cy="1309383"/>
            <a:chOff x="1250515" y="1371597"/>
            <a:chExt cx="6750486" cy="2438403"/>
          </a:xfrm>
        </p:grpSpPr>
        <p:sp>
          <p:nvSpPr>
            <p:cNvPr id="4" name="Rectangle: Rounded Corners 3">
              <a:extLst>
                <a:ext uri="{FF2B5EF4-FFF2-40B4-BE49-F238E27FC236}">
                  <a16:creationId xmlns:a16="http://schemas.microsoft.com/office/drawing/2014/main" id="{E0B332AD-3BDF-8ED8-8B94-4AF8E1B4DC28}"/>
                </a:ext>
              </a:extLst>
            </p:cNvPr>
            <p:cNvSpPr/>
            <p:nvPr/>
          </p:nvSpPr>
          <p:spPr>
            <a:xfrm>
              <a:off x="1793397" y="1913930"/>
              <a:ext cx="6207604" cy="1896070"/>
            </a:xfrm>
            <a:custGeom>
              <a:avLst/>
              <a:gdLst>
                <a:gd name="connsiteX0" fmla="*/ 0 w 6207604"/>
                <a:gd name="connsiteY0" fmla="*/ 316018 h 1896070"/>
                <a:gd name="connsiteX1" fmla="*/ 316018 w 6207604"/>
                <a:gd name="connsiteY1" fmla="*/ 0 h 1896070"/>
                <a:gd name="connsiteX2" fmla="*/ 1068720 w 6207604"/>
                <a:gd name="connsiteY2" fmla="*/ 0 h 1896070"/>
                <a:gd name="connsiteX3" fmla="*/ 1877177 w 6207604"/>
                <a:gd name="connsiteY3" fmla="*/ 0 h 1896070"/>
                <a:gd name="connsiteX4" fmla="*/ 2685634 w 6207604"/>
                <a:gd name="connsiteY4" fmla="*/ 0 h 1896070"/>
                <a:gd name="connsiteX5" fmla="*/ 3271069 w 6207604"/>
                <a:gd name="connsiteY5" fmla="*/ 0 h 1896070"/>
                <a:gd name="connsiteX6" fmla="*/ 3968015 w 6207604"/>
                <a:gd name="connsiteY6" fmla="*/ 0 h 1896070"/>
                <a:gd name="connsiteX7" fmla="*/ 4664961 w 6207604"/>
                <a:gd name="connsiteY7" fmla="*/ 0 h 1896070"/>
                <a:gd name="connsiteX8" fmla="*/ 5891586 w 6207604"/>
                <a:gd name="connsiteY8" fmla="*/ 0 h 1896070"/>
                <a:gd name="connsiteX9" fmla="*/ 6207604 w 6207604"/>
                <a:gd name="connsiteY9" fmla="*/ 316018 h 1896070"/>
                <a:gd name="connsiteX10" fmla="*/ 6207604 w 6207604"/>
                <a:gd name="connsiteY10" fmla="*/ 960675 h 1896070"/>
                <a:gd name="connsiteX11" fmla="*/ 6207604 w 6207604"/>
                <a:gd name="connsiteY11" fmla="*/ 1580052 h 1896070"/>
                <a:gd name="connsiteX12" fmla="*/ 5891586 w 6207604"/>
                <a:gd name="connsiteY12" fmla="*/ 1896070 h 1896070"/>
                <a:gd name="connsiteX13" fmla="*/ 5194640 w 6207604"/>
                <a:gd name="connsiteY13" fmla="*/ 1896070 h 1896070"/>
                <a:gd name="connsiteX14" fmla="*/ 4386183 w 6207604"/>
                <a:gd name="connsiteY14" fmla="*/ 1896070 h 1896070"/>
                <a:gd name="connsiteX15" fmla="*/ 3744992 w 6207604"/>
                <a:gd name="connsiteY15" fmla="*/ 1896070 h 1896070"/>
                <a:gd name="connsiteX16" fmla="*/ 3103802 w 6207604"/>
                <a:gd name="connsiteY16" fmla="*/ 1896070 h 1896070"/>
                <a:gd name="connsiteX17" fmla="*/ 2462612 w 6207604"/>
                <a:gd name="connsiteY17" fmla="*/ 1896070 h 1896070"/>
                <a:gd name="connsiteX18" fmla="*/ 1821421 w 6207604"/>
                <a:gd name="connsiteY18" fmla="*/ 1896070 h 1896070"/>
                <a:gd name="connsiteX19" fmla="*/ 1291742 w 6207604"/>
                <a:gd name="connsiteY19" fmla="*/ 1896070 h 1896070"/>
                <a:gd name="connsiteX20" fmla="*/ 316018 w 6207604"/>
                <a:gd name="connsiteY20" fmla="*/ 1896070 h 1896070"/>
                <a:gd name="connsiteX21" fmla="*/ 0 w 6207604"/>
                <a:gd name="connsiteY21" fmla="*/ 1580052 h 1896070"/>
                <a:gd name="connsiteX22" fmla="*/ 0 w 6207604"/>
                <a:gd name="connsiteY22" fmla="*/ 985956 h 1896070"/>
                <a:gd name="connsiteX23" fmla="*/ 0 w 6207604"/>
                <a:gd name="connsiteY23" fmla="*/ 316018 h 189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6207604" h="1896070" extrusionOk="0">
                  <a:moveTo>
                    <a:pt x="0" y="316018"/>
                  </a:moveTo>
                  <a:cubicBezTo>
                    <a:pt x="-11654" y="137928"/>
                    <a:pt x="125298" y="9264"/>
                    <a:pt x="316018" y="0"/>
                  </a:cubicBezTo>
                  <a:cubicBezTo>
                    <a:pt x="517873" y="-22453"/>
                    <a:pt x="745133" y="-15187"/>
                    <a:pt x="1068720" y="0"/>
                  </a:cubicBezTo>
                  <a:cubicBezTo>
                    <a:pt x="1392307" y="15187"/>
                    <a:pt x="1557490" y="-11960"/>
                    <a:pt x="1877177" y="0"/>
                  </a:cubicBezTo>
                  <a:cubicBezTo>
                    <a:pt x="2196864" y="11960"/>
                    <a:pt x="2340293" y="-31557"/>
                    <a:pt x="2685634" y="0"/>
                  </a:cubicBezTo>
                  <a:cubicBezTo>
                    <a:pt x="3030975" y="31557"/>
                    <a:pt x="3084069" y="14322"/>
                    <a:pt x="3271069" y="0"/>
                  </a:cubicBezTo>
                  <a:cubicBezTo>
                    <a:pt x="3458069" y="-14322"/>
                    <a:pt x="3825419" y="4198"/>
                    <a:pt x="3968015" y="0"/>
                  </a:cubicBezTo>
                  <a:cubicBezTo>
                    <a:pt x="4110611" y="-4198"/>
                    <a:pt x="4378126" y="-34521"/>
                    <a:pt x="4664961" y="0"/>
                  </a:cubicBezTo>
                  <a:cubicBezTo>
                    <a:pt x="4951796" y="34521"/>
                    <a:pt x="5288009" y="26666"/>
                    <a:pt x="5891586" y="0"/>
                  </a:cubicBezTo>
                  <a:cubicBezTo>
                    <a:pt x="6060934" y="806"/>
                    <a:pt x="6186429" y="165950"/>
                    <a:pt x="6207604" y="316018"/>
                  </a:cubicBezTo>
                  <a:cubicBezTo>
                    <a:pt x="6206909" y="518526"/>
                    <a:pt x="6192739" y="643551"/>
                    <a:pt x="6207604" y="960675"/>
                  </a:cubicBezTo>
                  <a:cubicBezTo>
                    <a:pt x="6222469" y="1277799"/>
                    <a:pt x="6205002" y="1320408"/>
                    <a:pt x="6207604" y="1580052"/>
                  </a:cubicBezTo>
                  <a:cubicBezTo>
                    <a:pt x="6169465" y="1736547"/>
                    <a:pt x="6065773" y="1880429"/>
                    <a:pt x="5891586" y="1896070"/>
                  </a:cubicBezTo>
                  <a:cubicBezTo>
                    <a:pt x="5732211" y="1866900"/>
                    <a:pt x="5381126" y="1905580"/>
                    <a:pt x="5194640" y="1896070"/>
                  </a:cubicBezTo>
                  <a:cubicBezTo>
                    <a:pt x="5008154" y="1886560"/>
                    <a:pt x="4563639" y="1873810"/>
                    <a:pt x="4386183" y="1896070"/>
                  </a:cubicBezTo>
                  <a:cubicBezTo>
                    <a:pt x="4208727" y="1918330"/>
                    <a:pt x="4051908" y="1927613"/>
                    <a:pt x="3744992" y="1896070"/>
                  </a:cubicBezTo>
                  <a:cubicBezTo>
                    <a:pt x="3438076" y="1864527"/>
                    <a:pt x="3369643" y="1921657"/>
                    <a:pt x="3103802" y="1896070"/>
                  </a:cubicBezTo>
                  <a:cubicBezTo>
                    <a:pt x="2837961" y="1870484"/>
                    <a:pt x="2719234" y="1864336"/>
                    <a:pt x="2462612" y="1896070"/>
                  </a:cubicBezTo>
                  <a:cubicBezTo>
                    <a:pt x="2205990" y="1927805"/>
                    <a:pt x="2080836" y="1876954"/>
                    <a:pt x="1821421" y="1896070"/>
                  </a:cubicBezTo>
                  <a:cubicBezTo>
                    <a:pt x="1562006" y="1915186"/>
                    <a:pt x="1473403" y="1880127"/>
                    <a:pt x="1291742" y="1896070"/>
                  </a:cubicBezTo>
                  <a:cubicBezTo>
                    <a:pt x="1110081" y="1912013"/>
                    <a:pt x="758590" y="1864322"/>
                    <a:pt x="316018" y="1896070"/>
                  </a:cubicBezTo>
                  <a:cubicBezTo>
                    <a:pt x="157543" y="1886146"/>
                    <a:pt x="-4640" y="1754169"/>
                    <a:pt x="0" y="1580052"/>
                  </a:cubicBezTo>
                  <a:cubicBezTo>
                    <a:pt x="-16728" y="1421773"/>
                    <a:pt x="-17945" y="1211734"/>
                    <a:pt x="0" y="985956"/>
                  </a:cubicBezTo>
                  <a:cubicBezTo>
                    <a:pt x="17945" y="760178"/>
                    <a:pt x="-12771" y="630742"/>
                    <a:pt x="0" y="316018"/>
                  </a:cubicBezTo>
                  <a:close/>
                </a:path>
              </a:pathLst>
            </a:custGeom>
            <a:noFill/>
            <a:ln>
              <a:solidFill>
                <a:schemeClr val="tx1"/>
              </a:solidFill>
              <a:prstDash val="lgDashDotDot"/>
              <a:extLst>
                <a:ext uri="{C807C97D-BFC1-408E-A445-0C87EB9F89A2}">
                  <ask:lineSketchStyleProps xmlns:ask="http://schemas.microsoft.com/office/drawing/2018/sketchyshapes" xmlns="" sd="1089952156">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5" name="Rectangle: Rounded Corners 4">
              <a:extLst>
                <a:ext uri="{FF2B5EF4-FFF2-40B4-BE49-F238E27FC236}">
                  <a16:creationId xmlns:a16="http://schemas.microsoft.com/office/drawing/2014/main" id="{792418F8-3F87-2812-05AA-029EC72F94E8}"/>
                </a:ext>
              </a:extLst>
            </p:cNvPr>
            <p:cNvSpPr/>
            <p:nvPr/>
          </p:nvSpPr>
          <p:spPr>
            <a:xfrm>
              <a:off x="1942228" y="2171698"/>
              <a:ext cx="5943600" cy="1380531"/>
            </a:xfrm>
            <a:prstGeom prst="roundRect">
              <a:avLst/>
            </a:prstGeom>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rgbClr val="00B050"/>
                  </a:solidFill>
                  <a:latin typeface="Times New Roman" panose="02020603050405020304" pitchFamily="18" charset="0"/>
                  <a:cs typeface="Times New Roman" panose="02020603050405020304" pitchFamily="18" charset="0"/>
                </a:rPr>
                <a:t>KIẾN NGHỊ VÀ ĐỀ XUẤT</a:t>
              </a:r>
            </a:p>
          </p:txBody>
        </p:sp>
        <p:sp>
          <p:nvSpPr>
            <p:cNvPr id="7" name="Diamond 6">
              <a:extLst>
                <a:ext uri="{FF2B5EF4-FFF2-40B4-BE49-F238E27FC236}">
                  <a16:creationId xmlns:a16="http://schemas.microsoft.com/office/drawing/2014/main" id="{F3D32626-A194-E53D-83A7-29D8002C36A7}"/>
                </a:ext>
              </a:extLst>
            </p:cNvPr>
            <p:cNvSpPr/>
            <p:nvPr/>
          </p:nvSpPr>
          <p:spPr>
            <a:xfrm>
              <a:off x="1250515" y="1371597"/>
              <a:ext cx="908779" cy="1600201"/>
            </a:xfrm>
            <a:prstGeom prst="diamond">
              <a:avLst/>
            </a:prstGeom>
            <a:gradFill flip="none" rotWithShape="1">
              <a:gsLst>
                <a:gs pos="0">
                  <a:schemeClr val="accent6">
                    <a:lumMod val="67000"/>
                  </a:schemeClr>
                </a:gs>
                <a:gs pos="29000">
                  <a:schemeClr val="accent6">
                    <a:lumMod val="97000"/>
                    <a:lumOff val="3000"/>
                  </a:schemeClr>
                </a:gs>
                <a:gs pos="54000">
                  <a:schemeClr val="accent6">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11" name="Rectangle 10">
            <a:extLst>
              <a:ext uri="{FF2B5EF4-FFF2-40B4-BE49-F238E27FC236}">
                <a16:creationId xmlns:a16="http://schemas.microsoft.com/office/drawing/2014/main" id="{EA4EA27A-8322-EEA5-0830-88A63E58E4E4}"/>
              </a:ext>
            </a:extLst>
          </p:cNvPr>
          <p:cNvSpPr/>
          <p:nvPr/>
        </p:nvSpPr>
        <p:spPr>
          <a:xfrm>
            <a:off x="1503877" y="1905000"/>
            <a:ext cx="6374181" cy="30449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50000"/>
              </a:lnSpc>
            </a:pPr>
            <a:r>
              <a:rPr lang="en-US">
                <a:solidFill>
                  <a:srgbClr val="002060"/>
                </a:solidFill>
                <a:latin typeface="Times New Roman" panose="02020603050405020304" pitchFamily="18" charset="0"/>
                <a:cs typeface="Times New Roman" panose="02020603050405020304" pitchFamily="18" charset="0"/>
              </a:rPr>
              <a:t>- </a:t>
            </a:r>
            <a:r>
              <a:rPr lang="en-US" smtClean="0">
                <a:solidFill>
                  <a:srgbClr val="002060"/>
                </a:solidFill>
                <a:latin typeface="Times New Roman" panose="02020603050405020304" pitchFamily="18" charset="0"/>
                <a:cs typeface="Times New Roman" panose="02020603050405020304" pitchFamily="18" charset="0"/>
              </a:rPr>
              <a:t>Tôi mạnh dạn đề xuất mong nhà trường thường </a:t>
            </a:r>
            <a:r>
              <a:rPr lang="en-US" dirty="0" err="1">
                <a:solidFill>
                  <a:srgbClr val="002060"/>
                </a:solidFill>
                <a:latin typeface="Times New Roman" panose="02020603050405020304" pitchFamily="18" charset="0"/>
                <a:cs typeface="Times New Roman" panose="02020603050405020304" pitchFamily="18" charset="0"/>
              </a:rPr>
              <a:t>xuyên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mở</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các</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lớp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tập</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huấn</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về</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ứng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dụng</a:t>
            </a:r>
            <a:r>
              <a:rPr lang="en-US" dirty="0">
                <a:solidFill>
                  <a:srgbClr val="002060"/>
                </a:solidFill>
                <a:latin typeface="Times New Roman" panose="02020603050405020304" pitchFamily="18" charset="0"/>
                <a:cs typeface="Times New Roman" panose="02020603050405020304" pitchFamily="18" charset="0"/>
              </a:rPr>
              <a:t> STEAM </a:t>
            </a:r>
            <a:r>
              <a:rPr lang="en-US" dirty="0" err="1">
                <a:solidFill>
                  <a:srgbClr val="002060"/>
                </a:solidFill>
                <a:latin typeface="Times New Roman" panose="02020603050405020304" pitchFamily="18" charset="0"/>
                <a:cs typeface="Times New Roman" panose="02020603050405020304" pitchFamily="18" charset="0"/>
              </a:rPr>
              <a:t>trong</a:t>
            </a:r>
            <a:r>
              <a:rPr lang="en-US" dirty="0">
                <a:solidFill>
                  <a:srgbClr val="002060"/>
                </a:solidFill>
                <a:latin typeface="Times New Roman" panose="02020603050405020304" pitchFamily="18" charset="0"/>
                <a:cs typeface="Times New Roman" panose="02020603050405020304" pitchFamily="18" charset="0"/>
              </a:rPr>
              <a:t> </a:t>
            </a:r>
            <a:r>
              <a:rPr lang="en-US" dirty="0" err="1">
                <a:solidFill>
                  <a:srgbClr val="002060"/>
                </a:solidFill>
                <a:latin typeface="Times New Roman" panose="02020603050405020304" pitchFamily="18" charset="0"/>
                <a:cs typeface="Times New Roman" panose="02020603050405020304" pitchFamily="18" charset="0"/>
              </a:rPr>
              <a:t>các</a:t>
            </a:r>
            <a:r>
              <a:rPr lang="en-US" dirty="0">
                <a:solidFill>
                  <a:srgbClr val="002060"/>
                </a:solidFill>
                <a:latin typeface="Times New Roman" panose="02020603050405020304" pitchFamily="18" charset="0"/>
                <a:cs typeface="Times New Roman" panose="02020603050405020304" pitchFamily="18" charset="0"/>
              </a:rPr>
              <a:t> </a:t>
            </a:r>
            <a:r>
              <a:rPr lang="en-US" err="1">
                <a:solidFill>
                  <a:srgbClr val="002060"/>
                </a:solidFill>
                <a:latin typeface="Times New Roman" panose="02020603050405020304" pitchFamily="18" charset="0"/>
                <a:cs typeface="Times New Roman" panose="02020603050405020304" pitchFamily="18" charset="0"/>
              </a:rPr>
              <a:t>hoạt</a:t>
            </a:r>
            <a:r>
              <a:rPr lang="en-US">
                <a:solidFill>
                  <a:srgbClr val="002060"/>
                </a:solidFill>
                <a:latin typeface="Times New Roman" panose="02020603050405020304" pitchFamily="18" charset="0"/>
                <a:cs typeface="Times New Roman" panose="02020603050405020304" pitchFamily="18" charset="0"/>
              </a:rPr>
              <a:t> </a:t>
            </a:r>
            <a:r>
              <a:rPr lang="en-US" smtClean="0">
                <a:solidFill>
                  <a:srgbClr val="002060"/>
                </a:solidFill>
                <a:latin typeface="Times New Roman" panose="02020603050405020304" pitchFamily="18" charset="0"/>
                <a:cs typeface="Times New Roman" panose="02020603050405020304" pitchFamily="18" charset="0"/>
              </a:rPr>
              <a:t>động để các giáo viên được trau dồi kiến thức và học hỏi được nhiều hơn nữa.</a:t>
            </a:r>
            <a:endParaRPr lang="en-US" dirty="0">
              <a:solidFill>
                <a:srgbClr val="002060"/>
              </a:solidFill>
              <a:latin typeface="Times New Roman" panose="02020603050405020304" pitchFamily="18" charset="0"/>
              <a:cs typeface="Times New Roman" panose="02020603050405020304" pitchFamily="18" charset="0"/>
            </a:endParaRPr>
          </a:p>
          <a:p>
            <a:pPr lvl="0" fontAlgn="base">
              <a:lnSpc>
                <a:spcPct val="150000"/>
              </a:lnSpc>
              <a:spcBef>
                <a:spcPct val="0"/>
              </a:spcBef>
              <a:spcAft>
                <a:spcPct val="0"/>
              </a:spcAft>
              <a:defRPr/>
            </a:pPr>
            <a:r>
              <a:rPr lang="en-US" altLang="en-US" smtClean="0">
                <a:solidFill>
                  <a:srgbClr val="002060"/>
                </a:solidFill>
                <a:latin typeface="Times New Roman" panose="02020603050405020304" pitchFamily="18" charset="0"/>
                <a:cs typeface="Times New Roman" panose="02020603050405020304" pitchFamily="18" charset="0"/>
              </a:rPr>
              <a:t>- Trên </a:t>
            </a:r>
            <a:r>
              <a:rPr lang="en-US" altLang="en-US" dirty="0" err="1">
                <a:solidFill>
                  <a:srgbClr val="002060"/>
                </a:solidFill>
                <a:latin typeface="Times New Roman" panose="02020603050405020304" pitchFamily="18" charset="0"/>
                <a:cs typeface="Times New Roman" panose="02020603050405020304" pitchFamily="18" charset="0"/>
              </a:rPr>
              <a:t>đây</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chỉ</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là</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những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biện</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pháp</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của</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tôi</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trong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quá</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trình</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giảng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dạy</a:t>
            </a:r>
            <a:r>
              <a:rPr lang="en-US" altLang="en-US" dirty="0">
                <a:solidFill>
                  <a:srgbClr val="002060"/>
                </a:solidFill>
                <a:latin typeface="Times New Roman" panose="02020603050405020304" pitchFamily="18" charset="0"/>
                <a:cs typeface="Times New Roman" panose="02020603050405020304" pitchFamily="18" charset="0"/>
              </a:rPr>
              <a:t>. </a:t>
            </a:r>
          </a:p>
          <a:p>
            <a:pPr lvl="0" fontAlgn="base">
              <a:lnSpc>
                <a:spcPct val="150000"/>
              </a:lnSpc>
              <a:spcBef>
                <a:spcPct val="0"/>
              </a:spcBef>
              <a:spcAft>
                <a:spcPct val="0"/>
              </a:spcAft>
              <a:defRPr/>
            </a:pPr>
            <a:r>
              <a:rPr lang="en-US" altLang="en-US" dirty="0" err="1">
                <a:solidFill>
                  <a:srgbClr val="002060"/>
                </a:solidFill>
                <a:latin typeface="Times New Roman" panose="02020603050405020304" pitchFamily="18" charset="0"/>
                <a:cs typeface="Times New Roman" panose="02020603050405020304" pitchFamily="18" charset="0"/>
              </a:rPr>
              <a:t>Kính</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mong</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sự</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bổ</a:t>
            </a:r>
            <a:r>
              <a:rPr lang="en-US" altLang="en-US" dirty="0">
                <a:solidFill>
                  <a:srgbClr val="002060"/>
                </a:solidFill>
                <a:latin typeface="Times New Roman" panose="02020603050405020304" pitchFamily="18" charset="0"/>
                <a:cs typeface="Times New Roman" panose="02020603050405020304" pitchFamily="18" charset="0"/>
              </a:rPr>
              <a:t> sung </a:t>
            </a:r>
            <a:r>
              <a:rPr lang="en-US" altLang="en-US" dirty="0" err="1">
                <a:solidFill>
                  <a:srgbClr val="002060"/>
                </a:solidFill>
                <a:latin typeface="Times New Roman" panose="02020603050405020304" pitchFamily="18" charset="0"/>
                <a:cs typeface="Times New Roman" panose="02020603050405020304" pitchFamily="18" charset="0"/>
              </a:rPr>
              <a:t>góp</a:t>
            </a:r>
            <a:r>
              <a:rPr lang="en-US" altLang="en-US" dirty="0">
                <a:solidFill>
                  <a:srgbClr val="002060"/>
                </a:solidFill>
                <a:latin typeface="Times New Roman" panose="02020603050405020304" pitchFamily="18" charset="0"/>
                <a:cs typeface="Times New Roman" panose="02020603050405020304" pitchFamily="18" charset="0"/>
              </a:rPr>
              <a:t> ý </a:t>
            </a:r>
            <a:r>
              <a:rPr lang="en-US" altLang="en-US" dirty="0" err="1">
                <a:solidFill>
                  <a:srgbClr val="002060"/>
                </a:solidFill>
                <a:latin typeface="Times New Roman" panose="02020603050405020304" pitchFamily="18" charset="0"/>
                <a:cs typeface="Times New Roman" panose="02020603050405020304" pitchFamily="18" charset="0"/>
              </a:rPr>
              <a:t>của</a:t>
            </a:r>
            <a:r>
              <a:rPr lang="en-US" altLang="en-US" dirty="0">
                <a:solidFill>
                  <a:srgbClr val="002060"/>
                </a:solidFill>
                <a:latin typeface="Times New Roman" panose="02020603050405020304" pitchFamily="18" charset="0"/>
                <a:cs typeface="Times New Roman" panose="02020603050405020304" pitchFamily="18" charset="0"/>
              </a:rPr>
              <a:t> ban </a:t>
            </a:r>
            <a:r>
              <a:rPr lang="en-US" altLang="en-US" dirty="0" err="1">
                <a:solidFill>
                  <a:srgbClr val="002060"/>
                </a:solidFill>
                <a:latin typeface="Times New Roman" panose="02020603050405020304" pitchFamily="18" charset="0"/>
                <a:cs typeface="Times New Roman" panose="02020603050405020304" pitchFamily="18" charset="0"/>
              </a:rPr>
              <a:t>lãnh</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đạo</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err="1">
                <a:solidFill>
                  <a:srgbClr val="002060"/>
                </a:solidFill>
                <a:latin typeface="Times New Roman" panose="02020603050405020304" pitchFamily="18" charset="0"/>
                <a:cs typeface="Times New Roman" panose="02020603050405020304" pitchFamily="18" charset="0"/>
              </a:rPr>
              <a:t>cấp</a:t>
            </a:r>
            <a:r>
              <a:rPr lang="en-US" altLang="en-US">
                <a:solidFill>
                  <a:srgbClr val="002060"/>
                </a:solidFill>
                <a:latin typeface="Times New Roman" panose="02020603050405020304" pitchFamily="18" charset="0"/>
                <a:cs typeface="Times New Roman" panose="02020603050405020304" pitchFamily="18" charset="0"/>
              </a:rPr>
              <a:t> </a:t>
            </a:r>
            <a:r>
              <a:rPr lang="en-US" altLang="en-US" smtClean="0">
                <a:solidFill>
                  <a:srgbClr val="002060"/>
                </a:solidFill>
                <a:latin typeface="Times New Roman" panose="02020603050405020304" pitchFamily="18" charset="0"/>
                <a:cs typeface="Times New Roman" panose="02020603050405020304" pitchFamily="18" charset="0"/>
              </a:rPr>
              <a:t>trên và đồng nghiệp để giúp </a:t>
            </a:r>
            <a:r>
              <a:rPr lang="en-US" altLang="en-US" dirty="0" err="1">
                <a:solidFill>
                  <a:srgbClr val="002060"/>
                </a:solidFill>
                <a:latin typeface="Times New Roman" panose="02020603050405020304" pitchFamily="18" charset="0"/>
                <a:cs typeface="Times New Roman" panose="02020603050405020304" pitchFamily="18" charset="0"/>
              </a:rPr>
              <a:t>tôi</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hoàn</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thành</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tốt</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dirty="0" err="1">
                <a:solidFill>
                  <a:srgbClr val="002060"/>
                </a:solidFill>
                <a:latin typeface="Times New Roman" panose="02020603050405020304" pitchFamily="18" charset="0"/>
                <a:cs typeface="Times New Roman" panose="02020603050405020304" pitchFamily="18" charset="0"/>
              </a:rPr>
              <a:t>nhiệm</a:t>
            </a:r>
            <a:r>
              <a:rPr lang="en-US" altLang="en-US" dirty="0">
                <a:solidFill>
                  <a:srgbClr val="002060"/>
                </a:solidFill>
                <a:latin typeface="Times New Roman" panose="02020603050405020304" pitchFamily="18" charset="0"/>
                <a:cs typeface="Times New Roman" panose="02020603050405020304" pitchFamily="18" charset="0"/>
              </a:rPr>
              <a:t> </a:t>
            </a:r>
            <a:r>
              <a:rPr lang="en-US" altLang="en-US" err="1">
                <a:solidFill>
                  <a:srgbClr val="002060"/>
                </a:solidFill>
                <a:latin typeface="Times New Roman" panose="02020603050405020304" pitchFamily="18" charset="0"/>
                <a:cs typeface="Times New Roman" panose="02020603050405020304" pitchFamily="18" charset="0"/>
              </a:rPr>
              <a:t>vụ</a:t>
            </a:r>
            <a:r>
              <a:rPr lang="en-US" altLang="en-US" smtClean="0">
                <a:solidFill>
                  <a:srgbClr val="002060"/>
                </a:solidFill>
                <a:latin typeface="Times New Roman" panose="02020603050405020304" pitchFamily="18" charset="0"/>
                <a:cs typeface="Times New Roman" panose="02020603050405020304" pitchFamily="18" charset="0"/>
              </a:rPr>
              <a:t>.</a:t>
            </a:r>
          </a:p>
          <a:p>
            <a:pPr lvl="0" fontAlgn="base">
              <a:lnSpc>
                <a:spcPct val="150000"/>
              </a:lnSpc>
              <a:spcBef>
                <a:spcPct val="0"/>
              </a:spcBef>
              <a:spcAft>
                <a:spcPct val="0"/>
              </a:spcAft>
              <a:defRPr/>
            </a:pPr>
            <a:r>
              <a:rPr lang="en-US" altLang="en-US" smtClean="0">
                <a:solidFill>
                  <a:srgbClr val="002060"/>
                </a:solidFill>
                <a:latin typeface="Times New Roman" panose="02020603050405020304" pitchFamily="18" charset="0"/>
                <a:cs typeface="Times New Roman" panose="02020603050405020304" pitchFamily="18" charset="0"/>
              </a:rPr>
              <a:t>                                                                         Trân trọng cảm ơn!</a:t>
            </a:r>
            <a:endParaRPr lang="vi-VN" altLang="en-US" dirty="0">
              <a:solidFill>
                <a:srgbClr val="002060"/>
              </a:solidFill>
              <a:latin typeface="Times New Roman" panose="02020603050405020304" pitchFamily="18" charset="0"/>
              <a:cs typeface="Times New Roman" panose="02020603050405020304" pitchFamily="18" charset="0"/>
            </a:endParaRPr>
          </a:p>
        </p:txBody>
      </p:sp>
      <p:pic>
        <p:nvPicPr>
          <p:cNvPr id="6" name="Picture 5" descr="Graduation cartoon bee">
            <a:extLst>
              <a:ext uri="{FF2B5EF4-FFF2-40B4-BE49-F238E27FC236}">
                <a16:creationId xmlns:a16="http://schemas.microsoft.com/office/drawing/2014/main" id="{6DD37873-B8D9-635B-6183-28BC5535F4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02" y="4191000"/>
            <a:ext cx="2204898" cy="2542585"/>
          </a:xfrm>
          <a:prstGeom prst="rect">
            <a:avLst/>
          </a:prstGeom>
        </p:spPr>
      </p:pic>
      <p:pic>
        <p:nvPicPr>
          <p:cNvPr id="8" name="Picture 7" descr="Graduation cartoon bee">
            <a:extLst>
              <a:ext uri="{FF2B5EF4-FFF2-40B4-BE49-F238E27FC236}">
                <a16:creationId xmlns:a16="http://schemas.microsoft.com/office/drawing/2014/main" id="{D88450DF-288E-ADDE-D6F7-591CA16BC2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939102" y="4191000"/>
            <a:ext cx="2204898" cy="2542585"/>
          </a:xfrm>
          <a:prstGeom prst="rect">
            <a:avLst/>
          </a:prstGeom>
        </p:spPr>
      </p:pic>
    </p:spTree>
    <p:extLst>
      <p:ext uri="{BB962C8B-B14F-4D97-AF65-F5344CB8AC3E}">
        <p14:creationId xmlns:p14="http://schemas.microsoft.com/office/powerpoint/2010/main" val="195272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Diagram&#10;&#10;Description automatically generated">
            <a:extLst>
              <a:ext uri="{FF2B5EF4-FFF2-40B4-BE49-F238E27FC236}">
                <a16:creationId xmlns:a16="http://schemas.microsoft.com/office/drawing/2014/main" id="{490E6C58-5777-EA14-53F8-72BCE78E1E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225" y="-377825"/>
            <a:ext cx="7767638" cy="776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4191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E1586DE9-BA4C-2DF2-9BB8-8DFBFD18E3F5}"/>
              </a:ext>
            </a:extLst>
          </p:cNvPr>
          <p:cNvSpPr/>
          <p:nvPr/>
        </p:nvSpPr>
        <p:spPr>
          <a:xfrm>
            <a:off x="2727725" y="160338"/>
            <a:ext cx="6324607" cy="6681334"/>
          </a:xfrm>
          <a:custGeom>
            <a:avLst/>
            <a:gdLst>
              <a:gd name="connsiteX0" fmla="*/ 0 w 6324607"/>
              <a:gd name="connsiteY0" fmla="*/ 975166 h 5850879"/>
              <a:gd name="connsiteX1" fmla="*/ 975166 w 6324607"/>
              <a:gd name="connsiteY1" fmla="*/ 0 h 5850879"/>
              <a:gd name="connsiteX2" fmla="*/ 5349441 w 6324607"/>
              <a:gd name="connsiteY2" fmla="*/ 0 h 5850879"/>
              <a:gd name="connsiteX3" fmla="*/ 6324607 w 6324607"/>
              <a:gd name="connsiteY3" fmla="*/ 975166 h 5850879"/>
              <a:gd name="connsiteX4" fmla="*/ 6324607 w 6324607"/>
              <a:gd name="connsiteY4" fmla="*/ 4875713 h 5850879"/>
              <a:gd name="connsiteX5" fmla="*/ 5349441 w 6324607"/>
              <a:gd name="connsiteY5" fmla="*/ 5850879 h 5850879"/>
              <a:gd name="connsiteX6" fmla="*/ 975166 w 6324607"/>
              <a:gd name="connsiteY6" fmla="*/ 5850879 h 5850879"/>
              <a:gd name="connsiteX7" fmla="*/ 0 w 6324607"/>
              <a:gd name="connsiteY7" fmla="*/ 4875713 h 5850879"/>
              <a:gd name="connsiteX8" fmla="*/ 0 w 6324607"/>
              <a:gd name="connsiteY8" fmla="*/ 975166 h 585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24607" h="5850879">
                <a:moveTo>
                  <a:pt x="0" y="975166"/>
                </a:moveTo>
                <a:cubicBezTo>
                  <a:pt x="0" y="436597"/>
                  <a:pt x="436597" y="0"/>
                  <a:pt x="975166" y="0"/>
                </a:cubicBezTo>
                <a:lnTo>
                  <a:pt x="5349441" y="0"/>
                </a:lnTo>
                <a:cubicBezTo>
                  <a:pt x="5888010" y="0"/>
                  <a:pt x="6324607" y="436597"/>
                  <a:pt x="6324607" y="975166"/>
                </a:cubicBezTo>
                <a:lnTo>
                  <a:pt x="6324607" y="4875713"/>
                </a:lnTo>
                <a:cubicBezTo>
                  <a:pt x="6324607" y="5414282"/>
                  <a:pt x="5888010" y="5850879"/>
                  <a:pt x="5349441" y="5850879"/>
                </a:cubicBezTo>
                <a:lnTo>
                  <a:pt x="975166" y="5850879"/>
                </a:lnTo>
                <a:cubicBezTo>
                  <a:pt x="436597" y="5850879"/>
                  <a:pt x="0" y="5414282"/>
                  <a:pt x="0" y="4875713"/>
                </a:cubicBezTo>
                <a:lnTo>
                  <a:pt x="0" y="975166"/>
                </a:lnTo>
                <a:close/>
              </a:path>
            </a:pathLst>
          </a:custGeom>
          <a:solidFill>
            <a:srgbClr val="FEF1E6"/>
          </a:solidFill>
          <a:ln>
            <a:solidFill>
              <a:schemeClr val="tx2"/>
            </a:solid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46576" tIns="346576" rIns="346576" bIns="346576" numCol="1" spcCol="1270" anchor="ctr" anchorCtr="0">
            <a:noAutofit/>
          </a:bodyPr>
          <a:lstStyle/>
          <a:p>
            <a:pPr algn="just" defTabSz="711200">
              <a:lnSpc>
                <a:spcPct val="120000"/>
              </a:lnSpc>
              <a:spcBef>
                <a:spcPct val="0"/>
              </a:spcBef>
              <a:spcAft>
                <a:spcPct val="35000"/>
              </a:spcAft>
            </a:pPr>
            <a:r>
              <a:rPr lang="en-US" sz="1600" kern="1200" dirty="0">
                <a:solidFill>
                  <a:schemeClr val="tx1"/>
                </a:solidFill>
              </a:rPr>
              <a:t>	</a:t>
            </a:r>
            <a:r>
              <a:rPr lang="en-US" sz="1700" dirty="0" err="1">
                <a:solidFill>
                  <a:srgbClr val="000000"/>
                </a:solidFill>
                <a:effectLst/>
                <a:latin typeface="Times New Roman" panose="02020603050405020304" pitchFamily="18" charset="0"/>
                <a:ea typeface="Times New Roman" panose="02020603050405020304" pitchFamily="18" charset="0"/>
              </a:rPr>
              <a:t>Trước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đây</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chương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trình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giáo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dục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mầm</a:t>
            </a:r>
            <a:r>
              <a:rPr lang="en-US" sz="1700" dirty="0">
                <a:solidFill>
                  <a:srgbClr val="000000"/>
                </a:solidFill>
                <a:effectLst/>
                <a:latin typeface="Times New Roman" panose="02020603050405020304" pitchFamily="18" charset="0"/>
                <a:ea typeface="Times New Roman" panose="02020603050405020304" pitchFamily="18" charset="0"/>
              </a:rPr>
              <a:t> non </a:t>
            </a:r>
            <a:r>
              <a:rPr lang="en-US" sz="1700" dirty="0" err="1">
                <a:solidFill>
                  <a:srgbClr val="000000"/>
                </a:solidFill>
                <a:effectLst/>
                <a:latin typeface="Times New Roman" panose="02020603050405020304" pitchFamily="18" charset="0"/>
                <a:ea typeface="Times New Roman" panose="02020603050405020304" pitchFamily="18" charset="0"/>
              </a:rPr>
              <a:t>chủ</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yếu</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tập</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trung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vào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bài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học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khô</a:t>
            </a:r>
            <a:r>
              <a:rPr lang="en-US" sz="1700" dirty="0">
                <a:solidFill>
                  <a:srgbClr val="000000"/>
                </a:solidFill>
                <a:effectLst/>
                <a:latin typeface="Times New Roman" panose="02020603050405020304" pitchFamily="18" charset="0"/>
                <a:ea typeface="Times New Roman" panose="02020603050405020304" pitchFamily="18" charset="0"/>
              </a:rPr>
              <a:t> khan, </a:t>
            </a:r>
            <a:r>
              <a:rPr lang="en-US" sz="1700" dirty="0" err="1">
                <a:solidFill>
                  <a:srgbClr val="000000"/>
                </a:solidFill>
                <a:effectLst/>
                <a:latin typeface="Times New Roman" panose="02020603050405020304" pitchFamily="18" charset="0"/>
                <a:ea typeface="Times New Roman" panose="02020603050405020304" pitchFamily="18" charset="0"/>
              </a:rPr>
              <a:t>máy</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móc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để</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theo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kịp</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chương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trình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giáo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dục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hiện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hành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Rào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cản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lớn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nhất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trong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phương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pháp</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giáo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dục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truyền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thống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là</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sự</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tách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rời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giữa</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lĩnh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vực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quan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trọng</a:t>
            </a:r>
            <a:r>
              <a:rPr lang="en-US" sz="1700" dirty="0">
                <a:solidFill>
                  <a:srgbClr val="000000"/>
                </a:solidFill>
                <a:effectLst/>
                <a:latin typeface="Times New Roman" panose="02020603050405020304" pitchFamily="18" charset="0"/>
                <a:ea typeface="Times New Roman" panose="02020603050405020304" pitchFamily="18" charset="0"/>
              </a:rPr>
              <a:t>: khoa </a:t>
            </a:r>
            <a:r>
              <a:rPr lang="en-US" sz="1700" dirty="0" err="1">
                <a:solidFill>
                  <a:srgbClr val="000000"/>
                </a:solidFill>
                <a:effectLst/>
                <a:latin typeface="Times New Roman" panose="02020603050405020304" pitchFamily="18" charset="0"/>
                <a:ea typeface="Times New Roman" panose="02020603050405020304" pitchFamily="18" charset="0"/>
              </a:rPr>
              <a:t>học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công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nghệ</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kỹ</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thuật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nghệ</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thuật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và</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toán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học</a:t>
            </a:r>
            <a:r>
              <a:rPr lang="en-US" sz="1700">
                <a:solidFill>
                  <a:srgbClr val="000000"/>
                </a:solidFill>
                <a:effectLst/>
                <a:latin typeface="Times New Roman" panose="02020603050405020304" pitchFamily="18" charset="0"/>
                <a:ea typeface="Times New Roman" panose="02020603050405020304" pitchFamily="18" charset="0"/>
              </a:rPr>
              <a:t>. </a:t>
            </a:r>
            <a:endParaRPr lang="en-US" sz="1700" smtClean="0">
              <a:solidFill>
                <a:srgbClr val="000000"/>
              </a:solidFill>
              <a:effectLst/>
              <a:latin typeface="Times New Roman" panose="02020603050405020304" pitchFamily="18" charset="0"/>
              <a:ea typeface="Times New Roman" panose="02020603050405020304" pitchFamily="18" charset="0"/>
            </a:endParaRPr>
          </a:p>
          <a:p>
            <a:pPr algn="just" defTabSz="711200">
              <a:lnSpc>
                <a:spcPct val="120000"/>
              </a:lnSpc>
              <a:spcBef>
                <a:spcPct val="0"/>
              </a:spcBef>
              <a:spcAft>
                <a:spcPct val="35000"/>
              </a:spcAft>
            </a:pPr>
            <a:r>
              <a:rPr lang="en-US" sz="1700" smtClean="0">
                <a:solidFill>
                  <a:srgbClr val="000000"/>
                </a:solidFill>
                <a:effectLst/>
                <a:latin typeface="Times New Roman" panose="02020603050405020304" pitchFamily="18" charset="0"/>
                <a:ea typeface="Times New Roman" panose="02020603050405020304" pitchFamily="18" charset="0"/>
              </a:rPr>
              <a:t>Sự </a:t>
            </a:r>
            <a:r>
              <a:rPr lang="en-US" sz="1700" dirty="0" err="1">
                <a:solidFill>
                  <a:srgbClr val="000000"/>
                </a:solidFill>
                <a:effectLst/>
                <a:latin typeface="Times New Roman" panose="02020603050405020304" pitchFamily="18" charset="0"/>
                <a:ea typeface="Times New Roman" panose="02020603050405020304" pitchFamily="18" charset="0"/>
              </a:rPr>
              <a:t>tách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rời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này</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sẽ</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đem</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đến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một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khoảng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lớn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giữa</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lý</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thuyết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và</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thực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hành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giữa</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kiến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thức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và</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ứng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dụng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Học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sinh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đào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tạo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theo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mô</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hình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truyền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thống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sẽ</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mất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một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khoảng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thời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gian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thực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tế</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để</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hiểu</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được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làm</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thế</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nào</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để</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cơ</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sở</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lý</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thuyết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nguyên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lý</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chuyển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thành</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ứng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dụng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thực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tế</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trong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khi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kiến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thức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đã</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bị</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mài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mòn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Hơn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nữa</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tư</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duy</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liên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kết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sự</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vật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hiện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tượng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với</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các</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ứng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dụng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và</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kỹ</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thuật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cũng</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rất</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hạn</a:t>
            </a:r>
            <a:r>
              <a:rPr lang="en-US" sz="1700" dirty="0">
                <a:solidFill>
                  <a:srgbClr val="000000"/>
                </a:solidFill>
                <a:effectLst/>
                <a:latin typeface="Times New Roman" panose="02020603050405020304" pitchFamily="18" charset="0"/>
                <a:ea typeface="Times New Roman" panose="02020603050405020304" pitchFamily="18" charset="0"/>
              </a:rPr>
              <a:t> </a:t>
            </a:r>
            <a:r>
              <a:rPr lang="en-US" sz="1700" dirty="0" err="1">
                <a:solidFill>
                  <a:srgbClr val="000000"/>
                </a:solidFill>
                <a:effectLst/>
                <a:latin typeface="Times New Roman" panose="02020603050405020304" pitchFamily="18" charset="0"/>
                <a:ea typeface="Times New Roman" panose="02020603050405020304" pitchFamily="18" charset="0"/>
              </a:rPr>
              <a:t>chế</a:t>
            </a:r>
            <a:r>
              <a:rPr lang="en-US" sz="1700" dirty="0">
                <a:solidFill>
                  <a:srgbClr val="000000"/>
                </a:solidFill>
                <a:effectLst/>
                <a:latin typeface="Times New Roman" panose="02020603050405020304" pitchFamily="18" charset="0"/>
                <a:ea typeface="Times New Roman" panose="02020603050405020304" pitchFamily="18" charset="0"/>
              </a:rPr>
              <a:t>. </a:t>
            </a:r>
          </a:p>
          <a:p>
            <a:pPr algn="just" defTabSz="711200">
              <a:lnSpc>
                <a:spcPct val="120000"/>
              </a:lnSpc>
              <a:spcBef>
                <a:spcPct val="0"/>
              </a:spcBef>
              <a:spcAft>
                <a:spcPct val="35000"/>
              </a:spcAft>
            </a:pPr>
            <a:r>
              <a:rPr lang="en-US" sz="1700" b="0" i="0" kern="1200" dirty="0">
                <a:solidFill>
                  <a:schemeClr val="tx1"/>
                </a:solidFill>
                <a:latin typeface="Times New Roman" pitchFamily="18" charset="0"/>
                <a:cs typeface="Times New Roman" pitchFamily="18" charset="0"/>
              </a:rPr>
              <a:t>	</a:t>
            </a:r>
            <a:r>
              <a:rPr lang="en-US" sz="1700" b="0" kern="1200" dirty="0">
                <a:solidFill>
                  <a:schemeClr val="tx1"/>
                </a:solidFill>
                <a:latin typeface="Times New Roman" panose="02020603050405020304" pitchFamily="18" charset="0"/>
                <a:cs typeface="Times New Roman" panose="02020603050405020304" pitchFamily="18" charset="0"/>
              </a:rPr>
              <a:t>STEAM </a:t>
            </a:r>
            <a:r>
              <a:rPr lang="en-US" sz="1700" b="0" kern="1200" dirty="0" err="1">
                <a:solidFill>
                  <a:schemeClr val="tx1"/>
                </a:solidFill>
                <a:latin typeface="Times New Roman" panose="02020603050405020304" pitchFamily="18" charset="0"/>
                <a:cs typeface="Times New Roman" panose="02020603050405020304" pitchFamily="18" charset="0"/>
              </a:rPr>
              <a:t>là</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mô</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hình</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học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tập</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chủ</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yếu</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dựa</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trên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thực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hành</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và</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các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hoạt</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động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trải</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nghiệm</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sáng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tạo</a:t>
            </a:r>
            <a:r>
              <a:rPr lang="en-US" sz="1700" b="0" kern="1200" dirty="0">
                <a:solidFill>
                  <a:schemeClr val="tx1"/>
                </a:solidFill>
                <a:latin typeface="Times New Roman" panose="02020603050405020304" pitchFamily="18" charset="0"/>
                <a:cs typeface="Times New Roman" panose="02020603050405020304" pitchFamily="18" charset="0"/>
              </a:rPr>
              <a:t> do </a:t>
            </a:r>
            <a:r>
              <a:rPr lang="en-US" sz="1700" b="0" kern="1200" dirty="0" err="1">
                <a:solidFill>
                  <a:schemeClr val="tx1"/>
                </a:solidFill>
                <a:latin typeface="Times New Roman" panose="02020603050405020304" pitchFamily="18" charset="0"/>
                <a:cs typeface="Times New Roman" panose="02020603050405020304" pitchFamily="18" charset="0"/>
              </a:rPr>
              <a:t>đó</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trẻ</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được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tiếp</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cận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mô</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hình</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giáo</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dục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này</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có</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những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ưu</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thế</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nổi</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bật</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như</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kiến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thức</a:t>
            </a:r>
            <a:r>
              <a:rPr lang="en-US" sz="1700" b="0" kern="1200" dirty="0">
                <a:solidFill>
                  <a:schemeClr val="tx1"/>
                </a:solidFill>
                <a:latin typeface="Times New Roman" panose="02020603050405020304" pitchFamily="18" charset="0"/>
                <a:cs typeface="Times New Roman" panose="02020603050405020304" pitchFamily="18" charset="0"/>
              </a:rPr>
              <a:t> khoa </a:t>
            </a:r>
            <a:r>
              <a:rPr lang="en-US" sz="1700" b="0" kern="1200" dirty="0" err="1">
                <a:solidFill>
                  <a:schemeClr val="tx1"/>
                </a:solidFill>
                <a:latin typeface="Times New Roman" panose="02020603050405020304" pitchFamily="18" charset="0"/>
                <a:cs typeface="Times New Roman" panose="02020603050405020304" pitchFamily="18" charset="0"/>
              </a:rPr>
              <a:t>học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kỹ</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thuật</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công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nghệ</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và</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toán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học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khả</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năng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sáng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tạo</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tư</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duy</a:t>
            </a:r>
            <a:r>
              <a:rPr lang="en-US" sz="1700" b="0" kern="1200" dirty="0">
                <a:solidFill>
                  <a:schemeClr val="tx1"/>
                </a:solidFill>
                <a:latin typeface="Times New Roman" panose="02020603050405020304" pitchFamily="18" charset="0"/>
                <a:cs typeface="Times New Roman" panose="02020603050405020304" pitchFamily="18" charset="0"/>
              </a:rPr>
              <a:t> logic, </a:t>
            </a:r>
            <a:r>
              <a:rPr lang="en-US" sz="1700" b="0" kern="1200" dirty="0" err="1">
                <a:solidFill>
                  <a:schemeClr val="tx1"/>
                </a:solidFill>
                <a:latin typeface="Times New Roman" panose="02020603050405020304" pitchFamily="18" charset="0"/>
                <a:cs typeface="Times New Roman" panose="02020603050405020304" pitchFamily="18" charset="0"/>
              </a:rPr>
              <a:t>hiệu</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suất</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học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tập</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và</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làm</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việc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vượt</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trội</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và</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có</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cơ</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hội</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phát</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triển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các</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kỹ</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năng</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mềm</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toàn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diện</a:t>
            </a:r>
            <a:r>
              <a:rPr lang="en-US" sz="1700" b="0" kern="1200" dirty="0">
                <a:solidFill>
                  <a:schemeClr val="tx1"/>
                </a:solidFill>
                <a:latin typeface="Times New Roman" panose="02020603050405020304" pitchFamily="18" charset="0"/>
                <a:cs typeface="Times New Roman" panose="02020603050405020304" pitchFamily="18" charset="0"/>
              </a:rPr>
              <a:t> </a:t>
            </a:r>
            <a:r>
              <a:rPr lang="en-US" sz="1700" b="0" kern="1200" dirty="0" err="1">
                <a:solidFill>
                  <a:schemeClr val="tx1"/>
                </a:solidFill>
                <a:latin typeface="Times New Roman" panose="02020603050405020304" pitchFamily="18" charset="0"/>
                <a:cs typeface="Times New Roman" panose="02020603050405020304" pitchFamily="18" charset="0"/>
              </a:rPr>
              <a:t>hơn</a:t>
            </a:r>
            <a:r>
              <a:rPr lang="en-US" sz="1700" b="0" kern="1200" dirty="0">
                <a:solidFill>
                  <a:schemeClr val="tx1"/>
                </a:solidFill>
                <a:latin typeface="Times New Roman" panose="02020603050405020304" pitchFamily="18" charset="0"/>
                <a:cs typeface="Times New Roman" panose="02020603050405020304" pitchFamily="18" charset="0"/>
              </a:rPr>
              <a:t>. </a:t>
            </a:r>
          </a:p>
          <a:p>
            <a:pPr defTabSz="711200">
              <a:lnSpc>
                <a:spcPct val="120000"/>
              </a:lnSpc>
              <a:spcBef>
                <a:spcPct val="0"/>
              </a:spcBef>
              <a:spcAft>
                <a:spcPct val="35000"/>
              </a:spcAft>
            </a:pPr>
            <a:endParaRPr lang="en-US" sz="1600" kern="1200" dirty="0">
              <a:solidFill>
                <a:schemeClr val="tx1"/>
              </a:solidFill>
              <a:latin typeface="Times New Roman" pitchFamily="18" charset="0"/>
              <a:cs typeface="Times New Roman" pitchFamily="18" charset="0"/>
            </a:endParaRPr>
          </a:p>
        </p:txBody>
      </p:sp>
      <p:sp>
        <p:nvSpPr>
          <p:cNvPr id="3" name="Diamond 2">
            <a:extLst>
              <a:ext uri="{FF2B5EF4-FFF2-40B4-BE49-F238E27FC236}">
                <a16:creationId xmlns:a16="http://schemas.microsoft.com/office/drawing/2014/main" id="{1D486841-6E82-87B2-429C-04603868EC1D}"/>
              </a:ext>
            </a:extLst>
          </p:cNvPr>
          <p:cNvSpPr/>
          <p:nvPr/>
        </p:nvSpPr>
        <p:spPr>
          <a:xfrm>
            <a:off x="-12707" y="160338"/>
            <a:ext cx="2727732" cy="3101407"/>
          </a:xfrm>
          <a:prstGeom prst="diamon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0000"/>
                </a:solidFill>
                <a:latin typeface="Times New Roman" pitchFamily="18" charset="0"/>
                <a:cs typeface="Times New Roman" pitchFamily="18" charset="0"/>
              </a:rPr>
              <a:t>I. </a:t>
            </a:r>
          </a:p>
          <a:p>
            <a:pPr algn="ctr"/>
            <a:r>
              <a:rPr lang="en-US" sz="4000" b="1">
                <a:solidFill>
                  <a:srgbClr val="FF0000"/>
                </a:solidFill>
                <a:latin typeface="Times New Roman" pitchFamily="18" charset="0"/>
                <a:cs typeface="Times New Roman" pitchFamily="18" charset="0"/>
              </a:rPr>
              <a:t>ĐẶT VẤN ĐỀ</a:t>
            </a:r>
            <a:endParaRPr lang="en-US" sz="4000" b="1" dirty="0">
              <a:solidFill>
                <a:srgbClr val="FF0000"/>
              </a:solidFill>
              <a:latin typeface="Times New Roman" pitchFamily="18" charset="0"/>
              <a:cs typeface="Times New Roman" pitchFamily="18" charset="0"/>
            </a:endParaRPr>
          </a:p>
        </p:txBody>
      </p:sp>
      <p:pic>
        <p:nvPicPr>
          <p:cNvPr id="9" name="Picture 8" descr="Cartoon bee with pencil">
            <a:extLst>
              <a:ext uri="{FF2B5EF4-FFF2-40B4-BE49-F238E27FC236}">
                <a16:creationId xmlns:a16="http://schemas.microsoft.com/office/drawing/2014/main" id="{CFB65AB0-DE83-0F02-90D5-29A1C481D1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7" y="4013492"/>
            <a:ext cx="2631378" cy="2824455"/>
          </a:xfrm>
          <a:prstGeom prst="rect">
            <a:avLst/>
          </a:prstGeom>
        </p:spPr>
      </p:pic>
    </p:spTree>
    <p:extLst>
      <p:ext uri="{BB962C8B-B14F-4D97-AF65-F5344CB8AC3E}">
        <p14:creationId xmlns:p14="http://schemas.microsoft.com/office/powerpoint/2010/main" val="7483676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4F25980-8A61-5248-4CB7-D68776882FDA}"/>
              </a:ext>
            </a:extLst>
          </p:cNvPr>
          <p:cNvSpPr/>
          <p:nvPr/>
        </p:nvSpPr>
        <p:spPr>
          <a:xfrm>
            <a:off x="3048000" y="160338"/>
            <a:ext cx="5845629" cy="6545261"/>
          </a:xfrm>
          <a:custGeom>
            <a:avLst/>
            <a:gdLst>
              <a:gd name="connsiteX0" fmla="*/ 0 w 6337197"/>
              <a:gd name="connsiteY0" fmla="*/ 926446 h 5558563"/>
              <a:gd name="connsiteX1" fmla="*/ 926446 w 6337197"/>
              <a:gd name="connsiteY1" fmla="*/ 0 h 5558563"/>
              <a:gd name="connsiteX2" fmla="*/ 5410751 w 6337197"/>
              <a:gd name="connsiteY2" fmla="*/ 0 h 5558563"/>
              <a:gd name="connsiteX3" fmla="*/ 6337197 w 6337197"/>
              <a:gd name="connsiteY3" fmla="*/ 926446 h 5558563"/>
              <a:gd name="connsiteX4" fmla="*/ 6337197 w 6337197"/>
              <a:gd name="connsiteY4" fmla="*/ 4632117 h 5558563"/>
              <a:gd name="connsiteX5" fmla="*/ 5410751 w 6337197"/>
              <a:gd name="connsiteY5" fmla="*/ 5558563 h 5558563"/>
              <a:gd name="connsiteX6" fmla="*/ 926446 w 6337197"/>
              <a:gd name="connsiteY6" fmla="*/ 5558563 h 5558563"/>
              <a:gd name="connsiteX7" fmla="*/ 0 w 6337197"/>
              <a:gd name="connsiteY7" fmla="*/ 4632117 h 5558563"/>
              <a:gd name="connsiteX8" fmla="*/ 0 w 6337197"/>
              <a:gd name="connsiteY8" fmla="*/ 926446 h 5558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7197" h="5558563">
                <a:moveTo>
                  <a:pt x="0" y="926446"/>
                </a:moveTo>
                <a:cubicBezTo>
                  <a:pt x="0" y="414784"/>
                  <a:pt x="414784" y="0"/>
                  <a:pt x="926446" y="0"/>
                </a:cubicBezTo>
                <a:lnTo>
                  <a:pt x="5410751" y="0"/>
                </a:lnTo>
                <a:cubicBezTo>
                  <a:pt x="5922413" y="0"/>
                  <a:pt x="6337197" y="414784"/>
                  <a:pt x="6337197" y="926446"/>
                </a:cubicBezTo>
                <a:lnTo>
                  <a:pt x="6337197" y="4632117"/>
                </a:lnTo>
                <a:cubicBezTo>
                  <a:pt x="6337197" y="5143779"/>
                  <a:pt x="5922413" y="5558563"/>
                  <a:pt x="5410751" y="5558563"/>
                </a:cubicBezTo>
                <a:lnTo>
                  <a:pt x="926446" y="5558563"/>
                </a:lnTo>
                <a:cubicBezTo>
                  <a:pt x="414784" y="5558563"/>
                  <a:pt x="0" y="5143779"/>
                  <a:pt x="0" y="4632117"/>
                </a:cubicBezTo>
                <a:lnTo>
                  <a:pt x="0" y="926446"/>
                </a:lnTo>
                <a:close/>
              </a:path>
            </a:pathLst>
          </a:custGeom>
          <a:solidFill>
            <a:srgbClr val="FEF1E6"/>
          </a:solidFill>
          <a:ln>
            <a:solidFill>
              <a:schemeClr val="tx2"/>
            </a:solidFill>
            <a:prstDash val="lgDashDot"/>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332307" tIns="332307" rIns="332307" bIns="332307" numCol="1" spcCol="1270" anchor="ctr" anchorCtr="0">
            <a:noAutofit/>
          </a:bodyPr>
          <a:lstStyle/>
          <a:p>
            <a:pPr algn="just" defTabSz="711200">
              <a:lnSpc>
                <a:spcPct val="120000"/>
              </a:lnSpc>
              <a:spcBef>
                <a:spcPct val="0"/>
              </a:spcBef>
              <a:spcAft>
                <a:spcPct val="35000"/>
              </a:spcAft>
            </a:pP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Cốt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lõi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rPr>
              <a:t> STEAM </a:t>
            </a:r>
            <a:r>
              <a:rPr lang="en-US" sz="1600" dirty="0" err="1">
                <a:solidFill>
                  <a:srgbClr val="000000"/>
                </a:solidFill>
                <a:effectLst/>
                <a:latin typeface="Times New Roman" panose="02020603050405020304" pitchFamily="18" charset="0"/>
                <a:ea typeface="Times New Roman" panose="02020603050405020304" pitchFamily="18" charset="0"/>
              </a:rPr>
              <a:t>chính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là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khích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lệ</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trẻ</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tập</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thông</a:t>
            </a:r>
            <a:r>
              <a:rPr lang="en-US" sz="1600" dirty="0">
                <a:solidFill>
                  <a:srgbClr val="000000"/>
                </a:solidFill>
                <a:effectLst/>
                <a:latin typeface="Times New Roman" panose="02020603050405020304" pitchFamily="18" charset="0"/>
                <a:ea typeface="Times New Roman" panose="02020603050405020304" pitchFamily="18" charset="0"/>
              </a:rPr>
              <a:t> qua </a:t>
            </a:r>
            <a:r>
              <a:rPr lang="en-US" sz="1600" dirty="0" err="1">
                <a:solidFill>
                  <a:srgbClr val="000000"/>
                </a:solidFill>
                <a:effectLst/>
                <a:latin typeface="Times New Roman" panose="02020603050405020304" pitchFamily="18" charset="0"/>
                <a:ea typeface="Times New Roman" panose="02020603050405020304" pitchFamily="18" charset="0"/>
              </a:rPr>
              <a:t>trải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nghiệm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thực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tế</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giải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quyết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tình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huống</a:t>
            </a:r>
            <a:r>
              <a:rPr lang="en-US" sz="1600" dirty="0">
                <a:solidFill>
                  <a:srgbClr val="000000"/>
                </a:solidFill>
                <a:effectLst/>
                <a:latin typeface="Times New Roman" panose="02020603050405020304" pitchFamily="18" charset="0"/>
                <a:ea typeface="Times New Roman" panose="02020603050405020304" pitchFamily="18" charset="0"/>
              </a:rPr>
              <a:t>. STEAM </a:t>
            </a:r>
            <a:r>
              <a:rPr lang="en-US" sz="1600" dirty="0" err="1">
                <a:solidFill>
                  <a:srgbClr val="000000"/>
                </a:solidFill>
                <a:effectLst/>
                <a:latin typeface="Times New Roman" panose="02020603050405020304" pitchFamily="18" charset="0"/>
                <a:ea typeface="Times New Roman" panose="02020603050405020304" pitchFamily="18" charset="0"/>
              </a:rPr>
              <a:t>đôi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khi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chỉ</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là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cách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mà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chúng</a:t>
            </a:r>
            <a:r>
              <a:rPr lang="en-US" sz="1600" dirty="0">
                <a:solidFill>
                  <a:srgbClr val="000000"/>
                </a:solidFill>
                <a:effectLst/>
                <a:latin typeface="Times New Roman" panose="02020603050405020304" pitchFamily="18" charset="0"/>
                <a:ea typeface="Times New Roman" panose="02020603050405020304" pitchFamily="18" charset="0"/>
              </a:rPr>
              <a:t> ta </a:t>
            </a:r>
            <a:r>
              <a:rPr lang="en-US" sz="1600" dirty="0" err="1">
                <a:solidFill>
                  <a:srgbClr val="000000"/>
                </a:solidFill>
                <a:effectLst/>
                <a:latin typeface="Times New Roman" panose="02020603050405020304" pitchFamily="18" charset="0"/>
                <a:ea typeface="Times New Roman" panose="02020603050405020304" pitchFamily="18" charset="0"/>
              </a:rPr>
              <a:t>biết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đặt</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câu</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hỏi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tại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sao</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dám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chỉ</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ra</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vấn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đề</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và</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tìm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ra</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quy</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cách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vận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động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của</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chúng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Chúng</a:t>
            </a:r>
            <a:r>
              <a:rPr lang="en-US" sz="1600" dirty="0">
                <a:solidFill>
                  <a:srgbClr val="000000"/>
                </a:solidFill>
                <a:effectLst/>
                <a:latin typeface="Times New Roman" panose="02020603050405020304" pitchFamily="18" charset="0"/>
                <a:ea typeface="Times New Roman" panose="02020603050405020304" pitchFamily="18" charset="0"/>
              </a:rPr>
              <a:t> ta </a:t>
            </a:r>
            <a:r>
              <a:rPr lang="en-US" sz="1600" dirty="0" err="1">
                <a:solidFill>
                  <a:srgbClr val="000000"/>
                </a:solidFill>
                <a:effectLst/>
                <a:latin typeface="Times New Roman" panose="02020603050405020304" pitchFamily="18" charset="0"/>
                <a:ea typeface="Times New Roman" panose="02020603050405020304" pitchFamily="18" charset="0"/>
              </a:rPr>
              <a:t>cần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đánh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thức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những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nghệ</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sĩ</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bên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trong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chính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những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thế</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hệ</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học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sinh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nhỏ</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tuổi</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để</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các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em</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có</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thể</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trở</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thành</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những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công</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dân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toàn</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cầu</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thực</a:t>
            </a:r>
            <a:r>
              <a:rPr lang="en-US" sz="1600" dirty="0">
                <a:solidFill>
                  <a:srgbClr val="000000"/>
                </a:solidFill>
                <a:effectLst/>
                <a:latin typeface="Times New Roman" panose="02020603050405020304" pitchFamily="18" charset="0"/>
                <a:ea typeface="Times New Roman" panose="02020603050405020304" pitchFamily="18" charset="0"/>
              </a:rPr>
              <a:t> </a:t>
            </a:r>
            <a:r>
              <a:rPr lang="en-US" sz="1600" dirty="0" err="1">
                <a:solidFill>
                  <a:srgbClr val="000000"/>
                </a:solidFill>
                <a:effectLst/>
                <a:latin typeface="Times New Roman" panose="02020603050405020304" pitchFamily="18" charset="0"/>
                <a:ea typeface="Times New Roman" panose="02020603050405020304" pitchFamily="18" charset="0"/>
              </a:rPr>
              <a:t>thụ</a:t>
            </a:r>
            <a:r>
              <a:rPr lang="en-US" sz="1600" dirty="0">
                <a:solidFill>
                  <a:srgbClr val="000000"/>
                </a:solidFill>
                <a:effectLst/>
                <a:latin typeface="Times New Roman" panose="02020603050405020304" pitchFamily="18" charset="0"/>
                <a:ea typeface="Times New Roman" panose="02020603050405020304" pitchFamily="18" charset="0"/>
              </a:rPr>
              <a:t>.</a:t>
            </a:r>
            <a:endParaRPr lang="vi-VN" sz="1600" dirty="0">
              <a:effectLst/>
              <a:latin typeface="Times New Roman" panose="02020603050405020304" pitchFamily="18" charset="0"/>
              <a:ea typeface="Times New Roman" panose="02020603050405020304" pitchFamily="18" charset="0"/>
            </a:endParaRPr>
          </a:p>
          <a:p>
            <a:pPr marL="0" lvl="0" indent="0" algn="just" defTabSz="711200">
              <a:lnSpc>
                <a:spcPct val="120000"/>
              </a:lnSpc>
              <a:spcBef>
                <a:spcPct val="0"/>
              </a:spcBef>
              <a:spcAft>
                <a:spcPct val="35000"/>
              </a:spcAft>
              <a:buNone/>
            </a:pPr>
            <a:r>
              <a:rPr lang="en-US" sz="1600" kern="1200" dirty="0">
                <a:solidFill>
                  <a:schemeClr val="tx1"/>
                </a:solidFill>
              </a:rPr>
              <a:t>	</a:t>
            </a:r>
            <a:r>
              <a:rPr lang="en-US" sz="1600" kern="1200" dirty="0" err="1">
                <a:solidFill>
                  <a:schemeClr val="tx1"/>
                </a:solidFill>
                <a:latin typeface="Times New Roman" panose="02020603050405020304" pitchFamily="18" charset="0"/>
                <a:cs typeface="Times New Roman" panose="02020603050405020304" pitchFamily="18" charset="0"/>
              </a:rPr>
              <a:t>Bên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cạnh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với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sự</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phát</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triển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của</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công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nghệ</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kỹ</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thuật</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trên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thế</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giới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hiện</a:t>
            </a:r>
            <a:r>
              <a:rPr lang="en-US" sz="1600" kern="1200" dirty="0">
                <a:solidFill>
                  <a:schemeClr val="tx1"/>
                </a:solidFill>
                <a:latin typeface="Times New Roman" panose="02020603050405020304" pitchFamily="18" charset="0"/>
                <a:cs typeface="Times New Roman" panose="02020603050405020304" pitchFamily="18" charset="0"/>
              </a:rPr>
              <a:t> nay </a:t>
            </a:r>
            <a:r>
              <a:rPr lang="en-US" sz="1600" kern="1200" dirty="0" err="1">
                <a:solidFill>
                  <a:schemeClr val="tx1"/>
                </a:solidFill>
                <a:latin typeface="Times New Roman" panose="02020603050405020304" pitchFamily="18" charset="0"/>
                <a:cs typeface="Times New Roman" panose="02020603050405020304" pitchFamily="18" charset="0"/>
              </a:rPr>
              <a:t>thì</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cầu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việc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làm</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liên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quan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đến</a:t>
            </a:r>
            <a:r>
              <a:rPr lang="en-US" sz="1600" kern="1200" dirty="0">
                <a:solidFill>
                  <a:schemeClr val="tx1"/>
                </a:solidFill>
                <a:latin typeface="Times New Roman" panose="02020603050405020304" pitchFamily="18" charset="0"/>
                <a:cs typeface="Times New Roman" panose="02020603050405020304" pitchFamily="18" charset="0"/>
              </a:rPr>
              <a:t> STEAM </a:t>
            </a:r>
            <a:r>
              <a:rPr lang="en-US" sz="1600" kern="1200" dirty="0" err="1">
                <a:solidFill>
                  <a:schemeClr val="tx1"/>
                </a:solidFill>
                <a:latin typeface="Times New Roman" panose="02020603050405020304" pitchFamily="18" charset="0"/>
                <a:cs typeface="Times New Roman" panose="02020603050405020304" pitchFamily="18" charset="0"/>
              </a:rPr>
              <a:t>ngày</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càng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lớn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đòi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hỏi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ngành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giáo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dục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cũng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phải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những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sự</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thay</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đổi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để</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đáp</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ứng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cầu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của</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xã</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hội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Giáo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dục</a:t>
            </a:r>
            <a:r>
              <a:rPr lang="en-US" sz="1600" kern="1200" dirty="0">
                <a:solidFill>
                  <a:schemeClr val="tx1"/>
                </a:solidFill>
                <a:latin typeface="Times New Roman" panose="02020603050405020304" pitchFamily="18" charset="0"/>
                <a:cs typeface="Times New Roman" panose="02020603050405020304" pitchFamily="18" charset="0"/>
              </a:rPr>
              <a:t> STEAM </a:t>
            </a:r>
            <a:r>
              <a:rPr lang="en-US" sz="1600" kern="1200" dirty="0" err="1">
                <a:solidFill>
                  <a:schemeClr val="tx1"/>
                </a:solidFill>
                <a:latin typeface="Times New Roman" panose="02020603050405020304" pitchFamily="18" charset="0"/>
                <a:cs typeface="Times New Roman" panose="02020603050405020304" pitchFamily="18" charset="0"/>
              </a:rPr>
              <a:t>có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thể</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tạo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ra</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những</a:t>
            </a:r>
            <a:r>
              <a:rPr lang="en-US" sz="1600" kern="1200" dirty="0">
                <a:solidFill>
                  <a:schemeClr val="tx1"/>
                </a:solidFill>
                <a:latin typeface="Times New Roman" panose="02020603050405020304" pitchFamily="18" charset="0"/>
                <a:cs typeface="Times New Roman" panose="02020603050405020304" pitchFamily="18" charset="0"/>
              </a:rPr>
              <a:t> con </a:t>
            </a:r>
            <a:r>
              <a:rPr lang="en-US" sz="1600" kern="1200" dirty="0" err="1">
                <a:solidFill>
                  <a:schemeClr val="tx1"/>
                </a:solidFill>
                <a:latin typeface="Times New Roman" panose="02020603050405020304" pitchFamily="18" charset="0"/>
                <a:cs typeface="Times New Roman" panose="02020603050405020304" pitchFamily="18" charset="0"/>
              </a:rPr>
              <a:t>người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thể</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đáp</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ứng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được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cầu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công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việc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của</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thế</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kỷ</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mới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tác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động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lớn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đến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sự</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thay</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đổi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nên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kinh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tế</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đổi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mới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Không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phải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là</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những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cách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đào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tạo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những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bí</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quyết</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học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cao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siêu</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để</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dạy</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học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sinh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thành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tài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thành</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những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nhà</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toán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học</a:t>
            </a:r>
            <a:r>
              <a:rPr lang="en-US" sz="1600" kern="1200" dirty="0">
                <a:solidFill>
                  <a:schemeClr val="tx1"/>
                </a:solidFill>
                <a:latin typeface="Times New Roman" panose="02020603050405020304" pitchFamily="18" charset="0"/>
                <a:cs typeface="Times New Roman" panose="02020603050405020304" pitchFamily="18" charset="0"/>
              </a:rPr>
              <a:t>, khoa </a:t>
            </a:r>
            <a:r>
              <a:rPr lang="en-US" sz="1600" kern="1200" dirty="0" err="1">
                <a:solidFill>
                  <a:schemeClr val="tx1"/>
                </a:solidFill>
                <a:latin typeface="Times New Roman" panose="02020603050405020304" pitchFamily="18" charset="0"/>
                <a:cs typeface="Times New Roman" panose="02020603050405020304" pitchFamily="18" charset="0"/>
              </a:rPr>
              <a:t>học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vĩ</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đại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mà</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phương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pháp</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này</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sẽ</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phát</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triển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các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kỹ</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năng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cho</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trẻ</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để</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chúng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thể</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sử</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dụng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trong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cuộc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sống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tương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lại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đặc</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biệt</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với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môi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trường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công</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nghệ</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hóa</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hiện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đại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hóa</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như</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hiện</a:t>
            </a:r>
            <a:r>
              <a:rPr lang="en-US" sz="1600" kern="1200" dirty="0">
                <a:solidFill>
                  <a:schemeClr val="tx1"/>
                </a:solidFill>
                <a:latin typeface="Times New Roman" panose="02020603050405020304" pitchFamily="18" charset="0"/>
                <a:cs typeface="Times New Roman" panose="02020603050405020304" pitchFamily="18" charset="0"/>
              </a:rPr>
              <a:t> nay. </a:t>
            </a:r>
            <a:r>
              <a:rPr lang="en-US" sz="1600" kern="1200" dirty="0" err="1">
                <a:solidFill>
                  <a:schemeClr val="tx1"/>
                </a:solidFill>
                <a:latin typeface="Times New Roman" panose="02020603050405020304" pitchFamily="18" charset="0"/>
                <a:cs typeface="Times New Roman" panose="02020603050405020304" pitchFamily="18" charset="0"/>
              </a:rPr>
              <a:t>Đó</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là</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lý</a:t>
            </a:r>
            <a:r>
              <a:rPr lang="en-US" sz="1600" kern="1200" dirty="0">
                <a:solidFill>
                  <a:schemeClr val="tx1"/>
                </a:solidFill>
                <a:latin typeface="Times New Roman" panose="02020603050405020304" pitchFamily="18" charset="0"/>
                <a:cs typeface="Times New Roman" panose="02020603050405020304" pitchFamily="18" charset="0"/>
              </a:rPr>
              <a:t> do </a:t>
            </a:r>
            <a:r>
              <a:rPr lang="en-US" sz="1600" kern="1200" dirty="0" err="1">
                <a:solidFill>
                  <a:schemeClr val="tx1"/>
                </a:solidFill>
                <a:latin typeface="Times New Roman" panose="02020603050405020304" pitchFamily="18" charset="0"/>
                <a:cs typeface="Times New Roman" panose="02020603050405020304" pitchFamily="18" charset="0"/>
              </a:rPr>
              <a:t>tôi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chọn</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đề</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kern="1200" dirty="0" err="1">
                <a:solidFill>
                  <a:schemeClr val="tx1"/>
                </a:solidFill>
                <a:latin typeface="Times New Roman" panose="02020603050405020304" pitchFamily="18" charset="0"/>
                <a:cs typeface="Times New Roman" panose="02020603050405020304" pitchFamily="18" charset="0"/>
              </a:rPr>
              <a:t>tài</a:t>
            </a:r>
            <a:r>
              <a:rPr lang="en-US" sz="1600" kern="1200" dirty="0">
                <a:solidFill>
                  <a:schemeClr val="tx1"/>
                </a:solidFill>
                <a:latin typeface="Times New Roman" panose="02020603050405020304" pitchFamily="18" charset="0"/>
                <a:cs typeface="Times New Roman" panose="02020603050405020304" pitchFamily="18" charset="0"/>
              </a:rPr>
              <a:t>: </a:t>
            </a:r>
            <a:r>
              <a:rPr lang="en-US" sz="1600" b="1" i="1" kern="1200" dirty="0">
                <a:solidFill>
                  <a:schemeClr val="tx1"/>
                </a:solidFill>
                <a:latin typeface="Times New Roman" panose="02020603050405020304" pitchFamily="18" charset="0"/>
                <a:cs typeface="Times New Roman" panose="02020603050405020304" pitchFamily="18" charset="0"/>
              </a:rPr>
              <a:t>“</a:t>
            </a:r>
            <a:r>
              <a:rPr lang="en-US" sz="1600" b="1" i="1" kern="1200" dirty="0" err="1">
                <a:solidFill>
                  <a:schemeClr val="tx1"/>
                </a:solidFill>
                <a:latin typeface="Times New Roman" panose="02020603050405020304" pitchFamily="18" charset="0"/>
                <a:cs typeface="Times New Roman" panose="02020603050405020304" pitchFamily="18" charset="0"/>
              </a:rPr>
              <a:t>Một</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số</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kinh</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nghiệm</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lồng</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ghép</a:t>
            </a:r>
            <a:r>
              <a:rPr lang="en-US" sz="1600" b="1" i="1" kern="1200" dirty="0">
                <a:solidFill>
                  <a:schemeClr val="tx1"/>
                </a:solidFill>
                <a:latin typeface="Times New Roman" panose="02020603050405020304" pitchFamily="18" charset="0"/>
                <a:cs typeface="Times New Roman" panose="02020603050405020304" pitchFamily="18" charset="0"/>
              </a:rPr>
              <a:t> STEAM </a:t>
            </a:r>
            <a:r>
              <a:rPr lang="en-US" sz="1600" b="1" i="1" kern="1200" dirty="0" err="1">
                <a:solidFill>
                  <a:schemeClr val="tx1"/>
                </a:solidFill>
                <a:latin typeface="Times New Roman" panose="02020603050405020304" pitchFamily="18" charset="0"/>
                <a:cs typeface="Times New Roman" panose="02020603050405020304" pitchFamily="18" charset="0"/>
              </a:rPr>
              <a:t>vào</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các</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hoạt</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động</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cho</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trẻ</a:t>
            </a:r>
            <a:r>
              <a:rPr lang="en-US" sz="1600" b="1" i="1" kern="1200" dirty="0">
                <a:solidFill>
                  <a:schemeClr val="tx1"/>
                </a:solidFill>
                <a:latin typeface="Times New Roman" panose="02020603050405020304" pitchFamily="18" charset="0"/>
                <a:cs typeface="Times New Roman" panose="02020603050405020304" pitchFamily="18" charset="0"/>
              </a:rPr>
              <a:t> 4- 5 </a:t>
            </a:r>
            <a:r>
              <a:rPr lang="en-US" sz="1600" b="1" i="1" kern="1200" dirty="0" err="1">
                <a:solidFill>
                  <a:schemeClr val="tx1"/>
                </a:solidFill>
                <a:latin typeface="Times New Roman" panose="02020603050405020304" pitchFamily="18" charset="0"/>
                <a:cs typeface="Times New Roman" panose="02020603050405020304" pitchFamily="18" charset="0"/>
              </a:rPr>
              <a:t>tuổi</a:t>
            </a:r>
            <a:r>
              <a:rPr lang="en-US" sz="1600" b="1" i="1" kern="1200" dirty="0">
                <a:solidFill>
                  <a:schemeClr val="tx1"/>
                </a:solidFill>
                <a:latin typeface="Times New Roman" panose="02020603050405020304" pitchFamily="18" charset="0"/>
                <a:cs typeface="Times New Roman" panose="02020603050405020304" pitchFamily="18" charset="0"/>
              </a:rPr>
              <a:t> ở </a:t>
            </a:r>
            <a:r>
              <a:rPr lang="en-US" sz="1600" b="1" i="1" kern="1200" dirty="0" err="1">
                <a:solidFill>
                  <a:schemeClr val="tx1"/>
                </a:solidFill>
                <a:latin typeface="Times New Roman" panose="02020603050405020304" pitchFamily="18" charset="0"/>
                <a:cs typeface="Times New Roman" panose="02020603050405020304" pitchFamily="18" charset="0"/>
              </a:rPr>
              <a:t>trường</a:t>
            </a:r>
            <a:r>
              <a:rPr lang="en-US" sz="1600" b="1" i="1" kern="1200" dirty="0">
                <a:solidFill>
                  <a:schemeClr val="tx1"/>
                </a:solidFill>
                <a:latin typeface="Times New Roman" panose="02020603050405020304" pitchFamily="18" charset="0"/>
                <a:cs typeface="Times New Roman" panose="02020603050405020304" pitchFamily="18" charset="0"/>
              </a:rPr>
              <a:t> </a:t>
            </a:r>
            <a:r>
              <a:rPr lang="en-US" sz="1600" b="1" i="1" kern="1200" dirty="0" err="1">
                <a:solidFill>
                  <a:schemeClr val="tx1"/>
                </a:solidFill>
                <a:latin typeface="Times New Roman" panose="02020603050405020304" pitchFamily="18" charset="0"/>
                <a:cs typeface="Times New Roman" panose="02020603050405020304" pitchFamily="18" charset="0"/>
              </a:rPr>
              <a:t>mầm</a:t>
            </a:r>
            <a:r>
              <a:rPr lang="en-US" sz="1600" b="1" i="1" kern="1200" dirty="0">
                <a:solidFill>
                  <a:schemeClr val="tx1"/>
                </a:solidFill>
                <a:latin typeface="Times New Roman" panose="02020603050405020304" pitchFamily="18" charset="0"/>
                <a:cs typeface="Times New Roman" panose="02020603050405020304" pitchFamily="18" charset="0"/>
              </a:rPr>
              <a:t> non”</a:t>
            </a:r>
            <a:endParaRPr lang="en-US" sz="1600" kern="1200" dirty="0">
              <a:solidFill>
                <a:schemeClr val="tx1"/>
              </a:solidFill>
              <a:latin typeface="Times New Roman" panose="02020603050405020304" pitchFamily="18" charset="0"/>
              <a:cs typeface="Times New Roman" pitchFamily="18" charset="0"/>
            </a:endParaRPr>
          </a:p>
        </p:txBody>
      </p:sp>
      <p:sp>
        <p:nvSpPr>
          <p:cNvPr id="3" name="Diamond 2">
            <a:extLst>
              <a:ext uri="{FF2B5EF4-FFF2-40B4-BE49-F238E27FC236}">
                <a16:creationId xmlns:a16="http://schemas.microsoft.com/office/drawing/2014/main" id="{80B38AFD-54DA-203C-9D22-80B4D907B864}"/>
              </a:ext>
            </a:extLst>
          </p:cNvPr>
          <p:cNvSpPr/>
          <p:nvPr/>
        </p:nvSpPr>
        <p:spPr>
          <a:xfrm>
            <a:off x="250371" y="327593"/>
            <a:ext cx="2727732" cy="3101407"/>
          </a:xfrm>
          <a:prstGeom prst="diamond">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itchFamily="18" charset="0"/>
                <a:cs typeface="Times New Roman" pitchFamily="18" charset="0"/>
              </a:rPr>
              <a:t>I. </a:t>
            </a:r>
          </a:p>
          <a:p>
            <a:pPr algn="ctr"/>
            <a:r>
              <a:rPr lang="en-US" sz="4000" b="1" dirty="0">
                <a:solidFill>
                  <a:srgbClr val="FF0000"/>
                </a:solidFill>
                <a:latin typeface="Times New Roman" pitchFamily="18" charset="0"/>
                <a:cs typeface="Times New Roman" pitchFamily="18" charset="0"/>
              </a:rPr>
              <a:t>ĐẶT VẤN ĐỀ</a:t>
            </a:r>
          </a:p>
        </p:txBody>
      </p:sp>
      <p:pic>
        <p:nvPicPr>
          <p:cNvPr id="9" name="Picture 8" descr="Cartoon bee with pointer">
            <a:extLst>
              <a:ext uri="{FF2B5EF4-FFF2-40B4-BE49-F238E27FC236}">
                <a16:creationId xmlns:a16="http://schemas.microsoft.com/office/drawing/2014/main" id="{510B3426-FC79-FBB6-21CC-F2D9C5646E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430683">
            <a:off x="-32690" y="3389105"/>
            <a:ext cx="2918573" cy="3291430"/>
          </a:xfrm>
          <a:prstGeom prst="rect">
            <a:avLst/>
          </a:prstGeom>
        </p:spPr>
      </p:pic>
    </p:spTree>
    <p:extLst>
      <p:ext uri="{BB962C8B-B14F-4D97-AF65-F5344CB8AC3E}">
        <p14:creationId xmlns:p14="http://schemas.microsoft.com/office/powerpoint/2010/main" val="292162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ED8053C-AF28-403A-90F2-67A100EDECE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0BCDCE7-03A4-438B-9B4A-0F5E37C4C1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007" y="456020"/>
            <a:ext cx="5052962" cy="6032228"/>
          </a:xfrm>
          <a:custGeom>
            <a:avLst/>
            <a:gdLst>
              <a:gd name="connsiteX0" fmla="*/ 3069307 w 6737282"/>
              <a:gd name="connsiteY0" fmla="*/ 4550727 h 6032228"/>
              <a:gd name="connsiteX1" fmla="*/ 3741218 w 6737282"/>
              <a:gd name="connsiteY1" fmla="*/ 4550727 h 6032228"/>
              <a:gd name="connsiteX2" fmla="*/ 3772850 w 6737282"/>
              <a:gd name="connsiteY2" fmla="*/ 4554928 h 6032228"/>
              <a:gd name="connsiteX3" fmla="*/ 3794605 w 6737282"/>
              <a:gd name="connsiteY3" fmla="*/ 4564050 h 6032228"/>
              <a:gd name="connsiteX4" fmla="*/ 3781310 w 6737282"/>
              <a:gd name="connsiteY4" fmla="*/ 4587045 h 6032228"/>
              <a:gd name="connsiteX5" fmla="*/ 3310252 w 6737282"/>
              <a:gd name="connsiteY5" fmla="*/ 5401750 h 6032228"/>
              <a:gd name="connsiteX6" fmla="*/ 3029607 w 6737282"/>
              <a:gd name="connsiteY6" fmla="*/ 5564857 h 6032228"/>
              <a:gd name="connsiteX7" fmla="*/ 2804017 w 6737282"/>
              <a:gd name="connsiteY7" fmla="*/ 5564857 h 6032228"/>
              <a:gd name="connsiteX8" fmla="*/ 2777701 w 6737282"/>
              <a:gd name="connsiteY8" fmla="*/ 5564857 h 6032228"/>
              <a:gd name="connsiteX9" fmla="*/ 2752589 w 6737282"/>
              <a:gd name="connsiteY9" fmla="*/ 5521614 h 6032228"/>
              <a:gd name="connsiteX10" fmla="*/ 2629590 w 6737282"/>
              <a:gd name="connsiteY10" fmla="*/ 5309799 h 6032228"/>
              <a:gd name="connsiteX11" fmla="*/ 2629590 w 6737282"/>
              <a:gd name="connsiteY11" fmla="*/ 5191240 h 6032228"/>
              <a:gd name="connsiteX12" fmla="*/ 2966272 w 6737282"/>
              <a:gd name="connsiteY12" fmla="*/ 4611452 h 6032228"/>
              <a:gd name="connsiteX13" fmla="*/ 3069307 w 6737282"/>
              <a:gd name="connsiteY13" fmla="*/ 4550727 h 6032228"/>
              <a:gd name="connsiteX14" fmla="*/ 1224899 w 6737282"/>
              <a:gd name="connsiteY14" fmla="*/ 1805663 h 6032228"/>
              <a:gd name="connsiteX15" fmla="*/ 3029607 w 6737282"/>
              <a:gd name="connsiteY15" fmla="*/ 1805663 h 6032228"/>
              <a:gd name="connsiteX16" fmla="*/ 3310252 w 6737282"/>
              <a:gd name="connsiteY16" fmla="*/ 1968768 h 6032228"/>
              <a:gd name="connsiteX17" fmla="*/ 4210657 w 6737282"/>
              <a:gd name="connsiteY17" fmla="*/ 3526038 h 6032228"/>
              <a:gd name="connsiteX18" fmla="*/ 4210657 w 6737282"/>
              <a:gd name="connsiteY18" fmla="*/ 3844482 h 6032228"/>
              <a:gd name="connsiteX19" fmla="*/ 3876331 w 6737282"/>
              <a:gd name="connsiteY19" fmla="*/ 4422707 h 6032228"/>
              <a:gd name="connsiteX20" fmla="*/ 3848154 w 6737282"/>
              <a:gd name="connsiteY20" fmla="*/ 4471437 h 6032228"/>
              <a:gd name="connsiteX21" fmla="*/ 3849146 w 6737282"/>
              <a:gd name="connsiteY21" fmla="*/ 4471853 h 6032228"/>
              <a:gd name="connsiteX22" fmla="*/ 3898870 w 6737282"/>
              <a:gd name="connsiteY22" fmla="*/ 4522003 h 6032228"/>
              <a:gd name="connsiteX23" fmla="*/ 4277006 w 6737282"/>
              <a:gd name="connsiteY23" fmla="*/ 5175999 h 6032228"/>
              <a:gd name="connsiteX24" fmla="*/ 4277006 w 6737282"/>
              <a:gd name="connsiteY24" fmla="*/ 5309735 h 6032228"/>
              <a:gd name="connsiteX25" fmla="*/ 3898870 w 6737282"/>
              <a:gd name="connsiteY25" fmla="*/ 5963729 h 6032228"/>
              <a:gd name="connsiteX26" fmla="*/ 3781007 w 6737282"/>
              <a:gd name="connsiteY26" fmla="*/ 6032228 h 6032228"/>
              <a:gd name="connsiteX27" fmla="*/ 3023096 w 6737282"/>
              <a:gd name="connsiteY27" fmla="*/ 6032228 h 6032228"/>
              <a:gd name="connsiteX28" fmla="*/ 2906872 w 6737282"/>
              <a:gd name="connsiteY28" fmla="*/ 5963729 h 6032228"/>
              <a:gd name="connsiteX29" fmla="*/ 2703170 w 6737282"/>
              <a:gd name="connsiteY29" fmla="*/ 5612942 h 6032228"/>
              <a:gd name="connsiteX30" fmla="*/ 2680159 w 6737282"/>
              <a:gd name="connsiteY30" fmla="*/ 5573313 h 6032228"/>
              <a:gd name="connsiteX31" fmla="*/ 2698265 w 6737282"/>
              <a:gd name="connsiteY31" fmla="*/ 5573313 h 6032228"/>
              <a:gd name="connsiteX32" fmla="*/ 2783846 w 6737282"/>
              <a:gd name="connsiteY32" fmla="*/ 5573313 h 6032228"/>
              <a:gd name="connsiteX33" fmla="*/ 2821023 w 6737282"/>
              <a:gd name="connsiteY33" fmla="*/ 5637336 h 6032228"/>
              <a:gd name="connsiteX34" fmla="*/ 2963060 w 6737282"/>
              <a:gd name="connsiteY34" fmla="*/ 5881934 h 6032228"/>
              <a:gd name="connsiteX35" fmla="*/ 3066097 w 6737282"/>
              <a:gd name="connsiteY35" fmla="*/ 5942660 h 6032228"/>
              <a:gd name="connsiteX36" fmla="*/ 3738008 w 6737282"/>
              <a:gd name="connsiteY36" fmla="*/ 5942660 h 6032228"/>
              <a:gd name="connsiteX37" fmla="*/ 3842494 w 6737282"/>
              <a:gd name="connsiteY37" fmla="*/ 5881934 h 6032228"/>
              <a:gd name="connsiteX38" fmla="*/ 4177724 w 6737282"/>
              <a:gd name="connsiteY38" fmla="*/ 5302148 h 6032228"/>
              <a:gd name="connsiteX39" fmla="*/ 4177724 w 6737282"/>
              <a:gd name="connsiteY39" fmla="*/ 5183586 h 6032228"/>
              <a:gd name="connsiteX40" fmla="*/ 3842494 w 6737282"/>
              <a:gd name="connsiteY40" fmla="*/ 4603800 h 6032228"/>
              <a:gd name="connsiteX41" fmla="*/ 3798414 w 6737282"/>
              <a:gd name="connsiteY41" fmla="*/ 4559340 h 6032228"/>
              <a:gd name="connsiteX42" fmla="*/ 3793313 w 6737282"/>
              <a:gd name="connsiteY42" fmla="*/ 4557203 h 6032228"/>
              <a:gd name="connsiteX43" fmla="*/ 3820657 w 6737282"/>
              <a:gd name="connsiteY43" fmla="*/ 4509913 h 6032228"/>
              <a:gd name="connsiteX44" fmla="*/ 3840991 w 6737282"/>
              <a:gd name="connsiteY44" fmla="*/ 4474742 h 6032228"/>
              <a:gd name="connsiteX45" fmla="*/ 3819900 w 6737282"/>
              <a:gd name="connsiteY45" fmla="*/ 4465898 h 6032228"/>
              <a:gd name="connsiteX46" fmla="*/ 3784219 w 6737282"/>
              <a:gd name="connsiteY46" fmla="*/ 4461158 h 6032228"/>
              <a:gd name="connsiteX47" fmla="*/ 3026307 w 6737282"/>
              <a:gd name="connsiteY47" fmla="*/ 4461158 h 6032228"/>
              <a:gd name="connsiteX48" fmla="*/ 2910084 w 6737282"/>
              <a:gd name="connsiteY48" fmla="*/ 4529655 h 6032228"/>
              <a:gd name="connsiteX49" fmla="*/ 2530310 w 6737282"/>
              <a:gd name="connsiteY49" fmla="*/ 5183651 h 6032228"/>
              <a:gd name="connsiteX50" fmla="*/ 2530310 w 6737282"/>
              <a:gd name="connsiteY50" fmla="*/ 5317387 h 6032228"/>
              <a:gd name="connsiteX51" fmla="*/ 2655664 w 6737282"/>
              <a:gd name="connsiteY51" fmla="*/ 5533256 h 6032228"/>
              <a:gd name="connsiteX52" fmla="*/ 2674015 w 6737282"/>
              <a:gd name="connsiteY52" fmla="*/ 5564857 h 6032228"/>
              <a:gd name="connsiteX53" fmla="*/ 2589005 w 6737282"/>
              <a:gd name="connsiteY53" fmla="*/ 5564857 h 6032228"/>
              <a:gd name="connsiteX54" fmla="*/ 1224899 w 6737282"/>
              <a:gd name="connsiteY54" fmla="*/ 5564857 h 6032228"/>
              <a:gd name="connsiteX55" fmla="*/ 948151 w 6737282"/>
              <a:gd name="connsiteY55" fmla="*/ 5401750 h 6032228"/>
              <a:gd name="connsiteX56" fmla="*/ 43851 w 6737282"/>
              <a:gd name="connsiteY56" fmla="*/ 3844482 h 6032228"/>
              <a:gd name="connsiteX57" fmla="*/ 43851 w 6737282"/>
              <a:gd name="connsiteY57" fmla="*/ 3526038 h 6032228"/>
              <a:gd name="connsiteX58" fmla="*/ 948151 w 6737282"/>
              <a:gd name="connsiteY58" fmla="*/ 1968768 h 6032228"/>
              <a:gd name="connsiteX59" fmla="*/ 1224899 w 6737282"/>
              <a:gd name="connsiteY59" fmla="*/ 1805663 h 6032228"/>
              <a:gd name="connsiteX60" fmla="*/ 4371720 w 6737282"/>
              <a:gd name="connsiteY60" fmla="*/ 257854 h 6032228"/>
              <a:gd name="connsiteX61" fmla="*/ 5796146 w 6737282"/>
              <a:gd name="connsiteY61" fmla="*/ 257854 h 6032228"/>
              <a:gd name="connsiteX62" fmla="*/ 5999634 w 6737282"/>
              <a:gd name="connsiteY62" fmla="*/ 374270 h 6032228"/>
              <a:gd name="connsiteX63" fmla="*/ 6711846 w 6737282"/>
              <a:gd name="connsiteY63" fmla="*/ 1628971 h 6032228"/>
              <a:gd name="connsiteX64" fmla="*/ 6711846 w 6737282"/>
              <a:gd name="connsiteY64" fmla="*/ 1870427 h 6032228"/>
              <a:gd name="connsiteX65" fmla="*/ 5999634 w 6737282"/>
              <a:gd name="connsiteY65" fmla="*/ 3125126 h 6032228"/>
              <a:gd name="connsiteX66" fmla="*/ 5796146 w 6737282"/>
              <a:gd name="connsiteY66" fmla="*/ 3241542 h 6032228"/>
              <a:gd name="connsiteX67" fmla="*/ 4371720 w 6737282"/>
              <a:gd name="connsiteY67" fmla="*/ 3241542 h 6032228"/>
              <a:gd name="connsiteX68" fmla="*/ 4168233 w 6737282"/>
              <a:gd name="connsiteY68" fmla="*/ 3125126 h 6032228"/>
              <a:gd name="connsiteX69" fmla="*/ 3456020 w 6737282"/>
              <a:gd name="connsiteY69" fmla="*/ 1870427 h 6032228"/>
              <a:gd name="connsiteX70" fmla="*/ 3456020 w 6737282"/>
              <a:gd name="connsiteY70" fmla="*/ 1628971 h 6032228"/>
              <a:gd name="connsiteX71" fmla="*/ 4168233 w 6737282"/>
              <a:gd name="connsiteY71" fmla="*/ 374270 h 6032228"/>
              <a:gd name="connsiteX72" fmla="*/ 4371720 w 6737282"/>
              <a:gd name="connsiteY72" fmla="*/ 257854 h 6032228"/>
              <a:gd name="connsiteX73" fmla="*/ 2350132 w 6737282"/>
              <a:gd name="connsiteY73" fmla="*/ 0 h 6032228"/>
              <a:gd name="connsiteX74" fmla="*/ 3150522 w 6737282"/>
              <a:gd name="connsiteY74" fmla="*/ 0 h 6032228"/>
              <a:gd name="connsiteX75" fmla="*/ 3264863 w 6737282"/>
              <a:gd name="connsiteY75" fmla="*/ 65415 h 6032228"/>
              <a:gd name="connsiteX76" fmla="*/ 3665057 w 6737282"/>
              <a:gd name="connsiteY76" fmla="*/ 770436 h 6032228"/>
              <a:gd name="connsiteX77" fmla="*/ 3665057 w 6737282"/>
              <a:gd name="connsiteY77" fmla="*/ 906111 h 6032228"/>
              <a:gd name="connsiteX78" fmla="*/ 3264863 w 6737282"/>
              <a:gd name="connsiteY78" fmla="*/ 1611131 h 6032228"/>
              <a:gd name="connsiteX79" fmla="*/ 3150522 w 6737282"/>
              <a:gd name="connsiteY79" fmla="*/ 1676547 h 6032228"/>
              <a:gd name="connsiteX80" fmla="*/ 2350132 w 6737282"/>
              <a:gd name="connsiteY80" fmla="*/ 1676547 h 6032228"/>
              <a:gd name="connsiteX81" fmla="*/ 2235791 w 6737282"/>
              <a:gd name="connsiteY81" fmla="*/ 1611131 h 6032228"/>
              <a:gd name="connsiteX82" fmla="*/ 1835596 w 6737282"/>
              <a:gd name="connsiteY82" fmla="*/ 906111 h 6032228"/>
              <a:gd name="connsiteX83" fmla="*/ 1835596 w 6737282"/>
              <a:gd name="connsiteY83" fmla="*/ 770436 h 6032228"/>
              <a:gd name="connsiteX84" fmla="*/ 2235791 w 6737282"/>
              <a:gd name="connsiteY84" fmla="*/ 65415 h 6032228"/>
              <a:gd name="connsiteX85" fmla="*/ 2350132 w 6737282"/>
              <a:gd name="connsiteY85" fmla="*/ 0 h 603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737282" h="6032228">
                <a:moveTo>
                  <a:pt x="3069307" y="4550727"/>
                </a:moveTo>
                <a:cubicBezTo>
                  <a:pt x="3069307" y="4550727"/>
                  <a:pt x="3069307" y="4550727"/>
                  <a:pt x="3741218" y="4550727"/>
                </a:cubicBezTo>
                <a:cubicBezTo>
                  <a:pt x="3752102" y="4550727"/>
                  <a:pt x="3762715" y="4552172"/>
                  <a:pt x="3772850" y="4554928"/>
                </a:cubicBezTo>
                <a:lnTo>
                  <a:pt x="3794605" y="4564050"/>
                </a:lnTo>
                <a:lnTo>
                  <a:pt x="3781310" y="4587045"/>
                </a:lnTo>
                <a:cubicBezTo>
                  <a:pt x="3661093" y="4794962"/>
                  <a:pt x="3507216" y="5061097"/>
                  <a:pt x="3310252" y="5401750"/>
                </a:cubicBezTo>
                <a:cubicBezTo>
                  <a:pt x="3251786" y="5502720"/>
                  <a:pt x="3146542" y="5564857"/>
                  <a:pt x="3029607" y="5564857"/>
                </a:cubicBezTo>
                <a:cubicBezTo>
                  <a:pt x="3029607" y="5564857"/>
                  <a:pt x="3029607" y="5564857"/>
                  <a:pt x="2804017" y="5564857"/>
                </a:cubicBezTo>
                <a:lnTo>
                  <a:pt x="2777701" y="5564857"/>
                </a:lnTo>
                <a:lnTo>
                  <a:pt x="2752589" y="5521614"/>
                </a:lnTo>
                <a:cubicBezTo>
                  <a:pt x="2717623" y="5461398"/>
                  <a:pt x="2676936" y="5391332"/>
                  <a:pt x="2629590" y="5309799"/>
                </a:cubicBezTo>
                <a:cubicBezTo>
                  <a:pt x="2607824" y="5273652"/>
                  <a:pt x="2607824" y="5227386"/>
                  <a:pt x="2629590" y="5191240"/>
                </a:cubicBezTo>
                <a:cubicBezTo>
                  <a:pt x="2629590" y="5191240"/>
                  <a:pt x="2629590" y="5191240"/>
                  <a:pt x="2966272" y="4611452"/>
                </a:cubicBezTo>
                <a:cubicBezTo>
                  <a:pt x="2986590" y="4573861"/>
                  <a:pt x="3027221" y="4550727"/>
                  <a:pt x="3069307" y="4550727"/>
                </a:cubicBezTo>
                <a:close/>
                <a:moveTo>
                  <a:pt x="1224899" y="1805663"/>
                </a:moveTo>
                <a:cubicBezTo>
                  <a:pt x="1224899" y="1805663"/>
                  <a:pt x="1224899" y="1805663"/>
                  <a:pt x="3029607" y="1805663"/>
                </a:cubicBezTo>
                <a:cubicBezTo>
                  <a:pt x="3146542" y="1805663"/>
                  <a:pt x="3251786" y="1867798"/>
                  <a:pt x="3310252" y="1968768"/>
                </a:cubicBezTo>
                <a:cubicBezTo>
                  <a:pt x="3310252" y="1968768"/>
                  <a:pt x="3310252" y="1968768"/>
                  <a:pt x="4210657" y="3526038"/>
                </a:cubicBezTo>
                <a:cubicBezTo>
                  <a:pt x="4269126" y="3623125"/>
                  <a:pt x="4269126" y="3747395"/>
                  <a:pt x="4210657" y="3844482"/>
                </a:cubicBezTo>
                <a:cubicBezTo>
                  <a:pt x="4210657" y="3844482"/>
                  <a:pt x="4210657" y="3844482"/>
                  <a:pt x="3876331" y="4422707"/>
                </a:cubicBezTo>
                <a:lnTo>
                  <a:pt x="3848154" y="4471437"/>
                </a:lnTo>
                <a:lnTo>
                  <a:pt x="3849146" y="4471853"/>
                </a:lnTo>
                <a:cubicBezTo>
                  <a:pt x="3869404" y="4483677"/>
                  <a:pt x="3886591" y="4500801"/>
                  <a:pt x="3898870" y="4522003"/>
                </a:cubicBezTo>
                <a:cubicBezTo>
                  <a:pt x="3898870" y="4522003"/>
                  <a:pt x="3898870" y="4522003"/>
                  <a:pt x="4277006" y="5175999"/>
                </a:cubicBezTo>
                <a:cubicBezTo>
                  <a:pt x="4301561" y="5216772"/>
                  <a:pt x="4301561" y="5268961"/>
                  <a:pt x="4277006" y="5309735"/>
                </a:cubicBezTo>
                <a:cubicBezTo>
                  <a:pt x="4277006" y="5309735"/>
                  <a:pt x="4277006" y="5309735"/>
                  <a:pt x="3898870" y="5963729"/>
                </a:cubicBezTo>
                <a:cubicBezTo>
                  <a:pt x="3874314" y="6006133"/>
                  <a:pt x="3830116" y="6032228"/>
                  <a:pt x="3781007" y="6032228"/>
                </a:cubicBezTo>
                <a:cubicBezTo>
                  <a:pt x="3781007" y="6032228"/>
                  <a:pt x="3781007" y="6032228"/>
                  <a:pt x="3023096" y="6032228"/>
                </a:cubicBezTo>
                <a:cubicBezTo>
                  <a:pt x="2975623" y="6032228"/>
                  <a:pt x="2929790" y="6006133"/>
                  <a:pt x="2906872" y="5963729"/>
                </a:cubicBezTo>
                <a:cubicBezTo>
                  <a:pt x="2906872" y="5963729"/>
                  <a:pt x="2906872" y="5963729"/>
                  <a:pt x="2703170" y="5612942"/>
                </a:cubicBezTo>
                <a:lnTo>
                  <a:pt x="2680159" y="5573313"/>
                </a:lnTo>
                <a:lnTo>
                  <a:pt x="2698265" y="5573313"/>
                </a:lnTo>
                <a:lnTo>
                  <a:pt x="2783846" y="5573313"/>
                </a:lnTo>
                <a:lnTo>
                  <a:pt x="2821023" y="5637336"/>
                </a:lnTo>
                <a:cubicBezTo>
                  <a:pt x="2963060" y="5881934"/>
                  <a:pt x="2963060" y="5881934"/>
                  <a:pt x="2963060" y="5881934"/>
                </a:cubicBezTo>
                <a:cubicBezTo>
                  <a:pt x="2983378" y="5919525"/>
                  <a:pt x="3024012" y="5942660"/>
                  <a:pt x="3066097" y="5942660"/>
                </a:cubicBezTo>
                <a:cubicBezTo>
                  <a:pt x="3738008" y="5942660"/>
                  <a:pt x="3738008" y="5942660"/>
                  <a:pt x="3738008" y="5942660"/>
                </a:cubicBezTo>
                <a:cubicBezTo>
                  <a:pt x="3781543" y="5942660"/>
                  <a:pt x="3820726" y="5919525"/>
                  <a:pt x="3842494" y="5881934"/>
                </a:cubicBezTo>
                <a:cubicBezTo>
                  <a:pt x="4177724" y="5302148"/>
                  <a:pt x="4177724" y="5302148"/>
                  <a:pt x="4177724" y="5302148"/>
                </a:cubicBezTo>
                <a:cubicBezTo>
                  <a:pt x="4199492" y="5266000"/>
                  <a:pt x="4199492" y="5219733"/>
                  <a:pt x="4177724" y="5183586"/>
                </a:cubicBezTo>
                <a:cubicBezTo>
                  <a:pt x="3842494" y="4603800"/>
                  <a:pt x="3842494" y="4603800"/>
                  <a:pt x="3842494" y="4603800"/>
                </a:cubicBezTo>
                <a:cubicBezTo>
                  <a:pt x="3831610" y="4585003"/>
                  <a:pt x="3816372" y="4569821"/>
                  <a:pt x="3798414" y="4559340"/>
                </a:cubicBezTo>
                <a:lnTo>
                  <a:pt x="3793313" y="4557203"/>
                </a:lnTo>
                <a:lnTo>
                  <a:pt x="3820657" y="4509913"/>
                </a:lnTo>
                <a:lnTo>
                  <a:pt x="3840991" y="4474742"/>
                </a:lnTo>
                <a:lnTo>
                  <a:pt x="3819900" y="4465898"/>
                </a:lnTo>
                <a:cubicBezTo>
                  <a:pt x="3808466" y="4462788"/>
                  <a:pt x="3796496" y="4461158"/>
                  <a:pt x="3784219" y="4461158"/>
                </a:cubicBezTo>
                <a:cubicBezTo>
                  <a:pt x="3026307" y="4461158"/>
                  <a:pt x="3026307" y="4461158"/>
                  <a:pt x="3026307" y="4461158"/>
                </a:cubicBezTo>
                <a:cubicBezTo>
                  <a:pt x="2978836" y="4461158"/>
                  <a:pt x="2933001" y="4487252"/>
                  <a:pt x="2910084" y="4529655"/>
                </a:cubicBezTo>
                <a:cubicBezTo>
                  <a:pt x="2530310" y="5183651"/>
                  <a:pt x="2530310" y="5183651"/>
                  <a:pt x="2530310" y="5183651"/>
                </a:cubicBezTo>
                <a:cubicBezTo>
                  <a:pt x="2505754" y="5224424"/>
                  <a:pt x="2505754" y="5276613"/>
                  <a:pt x="2530310" y="5317387"/>
                </a:cubicBezTo>
                <a:cubicBezTo>
                  <a:pt x="2577781" y="5399135"/>
                  <a:pt x="2619318" y="5470667"/>
                  <a:pt x="2655664" y="5533256"/>
                </a:cubicBezTo>
                <a:lnTo>
                  <a:pt x="2674015" y="5564857"/>
                </a:lnTo>
                <a:lnTo>
                  <a:pt x="2589005" y="5564857"/>
                </a:lnTo>
                <a:cubicBezTo>
                  <a:pt x="2324644" y="5564857"/>
                  <a:pt x="1901666" y="5564857"/>
                  <a:pt x="1224899" y="5564857"/>
                </a:cubicBezTo>
                <a:cubicBezTo>
                  <a:pt x="1111863" y="5564857"/>
                  <a:pt x="1002722" y="5502720"/>
                  <a:pt x="948151" y="5401750"/>
                </a:cubicBezTo>
                <a:cubicBezTo>
                  <a:pt x="948151" y="5401750"/>
                  <a:pt x="948151" y="5401750"/>
                  <a:pt x="43851" y="3844482"/>
                </a:cubicBezTo>
                <a:cubicBezTo>
                  <a:pt x="-14618" y="3747395"/>
                  <a:pt x="-14618" y="3623125"/>
                  <a:pt x="43851" y="3526038"/>
                </a:cubicBezTo>
                <a:cubicBezTo>
                  <a:pt x="43851" y="3526038"/>
                  <a:pt x="43851" y="3526038"/>
                  <a:pt x="948151" y="1968768"/>
                </a:cubicBezTo>
                <a:cubicBezTo>
                  <a:pt x="1002722" y="1867798"/>
                  <a:pt x="1111863" y="1805663"/>
                  <a:pt x="1224899" y="1805663"/>
                </a:cubicBezTo>
                <a:close/>
                <a:moveTo>
                  <a:pt x="4371720" y="257854"/>
                </a:moveTo>
                <a:cubicBezTo>
                  <a:pt x="5796146" y="257854"/>
                  <a:pt x="5796146" y="257854"/>
                  <a:pt x="5796146" y="257854"/>
                </a:cubicBezTo>
                <a:cubicBezTo>
                  <a:pt x="5868214" y="257854"/>
                  <a:pt x="5961481" y="309594"/>
                  <a:pt x="5999634" y="374270"/>
                </a:cubicBezTo>
                <a:cubicBezTo>
                  <a:pt x="6711846" y="1628971"/>
                  <a:pt x="6711846" y="1628971"/>
                  <a:pt x="6711846" y="1628971"/>
                </a:cubicBezTo>
                <a:cubicBezTo>
                  <a:pt x="6745761" y="1697958"/>
                  <a:pt x="6745761" y="1801438"/>
                  <a:pt x="6711846" y="1870427"/>
                </a:cubicBezTo>
                <a:cubicBezTo>
                  <a:pt x="5999634" y="3125126"/>
                  <a:pt x="5999634" y="3125126"/>
                  <a:pt x="5999634" y="3125126"/>
                </a:cubicBezTo>
                <a:cubicBezTo>
                  <a:pt x="5961481" y="3189803"/>
                  <a:pt x="5868214" y="3241542"/>
                  <a:pt x="5796146" y="3241542"/>
                </a:cubicBezTo>
                <a:lnTo>
                  <a:pt x="4371720" y="3241542"/>
                </a:lnTo>
                <a:cubicBezTo>
                  <a:pt x="4295413" y="3241542"/>
                  <a:pt x="4202148" y="3189803"/>
                  <a:pt x="4168233" y="3125126"/>
                </a:cubicBezTo>
                <a:cubicBezTo>
                  <a:pt x="3456020" y="1870427"/>
                  <a:pt x="3456020" y="1870427"/>
                  <a:pt x="3456020" y="1870427"/>
                </a:cubicBezTo>
                <a:cubicBezTo>
                  <a:pt x="3417865" y="1801438"/>
                  <a:pt x="3417865" y="1697958"/>
                  <a:pt x="3456020" y="1628971"/>
                </a:cubicBezTo>
                <a:cubicBezTo>
                  <a:pt x="4168233" y="374270"/>
                  <a:pt x="4168233" y="374270"/>
                  <a:pt x="4168233" y="374270"/>
                </a:cubicBezTo>
                <a:cubicBezTo>
                  <a:pt x="4202148" y="309594"/>
                  <a:pt x="4295413" y="257854"/>
                  <a:pt x="4371720" y="257854"/>
                </a:cubicBezTo>
                <a:close/>
                <a:moveTo>
                  <a:pt x="2350132" y="0"/>
                </a:moveTo>
                <a:cubicBezTo>
                  <a:pt x="3150522" y="0"/>
                  <a:pt x="3150522" y="0"/>
                  <a:pt x="3150522" y="0"/>
                </a:cubicBezTo>
                <a:cubicBezTo>
                  <a:pt x="3191018" y="0"/>
                  <a:pt x="3243425" y="29073"/>
                  <a:pt x="3264863" y="65415"/>
                </a:cubicBezTo>
                <a:cubicBezTo>
                  <a:pt x="3665057" y="770436"/>
                  <a:pt x="3665057" y="770436"/>
                  <a:pt x="3665057" y="770436"/>
                </a:cubicBezTo>
                <a:cubicBezTo>
                  <a:pt x="3684115" y="809200"/>
                  <a:pt x="3684115" y="867346"/>
                  <a:pt x="3665057" y="906111"/>
                </a:cubicBezTo>
                <a:cubicBezTo>
                  <a:pt x="3264863" y="1611131"/>
                  <a:pt x="3264863" y="1611131"/>
                  <a:pt x="3264863" y="1611131"/>
                </a:cubicBezTo>
                <a:cubicBezTo>
                  <a:pt x="3243425" y="1647474"/>
                  <a:pt x="3191018" y="1676547"/>
                  <a:pt x="3150522" y="1676547"/>
                </a:cubicBezTo>
                <a:lnTo>
                  <a:pt x="2350132" y="1676547"/>
                </a:lnTo>
                <a:cubicBezTo>
                  <a:pt x="2307254" y="1676547"/>
                  <a:pt x="2254848" y="1647474"/>
                  <a:pt x="2235791" y="1611131"/>
                </a:cubicBezTo>
                <a:cubicBezTo>
                  <a:pt x="1835596" y="906111"/>
                  <a:pt x="1835596" y="906111"/>
                  <a:pt x="1835596" y="906111"/>
                </a:cubicBezTo>
                <a:cubicBezTo>
                  <a:pt x="1814157" y="867346"/>
                  <a:pt x="1814157" y="809200"/>
                  <a:pt x="1835596" y="770436"/>
                </a:cubicBezTo>
                <a:cubicBezTo>
                  <a:pt x="2235791" y="65415"/>
                  <a:pt x="2235791" y="65415"/>
                  <a:pt x="2235791" y="65415"/>
                </a:cubicBezTo>
                <a:cubicBezTo>
                  <a:pt x="2254848" y="29073"/>
                  <a:pt x="2307254" y="0"/>
                  <a:pt x="2350132"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BB891102-6B0C-94D1-6F78-FD38934AC0B3}"/>
              </a:ext>
            </a:extLst>
          </p:cNvPr>
          <p:cNvSpPr txBox="1"/>
          <p:nvPr/>
        </p:nvSpPr>
        <p:spPr>
          <a:xfrm>
            <a:off x="3681566" y="3053844"/>
            <a:ext cx="5135880" cy="858785"/>
          </a:xfrm>
          <a:prstGeom prst="rect">
            <a:avLst/>
          </a:prstGeom>
        </p:spPr>
        <p:txBody>
          <a:bodyPr vert="horz" lIns="91440" tIns="45720" rIns="91440" bIns="45720" rtlCol="0" anchor="t">
            <a:noAutofit/>
          </a:bodyPr>
          <a:lstStyle/>
          <a:p>
            <a:pPr algn="ctr">
              <a:lnSpc>
                <a:spcPct val="17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II. </a:t>
            </a:r>
          </a:p>
          <a:p>
            <a:pPr algn="ctr">
              <a:lnSpc>
                <a:spcPct val="17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GIẢI QUYẾT VẤN ĐỀ</a:t>
            </a:r>
          </a:p>
        </p:txBody>
      </p:sp>
      <p:pic>
        <p:nvPicPr>
          <p:cNvPr id="18" name="Picture 17" descr="A picture containing doll, toy&#10;&#10;Description automatically generated">
            <a:extLst>
              <a:ext uri="{FF2B5EF4-FFF2-40B4-BE49-F238E27FC236}">
                <a16:creationId xmlns:a16="http://schemas.microsoft.com/office/drawing/2014/main" id="{585B8FFE-AE7E-FA57-35BF-86BA892F23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0467" y="2743199"/>
            <a:ext cx="2762639" cy="2762639"/>
          </a:xfrm>
          <a:prstGeom prst="rect">
            <a:avLst/>
          </a:prstGeom>
        </p:spPr>
      </p:pic>
      <p:pic>
        <p:nvPicPr>
          <p:cNvPr id="14" name="Picture 13" descr="A picture containing toy, doll, vector graphics&#10;&#10;Description automatically generated">
            <a:extLst>
              <a:ext uri="{FF2B5EF4-FFF2-40B4-BE49-F238E27FC236}">
                <a16:creationId xmlns:a16="http://schemas.microsoft.com/office/drawing/2014/main" id="{81AC0876-5A20-0C9A-A150-8DF22F87CA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3846" y="685800"/>
            <a:ext cx="2997049" cy="2997049"/>
          </a:xfrm>
          <a:prstGeom prst="rect">
            <a:avLst/>
          </a:prstGeom>
        </p:spPr>
      </p:pic>
      <p:sp>
        <p:nvSpPr>
          <p:cNvPr id="20" name="Hexagon 19">
            <a:extLst>
              <a:ext uri="{FF2B5EF4-FFF2-40B4-BE49-F238E27FC236}">
                <a16:creationId xmlns:a16="http://schemas.microsoft.com/office/drawing/2014/main" id="{2F723776-3696-CD3C-739C-CD5DC2E48DF4}"/>
              </a:ext>
            </a:extLst>
          </p:cNvPr>
          <p:cNvSpPr/>
          <p:nvPr/>
        </p:nvSpPr>
        <p:spPr>
          <a:xfrm>
            <a:off x="8111142" y="-501127"/>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exagon 20">
            <a:extLst>
              <a:ext uri="{FF2B5EF4-FFF2-40B4-BE49-F238E27FC236}">
                <a16:creationId xmlns:a16="http://schemas.microsoft.com/office/drawing/2014/main" id="{63CFAECA-859B-FCD2-6E83-11B3C6CC2E58}"/>
              </a:ext>
            </a:extLst>
          </p:cNvPr>
          <p:cNvSpPr/>
          <p:nvPr/>
        </p:nvSpPr>
        <p:spPr>
          <a:xfrm>
            <a:off x="8187792" y="5878648"/>
            <a:ext cx="1412607" cy="1219200"/>
          </a:xfrm>
          <a:prstGeom prst="hexag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1423508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2B8EFDD-F93E-8687-CC42-7610010EC0D2}"/>
              </a:ext>
            </a:extLst>
          </p:cNvPr>
          <p:cNvGrpSpPr/>
          <p:nvPr/>
        </p:nvGrpSpPr>
        <p:grpSpPr>
          <a:xfrm>
            <a:off x="234905" y="2220051"/>
            <a:ext cx="1340327" cy="3965436"/>
            <a:chOff x="743335" y="2206764"/>
            <a:chExt cx="1892611" cy="3965436"/>
          </a:xfrm>
        </p:grpSpPr>
        <p:grpSp>
          <p:nvGrpSpPr>
            <p:cNvPr id="19" name="Group 18">
              <a:extLst>
                <a:ext uri="{FF2B5EF4-FFF2-40B4-BE49-F238E27FC236}">
                  <a16:creationId xmlns:a16="http://schemas.microsoft.com/office/drawing/2014/main" id="{C023C76D-3115-C909-D71D-EFA07989417B}"/>
                </a:ext>
              </a:extLst>
            </p:cNvPr>
            <p:cNvGrpSpPr/>
            <p:nvPr/>
          </p:nvGrpSpPr>
          <p:grpSpPr>
            <a:xfrm>
              <a:off x="743335" y="2206764"/>
              <a:ext cx="1892611" cy="3965436"/>
              <a:chOff x="457200" y="2206764"/>
              <a:chExt cx="1591582" cy="3965436"/>
            </a:xfrm>
          </p:grpSpPr>
          <p:grpSp>
            <p:nvGrpSpPr>
              <p:cNvPr id="16" name="Group 15">
                <a:extLst>
                  <a:ext uri="{FF2B5EF4-FFF2-40B4-BE49-F238E27FC236}">
                    <a16:creationId xmlns:a16="http://schemas.microsoft.com/office/drawing/2014/main" id="{D3BAFADA-090F-7581-53C4-8FDDA4455C46}"/>
                  </a:ext>
                </a:extLst>
              </p:cNvPr>
              <p:cNvGrpSpPr/>
              <p:nvPr/>
            </p:nvGrpSpPr>
            <p:grpSpPr>
              <a:xfrm>
                <a:off x="457200" y="2206764"/>
                <a:ext cx="1591582" cy="1866900"/>
                <a:chOff x="1494518" y="2209800"/>
                <a:chExt cx="1591582" cy="1866900"/>
              </a:xfrm>
            </p:grpSpPr>
            <p:sp>
              <p:nvSpPr>
                <p:cNvPr id="17" name="Rectangle: Top Corners Rounded 16">
                  <a:extLst>
                    <a:ext uri="{FF2B5EF4-FFF2-40B4-BE49-F238E27FC236}">
                      <a16:creationId xmlns:a16="http://schemas.microsoft.com/office/drawing/2014/main" id="{1CD358DA-5CDB-B6EF-FB1D-975710BABEC4}"/>
                    </a:ext>
                  </a:extLst>
                </p:cNvPr>
                <p:cNvSpPr/>
                <p:nvPr/>
              </p:nvSpPr>
              <p:spPr>
                <a:xfrm>
                  <a:off x="1494518" y="2209800"/>
                  <a:ext cx="1591582" cy="1866900"/>
                </a:xfrm>
                <a:prstGeom prst="round2SameRect">
                  <a:avLst>
                    <a:gd name="adj1" fmla="val 12063"/>
                    <a:gd name="adj2" fmla="val 0"/>
                  </a:avLst>
                </a:prstGeom>
                <a:solidFill>
                  <a:srgbClr val="EF30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453EFDC-A8A4-E327-4693-2CD1DAA5FD98}"/>
                    </a:ext>
                  </a:extLst>
                </p:cNvPr>
                <p:cNvSpPr txBox="1"/>
                <p:nvPr/>
              </p:nvSpPr>
              <p:spPr>
                <a:xfrm>
                  <a:off x="1856916" y="2355054"/>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1</a:t>
                  </a:r>
                </a:p>
              </p:txBody>
            </p:sp>
          </p:grpSp>
          <p:sp>
            <p:nvSpPr>
              <p:cNvPr id="5" name="Freeform: Shape 4">
                <a:extLst>
                  <a:ext uri="{FF2B5EF4-FFF2-40B4-BE49-F238E27FC236}">
                    <a16:creationId xmlns:a16="http://schemas.microsoft.com/office/drawing/2014/main" id="{B20A1AD7-5577-7D25-D502-938AA87D0D9D}"/>
                  </a:ext>
                </a:extLst>
              </p:cNvPr>
              <p:cNvSpPr/>
              <p:nvPr/>
            </p:nvSpPr>
            <p:spPr>
              <a:xfrm flipV="1">
                <a:off x="457200" y="314021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36" name="TextBox 35">
              <a:extLst>
                <a:ext uri="{FF2B5EF4-FFF2-40B4-BE49-F238E27FC236}">
                  <a16:creationId xmlns:a16="http://schemas.microsoft.com/office/drawing/2014/main" id="{3B392F96-02CE-CD3B-8E51-E0F0652414D1}"/>
                </a:ext>
              </a:extLst>
            </p:cNvPr>
            <p:cNvSpPr txBox="1"/>
            <p:nvPr/>
          </p:nvSpPr>
          <p:spPr>
            <a:xfrm>
              <a:off x="748824" y="3949602"/>
              <a:ext cx="1859030" cy="1107996"/>
            </a:xfrm>
            <a:prstGeom prst="rect">
              <a:avLst/>
            </a:prstGeom>
            <a:noFill/>
          </p:spPr>
          <p:txBody>
            <a:bodyPr wrap="square" rtlCol="0">
              <a:spAutoFit/>
            </a:bodyPr>
            <a:lstStyle/>
            <a:p>
              <a:pPr lvl="0" algn="ctr"/>
              <a:r>
                <a:rPr lang="nl-NL" sz="2200" b="1" i="1" dirty="0">
                  <a:solidFill>
                    <a:srgbClr val="00B050"/>
                  </a:solidFill>
                  <a:latin typeface="Times New Roman" panose="02020603050405020304" pitchFamily="18" charset="0"/>
                  <a:cs typeface="Times New Roman" panose="02020603050405020304" pitchFamily="18" charset="0"/>
                </a:rPr>
                <a:t>Tìm hiểu </a:t>
              </a:r>
            </a:p>
            <a:p>
              <a:pPr lvl="0" algn="ctr"/>
              <a:r>
                <a:rPr lang="nl-NL" sz="2200" b="1" i="1" dirty="0">
                  <a:solidFill>
                    <a:srgbClr val="00B050"/>
                  </a:solidFill>
                  <a:latin typeface="Times New Roman" panose="02020603050405020304" pitchFamily="18" charset="0"/>
                  <a:cs typeface="Times New Roman" panose="02020603050405020304" pitchFamily="18" charset="0"/>
                </a:rPr>
                <a:t>về STEAM</a:t>
              </a:r>
              <a:endParaRPr lang="vi-VN" sz="2200" dirty="0"/>
            </a:p>
          </p:txBody>
        </p:sp>
      </p:grpSp>
      <p:grpSp>
        <p:nvGrpSpPr>
          <p:cNvPr id="9" name="Group 8">
            <a:extLst>
              <a:ext uri="{FF2B5EF4-FFF2-40B4-BE49-F238E27FC236}">
                <a16:creationId xmlns:a16="http://schemas.microsoft.com/office/drawing/2014/main" id="{BAF8D441-D699-7B37-859C-A9A46C69D807}"/>
              </a:ext>
            </a:extLst>
          </p:cNvPr>
          <p:cNvGrpSpPr/>
          <p:nvPr/>
        </p:nvGrpSpPr>
        <p:grpSpPr>
          <a:xfrm>
            <a:off x="3843333" y="2230334"/>
            <a:ext cx="1340326" cy="3965436"/>
            <a:chOff x="3813377" y="2206764"/>
            <a:chExt cx="1861250" cy="3965436"/>
          </a:xfrm>
        </p:grpSpPr>
        <p:grpSp>
          <p:nvGrpSpPr>
            <p:cNvPr id="30" name="Group 29">
              <a:extLst>
                <a:ext uri="{FF2B5EF4-FFF2-40B4-BE49-F238E27FC236}">
                  <a16:creationId xmlns:a16="http://schemas.microsoft.com/office/drawing/2014/main" id="{6D10D09F-4FAF-2EF7-A72F-368FCDC2DEDF}"/>
                </a:ext>
              </a:extLst>
            </p:cNvPr>
            <p:cNvGrpSpPr/>
            <p:nvPr/>
          </p:nvGrpSpPr>
          <p:grpSpPr>
            <a:xfrm>
              <a:off x="3813377" y="2206764"/>
              <a:ext cx="1811427" cy="3965436"/>
              <a:chOff x="5105399" y="2206764"/>
              <a:chExt cx="1591583" cy="3965436"/>
            </a:xfrm>
          </p:grpSpPr>
          <p:grpSp>
            <p:nvGrpSpPr>
              <p:cNvPr id="25" name="Group 24">
                <a:extLst>
                  <a:ext uri="{FF2B5EF4-FFF2-40B4-BE49-F238E27FC236}">
                    <a16:creationId xmlns:a16="http://schemas.microsoft.com/office/drawing/2014/main" id="{C8744B0C-8155-E9E1-013F-1C00D3EE4D2D}"/>
                  </a:ext>
                </a:extLst>
              </p:cNvPr>
              <p:cNvGrpSpPr/>
              <p:nvPr/>
            </p:nvGrpSpPr>
            <p:grpSpPr>
              <a:xfrm>
                <a:off x="5105400" y="2206764"/>
                <a:ext cx="1591582" cy="1866900"/>
                <a:chOff x="6488272" y="2209800"/>
                <a:chExt cx="1591582" cy="1866900"/>
              </a:xfrm>
            </p:grpSpPr>
            <p:sp>
              <p:nvSpPr>
                <p:cNvPr id="26" name="Rectangle: Top Corners Rounded 25">
                  <a:extLst>
                    <a:ext uri="{FF2B5EF4-FFF2-40B4-BE49-F238E27FC236}">
                      <a16:creationId xmlns:a16="http://schemas.microsoft.com/office/drawing/2014/main" id="{FCB30A56-27EF-317F-8212-D5E428974C11}"/>
                    </a:ext>
                  </a:extLst>
                </p:cNvPr>
                <p:cNvSpPr/>
                <p:nvPr/>
              </p:nvSpPr>
              <p:spPr>
                <a:xfrm>
                  <a:off x="6488272" y="2209800"/>
                  <a:ext cx="1591582" cy="1866900"/>
                </a:xfrm>
                <a:prstGeom prst="round2SameRect">
                  <a:avLst>
                    <a:gd name="adj1" fmla="val 12063"/>
                    <a:gd name="adj2" fmla="val 0"/>
                  </a:avLst>
                </a:prstGeom>
                <a:solidFill>
                  <a:srgbClr val="EE95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382C9E4C-067F-726D-C45D-6E0FD2970DD3}"/>
                    </a:ext>
                  </a:extLst>
                </p:cNvPr>
                <p:cNvSpPr txBox="1"/>
                <p:nvPr/>
              </p:nvSpPr>
              <p:spPr>
                <a:xfrm>
                  <a:off x="6836846" y="2358584"/>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3</a:t>
                  </a:r>
                </a:p>
              </p:txBody>
            </p:sp>
          </p:grpSp>
          <p:sp>
            <p:nvSpPr>
              <p:cNvPr id="29" name="Freeform: Shape 28">
                <a:extLst>
                  <a:ext uri="{FF2B5EF4-FFF2-40B4-BE49-F238E27FC236}">
                    <a16:creationId xmlns:a16="http://schemas.microsoft.com/office/drawing/2014/main" id="{1A421AE9-6A87-BC01-C684-8B5E95ADFC1E}"/>
                  </a:ext>
                </a:extLst>
              </p:cNvPr>
              <p:cNvSpPr/>
              <p:nvPr/>
            </p:nvSpPr>
            <p:spPr>
              <a:xfrm flipV="1">
                <a:off x="5105399" y="314021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40" name="TextBox 39">
              <a:extLst>
                <a:ext uri="{FF2B5EF4-FFF2-40B4-BE49-F238E27FC236}">
                  <a16:creationId xmlns:a16="http://schemas.microsoft.com/office/drawing/2014/main" id="{A6EFC7FB-4095-E24D-75C0-FC06AD06B55E}"/>
                </a:ext>
              </a:extLst>
            </p:cNvPr>
            <p:cNvSpPr txBox="1"/>
            <p:nvPr/>
          </p:nvSpPr>
          <p:spPr>
            <a:xfrm>
              <a:off x="3900993" y="3663459"/>
              <a:ext cx="1773634" cy="1785104"/>
            </a:xfrm>
            <a:prstGeom prst="rect">
              <a:avLst/>
            </a:prstGeom>
            <a:noFill/>
          </p:spPr>
          <p:txBody>
            <a:bodyPr wrap="square">
              <a:spAutoFit/>
            </a:bodyPr>
            <a:lstStyle/>
            <a:p>
              <a:pPr lvl="0" algn="ctr"/>
              <a:r>
                <a:rPr lang="nl-NL" sz="2200" b="1" i="1" dirty="0">
                  <a:solidFill>
                    <a:srgbClr val="00B050"/>
                  </a:solidFill>
                  <a:latin typeface="Times New Roman" panose="02020603050405020304" pitchFamily="18" charset="0"/>
                  <a:cs typeface="Times New Roman" panose="02020603050405020304" pitchFamily="18" charset="0"/>
                </a:rPr>
                <a:t>Lồng ghép STEAM trong các hđ học</a:t>
              </a:r>
              <a:endParaRPr lang="vi-VN" sz="2200" dirty="0"/>
            </a:p>
          </p:txBody>
        </p:sp>
      </p:grpSp>
      <p:grpSp>
        <p:nvGrpSpPr>
          <p:cNvPr id="10" name="Group 9">
            <a:extLst>
              <a:ext uri="{FF2B5EF4-FFF2-40B4-BE49-F238E27FC236}">
                <a16:creationId xmlns:a16="http://schemas.microsoft.com/office/drawing/2014/main" id="{11A7AEF5-78AE-A785-813F-BCB0575582CF}"/>
              </a:ext>
            </a:extLst>
          </p:cNvPr>
          <p:cNvGrpSpPr/>
          <p:nvPr/>
        </p:nvGrpSpPr>
        <p:grpSpPr>
          <a:xfrm>
            <a:off x="5776484" y="2191443"/>
            <a:ext cx="1340325" cy="3994044"/>
            <a:chOff x="6714935" y="2169447"/>
            <a:chExt cx="1811426" cy="3994044"/>
          </a:xfrm>
        </p:grpSpPr>
        <p:grpSp>
          <p:nvGrpSpPr>
            <p:cNvPr id="35" name="Group 34">
              <a:extLst>
                <a:ext uri="{FF2B5EF4-FFF2-40B4-BE49-F238E27FC236}">
                  <a16:creationId xmlns:a16="http://schemas.microsoft.com/office/drawing/2014/main" id="{1D2FDA05-E784-D3AC-2DD9-230D1F82FB85}"/>
                </a:ext>
              </a:extLst>
            </p:cNvPr>
            <p:cNvGrpSpPr/>
            <p:nvPr/>
          </p:nvGrpSpPr>
          <p:grpSpPr>
            <a:xfrm>
              <a:off x="6714935" y="2169447"/>
              <a:ext cx="1811426" cy="3994044"/>
              <a:chOff x="7117107" y="2169447"/>
              <a:chExt cx="1591582" cy="3994044"/>
            </a:xfrm>
          </p:grpSpPr>
          <p:grpSp>
            <p:nvGrpSpPr>
              <p:cNvPr id="31" name="Group 30">
                <a:extLst>
                  <a:ext uri="{FF2B5EF4-FFF2-40B4-BE49-F238E27FC236}">
                    <a16:creationId xmlns:a16="http://schemas.microsoft.com/office/drawing/2014/main" id="{78604998-74E9-91C3-280D-036EF3815E3A}"/>
                  </a:ext>
                </a:extLst>
              </p:cNvPr>
              <p:cNvGrpSpPr/>
              <p:nvPr/>
            </p:nvGrpSpPr>
            <p:grpSpPr>
              <a:xfrm>
                <a:off x="7117107" y="2169447"/>
                <a:ext cx="1591582" cy="1866900"/>
                <a:chOff x="9113967" y="2172483"/>
                <a:chExt cx="1591582" cy="1866900"/>
              </a:xfrm>
            </p:grpSpPr>
            <p:sp>
              <p:nvSpPr>
                <p:cNvPr id="32" name="Rectangle: Top Corners Rounded 31">
                  <a:extLst>
                    <a:ext uri="{FF2B5EF4-FFF2-40B4-BE49-F238E27FC236}">
                      <a16:creationId xmlns:a16="http://schemas.microsoft.com/office/drawing/2014/main" id="{48E593F9-A062-B6DC-237E-BCAEE3F4764D}"/>
                    </a:ext>
                  </a:extLst>
                </p:cNvPr>
                <p:cNvSpPr/>
                <p:nvPr/>
              </p:nvSpPr>
              <p:spPr>
                <a:xfrm>
                  <a:off x="9113967" y="2172483"/>
                  <a:ext cx="1591582" cy="1866900"/>
                </a:xfrm>
                <a:prstGeom prst="round2SameRect">
                  <a:avLst>
                    <a:gd name="adj1" fmla="val 12063"/>
                    <a:gd name="adj2" fmla="val 0"/>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0501946E-8E64-32DD-81AE-626D9E8D3BBE}"/>
                    </a:ext>
                  </a:extLst>
                </p:cNvPr>
                <p:cNvSpPr txBox="1"/>
                <p:nvPr/>
              </p:nvSpPr>
              <p:spPr>
                <a:xfrm>
                  <a:off x="9440652" y="2338768"/>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4</a:t>
                  </a:r>
                </a:p>
              </p:txBody>
            </p:sp>
          </p:grpSp>
          <p:sp>
            <p:nvSpPr>
              <p:cNvPr id="34" name="Freeform: Shape 33">
                <a:extLst>
                  <a:ext uri="{FF2B5EF4-FFF2-40B4-BE49-F238E27FC236}">
                    <a16:creationId xmlns:a16="http://schemas.microsoft.com/office/drawing/2014/main" id="{9794552B-BD21-9AB8-0312-C1AF96D2E0E3}"/>
                  </a:ext>
                </a:extLst>
              </p:cNvPr>
              <p:cNvSpPr/>
              <p:nvPr/>
            </p:nvSpPr>
            <p:spPr>
              <a:xfrm flipV="1">
                <a:off x="7117107" y="313150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1B221938-8065-170E-26C3-94620B09701A}"/>
                </a:ext>
              </a:extLst>
            </p:cNvPr>
            <p:cNvSpPr txBox="1"/>
            <p:nvPr/>
          </p:nvSpPr>
          <p:spPr>
            <a:xfrm>
              <a:off x="6714935" y="3646740"/>
              <a:ext cx="1811426" cy="1785104"/>
            </a:xfrm>
            <a:prstGeom prst="rect">
              <a:avLst/>
            </a:prstGeom>
            <a:noFill/>
          </p:spPr>
          <p:txBody>
            <a:bodyPr wrap="square">
              <a:spAutoFit/>
            </a:bodyPr>
            <a:lstStyle/>
            <a:p>
              <a:pPr lvl="0" algn="ctr"/>
              <a:r>
                <a:rPr lang="nl-NL" sz="2200" b="1" i="1" dirty="0">
                  <a:solidFill>
                    <a:srgbClr val="00B050"/>
                  </a:solidFill>
                  <a:latin typeface="Times New Roman" panose="02020603050405020304" pitchFamily="18" charset="0"/>
                  <a:cs typeface="Times New Roman" panose="02020603050405020304" pitchFamily="18" charset="0"/>
                </a:rPr>
                <a:t>Lồng ghép STEAM trong các hoạt động khác</a:t>
              </a:r>
              <a:endParaRPr lang="vi-VN" sz="2200" dirty="0"/>
            </a:p>
          </p:txBody>
        </p:sp>
      </p:grpSp>
      <p:sp>
        <p:nvSpPr>
          <p:cNvPr id="44" name="TextBox 43">
            <a:extLst>
              <a:ext uri="{FF2B5EF4-FFF2-40B4-BE49-F238E27FC236}">
                <a16:creationId xmlns:a16="http://schemas.microsoft.com/office/drawing/2014/main" id="{18266B8C-D5B7-C764-8672-E646C3A96839}"/>
              </a:ext>
            </a:extLst>
          </p:cNvPr>
          <p:cNvSpPr txBox="1"/>
          <p:nvPr/>
        </p:nvSpPr>
        <p:spPr>
          <a:xfrm>
            <a:off x="1923265" y="431944"/>
            <a:ext cx="5297470"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CÁC BIỆN PHÁP THỰC HIỆN</a:t>
            </a:r>
          </a:p>
        </p:txBody>
      </p:sp>
      <p:grpSp>
        <p:nvGrpSpPr>
          <p:cNvPr id="52" name="Group 51">
            <a:extLst>
              <a:ext uri="{FF2B5EF4-FFF2-40B4-BE49-F238E27FC236}">
                <a16:creationId xmlns:a16="http://schemas.microsoft.com/office/drawing/2014/main" id="{4C5BB4AD-7C65-7A3E-C460-99206ADF6952}"/>
              </a:ext>
            </a:extLst>
          </p:cNvPr>
          <p:cNvGrpSpPr/>
          <p:nvPr/>
        </p:nvGrpSpPr>
        <p:grpSpPr>
          <a:xfrm>
            <a:off x="3470136" y="1101220"/>
            <a:ext cx="2293622" cy="323882"/>
            <a:chOff x="3470136" y="1101220"/>
            <a:chExt cx="2293622" cy="323882"/>
          </a:xfrm>
        </p:grpSpPr>
        <p:sp>
          <p:nvSpPr>
            <p:cNvPr id="47" name="Star: 4 Points 46">
              <a:extLst>
                <a:ext uri="{FF2B5EF4-FFF2-40B4-BE49-F238E27FC236}">
                  <a16:creationId xmlns:a16="http://schemas.microsoft.com/office/drawing/2014/main" id="{9E19D9DC-F731-7DBA-3226-251B8568303A}"/>
                </a:ext>
              </a:extLst>
            </p:cNvPr>
            <p:cNvSpPr/>
            <p:nvPr/>
          </p:nvSpPr>
          <p:spPr>
            <a:xfrm>
              <a:off x="4381500" y="1101220"/>
              <a:ext cx="381000" cy="323882"/>
            </a:xfrm>
            <a:prstGeom prst="star4">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Star: 4 Points 47">
              <a:extLst>
                <a:ext uri="{FF2B5EF4-FFF2-40B4-BE49-F238E27FC236}">
                  <a16:creationId xmlns:a16="http://schemas.microsoft.com/office/drawing/2014/main" id="{55D41C5B-8C78-C69E-75FC-A39108888F41}"/>
                </a:ext>
              </a:extLst>
            </p:cNvPr>
            <p:cNvSpPr/>
            <p:nvPr/>
          </p:nvSpPr>
          <p:spPr>
            <a:xfrm>
              <a:off x="4882129" y="1101220"/>
              <a:ext cx="381000" cy="323882"/>
            </a:xfrm>
            <a:prstGeom prst="star4">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9" name="Star: 4 Points 48">
              <a:extLst>
                <a:ext uri="{FF2B5EF4-FFF2-40B4-BE49-F238E27FC236}">
                  <a16:creationId xmlns:a16="http://schemas.microsoft.com/office/drawing/2014/main" id="{E9BFB8D5-01AE-6CC8-D82F-2C3ED59CCDD5}"/>
                </a:ext>
              </a:extLst>
            </p:cNvPr>
            <p:cNvSpPr/>
            <p:nvPr/>
          </p:nvSpPr>
          <p:spPr>
            <a:xfrm>
              <a:off x="5382758" y="1101220"/>
              <a:ext cx="381000" cy="323882"/>
            </a:xfrm>
            <a:prstGeom prst="star4">
              <a:avLst/>
            </a:prstGeom>
            <a:solidFill>
              <a:srgbClr val="E41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0" name="Star: 4 Points 49">
              <a:extLst>
                <a:ext uri="{FF2B5EF4-FFF2-40B4-BE49-F238E27FC236}">
                  <a16:creationId xmlns:a16="http://schemas.microsoft.com/office/drawing/2014/main" id="{EC868E85-1108-ED43-C3C8-5C90E247D65C}"/>
                </a:ext>
              </a:extLst>
            </p:cNvPr>
            <p:cNvSpPr/>
            <p:nvPr/>
          </p:nvSpPr>
          <p:spPr>
            <a:xfrm>
              <a:off x="3470136" y="1101220"/>
              <a:ext cx="381000" cy="323882"/>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1" name="Star: 4 Points 50">
              <a:extLst>
                <a:ext uri="{FF2B5EF4-FFF2-40B4-BE49-F238E27FC236}">
                  <a16:creationId xmlns:a16="http://schemas.microsoft.com/office/drawing/2014/main" id="{80EDC0E0-5BB5-FE61-558A-8D3671B0C864}"/>
                </a:ext>
              </a:extLst>
            </p:cNvPr>
            <p:cNvSpPr/>
            <p:nvPr/>
          </p:nvSpPr>
          <p:spPr>
            <a:xfrm>
              <a:off x="3900924" y="1101220"/>
              <a:ext cx="381000" cy="323882"/>
            </a:xfrm>
            <a:prstGeom prst="star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53" name="Graphic 52" descr="Two wedding rings">
            <a:extLst>
              <a:ext uri="{FF2B5EF4-FFF2-40B4-BE49-F238E27FC236}">
                <a16:creationId xmlns:a16="http://schemas.microsoft.com/office/drawing/2014/main" id="{A45BDD1D-BAA1-B9BA-BD0E-4337368AC53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73526" y="-158972"/>
            <a:ext cx="1340326" cy="1340326"/>
          </a:xfrm>
          <a:prstGeom prst="rect">
            <a:avLst/>
          </a:prstGeom>
        </p:spPr>
      </p:pic>
      <p:sp>
        <p:nvSpPr>
          <p:cNvPr id="55" name="Hexagon 54">
            <a:extLst>
              <a:ext uri="{FF2B5EF4-FFF2-40B4-BE49-F238E27FC236}">
                <a16:creationId xmlns:a16="http://schemas.microsoft.com/office/drawing/2014/main" id="{0F810AC9-4EA5-9EE5-D52C-08BAF38A8C12}"/>
              </a:ext>
            </a:extLst>
          </p:cNvPr>
          <p:cNvSpPr/>
          <p:nvPr/>
        </p:nvSpPr>
        <p:spPr>
          <a:xfrm rot="5745644">
            <a:off x="-298495" y="6346266"/>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6" name="Hexagon 55">
            <a:extLst>
              <a:ext uri="{FF2B5EF4-FFF2-40B4-BE49-F238E27FC236}">
                <a16:creationId xmlns:a16="http://schemas.microsoft.com/office/drawing/2014/main" id="{084FA9D9-239C-E746-63D0-99958731BBC1}"/>
              </a:ext>
            </a:extLst>
          </p:cNvPr>
          <p:cNvSpPr/>
          <p:nvPr/>
        </p:nvSpPr>
        <p:spPr>
          <a:xfrm rot="5745644">
            <a:off x="579811" y="6410225"/>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7" name="Hexagon 56">
            <a:extLst>
              <a:ext uri="{FF2B5EF4-FFF2-40B4-BE49-F238E27FC236}">
                <a16:creationId xmlns:a16="http://schemas.microsoft.com/office/drawing/2014/main" id="{F0CC6611-C222-5F92-12E5-BAC747534AAB}"/>
              </a:ext>
            </a:extLst>
          </p:cNvPr>
          <p:cNvSpPr/>
          <p:nvPr/>
        </p:nvSpPr>
        <p:spPr>
          <a:xfrm rot="6108644">
            <a:off x="7739233" y="6425490"/>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8" name="Hexagon 57">
            <a:extLst>
              <a:ext uri="{FF2B5EF4-FFF2-40B4-BE49-F238E27FC236}">
                <a16:creationId xmlns:a16="http://schemas.microsoft.com/office/drawing/2014/main" id="{438A8FA4-0D93-C7C9-3C14-4FD910065972}"/>
              </a:ext>
            </a:extLst>
          </p:cNvPr>
          <p:cNvSpPr/>
          <p:nvPr/>
        </p:nvSpPr>
        <p:spPr>
          <a:xfrm rot="4624754">
            <a:off x="8625737" y="6433988"/>
            <a:ext cx="1066800" cy="914400"/>
          </a:xfrm>
          <a:prstGeom prst="hexagon">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Group 22">
            <a:extLst>
              <a:ext uri="{FF2B5EF4-FFF2-40B4-BE49-F238E27FC236}">
                <a16:creationId xmlns:a16="http://schemas.microsoft.com/office/drawing/2014/main" id="{67DE455B-2717-A5AD-6556-A9577F543E9E}"/>
              </a:ext>
            </a:extLst>
          </p:cNvPr>
          <p:cNvGrpSpPr/>
          <p:nvPr/>
        </p:nvGrpSpPr>
        <p:grpSpPr>
          <a:xfrm>
            <a:off x="1930619" y="2220051"/>
            <a:ext cx="1382984" cy="3975719"/>
            <a:chOff x="2088141" y="2209768"/>
            <a:chExt cx="1382984" cy="3975719"/>
          </a:xfrm>
        </p:grpSpPr>
        <p:grpSp>
          <p:nvGrpSpPr>
            <p:cNvPr id="2" name="Group 1">
              <a:extLst>
                <a:ext uri="{FF2B5EF4-FFF2-40B4-BE49-F238E27FC236}">
                  <a16:creationId xmlns:a16="http://schemas.microsoft.com/office/drawing/2014/main" id="{FF4221B2-9203-85D5-0248-82837159BD11}"/>
                </a:ext>
              </a:extLst>
            </p:cNvPr>
            <p:cNvGrpSpPr/>
            <p:nvPr/>
          </p:nvGrpSpPr>
          <p:grpSpPr>
            <a:xfrm>
              <a:off x="2116120" y="2209768"/>
              <a:ext cx="1340326" cy="3975719"/>
              <a:chOff x="5105399" y="2196481"/>
              <a:chExt cx="1591582" cy="3975719"/>
            </a:xfrm>
          </p:grpSpPr>
          <p:grpSp>
            <p:nvGrpSpPr>
              <p:cNvPr id="3" name="Group 2">
                <a:extLst>
                  <a:ext uri="{FF2B5EF4-FFF2-40B4-BE49-F238E27FC236}">
                    <a16:creationId xmlns:a16="http://schemas.microsoft.com/office/drawing/2014/main" id="{7DC28F6E-6602-B718-E451-8A4595EAE95B}"/>
                  </a:ext>
                </a:extLst>
              </p:cNvPr>
              <p:cNvGrpSpPr/>
              <p:nvPr/>
            </p:nvGrpSpPr>
            <p:grpSpPr>
              <a:xfrm>
                <a:off x="5105399" y="2196481"/>
                <a:ext cx="1591582" cy="1866900"/>
                <a:chOff x="6488271" y="2199517"/>
                <a:chExt cx="1591582" cy="1866900"/>
              </a:xfrm>
            </p:grpSpPr>
            <p:sp>
              <p:nvSpPr>
                <p:cNvPr id="6" name="Rectangle: Top Corners Rounded 5">
                  <a:extLst>
                    <a:ext uri="{FF2B5EF4-FFF2-40B4-BE49-F238E27FC236}">
                      <a16:creationId xmlns:a16="http://schemas.microsoft.com/office/drawing/2014/main" id="{2427351F-1E4A-C176-1D7D-5093D91D14E1}"/>
                    </a:ext>
                  </a:extLst>
                </p:cNvPr>
                <p:cNvSpPr/>
                <p:nvPr/>
              </p:nvSpPr>
              <p:spPr>
                <a:xfrm>
                  <a:off x="6488271" y="2199517"/>
                  <a:ext cx="1591582" cy="1866900"/>
                </a:xfrm>
                <a:prstGeom prst="round2SameRect">
                  <a:avLst>
                    <a:gd name="adj1" fmla="val 12063"/>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E69B4381-33EE-162B-747D-F9728786401A}"/>
                    </a:ext>
                  </a:extLst>
                </p:cNvPr>
                <p:cNvSpPr txBox="1"/>
                <p:nvPr/>
              </p:nvSpPr>
              <p:spPr>
                <a:xfrm>
                  <a:off x="6836846" y="2358584"/>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2</a:t>
                  </a:r>
                </a:p>
              </p:txBody>
            </p:sp>
          </p:grpSp>
          <p:sp>
            <p:nvSpPr>
              <p:cNvPr id="4" name="Freeform: Shape 3">
                <a:extLst>
                  <a:ext uri="{FF2B5EF4-FFF2-40B4-BE49-F238E27FC236}">
                    <a16:creationId xmlns:a16="http://schemas.microsoft.com/office/drawing/2014/main" id="{D3D02AA4-FA02-1BCB-EAF5-05493C1C9E56}"/>
                  </a:ext>
                </a:extLst>
              </p:cNvPr>
              <p:cNvSpPr/>
              <p:nvPr/>
            </p:nvSpPr>
            <p:spPr>
              <a:xfrm flipV="1">
                <a:off x="5105399" y="314021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1" name="TextBox 10">
              <a:extLst>
                <a:ext uri="{FF2B5EF4-FFF2-40B4-BE49-F238E27FC236}">
                  <a16:creationId xmlns:a16="http://schemas.microsoft.com/office/drawing/2014/main" id="{8569A157-88FB-C3F8-5BB2-5C913F69C62B}"/>
                </a:ext>
              </a:extLst>
            </p:cNvPr>
            <p:cNvSpPr txBox="1"/>
            <p:nvPr/>
          </p:nvSpPr>
          <p:spPr>
            <a:xfrm>
              <a:off x="2088141" y="3793093"/>
              <a:ext cx="1382984" cy="1446550"/>
            </a:xfrm>
            <a:prstGeom prst="rect">
              <a:avLst/>
            </a:prstGeom>
            <a:noFill/>
          </p:spPr>
          <p:txBody>
            <a:bodyPr wrap="square" rtlCol="0">
              <a:spAutoFit/>
            </a:bodyPr>
            <a:lstStyle/>
            <a:p>
              <a:pPr lvl="0" algn="ctr"/>
              <a:r>
                <a:rPr lang="nl-NL" sz="2200" b="1" i="1" dirty="0">
                  <a:solidFill>
                    <a:srgbClr val="00B050"/>
                  </a:solidFill>
                  <a:latin typeface="Times New Roman" panose="02020603050405020304" pitchFamily="18" charset="0"/>
                  <a:cs typeface="Times New Roman" panose="02020603050405020304" pitchFamily="18" charset="0"/>
                </a:rPr>
                <a:t>Nội dung ứng dụng STEAM phù hợp</a:t>
              </a:r>
              <a:endParaRPr lang="vi-VN" sz="2200" dirty="0"/>
            </a:p>
          </p:txBody>
        </p:sp>
      </p:grpSp>
      <p:grpSp>
        <p:nvGrpSpPr>
          <p:cNvPr id="12" name="Group 11">
            <a:extLst>
              <a:ext uri="{FF2B5EF4-FFF2-40B4-BE49-F238E27FC236}">
                <a16:creationId xmlns:a16="http://schemas.microsoft.com/office/drawing/2014/main" id="{BFB6FAD7-FF36-8E9B-8370-2B5B12B74D6A}"/>
              </a:ext>
            </a:extLst>
          </p:cNvPr>
          <p:cNvGrpSpPr/>
          <p:nvPr/>
        </p:nvGrpSpPr>
        <p:grpSpPr>
          <a:xfrm>
            <a:off x="7451234" y="2230334"/>
            <a:ext cx="1567622" cy="3994044"/>
            <a:chOff x="6561340" y="2169447"/>
            <a:chExt cx="2118614" cy="3994044"/>
          </a:xfrm>
        </p:grpSpPr>
        <p:grpSp>
          <p:nvGrpSpPr>
            <p:cNvPr id="13" name="Group 12">
              <a:extLst>
                <a:ext uri="{FF2B5EF4-FFF2-40B4-BE49-F238E27FC236}">
                  <a16:creationId xmlns:a16="http://schemas.microsoft.com/office/drawing/2014/main" id="{025A4988-BADE-E306-5E81-0EAF82536E8A}"/>
                </a:ext>
              </a:extLst>
            </p:cNvPr>
            <p:cNvGrpSpPr/>
            <p:nvPr/>
          </p:nvGrpSpPr>
          <p:grpSpPr>
            <a:xfrm>
              <a:off x="6714935" y="2169447"/>
              <a:ext cx="1811426" cy="3994044"/>
              <a:chOff x="7117107" y="2169447"/>
              <a:chExt cx="1591582" cy="3994044"/>
            </a:xfrm>
          </p:grpSpPr>
          <p:grpSp>
            <p:nvGrpSpPr>
              <p:cNvPr id="15" name="Group 14">
                <a:extLst>
                  <a:ext uri="{FF2B5EF4-FFF2-40B4-BE49-F238E27FC236}">
                    <a16:creationId xmlns:a16="http://schemas.microsoft.com/office/drawing/2014/main" id="{7A034E14-A164-1A82-D929-D7A6E4ED1DA9}"/>
                  </a:ext>
                </a:extLst>
              </p:cNvPr>
              <p:cNvGrpSpPr/>
              <p:nvPr/>
            </p:nvGrpSpPr>
            <p:grpSpPr>
              <a:xfrm>
                <a:off x="7117107" y="2169447"/>
                <a:ext cx="1591582" cy="1866900"/>
                <a:chOff x="9113967" y="2172483"/>
                <a:chExt cx="1591582" cy="1866900"/>
              </a:xfrm>
            </p:grpSpPr>
            <p:sp>
              <p:nvSpPr>
                <p:cNvPr id="21" name="Rectangle: Top Corners Rounded 20">
                  <a:extLst>
                    <a:ext uri="{FF2B5EF4-FFF2-40B4-BE49-F238E27FC236}">
                      <a16:creationId xmlns:a16="http://schemas.microsoft.com/office/drawing/2014/main" id="{ED077CB4-DC40-2558-59FE-6EB13310568B}"/>
                    </a:ext>
                  </a:extLst>
                </p:cNvPr>
                <p:cNvSpPr/>
                <p:nvPr/>
              </p:nvSpPr>
              <p:spPr>
                <a:xfrm>
                  <a:off x="9113967" y="2172483"/>
                  <a:ext cx="1591582" cy="1866900"/>
                </a:xfrm>
                <a:prstGeom prst="round2SameRect">
                  <a:avLst>
                    <a:gd name="adj1" fmla="val 12063"/>
                    <a:gd name="adj2" fmla="val 0"/>
                  </a:avLst>
                </a:prstGeom>
                <a:solidFill>
                  <a:srgbClr val="E41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6B17CB84-51C2-6994-126F-B3B6AEAE33C2}"/>
                    </a:ext>
                  </a:extLst>
                </p:cNvPr>
                <p:cNvSpPr txBox="1"/>
                <p:nvPr/>
              </p:nvSpPr>
              <p:spPr>
                <a:xfrm>
                  <a:off x="9440652" y="2338768"/>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5</a:t>
                  </a:r>
                </a:p>
              </p:txBody>
            </p:sp>
          </p:grpSp>
          <p:sp>
            <p:nvSpPr>
              <p:cNvPr id="20" name="Freeform: Shape 19">
                <a:extLst>
                  <a:ext uri="{FF2B5EF4-FFF2-40B4-BE49-F238E27FC236}">
                    <a16:creationId xmlns:a16="http://schemas.microsoft.com/office/drawing/2014/main" id="{AE061ABC-9567-CE12-699E-17BCFC2501A9}"/>
                  </a:ext>
                </a:extLst>
              </p:cNvPr>
              <p:cNvSpPr/>
              <p:nvPr/>
            </p:nvSpPr>
            <p:spPr>
              <a:xfrm flipV="1">
                <a:off x="7117107" y="3131505"/>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14" name="TextBox 13">
              <a:extLst>
                <a:ext uri="{FF2B5EF4-FFF2-40B4-BE49-F238E27FC236}">
                  <a16:creationId xmlns:a16="http://schemas.microsoft.com/office/drawing/2014/main" id="{D939DCB2-498E-A69D-AEE7-C95AB8AC16CD}"/>
                </a:ext>
              </a:extLst>
            </p:cNvPr>
            <p:cNvSpPr txBox="1"/>
            <p:nvPr/>
          </p:nvSpPr>
          <p:spPr>
            <a:xfrm>
              <a:off x="6561340" y="3673652"/>
              <a:ext cx="2118614" cy="1446550"/>
            </a:xfrm>
            <a:prstGeom prst="rect">
              <a:avLst/>
            </a:prstGeom>
            <a:noFill/>
          </p:spPr>
          <p:txBody>
            <a:bodyPr wrap="square">
              <a:spAutoFit/>
            </a:bodyPr>
            <a:lstStyle/>
            <a:p>
              <a:pPr lvl="0" algn="ctr"/>
              <a:r>
                <a:rPr lang="nl-NL" sz="2200" b="1" i="1" dirty="0">
                  <a:solidFill>
                    <a:srgbClr val="00B050"/>
                  </a:solidFill>
                  <a:latin typeface="Times New Roman" panose="02020603050405020304" pitchFamily="18" charset="0"/>
                  <a:cs typeface="Times New Roman" panose="02020603050405020304" pitchFamily="18" charset="0"/>
                </a:rPr>
                <a:t>Tuyên truyền, </a:t>
              </a:r>
            </a:p>
            <a:p>
              <a:pPr lvl="0" algn="ctr"/>
              <a:r>
                <a:rPr lang="nl-NL" sz="2200" b="1" i="1" dirty="0">
                  <a:solidFill>
                    <a:srgbClr val="00B050"/>
                  </a:solidFill>
                  <a:latin typeface="Times New Roman" panose="02020603050405020304" pitchFamily="18" charset="0"/>
                  <a:cs typeface="Times New Roman" panose="02020603050405020304" pitchFamily="18" charset="0"/>
                </a:rPr>
                <a:t>kết hợp với phụ huynh</a:t>
              </a:r>
              <a:endParaRPr lang="vi-VN" sz="2200" dirty="0"/>
            </a:p>
          </p:txBody>
        </p:sp>
      </p:grpSp>
    </p:spTree>
    <p:extLst>
      <p:ext uri="{BB962C8B-B14F-4D97-AF65-F5344CB8AC3E}">
        <p14:creationId xmlns:p14="http://schemas.microsoft.com/office/powerpoint/2010/main" val="19169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Diagonal Corners Snipped 12">
            <a:extLst>
              <a:ext uri="{FF2B5EF4-FFF2-40B4-BE49-F238E27FC236}">
                <a16:creationId xmlns:a16="http://schemas.microsoft.com/office/drawing/2014/main" id="{BF24F368-BA5E-3A0A-D269-EFA7AA0A0842}"/>
              </a:ext>
            </a:extLst>
          </p:cNvPr>
          <p:cNvSpPr/>
          <p:nvPr/>
        </p:nvSpPr>
        <p:spPr>
          <a:xfrm>
            <a:off x="4267200" y="47566"/>
            <a:ext cx="4740443" cy="6762868"/>
          </a:xfrm>
          <a:prstGeom prst="snip2DiagRect">
            <a:avLst/>
          </a:prstGeom>
          <a:no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Rectangle: Diagonal Corners Snipped 11">
            <a:extLst>
              <a:ext uri="{FF2B5EF4-FFF2-40B4-BE49-F238E27FC236}">
                <a16:creationId xmlns:a16="http://schemas.microsoft.com/office/drawing/2014/main" id="{65101F12-E0D0-B78B-7E22-851E96A16505}"/>
              </a:ext>
            </a:extLst>
          </p:cNvPr>
          <p:cNvSpPr/>
          <p:nvPr/>
        </p:nvSpPr>
        <p:spPr>
          <a:xfrm>
            <a:off x="4415591" y="138083"/>
            <a:ext cx="4423610" cy="6491317"/>
          </a:xfrm>
          <a:prstGeom prst="snip2Diag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aphicFrame>
        <p:nvGraphicFramePr>
          <p:cNvPr id="4" name="Diagram 3">
            <a:extLst>
              <a:ext uri="{FF2B5EF4-FFF2-40B4-BE49-F238E27FC236}">
                <a16:creationId xmlns:a16="http://schemas.microsoft.com/office/drawing/2014/main" id="{AC0EA368-C2B0-C411-C508-A0611FF51B49}"/>
              </a:ext>
            </a:extLst>
          </p:cNvPr>
          <p:cNvGraphicFramePr/>
          <p:nvPr>
            <p:extLst>
              <p:ext uri="{D42A27DB-BD31-4B8C-83A1-F6EECF244321}">
                <p14:modId xmlns:p14="http://schemas.microsoft.com/office/powerpoint/2010/main" val="3839399148"/>
              </p:ext>
            </p:extLst>
          </p:nvPr>
        </p:nvGraphicFramePr>
        <p:xfrm>
          <a:off x="136357" y="47566"/>
          <a:ext cx="4088732"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D044658-ED2B-A0B5-3868-8FF8AE73D765}"/>
              </a:ext>
            </a:extLst>
          </p:cNvPr>
          <p:cNvSpPr txBox="1"/>
          <p:nvPr/>
        </p:nvSpPr>
        <p:spPr>
          <a:xfrm>
            <a:off x="4634476" y="222200"/>
            <a:ext cx="3848099" cy="6678751"/>
          </a:xfrm>
          <a:prstGeom prst="rect">
            <a:avLst/>
          </a:prstGeom>
          <a:noFill/>
        </p:spPr>
        <p:txBody>
          <a:bodyPr wrap="square">
            <a:spAutoFit/>
          </a:bodyPr>
          <a:lstStyle/>
          <a:p>
            <a:pPr algn="just"/>
            <a:r>
              <a:rPr lang="nl-NL" sz="1800" dirty="0">
                <a:solidFill>
                  <a:srgbClr val="000000"/>
                </a:solidFill>
                <a:effectLst/>
                <a:latin typeface="Times New Roman" panose="02020603050405020304" pitchFamily="18" charset="0"/>
                <a:ea typeface="Calibri" panose="020F0502020204030204" pitchFamily="34" charset="0"/>
              </a:rPr>
              <a:t>	</a:t>
            </a:r>
            <a:r>
              <a:rPr lang="nl-NL" sz="2400" i="1" dirty="0">
                <a:solidFill>
                  <a:srgbClr val="FF0000"/>
                </a:solidFill>
                <a:effectLst/>
                <a:latin typeface="Times New Roman" panose="02020603050405020304" pitchFamily="18" charset="0"/>
                <a:ea typeface="Calibri" panose="020F0502020204030204" pitchFamily="34" charset="0"/>
              </a:rPr>
              <a:t>Tháng </a:t>
            </a:r>
            <a:r>
              <a:rPr lang="nl-NL" sz="2400" i="1" dirty="0" smtClean="0">
                <a:solidFill>
                  <a:srgbClr val="FF0000"/>
                </a:solidFill>
                <a:effectLst/>
                <a:latin typeface="Times New Roman" panose="02020603050405020304" pitchFamily="18" charset="0"/>
                <a:ea typeface="Calibri" panose="020F0502020204030204" pitchFamily="34" charset="0"/>
              </a:rPr>
              <a:t>9/2023 </a:t>
            </a:r>
            <a:r>
              <a:rPr lang="nl-NL" sz="2400" i="1" dirty="0">
                <a:solidFill>
                  <a:srgbClr val="FF0000"/>
                </a:solidFill>
                <a:effectLst/>
                <a:latin typeface="Times New Roman" panose="02020603050405020304" pitchFamily="18" charset="0"/>
                <a:ea typeface="Calibri" panose="020F0502020204030204" pitchFamily="34" charset="0"/>
              </a:rPr>
              <a:t>tôi được </a:t>
            </a:r>
            <a:r>
              <a:rPr lang="nl-NL" sz="2400" i="1" dirty="0">
                <a:solidFill>
                  <a:srgbClr val="FF0000"/>
                </a:solidFill>
                <a:latin typeface="Times New Roman" panose="02020603050405020304" pitchFamily="18" charset="0"/>
                <a:ea typeface="Calibri" panose="020F0502020204030204" pitchFamily="34" charset="0"/>
              </a:rPr>
              <a:t>tham gia tập huấn </a:t>
            </a:r>
            <a:endParaRPr lang="nl-NL" sz="2400" i="1" dirty="0" smtClean="0">
              <a:solidFill>
                <a:srgbClr val="FF0000"/>
              </a:solidFill>
              <a:latin typeface="Times New Roman" panose="02020603050405020304" pitchFamily="18" charset="0"/>
              <a:ea typeface="Calibri" panose="020F0502020204030204" pitchFamily="34" charset="0"/>
            </a:endParaRPr>
          </a:p>
          <a:p>
            <a:pPr algn="just"/>
            <a:r>
              <a:rPr lang="nl-NL" sz="2400" i="1" dirty="0" smtClean="0">
                <a:solidFill>
                  <a:srgbClr val="FF0000"/>
                </a:solidFill>
                <a:effectLst/>
                <a:latin typeface="Times New Roman" panose="02020603050405020304" pitchFamily="18" charset="0"/>
                <a:ea typeface="Calibri" panose="020F0502020204030204" pitchFamily="34" charset="0"/>
              </a:rPr>
              <a:t>“ </a:t>
            </a:r>
            <a:r>
              <a:rPr lang="nl-NL" sz="2400" i="1" dirty="0">
                <a:solidFill>
                  <a:srgbClr val="FF0000"/>
                </a:solidFill>
                <a:effectLst/>
                <a:latin typeface="Times New Roman" panose="02020603050405020304" pitchFamily="18" charset="0"/>
                <a:ea typeface="Calibri" panose="020F0502020204030204" pitchFamily="34" charset="0"/>
              </a:rPr>
              <a:t>Vận dụng mô hình </a:t>
            </a:r>
            <a:r>
              <a:rPr lang="nl-NL" sz="2400" i="1" dirty="0" smtClean="0">
                <a:solidFill>
                  <a:srgbClr val="FF0000"/>
                </a:solidFill>
                <a:effectLst/>
                <a:latin typeface="Times New Roman" panose="02020603050405020304" pitchFamily="18" charset="0"/>
                <a:ea typeface="Calibri" panose="020F0502020204030204" pitchFamily="34" charset="0"/>
              </a:rPr>
              <a:t>STEM </a:t>
            </a:r>
            <a:r>
              <a:rPr lang="nl-NL" sz="2400" i="1" dirty="0">
                <a:solidFill>
                  <a:srgbClr val="FF0000"/>
                </a:solidFill>
                <a:effectLst/>
                <a:latin typeface="Times New Roman" panose="02020603050405020304" pitchFamily="18" charset="0"/>
                <a:ea typeface="Calibri" panose="020F0502020204030204" pitchFamily="34" charset="0"/>
              </a:rPr>
              <a:t>trong giáo dục mầm non” do Trường mầm non </a:t>
            </a:r>
            <a:r>
              <a:rPr lang="nl-NL" sz="2400" i="1" dirty="0" smtClean="0">
                <a:solidFill>
                  <a:srgbClr val="FF0000"/>
                </a:solidFill>
                <a:effectLst/>
                <a:latin typeface="Times New Roman" panose="02020603050405020304" pitchFamily="18" charset="0"/>
                <a:ea typeface="Calibri" panose="020F0502020204030204" pitchFamily="34" charset="0"/>
              </a:rPr>
              <a:t>Nguyệt Quế tổ </a:t>
            </a:r>
            <a:r>
              <a:rPr lang="nl-NL" sz="2400" i="1" dirty="0">
                <a:solidFill>
                  <a:srgbClr val="FF0000"/>
                </a:solidFill>
                <a:effectLst/>
                <a:latin typeface="Times New Roman" panose="02020603050405020304" pitchFamily="18" charset="0"/>
                <a:ea typeface="Calibri" panose="020F0502020204030204" pitchFamily="34" charset="0"/>
              </a:rPr>
              <a:t>chức dưới sự hướng dẫn của </a:t>
            </a:r>
            <a:r>
              <a:rPr lang="nl-NL" sz="2400" i="1" dirty="0" smtClean="0">
                <a:solidFill>
                  <a:srgbClr val="FF0000"/>
                </a:solidFill>
                <a:latin typeface="Times New Roman" panose="02020603050405020304" pitchFamily="18" charset="0"/>
                <a:ea typeface="Calibri" panose="020F0502020204030204" pitchFamily="34" charset="0"/>
              </a:rPr>
              <a:t>thầy cô giáo trung tâm giáo dục PUTO</a:t>
            </a:r>
            <a:r>
              <a:rPr lang="nl-NL" sz="2400" i="1" dirty="0" smtClean="0">
                <a:solidFill>
                  <a:srgbClr val="FF0000"/>
                </a:solidFill>
                <a:effectLst/>
                <a:latin typeface="Times New Roman" panose="02020603050405020304" pitchFamily="18" charset="0"/>
                <a:ea typeface="Calibri" panose="020F0502020204030204" pitchFamily="34" charset="0"/>
              </a:rPr>
              <a:t>. </a:t>
            </a:r>
          </a:p>
          <a:p>
            <a:pPr algn="just"/>
            <a:r>
              <a:rPr lang="nl-NL" sz="2400" i="1" dirty="0">
                <a:solidFill>
                  <a:srgbClr val="FF0000"/>
                </a:solidFill>
                <a:latin typeface="Times New Roman" panose="02020603050405020304" pitchFamily="18" charset="0"/>
                <a:ea typeface="Calibri" panose="020F0502020204030204" pitchFamily="34" charset="0"/>
              </a:rPr>
              <a:t>	</a:t>
            </a:r>
            <a:r>
              <a:rPr lang="nl-NL" sz="2400" i="1" dirty="0" smtClean="0">
                <a:solidFill>
                  <a:srgbClr val="FF0000"/>
                </a:solidFill>
                <a:effectLst/>
                <a:latin typeface="Times New Roman" panose="02020603050405020304" pitchFamily="18" charset="0"/>
                <a:ea typeface="Calibri" panose="020F0502020204030204" pitchFamily="34" charset="0"/>
              </a:rPr>
              <a:t>Thông </a:t>
            </a:r>
            <a:r>
              <a:rPr lang="nl-NL" sz="2400" i="1" dirty="0">
                <a:solidFill>
                  <a:srgbClr val="FF0000"/>
                </a:solidFill>
                <a:effectLst/>
                <a:latin typeface="Times New Roman" panose="02020603050405020304" pitchFamily="18" charset="0"/>
                <a:ea typeface="Calibri" panose="020F0502020204030204" pitchFamily="34" charset="0"/>
              </a:rPr>
              <a:t>qua lớp học tôi nhận thấy việc dạy học ứng dụng </a:t>
            </a:r>
            <a:r>
              <a:rPr lang="nl-NL" sz="2400" i="1" dirty="0" smtClean="0">
                <a:solidFill>
                  <a:srgbClr val="FF0000"/>
                </a:solidFill>
                <a:effectLst/>
                <a:latin typeface="Times New Roman" panose="02020603050405020304" pitchFamily="18" charset="0"/>
                <a:ea typeface="Calibri" panose="020F0502020204030204" pitchFamily="34" charset="0"/>
              </a:rPr>
              <a:t>STEM, STEAM </a:t>
            </a:r>
            <a:r>
              <a:rPr lang="nl-NL" sz="2400" i="1" dirty="0">
                <a:solidFill>
                  <a:srgbClr val="FF0000"/>
                </a:solidFill>
                <a:effectLst/>
                <a:latin typeface="Times New Roman" panose="02020603050405020304" pitchFamily="18" charset="0"/>
                <a:ea typeface="Calibri" panose="020F0502020204030204" pitchFamily="34" charset="0"/>
              </a:rPr>
              <a:t>là cực kỳ cần thiết cho giáo dục mầm non. Sau khóa học tôi phần nào cũng đã hiểu rõ được những ưu việt của việc </a:t>
            </a:r>
            <a:r>
              <a:rPr lang="nl-NL" sz="2400" i="1" dirty="0">
                <a:solidFill>
                  <a:srgbClr val="FF0000"/>
                </a:solidFill>
                <a:latin typeface="Times New Roman" panose="02020603050405020304" pitchFamily="18" charset="0"/>
                <a:ea typeface="Calibri" panose="020F0502020204030204" pitchFamily="34" charset="0"/>
              </a:rPr>
              <a:t>áp dụng mô hình </a:t>
            </a:r>
            <a:r>
              <a:rPr lang="nl-NL" sz="2400" i="1" dirty="0">
                <a:solidFill>
                  <a:srgbClr val="FF0000"/>
                </a:solidFill>
                <a:effectLst/>
                <a:latin typeface="Times New Roman" panose="02020603050405020304" pitchFamily="18" charset="0"/>
                <a:ea typeface="Calibri" panose="020F0502020204030204" pitchFamily="34" charset="0"/>
              </a:rPr>
              <a:t>này trong giáo dục mầm non. </a:t>
            </a:r>
          </a:p>
          <a:p>
            <a:pPr algn="just"/>
            <a:r>
              <a:rPr lang="nl-NL" sz="2000" i="1" dirty="0">
                <a:solidFill>
                  <a:srgbClr val="FF0000"/>
                </a:solidFill>
                <a:latin typeface="Times New Roman" panose="02020603050405020304" pitchFamily="18" charset="0"/>
                <a:ea typeface="Calibri" panose="020F0502020204030204" pitchFamily="34" charset="0"/>
              </a:rPr>
              <a:t>	</a:t>
            </a:r>
            <a:endParaRPr lang="vi-VN" sz="2000" i="1" dirty="0">
              <a:solidFill>
                <a:srgbClr val="FF0000"/>
              </a:solidFill>
            </a:endParaRPr>
          </a:p>
        </p:txBody>
      </p:sp>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6652" y="1585728"/>
            <a:ext cx="3354374" cy="18892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rotWithShape="1">
          <a:blip r:embed="rId8" cstate="print">
            <a:extLst>
              <a:ext uri="{28A0092B-C50C-407E-A947-70E740481C1C}">
                <a14:useLocalDpi xmlns:a14="http://schemas.microsoft.com/office/drawing/2010/main" val="0"/>
              </a:ext>
            </a:extLst>
          </a:blip>
          <a:srcRect t="15145" b="12372"/>
          <a:stretch/>
        </p:blipFill>
        <p:spPr>
          <a:xfrm>
            <a:off x="466652" y="4038600"/>
            <a:ext cx="3354375" cy="18235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3922590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C0EA368-C2B0-C411-C508-A0611FF51B49}"/>
              </a:ext>
            </a:extLst>
          </p:cNvPr>
          <p:cNvGraphicFramePr/>
          <p:nvPr/>
        </p:nvGraphicFramePr>
        <p:xfrm>
          <a:off x="136357" y="47566"/>
          <a:ext cx="4088732"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4D044658-ED2B-A0B5-3868-8FF8AE73D765}"/>
              </a:ext>
            </a:extLst>
          </p:cNvPr>
          <p:cNvSpPr txBox="1"/>
          <p:nvPr/>
        </p:nvSpPr>
        <p:spPr>
          <a:xfrm>
            <a:off x="318910" y="2790365"/>
            <a:ext cx="3848099" cy="1345049"/>
          </a:xfrm>
          <a:prstGeom prst="leftArrow">
            <a:avLst/>
          </a:prstGeom>
          <a:noFill/>
        </p:spPr>
        <p:txBody>
          <a:bodyPr wrap="square">
            <a:spAutoFit/>
          </a:bodyPr>
          <a:lstStyle/>
          <a:p>
            <a:pPr algn="just"/>
            <a:r>
              <a:rPr lang="nl-NL" sz="1800" dirty="0">
                <a:solidFill>
                  <a:srgbClr val="000000"/>
                </a:solidFill>
                <a:effectLst/>
                <a:latin typeface="Times New Roman" panose="02020603050405020304" pitchFamily="18" charset="0"/>
                <a:ea typeface="Calibri" panose="020F0502020204030204" pitchFamily="34" charset="0"/>
              </a:rPr>
              <a:t>	</a:t>
            </a:r>
            <a:endParaRPr lang="nl-NL" sz="2000" i="1" dirty="0">
              <a:solidFill>
                <a:srgbClr val="FF0000"/>
              </a:solidFill>
              <a:effectLst/>
              <a:latin typeface="Times New Roman" panose="02020603050405020304" pitchFamily="18" charset="0"/>
              <a:ea typeface="Calibri" panose="020F0502020204030204" pitchFamily="34" charset="0"/>
            </a:endParaRPr>
          </a:p>
          <a:p>
            <a:pPr algn="just"/>
            <a:r>
              <a:rPr lang="nl-NL" sz="2000" i="1" dirty="0">
                <a:solidFill>
                  <a:srgbClr val="FF0000"/>
                </a:solidFill>
                <a:latin typeface="Times New Roman" panose="02020603050405020304" pitchFamily="18" charset="0"/>
                <a:ea typeface="Calibri" panose="020F0502020204030204" pitchFamily="34" charset="0"/>
              </a:rPr>
              <a:t>	</a:t>
            </a:r>
            <a:endParaRPr lang="vi-VN" sz="2000" i="1" dirty="0">
              <a:solidFill>
                <a:srgbClr val="FF0000"/>
              </a:solidFill>
            </a:endParaRPr>
          </a:p>
        </p:txBody>
      </p:sp>
      <p:sp>
        <p:nvSpPr>
          <p:cNvPr id="8" name="Oval 7">
            <a:extLst>
              <a:ext uri="{FF2B5EF4-FFF2-40B4-BE49-F238E27FC236}">
                <a16:creationId xmlns:a16="http://schemas.microsoft.com/office/drawing/2014/main" id="{91B930BC-DE44-B49C-7CE4-01D7DF79B403}"/>
              </a:ext>
            </a:extLst>
          </p:cNvPr>
          <p:cNvSpPr/>
          <p:nvPr/>
        </p:nvSpPr>
        <p:spPr>
          <a:xfrm>
            <a:off x="6324600" y="4382807"/>
            <a:ext cx="2623405" cy="2448126"/>
          </a:xfrm>
          <a:prstGeom prst="ellipse">
            <a:avLst/>
          </a:prstGeom>
          <a:blipFill dpi="0" rotWithShape="1">
            <a:blip r:embed="rId7"/>
            <a:srcRect/>
            <a:stretch>
              <a:fillRect t="2000" b="-41000"/>
            </a:stretch>
          </a:blipFill>
          <a:ln>
            <a:solidFill>
              <a:schemeClr val="tx1"/>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Oval 8">
            <a:extLst>
              <a:ext uri="{FF2B5EF4-FFF2-40B4-BE49-F238E27FC236}">
                <a16:creationId xmlns:a16="http://schemas.microsoft.com/office/drawing/2014/main" id="{5F61E789-3B36-D27C-6F70-3B253AE6BBC9}"/>
              </a:ext>
            </a:extLst>
          </p:cNvPr>
          <p:cNvSpPr/>
          <p:nvPr/>
        </p:nvSpPr>
        <p:spPr>
          <a:xfrm>
            <a:off x="4572000" y="2358701"/>
            <a:ext cx="2623405" cy="2578807"/>
          </a:xfrm>
          <a:prstGeom prst="ellipse">
            <a:avLst/>
          </a:prstGeom>
          <a:blipFill dpi="0" rotWithShape="1">
            <a:blip r:embed="rId8"/>
            <a:srcRect/>
            <a:stretch>
              <a:fillRect b="-28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Oval 9">
            <a:extLst>
              <a:ext uri="{FF2B5EF4-FFF2-40B4-BE49-F238E27FC236}">
                <a16:creationId xmlns:a16="http://schemas.microsoft.com/office/drawing/2014/main" id="{F7273390-E380-48F2-8864-9658AFCBC661}"/>
              </a:ext>
            </a:extLst>
          </p:cNvPr>
          <p:cNvSpPr/>
          <p:nvPr/>
        </p:nvSpPr>
        <p:spPr>
          <a:xfrm>
            <a:off x="975851" y="996872"/>
            <a:ext cx="2623406" cy="2423138"/>
          </a:xfrm>
          <a:prstGeom prst="ellipse">
            <a:avLst/>
          </a:prstGeom>
          <a:blipFill dpi="0" rotWithShape="1">
            <a:blip r:embed="rId9"/>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Arrow: Chevron 2">
            <a:extLst>
              <a:ext uri="{FF2B5EF4-FFF2-40B4-BE49-F238E27FC236}">
                <a16:creationId xmlns:a16="http://schemas.microsoft.com/office/drawing/2014/main" id="{4523270E-8EE4-FF2B-2548-B96EC193B014}"/>
              </a:ext>
            </a:extLst>
          </p:cNvPr>
          <p:cNvSpPr/>
          <p:nvPr/>
        </p:nvSpPr>
        <p:spPr>
          <a:xfrm flipH="1">
            <a:off x="3599257" y="1251130"/>
            <a:ext cx="5167269" cy="873395"/>
          </a:xfrm>
          <a:prstGeom prst="chevron">
            <a:avLst/>
          </a:prstGeom>
          <a:solidFill>
            <a:schemeClr val="bg2"/>
          </a:solid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i="1">
                <a:solidFill>
                  <a:srgbClr val="FF0000"/>
                </a:solidFill>
                <a:effectLst/>
                <a:latin typeface="Times New Roman" panose="02020603050405020304" pitchFamily="18" charset="0"/>
                <a:ea typeface="Calibri" panose="020F0502020204030204" pitchFamily="34" charset="0"/>
              </a:rPr>
              <a:t>Ngoài việc tham gia tập huấn do trường tổ chức tôi còn tham gia vào các khóa tập huấn STEAM online.</a:t>
            </a:r>
            <a:endParaRPr lang="vi-VN">
              <a:solidFill>
                <a:schemeClr val="tx1"/>
              </a:solidFill>
            </a:endParaRPr>
          </a:p>
        </p:txBody>
      </p:sp>
      <p:sp>
        <p:nvSpPr>
          <p:cNvPr id="5" name="Arrow: Chevron 4">
            <a:extLst>
              <a:ext uri="{FF2B5EF4-FFF2-40B4-BE49-F238E27FC236}">
                <a16:creationId xmlns:a16="http://schemas.microsoft.com/office/drawing/2014/main" id="{29009FC4-77D1-F35B-FE21-2E561F4BB36A}"/>
              </a:ext>
            </a:extLst>
          </p:cNvPr>
          <p:cNvSpPr/>
          <p:nvPr/>
        </p:nvSpPr>
        <p:spPr>
          <a:xfrm>
            <a:off x="1" y="4993057"/>
            <a:ext cx="6172200" cy="1449119"/>
          </a:xfrm>
          <a:prstGeom prst="chevron">
            <a:avLst/>
          </a:prstGeom>
          <a:solidFill>
            <a:schemeClr val="bg2"/>
          </a:solidFill>
          <a:ln>
            <a:solidFill>
              <a:schemeClr val="bg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800" i="1" dirty="0">
                <a:solidFill>
                  <a:srgbClr val="FF0000"/>
                </a:solidFill>
                <a:latin typeface="Times New Roman" panose="02020603050405020304" pitchFamily="18" charset="0"/>
                <a:ea typeface="Calibri" panose="020F0502020204030204" pitchFamily="34" charset="0"/>
              </a:rPr>
              <a:t>T</a:t>
            </a:r>
            <a:r>
              <a:rPr lang="nl-NL" sz="1800" i="1" dirty="0">
                <a:solidFill>
                  <a:srgbClr val="FF0000"/>
                </a:solidFill>
                <a:effectLst/>
                <a:latin typeface="Times New Roman" panose="02020603050405020304" pitchFamily="18" charset="0"/>
                <a:ea typeface="Calibri" panose="020F0502020204030204" pitchFamily="34" charset="0"/>
              </a:rPr>
              <a:t>ôi tìm hiểu các kênh thông tin để  tiếp cận gần hơn nữa mô hình STEAM như Tele STEAM, Giáo dục STEM- STEAM mầm non...... Thông qua </a:t>
            </a:r>
            <a:r>
              <a:rPr lang="nl-NL" sz="1800" i="1">
                <a:solidFill>
                  <a:srgbClr val="FF0000"/>
                </a:solidFill>
                <a:effectLst/>
                <a:latin typeface="Times New Roman" panose="02020603050405020304" pitchFamily="18" charset="0"/>
                <a:ea typeface="Calibri" panose="020F0502020204030204" pitchFamily="34" charset="0"/>
              </a:rPr>
              <a:t>các </a:t>
            </a:r>
            <a:r>
              <a:rPr lang="nl-NL" sz="1800" i="1" smtClean="0">
                <a:solidFill>
                  <a:srgbClr val="FF0000"/>
                </a:solidFill>
                <a:effectLst/>
                <a:latin typeface="Times New Roman" panose="02020603050405020304" pitchFamily="18" charset="0"/>
                <a:ea typeface="Calibri" panose="020F0502020204030204" pitchFamily="34" charset="0"/>
              </a:rPr>
              <a:t>kênh </a:t>
            </a:r>
            <a:r>
              <a:rPr lang="nl-NL" sz="1800" i="1" dirty="0">
                <a:solidFill>
                  <a:srgbClr val="FF0000"/>
                </a:solidFill>
                <a:effectLst/>
                <a:latin typeface="Times New Roman" panose="02020603050405020304" pitchFamily="18" charset="0"/>
                <a:ea typeface="Calibri" panose="020F0502020204030204" pitchFamily="34" charset="0"/>
              </a:rPr>
              <a:t>thông tin, báo mạng và các tài liệu  để tiếp tục tìm hiểu sâu hơn về mô hình giáo dục này.</a:t>
            </a:r>
            <a:endParaRPr lang="vi-VN" dirty="0">
              <a:solidFill>
                <a:schemeClr val="tx1"/>
              </a:solidFill>
            </a:endParaRPr>
          </a:p>
        </p:txBody>
      </p:sp>
    </p:spTree>
    <p:extLst>
      <p:ext uri="{BB962C8B-B14F-4D97-AF65-F5344CB8AC3E}">
        <p14:creationId xmlns:p14="http://schemas.microsoft.com/office/powerpoint/2010/main" val="14083928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CF4D8C33-C14B-3383-B5B1-A4DD75170F82}"/>
              </a:ext>
            </a:extLst>
          </p:cNvPr>
          <p:cNvGraphicFramePr/>
          <p:nvPr>
            <p:extLst>
              <p:ext uri="{D42A27DB-BD31-4B8C-83A1-F6EECF244321}">
                <p14:modId xmlns:p14="http://schemas.microsoft.com/office/powerpoint/2010/main" val="3845232934"/>
              </p:ext>
            </p:extLst>
          </p:nvPr>
        </p:nvGraphicFramePr>
        <p:xfrm>
          <a:off x="136357" y="47566"/>
          <a:ext cx="4088732" cy="121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a:extLst>
              <a:ext uri="{FF2B5EF4-FFF2-40B4-BE49-F238E27FC236}">
                <a16:creationId xmlns:a16="http://schemas.microsoft.com/office/drawing/2014/main" id="{B519133C-3E52-D37B-2695-64D607602010}"/>
              </a:ext>
            </a:extLst>
          </p:cNvPr>
          <p:cNvSpPr txBox="1"/>
          <p:nvPr/>
        </p:nvSpPr>
        <p:spPr>
          <a:xfrm>
            <a:off x="330200" y="1286012"/>
            <a:ext cx="8572500" cy="1914780"/>
          </a:xfrm>
          <a:prstGeom prst="round2Diag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indent="457200" algn="just" fontAlgn="base">
              <a:lnSpc>
                <a:spcPct val="120000"/>
              </a:lnSpc>
              <a:spcAft>
                <a:spcPts val="1125"/>
              </a:spcAft>
            </a:pP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dạy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lồng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ghép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STEAM,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viên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không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còn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giữ</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chủ</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giúp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đỡ</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môi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trường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hoạt</a:t>
            </a:r>
            <a:r>
              <a:rPr lang="en-US"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Theo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đó</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cực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hoạt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nâng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đòi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hỏi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khuyến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khích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sáng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trách</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nhiệm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nhóm</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biệt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triển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trẻ</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kỹ</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duy</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quyết</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phức</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hợp</a:t>
            </a:r>
            <a:r>
              <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200" y="3442138"/>
            <a:ext cx="2696847" cy="228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11987" y="3442138"/>
            <a:ext cx="2495550" cy="332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54700" y="4531163"/>
            <a:ext cx="3048000" cy="2238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5943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10777</TotalTime>
  <Words>711</Words>
  <Application>Microsoft Office PowerPoint</Application>
  <PresentationFormat>On-screen Show (4:3)</PresentationFormat>
  <Paragraphs>146</Paragraphs>
  <Slides>21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 HUE</dc:creator>
  <cp:lastModifiedBy>THien An</cp:lastModifiedBy>
  <cp:revision>95</cp:revision>
  <dcterms:created xsi:type="dcterms:W3CDTF">2020-10-31T02:53:55Z</dcterms:created>
  <dcterms:modified xsi:type="dcterms:W3CDTF">2023-11-13T14:43:55Z</dcterms:modified>
</cp:coreProperties>
</file>