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91" r:id="rId3"/>
    <p:sldId id="284" r:id="rId4"/>
    <p:sldId id="272" r:id="rId5"/>
    <p:sldId id="259" r:id="rId6"/>
    <p:sldId id="279" r:id="rId7"/>
    <p:sldId id="280" r:id="rId8"/>
    <p:sldId id="269" r:id="rId9"/>
    <p:sldId id="275" r:id="rId10"/>
    <p:sldId id="276" r:id="rId11"/>
    <p:sldId id="293" r:id="rId12"/>
    <p:sldId id="292" r:id="rId13"/>
    <p:sldId id="277" r:id="rId14"/>
    <p:sldId id="282" r:id="rId15"/>
    <p:sldId id="288" r:id="rId16"/>
    <p:sldId id="264" r:id="rId17"/>
    <p:sldId id="26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F1EC"/>
    <a:srgbClr val="E8EB67"/>
    <a:srgbClr val="F7C0F8"/>
    <a:srgbClr val="E763B8"/>
    <a:srgbClr val="008000"/>
    <a:srgbClr val="4A550B"/>
    <a:srgbClr val="FFFF00"/>
    <a:srgbClr val="4075CC"/>
    <a:srgbClr val="08320D"/>
    <a:srgbClr val="ED92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02" autoAdjust="0"/>
    <p:restoredTop sz="92782" autoAdjust="0"/>
  </p:normalViewPr>
  <p:slideViewPr>
    <p:cSldViewPr>
      <p:cViewPr varScale="1">
        <p:scale>
          <a:sx n="85" d="100"/>
          <a:sy n="85" d="100"/>
        </p:scale>
        <p:origin x="155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457839-9749-48F1-908A-AE9D940AE40B}" type="datetimeFigureOut">
              <a:rPr lang="en-US" smtClean="0"/>
              <a:pPr/>
              <a:t>11/13/2023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2380F-8EC2-497D-9E6F-3583537A28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319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79A2E3-1C16-4C8B-BA20-8BE0E8F2A84A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BD137-1362-4220-8D2A-6683CFD3DF57}" type="datetimeFigureOut">
              <a:rPr lang="en-US" smtClean="0"/>
              <a:pPr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7C116-3B31-4BA0-8548-D2DCE2F72F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BD137-1362-4220-8D2A-6683CFD3DF57}" type="datetimeFigureOut">
              <a:rPr lang="en-US" smtClean="0"/>
              <a:pPr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7C116-3B31-4BA0-8548-D2DCE2F72F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BD137-1362-4220-8D2A-6683CFD3DF57}" type="datetimeFigureOut">
              <a:rPr lang="en-US" smtClean="0"/>
              <a:pPr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7C116-3B31-4BA0-8548-D2DCE2F72F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BD137-1362-4220-8D2A-6683CFD3DF57}" type="datetimeFigureOut">
              <a:rPr lang="en-US" smtClean="0"/>
              <a:pPr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7C116-3B31-4BA0-8548-D2DCE2F72F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BD137-1362-4220-8D2A-6683CFD3DF57}" type="datetimeFigureOut">
              <a:rPr lang="en-US" smtClean="0"/>
              <a:pPr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7C116-3B31-4BA0-8548-D2DCE2F72F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BD137-1362-4220-8D2A-6683CFD3DF57}" type="datetimeFigureOut">
              <a:rPr lang="en-US" smtClean="0"/>
              <a:pPr/>
              <a:t>11/13/2023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7C116-3B31-4BA0-8548-D2DCE2F72F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BD137-1362-4220-8D2A-6683CFD3DF57}" type="datetimeFigureOut">
              <a:rPr lang="en-US" smtClean="0"/>
              <a:pPr/>
              <a:t>11/13/2023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7C116-3B31-4BA0-8548-D2DCE2F72F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BD137-1362-4220-8D2A-6683CFD3DF57}" type="datetimeFigureOut">
              <a:rPr lang="en-US" smtClean="0"/>
              <a:pPr/>
              <a:t>11/13/2023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7C116-3B31-4BA0-8548-D2DCE2F72F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BD137-1362-4220-8D2A-6683CFD3DF57}" type="datetimeFigureOut">
              <a:rPr lang="en-US" smtClean="0"/>
              <a:pPr/>
              <a:t>11/13/2023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7C116-3B31-4BA0-8548-D2DCE2F72F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BD137-1362-4220-8D2A-6683CFD3DF57}" type="datetimeFigureOut">
              <a:rPr lang="en-US" smtClean="0"/>
              <a:pPr/>
              <a:t>11/13/2023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7C116-3B31-4BA0-8548-D2DCE2F72F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BD137-1362-4220-8D2A-6683CFD3DF57}" type="datetimeFigureOut">
              <a:rPr lang="en-US" smtClean="0"/>
              <a:pPr/>
              <a:t>11/13/2023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7C116-3B31-4BA0-8548-D2DCE2F72F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BD137-1362-4220-8D2A-6683CFD3DF57}" type="datetimeFigureOut">
              <a:rPr lang="en-US" smtClean="0"/>
              <a:pPr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B7C116-3B31-4BA0-8548-D2DCE2F72F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6000"/>
            <a:lum/>
          </a:blip>
          <a:srcRect/>
          <a:stretch>
            <a:fillRect l="-81000" r="-4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30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4850" y="152400"/>
            <a:ext cx="7772400" cy="609599"/>
          </a:xfrm>
          <a:noFill/>
        </p:spPr>
        <p:txBody>
          <a:bodyPr>
            <a:noAutofit/>
          </a:bodyPr>
          <a:lstStyle/>
          <a:p>
            <a:r>
              <a:rPr lang="en-US" sz="2400" b="1" dirty="0">
                <a:latin typeface="#9Slide03 Bebas Neue Bold" panose="020B0606020202050201" pitchFamily="34" charset="0"/>
                <a:cs typeface="Times New Roman" pitchFamily="18" charset="0"/>
              </a:rPr>
              <a:t>UBND QUẬN LONG BIÊN</a:t>
            </a:r>
            <a:br>
              <a:rPr lang="en-US" sz="2400" b="1" dirty="0">
                <a:latin typeface="#9Slide03 Bebas Neue Bold" panose="020B0606020202050201" pitchFamily="34" charset="0"/>
                <a:cs typeface="Times New Roman" pitchFamily="18" charset="0"/>
              </a:rPr>
            </a:br>
            <a:r>
              <a:rPr lang="en-US" sz="2400" b="1" dirty="0">
                <a:latin typeface="#9Slide03 Bebas Neue Bold" panose="020B0606020202050201" pitchFamily="34" charset="0"/>
                <a:cs typeface="Times New Roman" pitchFamily="18" charset="0"/>
              </a:rPr>
              <a:t>TRƯỜNG MN </a:t>
            </a:r>
            <a:r>
              <a:rPr lang="vi-VN" sz="2400" b="1" dirty="0" smtClean="0">
                <a:latin typeface="#9Slide03 Bebas Neue Bold" panose="020B0606020202050201" pitchFamily="34" charset="0"/>
                <a:cs typeface="Times New Roman" pitchFamily="18" charset="0"/>
              </a:rPr>
              <a:t>NGUYỆT QUẾ </a:t>
            </a:r>
            <a:endParaRPr lang="en-US" sz="2400" b="1" dirty="0">
              <a:latin typeface="#9Slide03 Bebas Neue Bold" panose="020B0606020202050201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048691" y="1866899"/>
            <a:ext cx="501015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lvl="0" algn="ctr">
              <a:lnSpc>
                <a:spcPct val="170000"/>
              </a:lnSpc>
              <a:spcBef>
                <a:spcPct val="0"/>
              </a:spcBef>
              <a:defRPr/>
            </a:pPr>
            <a:endParaRPr lang="en-US" sz="12800" b="1" baseline="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vi-VN" sz="9600" b="1" dirty="0" smtClean="0">
                <a:solidFill>
                  <a:srgbClr val="FF0000"/>
                </a:solidFill>
                <a:latin typeface="#9Slide04 SFU Belle" panose="00000400000000000000" pitchFamily="2" charset="0"/>
                <a:ea typeface="+mj-ea"/>
                <a:cs typeface="Times New Roman" pitchFamily="18" charset="0"/>
              </a:rPr>
              <a:t>Đề tài : </a:t>
            </a:r>
            <a:r>
              <a:rPr lang="en-US" sz="9600" b="1" baseline="0" dirty="0" err="1" smtClean="0">
                <a:solidFill>
                  <a:srgbClr val="FF0000"/>
                </a:solidFill>
                <a:latin typeface="#9Slide04 SFU Belle" panose="00000400000000000000" pitchFamily="2" charset="0"/>
                <a:ea typeface="+mj-ea"/>
                <a:cs typeface="Times New Roman" pitchFamily="18" charset="0"/>
              </a:rPr>
              <a:t>Một</a:t>
            </a:r>
            <a:r>
              <a:rPr lang="en-US" sz="9600" b="1" dirty="0" smtClean="0">
                <a:solidFill>
                  <a:srgbClr val="FF0000"/>
                </a:solidFill>
                <a:latin typeface="#9Slide04 SFU Belle" panose="00000400000000000000" pitchFamily="2" charset="0"/>
                <a:ea typeface="+mj-ea"/>
                <a:cs typeface="Times New Roman" pitchFamily="18" charset="0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#9Slide04 SFU Belle" panose="00000400000000000000" pitchFamily="2" charset="0"/>
                <a:ea typeface="+mj-ea"/>
                <a:cs typeface="Times New Roman" pitchFamily="18" charset="0"/>
              </a:rPr>
              <a:t>số</a:t>
            </a:r>
            <a:r>
              <a:rPr lang="en-US" sz="9600" b="1" dirty="0">
                <a:solidFill>
                  <a:srgbClr val="FF0000"/>
                </a:solidFill>
                <a:latin typeface="#9Slide04 SFU Belle" panose="00000400000000000000" pitchFamily="2" charset="0"/>
                <a:ea typeface="+mj-ea"/>
                <a:cs typeface="Times New Roman" pitchFamily="18" charset="0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#9Slide04 SFU Belle" panose="00000400000000000000" pitchFamily="2" charset="0"/>
                <a:ea typeface="+mj-ea"/>
                <a:cs typeface="Times New Roman" pitchFamily="18" charset="0"/>
              </a:rPr>
              <a:t>b</a:t>
            </a:r>
            <a:r>
              <a:rPr lang="en-US" sz="9600" b="1" baseline="0" dirty="0" err="1">
                <a:solidFill>
                  <a:srgbClr val="FF0000"/>
                </a:solidFill>
                <a:latin typeface="#9Slide04 SFU Belle" panose="00000400000000000000" pitchFamily="2" charset="0"/>
                <a:ea typeface="+mj-ea"/>
                <a:cs typeface="Times New Roman" pitchFamily="18" charset="0"/>
              </a:rPr>
              <a:t>iện</a:t>
            </a:r>
            <a:r>
              <a:rPr lang="en-US" sz="9600" b="1" dirty="0">
                <a:solidFill>
                  <a:srgbClr val="FF0000"/>
                </a:solidFill>
                <a:latin typeface="#9Slide04 SFU Belle" panose="00000400000000000000" pitchFamily="2" charset="0"/>
                <a:ea typeface="+mj-ea"/>
                <a:cs typeface="Times New Roman" pitchFamily="18" charset="0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#9Slide04 SFU Belle" panose="00000400000000000000" pitchFamily="2" charset="0"/>
                <a:ea typeface="+mj-ea"/>
                <a:cs typeface="Times New Roman" pitchFamily="18" charset="0"/>
              </a:rPr>
              <a:t>pháp</a:t>
            </a:r>
            <a:r>
              <a:rPr lang="en-US" sz="9600" b="1" dirty="0">
                <a:solidFill>
                  <a:srgbClr val="FF0000"/>
                </a:solidFill>
                <a:latin typeface="#9Slide04 SFU Belle" panose="00000400000000000000" pitchFamily="2" charset="0"/>
                <a:cs typeface="Times New Roman" pitchFamily="18" charset="0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#9Slide04 SFU Belle" panose="00000400000000000000" pitchFamily="2" charset="0"/>
                <a:cs typeface="Times New Roman" pitchFamily="18" charset="0"/>
              </a:rPr>
              <a:t>giúp</a:t>
            </a:r>
            <a:r>
              <a:rPr lang="en-US" sz="9600" b="1" dirty="0">
                <a:solidFill>
                  <a:srgbClr val="FF0000"/>
                </a:solidFill>
                <a:latin typeface="#9Slide04 SFU Belle" panose="00000400000000000000" pitchFamily="2" charset="0"/>
                <a:cs typeface="Times New Roman" pitchFamily="18" charset="0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#9Slide04 SFU Belle" panose="00000400000000000000" pitchFamily="2" charset="0"/>
                <a:cs typeface="Times New Roman" pitchFamily="18" charset="0"/>
              </a:rPr>
              <a:t>trẻ</a:t>
            </a:r>
            <a:r>
              <a:rPr lang="en-US" sz="9600" b="1" dirty="0">
                <a:solidFill>
                  <a:srgbClr val="FF0000"/>
                </a:solidFill>
                <a:latin typeface="#9Slide04 SFU Belle" panose="00000400000000000000" pitchFamily="2" charset="0"/>
                <a:cs typeface="Times New Roman" pitchFamily="18" charset="0"/>
              </a:rPr>
              <a:t> 24 - 36 </a:t>
            </a:r>
            <a:r>
              <a:rPr lang="en-US" sz="9600" b="1" dirty="0" err="1">
                <a:solidFill>
                  <a:srgbClr val="FF0000"/>
                </a:solidFill>
                <a:latin typeface="#9Slide04 SFU Belle" panose="00000400000000000000" pitchFamily="2" charset="0"/>
                <a:cs typeface="Times New Roman" pitchFamily="18" charset="0"/>
              </a:rPr>
              <a:t>tháng</a:t>
            </a:r>
            <a:r>
              <a:rPr lang="en-US" sz="9600" b="1" dirty="0">
                <a:solidFill>
                  <a:srgbClr val="FF0000"/>
                </a:solidFill>
                <a:latin typeface="#9Slide04 SFU Belle" panose="00000400000000000000" pitchFamily="2" charset="0"/>
                <a:cs typeface="Times New Roman" pitchFamily="18" charset="0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#9Slide04 SFU Belle" panose="00000400000000000000" pitchFamily="2" charset="0"/>
                <a:cs typeface="Times New Roman" pitchFamily="18" charset="0"/>
              </a:rPr>
              <a:t>nhanh</a:t>
            </a:r>
            <a:r>
              <a:rPr lang="en-US" sz="9600" b="1" dirty="0">
                <a:solidFill>
                  <a:srgbClr val="FF0000"/>
                </a:solidFill>
                <a:latin typeface="#9Slide04 SFU Belle" panose="00000400000000000000" pitchFamily="2" charset="0"/>
                <a:cs typeface="Times New Roman" pitchFamily="18" charset="0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#9Slide04 SFU Belle" panose="00000400000000000000" pitchFamily="2" charset="0"/>
                <a:cs typeface="Times New Roman" pitchFamily="18" charset="0"/>
              </a:rPr>
              <a:t>chóng</a:t>
            </a:r>
            <a:r>
              <a:rPr lang="en-US" sz="9600" b="1" dirty="0">
                <a:solidFill>
                  <a:srgbClr val="FF0000"/>
                </a:solidFill>
                <a:latin typeface="#9Slide04 SFU Belle" panose="00000400000000000000" pitchFamily="2" charset="0"/>
                <a:cs typeface="Times New Roman" pitchFamily="18" charset="0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#9Slide04 SFU Belle" panose="00000400000000000000" pitchFamily="2" charset="0"/>
                <a:cs typeface="Times New Roman" pitchFamily="18" charset="0"/>
              </a:rPr>
              <a:t>thích</a:t>
            </a:r>
            <a:r>
              <a:rPr lang="en-US" sz="9600" b="1" dirty="0">
                <a:solidFill>
                  <a:srgbClr val="FF0000"/>
                </a:solidFill>
                <a:latin typeface="#9Slide04 SFU Belle" panose="00000400000000000000" pitchFamily="2" charset="0"/>
                <a:cs typeface="Times New Roman" pitchFamily="18" charset="0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#9Slide04 SFU Belle" panose="00000400000000000000" pitchFamily="2" charset="0"/>
                <a:cs typeface="Times New Roman" pitchFamily="18" charset="0"/>
              </a:rPr>
              <a:t>nghi</a:t>
            </a:r>
            <a:r>
              <a:rPr lang="en-US" sz="9600" b="1" dirty="0">
                <a:solidFill>
                  <a:srgbClr val="FF0000"/>
                </a:solidFill>
                <a:latin typeface="#9Slide04 SFU Belle" panose="00000400000000000000" pitchFamily="2" charset="0"/>
                <a:cs typeface="Times New Roman" pitchFamily="18" charset="0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#9Slide04 SFU Belle" panose="00000400000000000000" pitchFamily="2" charset="0"/>
                <a:cs typeface="Times New Roman" pitchFamily="18" charset="0"/>
              </a:rPr>
              <a:t>với</a:t>
            </a:r>
            <a:r>
              <a:rPr lang="en-US" sz="9600" b="1" dirty="0">
                <a:solidFill>
                  <a:srgbClr val="FF0000"/>
                </a:solidFill>
                <a:latin typeface="#9Slide04 SFU Belle" panose="00000400000000000000" pitchFamily="2" charset="0"/>
                <a:cs typeface="Times New Roman" pitchFamily="18" charset="0"/>
              </a:rPr>
              <a:t> tr</a:t>
            </a:r>
            <a:r>
              <a:rPr lang="vi-VN" sz="9600" b="1" dirty="0">
                <a:solidFill>
                  <a:srgbClr val="FF0000"/>
                </a:solidFill>
                <a:latin typeface="#9Slide04 SFU Belle" panose="00000400000000000000" pitchFamily="2" charset="0"/>
                <a:cs typeface="Times New Roman" pitchFamily="18" charset="0"/>
              </a:rPr>
              <a:t>ường</a:t>
            </a:r>
            <a:r>
              <a:rPr lang="en-US" sz="9600" b="1" dirty="0">
                <a:solidFill>
                  <a:srgbClr val="FF0000"/>
                </a:solidFill>
                <a:latin typeface="#9Slide04 SFU Belle" panose="00000400000000000000" pitchFamily="2" charset="0"/>
                <a:cs typeface="Times New Roman" pitchFamily="18" charset="0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#9Slide04 SFU Belle" panose="00000400000000000000" pitchFamily="2" charset="0"/>
                <a:cs typeface="Times New Roman" pitchFamily="18" charset="0"/>
              </a:rPr>
              <a:t>mầm</a:t>
            </a:r>
            <a:r>
              <a:rPr lang="en-US" sz="9600" b="1" dirty="0">
                <a:solidFill>
                  <a:srgbClr val="FF0000"/>
                </a:solidFill>
                <a:latin typeface="#9Slide04 SFU Belle" panose="00000400000000000000" pitchFamily="2" charset="0"/>
                <a:cs typeface="Times New Roman" pitchFamily="18" charset="0"/>
              </a:rPr>
              <a:t> non </a:t>
            </a:r>
            <a:r>
              <a:rPr kumimoji="0" lang="en-US" sz="8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4 SFU Belle" panose="00000400000000000000" pitchFamily="2" charset="0"/>
                <a:ea typeface="+mj-ea"/>
                <a:cs typeface="Times New Roman" pitchFamily="18" charset="0"/>
              </a:rPr>
              <a:t/>
            </a:r>
            <a:br>
              <a:rPr kumimoji="0" lang="en-US" sz="8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4 SFU Belle" panose="00000400000000000000" pitchFamily="2" charset="0"/>
                <a:ea typeface="+mj-ea"/>
                <a:cs typeface="Times New Roman" pitchFamily="18" charset="0"/>
              </a:rPr>
            </a:br>
            <a:endParaRPr kumimoji="0" lang="en-US" sz="8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4 SFU Belle" panose="00000400000000000000" pitchFamily="2" charset="0"/>
              <a:ea typeface="+mj-ea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59008" y="3619192"/>
            <a:ext cx="3746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 smtClean="0">
                <a:latin typeface="#9Slide04 SFU Belle" panose="00000400000000000000" pitchFamily="2" charset="0"/>
              </a:rPr>
              <a:t>Giáo viên:Nguyễn Hải Yến </a:t>
            </a:r>
            <a:endParaRPr lang="en-US" b="1" dirty="0">
              <a:latin typeface="#9Slide04 SFU Belle" panose="000004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87736" y="4043039"/>
            <a:ext cx="3189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 smtClean="0">
                <a:latin typeface="#9Slide04 SFU Belle" panose="00000400000000000000" pitchFamily="2" charset="0"/>
              </a:rPr>
              <a:t>Năm học : 2023-2024</a:t>
            </a:r>
            <a:endParaRPr lang="en-US" b="1" dirty="0">
              <a:latin typeface="#9Slide04 SFU Belle" panose="000004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7" y="104168"/>
            <a:ext cx="2191052" cy="21910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5" grpId="0"/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Arrow 6"/>
          <p:cNvSpPr/>
          <p:nvPr/>
        </p:nvSpPr>
        <p:spPr>
          <a:xfrm>
            <a:off x="152400" y="811143"/>
            <a:ext cx="3657600" cy="1676400"/>
          </a:xfrm>
          <a:prstGeom prst="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90500" y="1295399"/>
            <a:ext cx="33147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khiếu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72885"/>
            <a:ext cx="3733800" cy="27974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667" y="3311415"/>
            <a:ext cx="3771900" cy="28259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311415"/>
            <a:ext cx="3810000" cy="2854515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Arrow 6"/>
          <p:cNvSpPr/>
          <p:nvPr/>
        </p:nvSpPr>
        <p:spPr>
          <a:xfrm>
            <a:off x="152400" y="811143"/>
            <a:ext cx="3657600" cy="1676400"/>
          </a:xfrm>
          <a:prstGeom prst="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90500" y="1295399"/>
            <a:ext cx="33147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81399"/>
            <a:ext cx="4368587" cy="32730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355733"/>
            <a:ext cx="3453231" cy="25872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200400"/>
            <a:ext cx="2647950" cy="353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195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  <a:alpha val="6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0"/>
            <a:ext cx="4419600" cy="33112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311236"/>
            <a:ext cx="4470294" cy="35431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11236"/>
            <a:ext cx="4729182" cy="35431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9872"/>
            <a:ext cx="4707467" cy="3372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646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3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9800" y="457200"/>
            <a:ext cx="4572000" cy="1828800"/>
          </a:xfrm>
          <a:prstGeom prst="rect">
            <a:avLst/>
          </a:prstGeom>
          <a:solidFill>
            <a:srgbClr val="B9F1EC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hoạt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động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học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đổi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thức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phu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hợp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được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ý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dụng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CNTT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giảng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dạy,sư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dụng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nhạc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rối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thấy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hào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hứng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24200"/>
            <a:ext cx="4472354" cy="36555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124200"/>
            <a:ext cx="4472354" cy="36555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0" y="152400"/>
            <a:ext cx="3886200" cy="1143000"/>
          </a:xfrm>
          <a:prstGeom prst="ellipse">
            <a:avLst/>
          </a:prstGeom>
          <a:solidFill>
            <a:srgbClr val="B9F1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Biện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nề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nếp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thói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cũ</a:t>
            </a:r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0622" y="1524000"/>
            <a:ext cx="842997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Mỗi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một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đều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có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những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thói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khác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ở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vì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vậy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thời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đầu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cần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chấp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nhận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thói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tốt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xấu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Thích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lớp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thích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thịt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dần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vào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nếp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lớp</a:t>
            </a:r>
            <a:endParaRPr lang="en-US" sz="20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vỗ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430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6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05000" y="1780822"/>
            <a:ext cx="64008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giáo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vi-V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hụ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cũng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đóng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một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phần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trọng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giúp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thích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với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trường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mầm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non. </a:t>
            </a:r>
          </a:p>
          <a:p>
            <a:pPr>
              <a:buFontTx/>
              <a:buChar char="-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giáo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thường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đổi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vê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vê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tình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sức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khỏe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thói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vi-V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à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chê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họat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ẻ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ngày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thống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nhất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ở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ở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trường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vi-V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ụ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dành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nhiều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thời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nói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chuyện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với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̉,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tạo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ly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thoải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mái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đến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trường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Oval 3"/>
          <p:cNvSpPr/>
          <p:nvPr/>
        </p:nvSpPr>
        <p:spPr>
          <a:xfrm>
            <a:off x="4267200" y="304800"/>
            <a:ext cx="3886200" cy="1143000"/>
          </a:xfrm>
          <a:prstGeom prst="ellipse">
            <a:avLst/>
          </a:prstGeom>
          <a:solidFill>
            <a:srgbClr val="E8EB6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Biện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Phối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hợp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với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phu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̣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huynh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giúp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tre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thích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nghi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550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182794" y="0"/>
            <a:ext cx="4953000" cy="6882607"/>
            <a:chOff x="6781800" y="-758113"/>
            <a:chExt cx="4953000" cy="6882607"/>
          </a:xfrm>
          <a:solidFill>
            <a:srgbClr val="B9F1EC"/>
          </a:solidFill>
        </p:grpSpPr>
        <p:pic>
          <p:nvPicPr>
            <p:cNvPr id="5121" name="Picture 1" descr="C:\Users\Administrator\Desktop\ẢNH DƯƠNG\8129499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781800" y="-758113"/>
              <a:ext cx="4953000" cy="6882607"/>
            </a:xfrm>
            <a:prstGeom prst="rect">
              <a:avLst/>
            </a:prstGeom>
            <a:grpFill/>
          </p:spPr>
        </p:pic>
        <p:sp>
          <p:nvSpPr>
            <p:cNvPr id="3" name="Rectangle 2"/>
            <p:cNvSpPr/>
            <p:nvPr/>
          </p:nvSpPr>
          <p:spPr>
            <a:xfrm rot="21171944">
              <a:off x="7309164" y="-314239"/>
              <a:ext cx="3938309" cy="2413719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III. KẾT QUẢ ĐẠT ĐƯỢC</a:t>
              </a:r>
            </a:p>
          </p:txBody>
        </p:sp>
      </p:grpSp>
      <p:sp>
        <p:nvSpPr>
          <p:cNvPr id="5" name="Rectangle 4"/>
          <p:cNvSpPr/>
          <p:nvPr/>
        </p:nvSpPr>
        <p:spPr>
          <a:xfrm>
            <a:off x="11289" y="2895600"/>
            <a:ext cx="418279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nhanh,hứng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đến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tích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cực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hoạt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động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cùng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bạn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Tx/>
              <a:buChar char="-"/>
            </a:pP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Phu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huynh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tưởng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giáo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trường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ủng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̣,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hợp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tác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mọi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 có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nhiều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thói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nếp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tốt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hoạt</a:t>
            </a:r>
            <a:endParaRPr lang="en-US" sz="24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3400" y="1905000"/>
            <a:ext cx="7976382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Kính chúc ban giám khảo sức khỏe, hạnh phúc .</a:t>
            </a:r>
            <a:endParaRPr lang="en-US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  <a:p>
            <a:pPr algn="ctr"/>
            <a:endParaRPr lang="en-US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  <a:p>
            <a:pPr algn="ctr"/>
            <a:endParaRPr lang="en-US" sz="48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  <a:p>
            <a:pPr algn="ctr"/>
            <a:r>
              <a:rPr lang="en-US" sz="4800" b="1" cap="none" spc="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Xin</a:t>
            </a:r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 </a:t>
            </a:r>
            <a:r>
              <a:rPr lang="en-US" sz="4800" b="1" cap="none" spc="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trân</a:t>
            </a:r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 </a:t>
            </a:r>
            <a:r>
              <a:rPr lang="en-US" sz="4800" b="1" cap="none" spc="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trọng</a:t>
            </a:r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 </a:t>
            </a:r>
            <a:r>
              <a:rPr lang="en-US" sz="4800" b="1" cap="none" spc="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cảm</a:t>
            </a:r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 </a:t>
            </a:r>
            <a:r>
              <a:rPr lang="en-US" sz="4800" b="1" cap="none" spc="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ơn</a:t>
            </a:r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!</a:t>
            </a:r>
          </a:p>
        </p:txBody>
      </p:sp>
      <p:pic>
        <p:nvPicPr>
          <p:cNvPr id="1027" name="Picture 3" descr="D:\Desktop\d1\anh-dong-186_11374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974" y="2577186"/>
            <a:ext cx="2381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5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357188" y="171450"/>
            <a:ext cx="8229600" cy="446088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vi-VN" altLang="en-US" sz="2800" b="1" u="sng" dirty="0">
                <a:solidFill>
                  <a:srgbClr val="0000FF"/>
                </a:solidFill>
                <a:latin typeface="#9Slide03 AllRoundGothic" panose="020B0703020202020104" pitchFamily="34" charset="0"/>
              </a:rPr>
              <a:t>CẤU TRÚC </a:t>
            </a:r>
            <a:r>
              <a:rPr lang="en-US" altLang="en-US" sz="2800" b="1" u="sng" dirty="0">
                <a:solidFill>
                  <a:srgbClr val="0000FF"/>
                </a:solidFill>
                <a:latin typeface="#9Slide03 AllRoundGothic" panose="020B0703020202020104" pitchFamily="34" charset="0"/>
                <a:cs typeface="Times New Roman" pitchFamily="18" charset="0"/>
              </a:rPr>
              <a:t>BÀI THUYẾT TRÌNH</a:t>
            </a:r>
            <a:endParaRPr lang="vi-VN" altLang="en-US" sz="2800" b="1" u="sng" dirty="0">
              <a:solidFill>
                <a:srgbClr val="0000FF"/>
              </a:solidFill>
              <a:latin typeface="#9Slide03 AllRoundGothic" panose="020B0703020202020104" pitchFamily="34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8046" y="923380"/>
            <a:ext cx="6051550" cy="1077218"/>
          </a:xfrm>
          <a:prstGeom prst="rect">
            <a:avLst/>
          </a:prstGeom>
          <a:solidFill>
            <a:schemeClr val="accent6"/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I: </a:t>
            </a:r>
          </a:p>
          <a:p>
            <a:pPr algn="ctr">
              <a:defRPr/>
            </a:pPr>
            <a:r>
              <a:rPr lang="pt-BR" sz="3200" b="1" spc="-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 Í  DO  CH ỌN  Đ Ề  T ÀI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43643" y="2556842"/>
            <a:ext cx="5903912" cy="107791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II: </a:t>
            </a:r>
          </a:p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 PHÁP THỰC HIỆN </a:t>
            </a:r>
            <a:endParaRPr lang="vi-VN" sz="32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1865" y="4191000"/>
            <a:ext cx="5903912" cy="1077913"/>
          </a:xfrm>
          <a:prstGeom prst="rect">
            <a:avLst/>
          </a:prstGeom>
          <a:solidFill>
            <a:schemeClr val="accent5">
              <a:lumMod val="75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Phần III:</a:t>
            </a:r>
          </a:p>
          <a:p>
            <a:pPr algn="ctr">
              <a:defRPr/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KẾT QUẢ ĐẠT ĐƯỢC</a:t>
            </a:r>
            <a:endParaRPr lang="vi-VN" sz="3200" b="1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Arrow 5"/>
          <p:cNvSpPr/>
          <p:nvPr/>
        </p:nvSpPr>
        <p:spPr>
          <a:xfrm>
            <a:off x="0" y="2133600"/>
            <a:ext cx="3352800" cy="152400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-1447800" y="2445602"/>
            <a:ext cx="5486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>
              <a:buAutoNum type="romanUcPeriod"/>
            </a:pPr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LÍ DO  CHỌN </a:t>
            </a:r>
          </a:p>
          <a:p>
            <a:pPr marL="514350" indent="-514350" algn="ctr"/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ĐỀ  TÀI</a:t>
            </a:r>
          </a:p>
        </p:txBody>
      </p:sp>
      <p:sp>
        <p:nvSpPr>
          <p:cNvPr id="7" name="Oval Callout 6"/>
          <p:cNvSpPr/>
          <p:nvPr/>
        </p:nvSpPr>
        <p:spPr>
          <a:xfrm>
            <a:off x="2895600" y="0"/>
            <a:ext cx="3657600" cy="2133600"/>
          </a:xfrm>
          <a:prstGeom prst="wedgeEllipseCallout">
            <a:avLst>
              <a:gd name="adj1" fmla="val -47452"/>
              <a:gd name="adj2" fmla="val 42574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Chúng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đều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biết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vi-VN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vi-VN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này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4572000" y="4572000"/>
            <a:ext cx="3657600" cy="2286000"/>
          </a:xfrm>
          <a:prstGeom prst="wedgeEllipseCallout">
            <a:avLst>
              <a:gd name="adj1" fmla="val -48714"/>
              <a:gd name="adj2" fmla="val -47910"/>
            </a:avLst>
          </a:prstGeom>
          <a:solidFill>
            <a:srgbClr val="F7C0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sớm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nghi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ường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non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</a:t>
            </a:r>
            <a:r>
              <a:rPr lang="vi-VN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vi-VN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457200" y="4419600"/>
            <a:ext cx="3581400" cy="2286000"/>
          </a:xfrm>
          <a:prstGeom prst="wedgeEllipseCallout">
            <a:avLst>
              <a:gd name="adj1" fmla="val 24176"/>
              <a:gd name="adj2" fmla="val -60194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huynh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lo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ươ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Oval Callout 9"/>
          <p:cNvSpPr/>
          <p:nvPr/>
        </p:nvSpPr>
        <p:spPr>
          <a:xfrm>
            <a:off x="5410200" y="1905000"/>
            <a:ext cx="3505200" cy="2362200"/>
          </a:xfrm>
          <a:prstGeom prst="wedgeEllipseCallout">
            <a:avLst>
              <a:gd name="adj1" fmla="val -67555"/>
              <a:gd name="adj2" fmla="val -4341"/>
            </a:avLst>
          </a:prstGeom>
          <a:solidFill>
            <a:srgbClr val="B9F1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rời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</a:t>
            </a:r>
            <a:r>
              <a:rPr lang="vi-VN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 ,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khủng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hoảng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v</a:t>
            </a:r>
            <a:r>
              <a:rPr lang="vi-VN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ới 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vi-VN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ưởng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7147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B9F1EC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Heart 22"/>
          <p:cNvSpPr/>
          <p:nvPr/>
        </p:nvSpPr>
        <p:spPr>
          <a:xfrm>
            <a:off x="2978834" y="1867486"/>
            <a:ext cx="3182230" cy="3124200"/>
          </a:xfrm>
          <a:prstGeom prst="heart">
            <a:avLst/>
          </a:prstGeom>
          <a:solidFill>
            <a:srgbClr val="F7C0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18-24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chóng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nghi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ường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non </a:t>
            </a:r>
          </a:p>
        </p:txBody>
      </p:sp>
      <p:sp>
        <p:nvSpPr>
          <p:cNvPr id="31" name="Flowchart: Punched Tape 30"/>
          <p:cNvSpPr/>
          <p:nvPr/>
        </p:nvSpPr>
        <p:spPr>
          <a:xfrm>
            <a:off x="6189286" y="828020"/>
            <a:ext cx="2819400" cy="1676400"/>
          </a:xfrm>
          <a:prstGeom prst="flowChartPunchedTap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1:</a:t>
            </a:r>
          </a:p>
          <a:p>
            <a:pPr algn="ctr"/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ười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cậy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huynh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Flowchart: Punched Tape 31"/>
          <p:cNvSpPr/>
          <p:nvPr/>
        </p:nvSpPr>
        <p:spPr>
          <a:xfrm>
            <a:off x="6330397" y="3200400"/>
            <a:ext cx="2667000" cy="1600200"/>
          </a:xfrm>
          <a:prstGeom prst="flowChartPunchedTap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2:</a:t>
            </a:r>
          </a:p>
          <a:p>
            <a:pPr algn="ctr"/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ường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gũi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Flowchart: Punched Tape 32"/>
          <p:cNvSpPr/>
          <p:nvPr/>
        </p:nvSpPr>
        <p:spPr>
          <a:xfrm>
            <a:off x="3048861" y="4991686"/>
            <a:ext cx="3048000" cy="1752600"/>
          </a:xfrm>
          <a:prstGeom prst="flowChartPunchedTap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3:</a:t>
            </a:r>
          </a:p>
          <a:p>
            <a:pPr algn="ctr"/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vi-VN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Flowchart: Punched Tape 33"/>
          <p:cNvSpPr/>
          <p:nvPr/>
        </p:nvSpPr>
        <p:spPr>
          <a:xfrm>
            <a:off x="74767" y="3315286"/>
            <a:ext cx="2895600" cy="1676400"/>
          </a:xfrm>
          <a:prstGeom prst="flowChartPunchedTap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nề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nếp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thói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cũ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Flowchart: Punched Tape 34"/>
          <p:cNvSpPr/>
          <p:nvPr/>
        </p:nvSpPr>
        <p:spPr>
          <a:xfrm>
            <a:off x="121334" y="828020"/>
            <a:ext cx="2819400" cy="1676400"/>
          </a:xfrm>
          <a:prstGeom prst="flowChartPunchedTape">
            <a:avLst/>
          </a:prstGeom>
          <a:solidFill>
            <a:srgbClr val="E763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5:</a:t>
            </a:r>
          </a:p>
          <a:p>
            <a:pPr algn="ctr"/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Phối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vi-VN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ợp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vi-VN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ới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huynh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nghi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vi-VN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52600" y="103597"/>
            <a:ext cx="47205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#9Slide04 Tinos Bold" panose="02020803070505020304" pitchFamily="18" charset="0"/>
                <a:ea typeface="#9Slide04 Tinos Bold" panose="02020803070505020304" pitchFamily="18" charset="0"/>
                <a:cs typeface="#9Slide04 Tinos Bold" panose="02020803070505020304" pitchFamily="18" charset="0"/>
              </a:rPr>
              <a:t>II. BIỆN PHÁP THỰC HIỆN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4" descr="Các Bài Hướng Dẫn Thực Hành Cuộc Sống Theo Phương Pháp Montessori | Tiki.v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710642" y="429636"/>
            <a:ext cx="3290358" cy="1551563"/>
          </a:xfrm>
          <a:prstGeom prst="ellipse">
            <a:avLst/>
          </a:prstGeom>
          <a:solidFill>
            <a:srgbClr val="F7C0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Biện pháp 1:</a:t>
            </a:r>
          </a:p>
          <a:p>
            <a:pPr algn="ctr"/>
            <a:r>
              <a:rPr lang="en-US" sz="2000" b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Cô giáo là ng</a:t>
            </a:r>
            <a:r>
              <a:rPr lang="vi-VN" sz="2000" b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ười</a:t>
            </a:r>
            <a:r>
              <a:rPr lang="en-US" sz="2000" b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b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000" b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tiên </a:t>
            </a:r>
            <a:r>
              <a:rPr lang="vi-VN" sz="2000" b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2000" b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tin cậy của trẻ và phụ huynh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55575" y="533400"/>
            <a:ext cx="4419600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ường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hoảng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Tx/>
              <a:buChar char="-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mỉm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ụ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“Con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?” “Con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?” “Con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?”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thường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rất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sốt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ruột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biết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nào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tưởng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 con</a:t>
            </a:r>
          </a:p>
          <a:p>
            <a:pPr>
              <a:buFontTx/>
              <a:buChar char="-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509" y="2438400"/>
            <a:ext cx="2710392" cy="3613856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3400" y="2133600"/>
            <a:ext cx="4724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vi-V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ấp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gũi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huynh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vi-V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524000"/>
            <a:ext cx="2819400" cy="37631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28600" y="990600"/>
            <a:ext cx="3886200" cy="12954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2:</a:t>
            </a:r>
          </a:p>
          <a:p>
            <a:pPr algn="ctr"/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ường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gũi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95800" y="381000"/>
            <a:ext cx="4648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ững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đầu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rất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đến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việc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trí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trường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lớp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học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hút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được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ý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̉,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tạo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gần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gũi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thấy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mình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ở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" y="3482622"/>
            <a:ext cx="4488683" cy="30886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458753"/>
            <a:ext cx="4154311" cy="31124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F1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600" y="304800"/>
            <a:ext cx="4038600" cy="2554545"/>
          </a:xfrm>
          <a:prstGeom prst="rect">
            <a:avLst/>
          </a:prstGeom>
          <a:solidFill>
            <a:srgbClr val="B9F1EC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Ở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góc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sắp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xếp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gọn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gàng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hợp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ly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Làm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những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đẹp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mắt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đáng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hút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dẫn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đến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góc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giới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thiệu,hỏi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vê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góc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hướng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dẫn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được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̉ sẽ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nổi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hòa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nhập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8154"/>
            <a:ext cx="4267200" cy="32498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52400"/>
            <a:ext cx="4343400" cy="32541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608154"/>
            <a:ext cx="4267200" cy="31970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819400" y="76200"/>
            <a:ext cx="3581400" cy="1568792"/>
          </a:xfrm>
          <a:prstGeom prst="ellipse">
            <a:avLst/>
          </a:prstGeom>
          <a:solidFill>
            <a:srgbClr val="F7C0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</a:p>
          <a:p>
            <a:pPr algn="ctr"/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917" y="1297641"/>
            <a:ext cx="3270956" cy="23036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9" y="1371600"/>
            <a:ext cx="3257352" cy="24404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977" y="2855980"/>
            <a:ext cx="2655229" cy="19893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6661"/>
            <a:ext cx="3274451" cy="24532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206" y="3581825"/>
            <a:ext cx="3302764" cy="24744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2376</TotalTime>
  <Words>1154</Words>
  <Application>Microsoft Office PowerPoint</Application>
  <PresentationFormat>On-screen Show (4:3)</PresentationFormat>
  <Paragraphs>69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#9Slide03 AllRoundGothic</vt:lpstr>
      <vt:lpstr>#9Slide03 Bebas Neue Bold</vt:lpstr>
      <vt:lpstr>#9Slide04 SFU Belle</vt:lpstr>
      <vt:lpstr>#9Slide04 Tinos Bold</vt:lpstr>
      <vt:lpstr>Arial</vt:lpstr>
      <vt:lpstr>Calibri</vt:lpstr>
      <vt:lpstr>Times New Roman</vt:lpstr>
      <vt:lpstr>Office Theme</vt:lpstr>
      <vt:lpstr>UBND QUẬN LONG BIÊN TRƯỜNG MN NGUYỆT QUẾ </vt:lpstr>
      <vt:lpstr>CẤU TRÚC BÀI THUYẾT TRÌNH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UBND QUẬN LONG BIÊN TRƯỜNG MN VIỆT HƯNG</dc:title>
  <dc:creator>Admin</dc:creator>
  <cp:lastModifiedBy>nguyetque</cp:lastModifiedBy>
  <cp:revision>274</cp:revision>
  <dcterms:created xsi:type="dcterms:W3CDTF">2020-10-16T07:44:24Z</dcterms:created>
  <dcterms:modified xsi:type="dcterms:W3CDTF">2023-11-14T01:25:02Z</dcterms:modified>
</cp:coreProperties>
</file>