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6"/>
  </p:notesMasterIdLst>
  <p:sldIdLst>
    <p:sldId id="260" r:id="rId2"/>
    <p:sldId id="277" r:id="rId3"/>
    <p:sldId id="257" r:id="rId4"/>
    <p:sldId id="280" r:id="rId5"/>
    <p:sldId id="256" r:id="rId6"/>
    <p:sldId id="285" r:id="rId7"/>
    <p:sldId id="301" r:id="rId8"/>
    <p:sldId id="275" r:id="rId9"/>
    <p:sldId id="286" r:id="rId10"/>
    <p:sldId id="287" r:id="rId11"/>
    <p:sldId id="289" r:id="rId12"/>
    <p:sldId id="290" r:id="rId13"/>
    <p:sldId id="291" r:id="rId14"/>
    <p:sldId id="292" r:id="rId15"/>
    <p:sldId id="293" r:id="rId16"/>
    <p:sldId id="294" r:id="rId17"/>
    <p:sldId id="295" r:id="rId18"/>
    <p:sldId id="296" r:id="rId19"/>
    <p:sldId id="297" r:id="rId20"/>
    <p:sldId id="298" r:id="rId21"/>
    <p:sldId id="302" r:id="rId22"/>
    <p:sldId id="299" r:id="rId23"/>
    <p:sldId id="262" r:id="rId24"/>
    <p:sldId id="300" r:id="rId25"/>
  </p:sldIdLst>
  <p:sldSz cx="9144000" cy="5143500" type="screen16x9"/>
  <p:notesSz cx="6858000" cy="9144000"/>
  <p:embeddedFontLst>
    <p:embeddedFont>
      <p:font typeface="Pontano Sans" panose="020B0604020202020204" charset="0"/>
      <p:regular r:id="rId27"/>
    </p:embeddedFont>
    <p:embeddedFont>
      <p:font typeface="Dosis" panose="020B0604020202020204" charset="0"/>
      <p:regular r:id="rId28"/>
      <p:bold r:id="rId29"/>
    </p:embeddedFont>
    <p:embeddedFont>
      <p:font typeface="Calibri" panose="020F0502020204030204" pitchFamily="34" charset="0"/>
      <p:regular r:id="rId30"/>
      <p:bold r:id="rId31"/>
      <p:italic r:id="rId32"/>
      <p:boldItalic r:id="rId33"/>
    </p:embeddedFont>
    <p:embeddedFont>
      <p:font typeface="Dosis Light"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D29"/>
    <a:srgbClr val="25CD2D"/>
    <a:srgbClr val="009900"/>
    <a:srgbClr val="76E67B"/>
    <a:srgbClr val="00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B5312F-7FE8-480C-8171-7A25572A46DA}">
  <a:tblStyle styleId="{50B5312F-7FE8-480C-8171-7A25572A46D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7611823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967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234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061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9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26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618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751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383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2346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93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202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202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885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162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98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98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26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3954" cy="5143389"/>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rgbClr val="9BCF6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35802" y="2802078"/>
            <a:ext cx="1905613" cy="1255536"/>
          </a:xfrm>
          <a:custGeom>
            <a:avLst/>
            <a:gdLst/>
            <a:ahLst/>
            <a:cxnLst/>
            <a:rect l="l" t="t"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0" y="4136091"/>
            <a:ext cx="1085984" cy="1007319"/>
          </a:xfrm>
          <a:custGeom>
            <a:avLst/>
            <a:gdLst/>
            <a:ahLst/>
            <a:cxnLst/>
            <a:rect l="l" t="t"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19" name="Google Shape;19;p3"/>
          <p:cNvSpPr/>
          <p:nvPr/>
        </p:nvSpPr>
        <p:spPr>
          <a:xfrm>
            <a:off x="0" y="0"/>
            <a:ext cx="1936070" cy="2500305"/>
          </a:xfrm>
          <a:custGeom>
            <a:avLst/>
            <a:gdLst/>
            <a:ahLst/>
            <a:cxnLst/>
            <a:rect l="l" t="t"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0" name="Google Shape;20;p3"/>
          <p:cNvSpPr/>
          <p:nvPr/>
        </p:nvSpPr>
        <p:spPr>
          <a:xfrm>
            <a:off x="2221739" y="0"/>
            <a:ext cx="971624" cy="843005"/>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1" name="Google Shape;21;p3"/>
          <p:cNvSpPr/>
          <p:nvPr/>
        </p:nvSpPr>
        <p:spPr>
          <a:xfrm>
            <a:off x="1680587" y="3914645"/>
            <a:ext cx="1491337" cy="1228764"/>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ctrTitle"/>
          </p:nvPr>
        </p:nvSpPr>
        <p:spPr>
          <a:xfrm>
            <a:off x="5349175" y="1964350"/>
            <a:ext cx="3108900" cy="11598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4000"/>
              <a:buNone/>
              <a:defRPr sz="4000">
                <a:solidFill>
                  <a:srgbClr val="FFFFFF"/>
                </a:solidFill>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3" name="Google Shape;23;p3"/>
          <p:cNvSpPr txBox="1">
            <a:spLocks noGrp="1"/>
          </p:cNvSpPr>
          <p:nvPr>
            <p:ph type="subTitle" idx="1"/>
          </p:nvPr>
        </p:nvSpPr>
        <p:spPr>
          <a:xfrm>
            <a:off x="5349175" y="3221054"/>
            <a:ext cx="31089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
        <p:cNvGrpSpPr/>
        <p:nvPr/>
      </p:nvGrpSpPr>
      <p:grpSpPr>
        <a:xfrm>
          <a:off x="0" y="0"/>
          <a:ext cx="0" cy="0"/>
          <a:chOff x="0" y="0"/>
          <a:chExt cx="0" cy="0"/>
        </a:xfrm>
      </p:grpSpPr>
      <p:sp>
        <p:nvSpPr>
          <p:cNvPr id="25" name="Google Shape;25;p4"/>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602686" y="3512916"/>
            <a:ext cx="1278848" cy="1021604"/>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6991883" y="3961149"/>
            <a:ext cx="566286" cy="92702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7600940" y="421461"/>
            <a:ext cx="1543076" cy="2686124"/>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body" idx="1"/>
          </p:nvPr>
        </p:nvSpPr>
        <p:spPr>
          <a:xfrm>
            <a:off x="3344575" y="1323600"/>
            <a:ext cx="3859200" cy="819900"/>
          </a:xfrm>
          <a:prstGeom prst="rect">
            <a:avLst/>
          </a:prstGeom>
        </p:spPr>
        <p:txBody>
          <a:bodyPr spcFirstLastPara="1" wrap="square" lIns="91425" tIns="91425" rIns="91425" bIns="91425" anchor="t" anchorCtr="0"/>
          <a:lstStyle>
            <a:lvl1pPr marL="457200" lvl="0" indent="-393700" rtl="0">
              <a:spcBef>
                <a:spcPts val="600"/>
              </a:spcBef>
              <a:spcAft>
                <a:spcPts val="0"/>
              </a:spcAft>
              <a:buClr>
                <a:srgbClr val="51B148"/>
              </a:buClr>
              <a:buSzPts val="2600"/>
              <a:buChar char="⊷"/>
              <a:defRPr sz="2600" i="1">
                <a:solidFill>
                  <a:srgbClr val="51B148"/>
                </a:solidFill>
              </a:defRPr>
            </a:lvl1pPr>
            <a:lvl2pPr marL="914400" lvl="1" indent="-393700" rtl="0">
              <a:spcBef>
                <a:spcPts val="0"/>
              </a:spcBef>
              <a:spcAft>
                <a:spcPts val="0"/>
              </a:spcAft>
              <a:buClr>
                <a:srgbClr val="51B148"/>
              </a:buClr>
              <a:buSzPts val="2600"/>
              <a:buChar char="⊶"/>
              <a:defRPr sz="2600" i="1">
                <a:solidFill>
                  <a:srgbClr val="51B148"/>
                </a:solidFill>
              </a:defRPr>
            </a:lvl2pPr>
            <a:lvl3pPr marL="1371600" lvl="2" indent="-393700" rtl="0">
              <a:spcBef>
                <a:spcPts val="0"/>
              </a:spcBef>
              <a:spcAft>
                <a:spcPts val="0"/>
              </a:spcAft>
              <a:buClr>
                <a:srgbClr val="51B148"/>
              </a:buClr>
              <a:buSzPts val="2600"/>
              <a:buChar char="⊸"/>
              <a:defRPr sz="2600" i="1">
                <a:solidFill>
                  <a:srgbClr val="51B148"/>
                </a:solidFill>
              </a:defRPr>
            </a:lvl3pPr>
            <a:lvl4pPr marL="1828800" lvl="3" indent="-393700" rtl="0">
              <a:spcBef>
                <a:spcPts val="0"/>
              </a:spcBef>
              <a:spcAft>
                <a:spcPts val="0"/>
              </a:spcAft>
              <a:buClr>
                <a:srgbClr val="51B148"/>
              </a:buClr>
              <a:buSzPts val="2600"/>
              <a:buChar char="●"/>
              <a:defRPr sz="2600" i="1">
                <a:solidFill>
                  <a:srgbClr val="51B148"/>
                </a:solidFill>
              </a:defRPr>
            </a:lvl4pPr>
            <a:lvl5pPr marL="2286000" lvl="4" indent="-393700" rtl="0">
              <a:spcBef>
                <a:spcPts val="0"/>
              </a:spcBef>
              <a:spcAft>
                <a:spcPts val="0"/>
              </a:spcAft>
              <a:buClr>
                <a:srgbClr val="51B148"/>
              </a:buClr>
              <a:buSzPts val="2600"/>
              <a:buChar char="○"/>
              <a:defRPr sz="2600" i="1">
                <a:solidFill>
                  <a:srgbClr val="51B148"/>
                </a:solidFill>
              </a:defRPr>
            </a:lvl5pPr>
            <a:lvl6pPr marL="2743200" lvl="5" indent="-393700" rtl="0">
              <a:spcBef>
                <a:spcPts val="0"/>
              </a:spcBef>
              <a:spcAft>
                <a:spcPts val="0"/>
              </a:spcAft>
              <a:buClr>
                <a:srgbClr val="51B148"/>
              </a:buClr>
              <a:buSzPts val="2600"/>
              <a:buChar char="■"/>
              <a:defRPr sz="2600" i="1">
                <a:solidFill>
                  <a:srgbClr val="51B148"/>
                </a:solidFill>
              </a:defRPr>
            </a:lvl6pPr>
            <a:lvl7pPr marL="3200400" lvl="6" indent="-393700" rtl="0">
              <a:spcBef>
                <a:spcPts val="0"/>
              </a:spcBef>
              <a:spcAft>
                <a:spcPts val="0"/>
              </a:spcAft>
              <a:buClr>
                <a:srgbClr val="51B148"/>
              </a:buClr>
              <a:buSzPts val="2600"/>
              <a:buChar char="●"/>
              <a:defRPr sz="2600" i="1">
                <a:solidFill>
                  <a:srgbClr val="51B148"/>
                </a:solidFill>
              </a:defRPr>
            </a:lvl7pPr>
            <a:lvl8pPr marL="3657600" lvl="7" indent="-393700" rtl="0">
              <a:spcBef>
                <a:spcPts val="0"/>
              </a:spcBef>
              <a:spcAft>
                <a:spcPts val="0"/>
              </a:spcAft>
              <a:buClr>
                <a:srgbClr val="51B148"/>
              </a:buClr>
              <a:buSzPts val="2600"/>
              <a:buChar char="○"/>
              <a:defRPr sz="2600" i="1">
                <a:solidFill>
                  <a:srgbClr val="51B148"/>
                </a:solidFill>
              </a:defRPr>
            </a:lvl8pPr>
            <a:lvl9pPr marL="4114800" lvl="8" indent="-393700">
              <a:spcBef>
                <a:spcPts val="0"/>
              </a:spcBef>
              <a:spcAft>
                <a:spcPts val="0"/>
              </a:spcAft>
              <a:buClr>
                <a:srgbClr val="51B148"/>
              </a:buClr>
              <a:buSzPts val="2600"/>
              <a:buChar char="■"/>
              <a:defRPr sz="2600" i="1">
                <a:solidFill>
                  <a:srgbClr val="51B148"/>
                </a:solidFill>
              </a:defRPr>
            </a:lvl9pPr>
          </a:lstStyle>
          <a:p>
            <a:endParaRPr/>
          </a:p>
        </p:txBody>
      </p:sp>
      <p:sp>
        <p:nvSpPr>
          <p:cNvPr id="33" name="Google Shape;33;p4"/>
          <p:cNvSpPr txBox="1"/>
          <p:nvPr/>
        </p:nvSpPr>
        <p:spPr>
          <a:xfrm>
            <a:off x="1531725" y="1092169"/>
            <a:ext cx="1957200" cy="6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600">
                <a:solidFill>
                  <a:srgbClr val="484F56"/>
                </a:solidFill>
                <a:latin typeface="Dosis"/>
                <a:ea typeface="Dosis"/>
                <a:cs typeface="Dosis"/>
                <a:sym typeface="Dosis"/>
              </a:rPr>
              <a:t>“</a:t>
            </a:r>
            <a:endParaRPr sz="9600">
              <a:solidFill>
                <a:srgbClr val="484F56"/>
              </a:solidFill>
              <a:latin typeface="Dosis"/>
              <a:ea typeface="Dosis"/>
              <a:cs typeface="Dosis"/>
              <a:sym typeface="Dosis"/>
            </a:endParaRPr>
          </a:p>
        </p:txBody>
      </p:sp>
      <p:sp>
        <p:nvSpPr>
          <p:cNvPr id="34" name="Google Shape;34;p4"/>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5"/>
        <p:cNvGrpSpPr/>
        <p:nvPr/>
      </p:nvGrpSpPr>
      <p:grpSpPr>
        <a:xfrm>
          <a:off x="0" y="0"/>
          <a:ext cx="0" cy="0"/>
          <a:chOff x="0" y="0"/>
          <a:chExt cx="0" cy="0"/>
        </a:xfrm>
      </p:grpSpPr>
      <p:sp>
        <p:nvSpPr>
          <p:cNvPr id="36" name="Google Shape;36;p5"/>
          <p:cNvSpPr/>
          <p:nvPr/>
        </p:nvSpPr>
        <p:spPr>
          <a:xfrm>
            <a:off x="0" y="0"/>
            <a:ext cx="9144093" cy="5143522"/>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528548" y="1071451"/>
            <a:ext cx="1164582" cy="1832524"/>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192991" y="0"/>
            <a:ext cx="2343229" cy="1357321"/>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350346"/>
            <a:ext cx="1257314" cy="1793142"/>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4320075" y="1694175"/>
            <a:ext cx="4366800" cy="30558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1"/>
        <p:cNvGrpSpPr/>
        <p:nvPr/>
      </p:nvGrpSpPr>
      <p:grpSpPr>
        <a:xfrm>
          <a:off x="0" y="0"/>
          <a:ext cx="0" cy="0"/>
          <a:chOff x="0" y="0"/>
          <a:chExt cx="0" cy="0"/>
        </a:xfrm>
      </p:grpSpPr>
      <p:sp>
        <p:nvSpPr>
          <p:cNvPr id="52" name="Google Shape;52;p7"/>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0" y="1725900"/>
            <a:ext cx="2361300" cy="3024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8" y="1725900"/>
            <a:ext cx="2361300" cy="3024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BCF63"/>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with leaves">
  <p:cSld name="BLANK_2">
    <p:bg>
      <p:bgPr>
        <a:solidFill>
          <a:srgbClr val="9BCF63"/>
        </a:solidFill>
        <a:effectLst/>
      </p:bgPr>
    </p:bg>
    <p:spTree>
      <p:nvGrpSpPr>
        <p:cNvPr id="1" name="Shape 92"/>
        <p:cNvGrpSpPr/>
        <p:nvPr/>
      </p:nvGrpSpPr>
      <p:grpSpPr>
        <a:xfrm>
          <a:off x="0" y="0"/>
          <a:ext cx="0" cy="0"/>
          <a:chOff x="0" y="0"/>
          <a:chExt cx="0" cy="0"/>
        </a:xfrm>
      </p:grpSpPr>
      <p:sp>
        <p:nvSpPr>
          <p:cNvPr id="93" name="Google Shape;93;p1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12"/>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1pPr>
            <a:lvl2pPr lvl="1">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2pPr>
            <a:lvl3pPr lvl="2">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3pPr>
            <a:lvl4pPr lvl="3">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4pPr>
            <a:lvl5pPr lvl="4">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5pPr>
            <a:lvl6pPr lvl="5">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6pPr>
            <a:lvl7pPr lvl="6">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7pPr>
            <a:lvl8pPr lvl="7">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8pPr>
            <a:lvl9pPr lvl="8">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1pPr>
            <a:lvl2pPr marL="914400" lvl="1" indent="-38100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2pPr>
            <a:lvl3pPr marL="1371600" lvl="2" indent="-38100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3pPr>
            <a:lvl4pPr marL="1828800" lvl="3"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4pPr>
            <a:lvl5pPr marL="2286000" lvl="4"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5pPr>
            <a:lvl6pPr marL="2743200" lvl="5"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6pPr>
            <a:lvl7pPr marL="3200400" lvl="6"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7pPr>
            <a:lvl8pPr marL="3657600" lvl="7"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8pPr>
            <a:lvl9pPr marL="4114800" lvl="8"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a:buNone/>
              <a:defRPr sz="1300">
                <a:solidFill>
                  <a:srgbClr val="51B148"/>
                </a:solidFill>
                <a:latin typeface="Dosis Light"/>
                <a:ea typeface="Dosis Light"/>
                <a:cs typeface="Dosis Light"/>
                <a:sym typeface="Dosis Light"/>
              </a:defRPr>
            </a:lvl1pPr>
            <a:lvl2pPr lvl="1">
              <a:buNone/>
              <a:defRPr sz="1300">
                <a:solidFill>
                  <a:srgbClr val="51B148"/>
                </a:solidFill>
                <a:latin typeface="Dosis Light"/>
                <a:ea typeface="Dosis Light"/>
                <a:cs typeface="Dosis Light"/>
                <a:sym typeface="Dosis Light"/>
              </a:defRPr>
            </a:lvl2pPr>
            <a:lvl3pPr lvl="2">
              <a:buNone/>
              <a:defRPr sz="1300">
                <a:solidFill>
                  <a:srgbClr val="51B148"/>
                </a:solidFill>
                <a:latin typeface="Dosis Light"/>
                <a:ea typeface="Dosis Light"/>
                <a:cs typeface="Dosis Light"/>
                <a:sym typeface="Dosis Light"/>
              </a:defRPr>
            </a:lvl3pPr>
            <a:lvl4pPr lvl="3">
              <a:buNone/>
              <a:defRPr sz="1300">
                <a:solidFill>
                  <a:srgbClr val="51B148"/>
                </a:solidFill>
                <a:latin typeface="Dosis Light"/>
                <a:ea typeface="Dosis Light"/>
                <a:cs typeface="Dosis Light"/>
                <a:sym typeface="Dosis Light"/>
              </a:defRPr>
            </a:lvl4pPr>
            <a:lvl5pPr lvl="4">
              <a:buNone/>
              <a:defRPr sz="1300">
                <a:solidFill>
                  <a:srgbClr val="51B148"/>
                </a:solidFill>
                <a:latin typeface="Dosis Light"/>
                <a:ea typeface="Dosis Light"/>
                <a:cs typeface="Dosis Light"/>
                <a:sym typeface="Dosis Light"/>
              </a:defRPr>
            </a:lvl5pPr>
            <a:lvl6pPr lvl="5">
              <a:buNone/>
              <a:defRPr sz="1300">
                <a:solidFill>
                  <a:srgbClr val="51B148"/>
                </a:solidFill>
                <a:latin typeface="Dosis Light"/>
                <a:ea typeface="Dosis Light"/>
                <a:cs typeface="Dosis Light"/>
                <a:sym typeface="Dosis Light"/>
              </a:defRPr>
            </a:lvl6pPr>
            <a:lvl7pPr lvl="6">
              <a:buNone/>
              <a:defRPr sz="1300">
                <a:solidFill>
                  <a:srgbClr val="51B148"/>
                </a:solidFill>
                <a:latin typeface="Dosis Light"/>
                <a:ea typeface="Dosis Light"/>
                <a:cs typeface="Dosis Light"/>
                <a:sym typeface="Dosis Light"/>
              </a:defRPr>
            </a:lvl7pPr>
            <a:lvl8pPr lvl="7">
              <a:buNone/>
              <a:defRPr sz="1300">
                <a:solidFill>
                  <a:srgbClr val="51B148"/>
                </a:solidFill>
                <a:latin typeface="Dosis Light"/>
                <a:ea typeface="Dosis Light"/>
                <a:cs typeface="Dosis Light"/>
                <a:sym typeface="Dosis Light"/>
              </a:defRPr>
            </a:lvl8pPr>
            <a:lvl9pPr lvl="8">
              <a:buNone/>
              <a:defRPr sz="1300">
                <a:solidFill>
                  <a:srgbClr val="51B148"/>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7" r:id="rId6"/>
    <p:sldLayoutId id="214748365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9" name="Google Shape;139;p1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a:p>
        </p:txBody>
      </p:sp>
      <p:sp>
        <p:nvSpPr>
          <p:cNvPr id="5" name="TextBox 4"/>
          <p:cNvSpPr txBox="1"/>
          <p:nvPr/>
        </p:nvSpPr>
        <p:spPr>
          <a:xfrm>
            <a:off x="2288589" y="218208"/>
            <a:ext cx="4953000" cy="523220"/>
          </a:xfrm>
          <a:prstGeom prst="rect">
            <a:avLst/>
          </a:prstGeom>
          <a:noFill/>
        </p:spPr>
        <p:txBody>
          <a:bodyPr wrap="square" rtlCol="0">
            <a:spAutoFit/>
          </a:bodyPr>
          <a:lstStyle/>
          <a:p>
            <a:pPr algn="ctr"/>
            <a:r>
              <a:rPr lang="en-US" b="1" dirty="0" smtClean="0">
                <a:solidFill>
                  <a:srgbClr val="002060"/>
                </a:solidFill>
                <a:latin typeface="Times New Roman" pitchFamily="18" charset="0"/>
                <a:cs typeface="Times New Roman" pitchFamily="18" charset="0"/>
              </a:rPr>
              <a:t>ỦY BAN NHÂN DÂN QUẬN </a:t>
            </a:r>
            <a:r>
              <a:rPr lang="en-US" b="1" dirty="0">
                <a:solidFill>
                  <a:srgbClr val="002060"/>
                </a:solidFill>
                <a:latin typeface="Times New Roman" pitchFamily="18" charset="0"/>
                <a:cs typeface="Times New Roman" pitchFamily="18" charset="0"/>
              </a:rPr>
              <a:t>LONG BIÊN</a:t>
            </a:r>
          </a:p>
          <a:p>
            <a:pPr algn="ctr"/>
            <a:r>
              <a:rPr lang="en-US" b="1" dirty="0">
                <a:solidFill>
                  <a:srgbClr val="002060"/>
                </a:solidFill>
                <a:latin typeface="Times New Roman" pitchFamily="18" charset="0"/>
                <a:cs typeface="Times New Roman" pitchFamily="18" charset="0"/>
              </a:rPr>
              <a:t>TRƯỜNG MẦM NON </a:t>
            </a:r>
            <a:r>
              <a:rPr lang="en-US" b="1" dirty="0" smtClean="0">
                <a:solidFill>
                  <a:srgbClr val="002060"/>
                </a:solidFill>
                <a:latin typeface="Times New Roman" pitchFamily="18" charset="0"/>
                <a:cs typeface="Times New Roman" pitchFamily="18" charset="0"/>
              </a:rPr>
              <a:t>NGUYỆT QUẾ</a:t>
            </a:r>
            <a:endParaRPr lang="en-US" b="1" dirty="0">
              <a:solidFill>
                <a:srgbClr val="002060"/>
              </a:solidFill>
              <a:latin typeface="Times New Roman" pitchFamily="18" charset="0"/>
              <a:cs typeface="Times New Roman" pitchFamily="18" charset="0"/>
            </a:endParaRPr>
          </a:p>
        </p:txBody>
      </p:sp>
      <p:sp>
        <p:nvSpPr>
          <p:cNvPr id="7" name="TextBox 6"/>
          <p:cNvSpPr txBox="1"/>
          <p:nvPr/>
        </p:nvSpPr>
        <p:spPr>
          <a:xfrm>
            <a:off x="1561477" y="2095815"/>
            <a:ext cx="6629400" cy="707886"/>
          </a:xfrm>
          <a:prstGeom prst="rect">
            <a:avLst/>
          </a:prstGeom>
          <a:noFill/>
        </p:spPr>
        <p:txBody>
          <a:bodyPr wrap="square" rtlCol="0">
            <a:spAutoFit/>
          </a:bodyPr>
          <a:lstStyle/>
          <a:p>
            <a:pPr algn="ctr"/>
            <a:r>
              <a:rPr lang="en-US" sz="2000" b="1" dirty="0" smtClean="0">
                <a:solidFill>
                  <a:srgbClr val="C00000"/>
                </a:solidFill>
                <a:latin typeface="Times New Roman" panose="02020603050405020304" pitchFamily="18" charset="0"/>
                <a:cs typeface="Times New Roman" panose="02020603050405020304" pitchFamily="18" charset="0"/>
              </a:rPr>
              <a:t>MỘT </a:t>
            </a:r>
            <a:r>
              <a:rPr lang="en-US" sz="2000" b="1" dirty="0">
                <a:solidFill>
                  <a:srgbClr val="C00000"/>
                </a:solidFill>
                <a:latin typeface="Times New Roman" panose="02020603050405020304" pitchFamily="18" charset="0"/>
                <a:cs typeface="Times New Roman" panose="02020603050405020304" pitchFamily="18" charset="0"/>
              </a:rPr>
              <a:t>SỐ BIỆN PHÁP GIẢM THIỂU RÁC THẢI NHỰA VÀ TÚI NILON CHO TRẺ Ở TRƯỜNG MẦM NON</a:t>
            </a:r>
            <a:endParaRPr lang="en-US" sz="2000" dirty="0">
              <a:solidFill>
                <a:srgbClr val="C00000"/>
              </a:solidFill>
              <a:latin typeface="Times New Roman" pitchFamily="18" charset="0"/>
              <a:cs typeface="Times New Roman" pitchFamily="18" charset="0"/>
            </a:endParaRPr>
          </a:p>
        </p:txBody>
      </p:sp>
      <p:sp>
        <p:nvSpPr>
          <p:cNvPr id="8" name="TextBox 7"/>
          <p:cNvSpPr txBox="1"/>
          <p:nvPr/>
        </p:nvSpPr>
        <p:spPr>
          <a:xfrm>
            <a:off x="3586139" y="4565185"/>
            <a:ext cx="2492990" cy="369332"/>
          </a:xfrm>
          <a:prstGeom prst="rect">
            <a:avLst/>
          </a:prstGeom>
          <a:noFill/>
        </p:spPr>
        <p:txBody>
          <a:bodyPr wrap="none" rtlCol="0">
            <a:spAutoFit/>
          </a:bodyPr>
          <a:lstStyle/>
          <a:p>
            <a:r>
              <a:rPr lang="en-US" sz="1800" b="1" dirty="0" smtClean="0">
                <a:solidFill>
                  <a:srgbClr val="002060"/>
                </a:solidFill>
                <a:latin typeface="Times New Roman" pitchFamily="18" charset="0"/>
                <a:cs typeface="Times New Roman" pitchFamily="18" charset="0"/>
              </a:rPr>
              <a:t>NĂM HỌC 2023 - 2024</a:t>
            </a:r>
            <a:endParaRPr lang="en-US" sz="1800" b="1" dirty="0">
              <a:solidFill>
                <a:srgbClr val="002060"/>
              </a:solidFill>
              <a:latin typeface="Times New Roman" pitchFamily="18" charset="0"/>
              <a:cs typeface="Times New Roman" pitchFamily="18" charset="0"/>
            </a:endParaRPr>
          </a:p>
        </p:txBody>
      </p:sp>
      <p:sp>
        <p:nvSpPr>
          <p:cNvPr id="9" name="TextBox 8"/>
          <p:cNvSpPr txBox="1"/>
          <p:nvPr/>
        </p:nvSpPr>
        <p:spPr>
          <a:xfrm>
            <a:off x="2094877" y="3890290"/>
            <a:ext cx="5562600" cy="369332"/>
          </a:xfrm>
          <a:prstGeom prst="rect">
            <a:avLst/>
          </a:prstGeom>
          <a:noFill/>
        </p:spPr>
        <p:txBody>
          <a:bodyPr wrap="square" rtlCol="0">
            <a:spAutoFit/>
          </a:bodyPr>
          <a:lstStyle/>
          <a:p>
            <a:pPr algn="ctr"/>
            <a:r>
              <a:rPr lang="en-US" sz="1800" b="1" dirty="0" smtClean="0">
                <a:solidFill>
                  <a:srgbClr val="002060"/>
                </a:solidFill>
                <a:latin typeface="Times New Roman" pitchFamily="18" charset="0"/>
                <a:cs typeface="Times New Roman" pitchFamily="18" charset="0"/>
              </a:rPr>
              <a:t>GIÁO VIÊN: LÊ HẢI YẾN</a:t>
            </a:r>
            <a:endParaRPr lang="en-US" sz="1800" b="1" dirty="0">
              <a:solidFill>
                <a:srgbClr val="002060"/>
              </a:solidFill>
              <a:latin typeface="Times New Roman" pitchFamily="18" charset="0"/>
              <a:cs typeface="Times New Roman" pitchFamily="18" charset="0"/>
            </a:endParaRPr>
          </a:p>
        </p:txBody>
      </p:sp>
      <p:sp>
        <p:nvSpPr>
          <p:cNvPr id="4" name="Rounded Rectangle 3"/>
          <p:cNvSpPr/>
          <p:nvPr/>
        </p:nvSpPr>
        <p:spPr>
          <a:xfrm>
            <a:off x="2971800" y="1352550"/>
            <a:ext cx="685800"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44688" y="934819"/>
            <a:ext cx="5262979"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solidFill>
                  <a:srgbClr val="002060"/>
                </a:solidFill>
                <a:effectLst>
                  <a:outerShdw blurRad="50800" algn="tl" rotWithShape="0">
                    <a:srgbClr val="000000"/>
                  </a:outerShdw>
                </a:effectLst>
              </a:rPr>
              <a:t>BIỆN PHÁP SÁNG TẠO</a:t>
            </a:r>
            <a:endParaRPr lang="en-US" sz="3600" b="1" cap="none" spc="0" dirty="0">
              <a:ln w="17780" cmpd="sng">
                <a:solidFill>
                  <a:srgbClr val="FFFFFF"/>
                </a:solidFill>
                <a:prstDash val="solid"/>
                <a:miter lim="800000"/>
              </a:ln>
              <a:solidFill>
                <a:srgbClr val="002060"/>
              </a:soli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76200" y="133350"/>
            <a:ext cx="3667990" cy="480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lgn="just">
              <a:buNone/>
            </a:pPr>
            <a:r>
              <a:rPr lang="pt-PT" sz="1600" b="1" dirty="0" smtClean="0">
                <a:solidFill>
                  <a:srgbClr val="002060"/>
                </a:solidFill>
                <a:latin typeface="Times New Roman" panose="02020603050405020304" pitchFamily="18" charset="0"/>
                <a:cs typeface="Times New Roman" panose="02020603050405020304" pitchFamily="18" charset="0"/>
              </a:rPr>
              <a:t>a.Giờ </a:t>
            </a:r>
            <a:r>
              <a:rPr lang="pt-PT" sz="1600" b="1" dirty="0">
                <a:solidFill>
                  <a:srgbClr val="002060"/>
                </a:solidFill>
                <a:latin typeface="Times New Roman" panose="02020603050405020304" pitchFamily="18" charset="0"/>
                <a:cs typeface="Times New Roman" panose="02020603050405020304" pitchFamily="18" charset="0"/>
              </a:rPr>
              <a:t>hoạt động khám phá xã hội </a:t>
            </a:r>
            <a:endParaRPr lang="pt-PT" sz="1600" b="1" dirty="0" smtClean="0">
              <a:solidFill>
                <a:srgbClr val="002060"/>
              </a:solidFill>
              <a:latin typeface="Times New Roman" panose="02020603050405020304" pitchFamily="18" charset="0"/>
              <a:cs typeface="Times New Roman" panose="02020603050405020304" pitchFamily="18" charset="0"/>
            </a:endParaRPr>
          </a:p>
          <a:p>
            <a:pPr marL="76200" indent="0" algn="just">
              <a:buNone/>
            </a:pPr>
            <a:r>
              <a:rPr lang="pt-PT" sz="1600" b="1" i="1" dirty="0" smtClean="0">
                <a:solidFill>
                  <a:srgbClr val="002060"/>
                </a:solidFill>
                <a:latin typeface="Times New Roman" panose="02020603050405020304" pitchFamily="18" charset="0"/>
                <a:cs typeface="Times New Roman" panose="02020603050405020304" pitchFamily="18" charset="0"/>
              </a:rPr>
              <a:t>- </a:t>
            </a:r>
            <a:r>
              <a:rPr lang="pt-PT" sz="1600" i="1" dirty="0" smtClean="0">
                <a:solidFill>
                  <a:srgbClr val="002060"/>
                </a:solidFill>
                <a:latin typeface="Times New Roman" panose="02020603050405020304" pitchFamily="18" charset="0"/>
                <a:cs typeface="Times New Roman" panose="02020603050405020304" pitchFamily="18" charset="0"/>
              </a:rPr>
              <a:t>“</a:t>
            </a:r>
            <a:r>
              <a:rPr lang="pt-PT" sz="1600" i="1" dirty="0">
                <a:solidFill>
                  <a:srgbClr val="002060"/>
                </a:solidFill>
                <a:latin typeface="Times New Roman" panose="02020603050405020304" pitchFamily="18" charset="0"/>
                <a:cs typeface="Times New Roman" panose="02020603050405020304" pitchFamily="18" charset="0"/>
              </a:rPr>
              <a:t>Bé bảo vệ môi trường như thế nào”. </a:t>
            </a:r>
            <a:r>
              <a:rPr lang="pt-PT" sz="1600" dirty="0">
                <a:solidFill>
                  <a:srgbClr val="002060"/>
                </a:solidFill>
                <a:latin typeface="Times New Roman" panose="02020603050405020304" pitchFamily="18" charset="0"/>
                <a:cs typeface="Times New Roman" panose="02020603050405020304" pitchFamily="18" charset="0"/>
              </a:rPr>
              <a:t>Cho trẻ xem một số hình ảnh về môi trường: rác thải bừa bãi, ô nhiễm môi trường biển, vì sao môi trường bị ô nhiễm: xả rác, rác thải từ các nhà máy, khói xe, khói nhà máy. Phải làm gì để bảo vệ môi trường: thu dọn rác thường xuyên, bỏ rác đúng nơi quy định, sử dụng túi giấy thay bao nilon. Giáo dục trẻ ý thức bảo vệ môi trường: không vứt rác bừa bãi, nhìn thấy rác thì phải nhặt bỏ vào thùng ngay.</a:t>
            </a:r>
            <a:endParaRPr lang="en-US" sz="16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pt-PT" sz="1600" dirty="0" smtClean="0">
                <a:solidFill>
                  <a:srgbClr val="002060"/>
                </a:solidFill>
                <a:latin typeface="Times New Roman" panose="02020603050405020304" pitchFamily="18" charset="0"/>
                <a:cs typeface="Times New Roman" panose="02020603050405020304" pitchFamily="18" charset="0"/>
              </a:rPr>
              <a:t>- Sau </a:t>
            </a:r>
            <a:r>
              <a:rPr lang="pt-PT" sz="1600" dirty="0">
                <a:solidFill>
                  <a:srgbClr val="002060"/>
                </a:solidFill>
                <a:latin typeface="Times New Roman" panose="02020603050405020304" pitchFamily="18" charset="0"/>
                <a:cs typeface="Times New Roman" panose="02020603050405020304" pitchFamily="18" charset="0"/>
              </a:rPr>
              <a:t>giờ học tôi cho trẻ thực hành tìm và gạch đi những bức tranh ô nhiễm môi trường</a:t>
            </a:r>
            <a:r>
              <a:rPr lang="pt-PT" sz="1600" dirty="0" smtClean="0">
                <a:solidFill>
                  <a:srgbClr val="002060"/>
                </a:solidFill>
                <a:latin typeface="Times New Roman" panose="02020603050405020304" pitchFamily="18" charset="0"/>
                <a:cs typeface="Times New Roman" panose="02020603050405020304" pitchFamily="18" charset="0"/>
              </a:rPr>
              <a:t>.</a:t>
            </a:r>
            <a:endParaRPr lang="en-US" sz="1600" dirty="0">
              <a:solidFill>
                <a:srgbClr val="002060"/>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038600" y="285750"/>
            <a:ext cx="4800600" cy="4645742"/>
          </a:xfrm>
          <a:prstGeom prst="rect">
            <a:avLst/>
          </a:prstGeom>
        </p:spPr>
      </p:pic>
    </p:spTree>
    <p:extLst>
      <p:ext uri="{BB962C8B-B14F-4D97-AF65-F5344CB8AC3E}">
        <p14:creationId xmlns:p14="http://schemas.microsoft.com/office/powerpoint/2010/main" val="2204994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0" y="-171450"/>
            <a:ext cx="4191000" cy="5391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lgn="just">
              <a:buNone/>
            </a:pPr>
            <a:r>
              <a:rPr lang="pt-PT" sz="1600" b="1" i="1" dirty="0">
                <a:solidFill>
                  <a:srgbClr val="002060"/>
                </a:solidFill>
                <a:latin typeface="Times New Roman" panose="02020603050405020304" pitchFamily="18" charset="0"/>
                <a:cs typeface="Times New Roman" panose="02020603050405020304" pitchFamily="18" charset="0"/>
              </a:rPr>
              <a:t>b. Hoạt động làm quen vơi tác phẩm văn học</a:t>
            </a:r>
            <a:endParaRPr lang="en-US" sz="16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pt-PT" sz="1600" dirty="0" smtClean="0">
                <a:solidFill>
                  <a:srgbClr val="002060"/>
                </a:solidFill>
                <a:latin typeface="Times New Roman" panose="02020603050405020304" pitchFamily="18" charset="0"/>
                <a:cs typeface="Times New Roman" panose="02020603050405020304" pitchFamily="18" charset="0"/>
              </a:rPr>
              <a:t>- Giáo </a:t>
            </a:r>
            <a:r>
              <a:rPr lang="pt-PT" sz="1600" dirty="0">
                <a:solidFill>
                  <a:srgbClr val="002060"/>
                </a:solidFill>
                <a:latin typeface="Times New Roman" panose="02020603050405020304" pitchFamily="18" charset="0"/>
                <a:cs typeface="Times New Roman" panose="02020603050405020304" pitchFamily="18" charset="0"/>
              </a:rPr>
              <a:t>dục bảo vệ môi trường cho trẻ thông qua hoạt động làm quen văn học cũng đạt được kết quả cao, ngoài các bài thơ câu chuyện có trong chương trình, tôi còn sưu tầm các bài thơ qua sách báo, intert các bài thơ câu chuyện có nội dung về môi trường để dạy trẻ mọi lúc, mọi nơi.</a:t>
            </a:r>
            <a:endParaRPr lang="en-US" sz="16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pt-PT" sz="1600" dirty="0">
                <a:solidFill>
                  <a:srgbClr val="002060"/>
                </a:solidFill>
                <a:latin typeface="Times New Roman" panose="02020603050405020304" pitchFamily="18" charset="0"/>
                <a:cs typeface="Times New Roman" panose="02020603050405020304" pitchFamily="18" charset="0"/>
              </a:rPr>
              <a:t>Ví dụ: Bài </a:t>
            </a:r>
            <a:r>
              <a:rPr lang="pt-PT" sz="1600" dirty="0" smtClean="0">
                <a:solidFill>
                  <a:srgbClr val="002060"/>
                </a:solidFill>
                <a:latin typeface="Times New Roman" panose="02020603050405020304" pitchFamily="18" charset="0"/>
                <a:cs typeface="Times New Roman" panose="02020603050405020304" pitchFamily="18" charset="0"/>
              </a:rPr>
              <a:t>thơ: </a:t>
            </a:r>
            <a:r>
              <a:rPr lang="pt-PT" sz="1600" b="1" dirty="0" smtClean="0">
                <a:solidFill>
                  <a:srgbClr val="002060"/>
                </a:solidFill>
                <a:latin typeface="Times New Roman" panose="02020603050405020304" pitchFamily="18" charset="0"/>
                <a:cs typeface="Times New Roman" panose="02020603050405020304" pitchFamily="18" charset="0"/>
              </a:rPr>
              <a:t>Giữ </a:t>
            </a:r>
            <a:r>
              <a:rPr lang="pt-PT" sz="1600" b="1" dirty="0">
                <a:solidFill>
                  <a:srgbClr val="002060"/>
                </a:solidFill>
                <a:latin typeface="Times New Roman" panose="02020603050405020304" pitchFamily="18" charset="0"/>
                <a:cs typeface="Times New Roman" panose="02020603050405020304" pitchFamily="18" charset="0"/>
              </a:rPr>
              <a:t>vệ sinh môi trường</a:t>
            </a:r>
            <a:endParaRPr lang="en-US" sz="1600" dirty="0">
              <a:solidFill>
                <a:srgbClr val="002060"/>
              </a:solidFill>
              <a:latin typeface="Times New Roman" panose="02020603050405020304" pitchFamily="18" charset="0"/>
              <a:cs typeface="Times New Roman" panose="02020603050405020304" pitchFamily="18" charset="0"/>
            </a:endParaRPr>
          </a:p>
          <a:p>
            <a:pPr marL="1746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Sân </a:t>
            </a:r>
            <a:r>
              <a:rPr lang="pt-PT" sz="1600" dirty="0">
                <a:solidFill>
                  <a:srgbClr val="002060"/>
                </a:solidFill>
                <a:latin typeface="Times New Roman" panose="02020603050405020304" pitchFamily="18" charset="0"/>
                <a:cs typeface="Times New Roman" panose="02020603050405020304" pitchFamily="18" charset="0"/>
              </a:rPr>
              <a:t>trường bé chơi</a:t>
            </a:r>
            <a:endParaRPr lang="en-US" sz="1600" dirty="0">
              <a:solidFill>
                <a:srgbClr val="002060"/>
              </a:solidFill>
              <a:latin typeface="Times New Roman" panose="02020603050405020304" pitchFamily="18" charset="0"/>
              <a:cs typeface="Times New Roman" panose="02020603050405020304" pitchFamily="18" charset="0"/>
            </a:endParaRPr>
          </a:p>
          <a:p>
            <a:pPr marL="1746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Thấy </a:t>
            </a:r>
            <a:r>
              <a:rPr lang="pt-PT" sz="1600" dirty="0">
                <a:solidFill>
                  <a:srgbClr val="002060"/>
                </a:solidFill>
                <a:latin typeface="Times New Roman" panose="02020603050405020304" pitchFamily="18" charset="0"/>
                <a:cs typeface="Times New Roman" panose="02020603050405020304" pitchFamily="18" charset="0"/>
              </a:rPr>
              <a:t>lá vàng rơi</a:t>
            </a:r>
            <a:endParaRPr lang="en-US" sz="1600" dirty="0">
              <a:solidFill>
                <a:srgbClr val="002060"/>
              </a:solidFill>
              <a:latin typeface="Times New Roman" panose="02020603050405020304" pitchFamily="18" charset="0"/>
              <a:cs typeface="Times New Roman" panose="02020603050405020304" pitchFamily="18" charset="0"/>
            </a:endParaRPr>
          </a:p>
          <a:p>
            <a:pPr marL="1746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Văng </a:t>
            </a:r>
            <a:r>
              <a:rPr lang="pt-PT" sz="1600" dirty="0">
                <a:solidFill>
                  <a:srgbClr val="002060"/>
                </a:solidFill>
                <a:latin typeface="Times New Roman" panose="02020603050405020304" pitchFamily="18" charset="0"/>
                <a:cs typeface="Times New Roman" panose="02020603050405020304" pitchFamily="18" charset="0"/>
              </a:rPr>
              <a:t>vãi khắp nơi</a:t>
            </a:r>
            <a:endParaRPr lang="en-US" sz="1600" dirty="0">
              <a:solidFill>
                <a:srgbClr val="002060"/>
              </a:solidFill>
              <a:latin typeface="Times New Roman" panose="02020603050405020304" pitchFamily="18" charset="0"/>
              <a:cs typeface="Times New Roman" panose="02020603050405020304" pitchFamily="18" charset="0"/>
            </a:endParaRPr>
          </a:p>
          <a:p>
            <a:pPr marL="1746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Cùng </a:t>
            </a:r>
            <a:r>
              <a:rPr lang="pt-PT" sz="1600" dirty="0">
                <a:solidFill>
                  <a:srgbClr val="002060"/>
                </a:solidFill>
                <a:latin typeface="Times New Roman" panose="02020603050405020304" pitchFamily="18" charset="0"/>
                <a:cs typeface="Times New Roman" panose="02020603050405020304" pitchFamily="18" charset="0"/>
              </a:rPr>
              <a:t>đi nhặt lá</a:t>
            </a:r>
            <a:endParaRPr lang="en-US" sz="1600" dirty="0">
              <a:solidFill>
                <a:srgbClr val="002060"/>
              </a:solidFill>
              <a:latin typeface="Times New Roman" panose="02020603050405020304" pitchFamily="18" charset="0"/>
              <a:cs typeface="Times New Roman" panose="02020603050405020304" pitchFamily="18" charset="0"/>
            </a:endParaRPr>
          </a:p>
          <a:p>
            <a:pPr marL="17748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Bỏ </a:t>
            </a:r>
            <a:r>
              <a:rPr lang="pt-PT" sz="1600" dirty="0">
                <a:solidFill>
                  <a:srgbClr val="002060"/>
                </a:solidFill>
                <a:latin typeface="Times New Roman" panose="02020603050405020304" pitchFamily="18" charset="0"/>
                <a:cs typeface="Times New Roman" panose="02020603050405020304" pitchFamily="18" charset="0"/>
              </a:rPr>
              <a:t>vào thùng rác</a:t>
            </a:r>
            <a:endParaRPr lang="en-US" sz="1600" dirty="0">
              <a:solidFill>
                <a:srgbClr val="002060"/>
              </a:solidFill>
              <a:latin typeface="Times New Roman" panose="02020603050405020304" pitchFamily="18" charset="0"/>
              <a:cs typeface="Times New Roman" panose="02020603050405020304" pitchFamily="18" charset="0"/>
            </a:endParaRPr>
          </a:p>
          <a:p>
            <a:pPr marL="17748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Các </a:t>
            </a:r>
            <a:r>
              <a:rPr lang="pt-PT" sz="1600" dirty="0">
                <a:solidFill>
                  <a:srgbClr val="002060"/>
                </a:solidFill>
                <a:latin typeface="Times New Roman" panose="02020603050405020304" pitchFamily="18" charset="0"/>
                <a:cs typeface="Times New Roman" panose="02020603050405020304" pitchFamily="18" charset="0"/>
              </a:rPr>
              <a:t>nơi đều sạch</a:t>
            </a:r>
            <a:endParaRPr lang="en-US" sz="1600" dirty="0">
              <a:solidFill>
                <a:srgbClr val="002060"/>
              </a:solidFill>
              <a:latin typeface="Times New Roman" panose="02020603050405020304" pitchFamily="18" charset="0"/>
              <a:cs typeface="Times New Roman" panose="02020603050405020304" pitchFamily="18" charset="0"/>
            </a:endParaRPr>
          </a:p>
          <a:p>
            <a:pPr marL="17748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Không </a:t>
            </a:r>
            <a:r>
              <a:rPr lang="pt-PT" sz="1600" dirty="0">
                <a:solidFill>
                  <a:srgbClr val="002060"/>
                </a:solidFill>
                <a:latin typeface="Times New Roman" panose="02020603050405020304" pitchFamily="18" charset="0"/>
                <a:cs typeface="Times New Roman" panose="02020603050405020304" pitchFamily="18" charset="0"/>
              </a:rPr>
              <a:t>khí trong lành</a:t>
            </a:r>
            <a:endParaRPr lang="en-US" sz="1600" dirty="0">
              <a:solidFill>
                <a:srgbClr val="002060"/>
              </a:solidFill>
              <a:latin typeface="Times New Roman" panose="02020603050405020304" pitchFamily="18" charset="0"/>
              <a:cs typeface="Times New Roman" panose="02020603050405020304" pitchFamily="18" charset="0"/>
            </a:endParaRPr>
          </a:p>
          <a:p>
            <a:pPr marL="17748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Giúp </a:t>
            </a:r>
            <a:r>
              <a:rPr lang="pt-PT" sz="1600" dirty="0">
                <a:solidFill>
                  <a:srgbClr val="002060"/>
                </a:solidFill>
                <a:latin typeface="Times New Roman" panose="02020603050405020304" pitchFamily="18" charset="0"/>
                <a:cs typeface="Times New Roman" panose="02020603050405020304" pitchFamily="18" charset="0"/>
              </a:rPr>
              <a:t>bé học hành</a:t>
            </a:r>
            <a:endParaRPr lang="en-US" sz="1600" dirty="0">
              <a:solidFill>
                <a:srgbClr val="002060"/>
              </a:solidFill>
              <a:latin typeface="Times New Roman" panose="02020603050405020304" pitchFamily="18" charset="0"/>
              <a:cs typeface="Times New Roman" panose="02020603050405020304" pitchFamily="18" charset="0"/>
            </a:endParaRPr>
          </a:p>
          <a:p>
            <a:pPr marL="1774825" indent="0" algn="just">
              <a:buNone/>
            </a:pPr>
            <a:r>
              <a:rPr lang="pt-PT" sz="1600" dirty="0" smtClean="0">
                <a:solidFill>
                  <a:srgbClr val="002060"/>
                </a:solidFill>
                <a:latin typeface="Times New Roman" panose="02020603050405020304" pitchFamily="18" charset="0"/>
                <a:cs typeface="Times New Roman" panose="02020603050405020304" pitchFamily="18" charset="0"/>
              </a:rPr>
              <a:t>Chăm </a:t>
            </a:r>
            <a:r>
              <a:rPr lang="pt-PT" sz="1600" dirty="0">
                <a:solidFill>
                  <a:srgbClr val="002060"/>
                </a:solidFill>
                <a:latin typeface="Times New Roman" panose="02020603050405020304" pitchFamily="18" charset="0"/>
                <a:cs typeface="Times New Roman" panose="02020603050405020304" pitchFamily="18" charset="0"/>
              </a:rPr>
              <a:t>ngoan khỏe mạnh.</a:t>
            </a:r>
            <a:endParaRPr lang="en-US" sz="1600" dirty="0">
              <a:solidFill>
                <a:srgbClr val="002060"/>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272951" y="285751"/>
            <a:ext cx="4413849" cy="4498731"/>
          </a:xfrm>
          <a:prstGeom prst="rect">
            <a:avLst/>
          </a:prstGeom>
        </p:spPr>
      </p:pic>
    </p:spTree>
    <p:extLst>
      <p:ext uri="{BB962C8B-B14F-4D97-AF65-F5344CB8AC3E}">
        <p14:creationId xmlns:p14="http://schemas.microsoft.com/office/powerpoint/2010/main" val="1673147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76200" y="2720"/>
            <a:ext cx="3581400" cy="51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lgn="just">
              <a:buNone/>
            </a:pPr>
            <a:r>
              <a:rPr lang="pt-PT" sz="1600" b="1" i="1" dirty="0">
                <a:solidFill>
                  <a:srgbClr val="002060"/>
                </a:solidFill>
                <a:latin typeface="Times New Roman" panose="02020603050405020304" pitchFamily="18" charset="0"/>
                <a:cs typeface="Times New Roman" panose="02020603050405020304" pitchFamily="18" charset="0"/>
              </a:rPr>
              <a:t>c. Hoạt động tạo hình</a:t>
            </a:r>
            <a:r>
              <a:rPr lang="pt-PT" sz="1600" dirty="0">
                <a:solidFill>
                  <a:srgbClr val="002060"/>
                </a:solidFill>
                <a:latin typeface="Times New Roman" panose="02020603050405020304" pitchFamily="18" charset="0"/>
                <a:cs typeface="Times New Roman" panose="02020603050405020304" pitchFamily="18" charset="0"/>
              </a:rPr>
              <a:t>: </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pt-PT" sz="1600" dirty="0" smtClean="0">
                <a:solidFill>
                  <a:srgbClr val="002060"/>
                </a:solidFill>
                <a:latin typeface="Times New Roman" panose="02020603050405020304" pitchFamily="18" charset="0"/>
                <a:cs typeface="Times New Roman" panose="02020603050405020304" pitchFamily="18" charset="0"/>
              </a:rPr>
              <a:t>- Trong </a:t>
            </a:r>
            <a:r>
              <a:rPr lang="pt-PT" sz="1600" dirty="0">
                <a:solidFill>
                  <a:srgbClr val="002060"/>
                </a:solidFill>
                <a:latin typeface="Times New Roman" panose="02020603050405020304" pitchFamily="18" charset="0"/>
                <a:cs typeface="Times New Roman" panose="02020603050405020304" pitchFamily="18" charset="0"/>
              </a:rPr>
              <a:t>giờ học tạo hình đ</a:t>
            </a:r>
            <a:r>
              <a:rPr lang="pt-PT" sz="1600" i="1" dirty="0">
                <a:solidFill>
                  <a:srgbClr val="002060"/>
                </a:solidFill>
                <a:latin typeface="Times New Roman" panose="02020603050405020304" pitchFamily="18" charset="0"/>
                <a:cs typeface="Times New Roman" panose="02020603050405020304" pitchFamily="18" charset="0"/>
              </a:rPr>
              <a:t>ề tài “tạo hình các con vật từ lá cây” </a:t>
            </a:r>
            <a:r>
              <a:rPr lang="pt-PT" sz="1600" dirty="0">
                <a:solidFill>
                  <a:srgbClr val="002060"/>
                </a:solidFill>
                <a:latin typeface="Times New Roman" panose="02020603050405020304" pitchFamily="18" charset="0"/>
                <a:cs typeface="Times New Roman" panose="02020603050405020304" pitchFamily="18" charset="0"/>
              </a:rPr>
              <a:t>với mục đích giúp cô giáo nhặt lá cây ngoài sân trường tôi cùng trẻ sưu tầm các loại lá cây có hình dạng khác nhau vào các buổi hoạt động ngoài trời, hoạt động tập thể trẻ đi nhặt lá rụng ở sân trường. Sau đó đem ép khô vào giờ học, tôi cho trẻ xem, đàm thoại về hình dáng các con vật qua video, trẻ nêu ý tưởng tạo hình các con vật, trẻ lựa chọn các loại lá phù hợp để tạo thành con cá, con chim ....Thông qua giờ học trẻ có ý thức bảo vệ môi trường sạch sẽ.</a:t>
            </a:r>
            <a:endParaRPr lang="en-US" sz="16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pt-PT" sz="1600" dirty="0" smtClean="0">
                <a:solidFill>
                  <a:srgbClr val="002060"/>
                </a:solidFill>
                <a:latin typeface="Times New Roman" panose="02020603050405020304" pitchFamily="18" charset="0"/>
                <a:cs typeface="Times New Roman" panose="02020603050405020304" pitchFamily="18" charset="0"/>
              </a:rPr>
              <a:t>- Ngoài </a:t>
            </a:r>
            <a:r>
              <a:rPr lang="pt-PT" sz="1600" dirty="0">
                <a:solidFill>
                  <a:srgbClr val="002060"/>
                </a:solidFill>
                <a:latin typeface="Times New Roman" panose="02020603050405020304" pitchFamily="18" charset="0"/>
                <a:cs typeface="Times New Roman" panose="02020603050405020304" pitchFamily="18" charset="0"/>
              </a:rPr>
              <a:t>ra để có nhiều nguyên liệu phục vụ cho việc học tập của trẻ tôi đã sưu tầm vỏ chai nhựa, nắp chai nhựa, hột hạt nhựa để cho trẻ hoạt động</a:t>
            </a:r>
            <a:r>
              <a:rPr lang="pt-PT" sz="1600" dirty="0" smtClean="0">
                <a:solidFill>
                  <a:srgbClr val="002060"/>
                </a:solidFill>
                <a:latin typeface="Times New Roman" panose="02020603050405020304" pitchFamily="18" charset="0"/>
                <a:cs typeface="Times New Roman" panose="02020603050405020304" pitchFamily="18" charset="0"/>
              </a:rPr>
              <a:t>.</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959817" y="285750"/>
            <a:ext cx="4726983" cy="4648200"/>
          </a:xfrm>
          <a:prstGeom prst="rect">
            <a:avLst/>
          </a:prstGeom>
        </p:spPr>
      </p:pic>
    </p:spTree>
    <p:extLst>
      <p:ext uri="{BB962C8B-B14F-4D97-AF65-F5344CB8AC3E}">
        <p14:creationId xmlns:p14="http://schemas.microsoft.com/office/powerpoint/2010/main" val="215714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0" y="-37444"/>
            <a:ext cx="3733800" cy="51809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0" indent="0" algn="just">
              <a:buNone/>
            </a:pP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smtClean="0">
                <a:solidFill>
                  <a:srgbClr val="002060"/>
                </a:solidFill>
                <a:latin typeface="Times New Roman" panose="02020603050405020304" pitchFamily="18" charset="0"/>
                <a:cs typeface="Times New Roman" panose="02020603050405020304" pitchFamily="18" charset="0"/>
              </a:rPr>
              <a:t>Ngoài</a:t>
            </a: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việc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lồng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ghép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hoạt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hàng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ngày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trẻ</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tôi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tham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mưu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trường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thực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hoạt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khóa</a:t>
            </a:r>
            <a:r>
              <a:rPr lang="en-US" sz="1600" dirty="0">
                <a:solidFill>
                  <a:srgbClr val="002060"/>
                </a:solidFill>
                <a:latin typeface="Times New Roman" panose="02020603050405020304" pitchFamily="18" charset="0"/>
                <a:cs typeface="Times New Roman" panose="02020603050405020304" pitchFamily="18" charset="0"/>
              </a:rPr>
              <a:t> </a:t>
            </a:r>
            <a:r>
              <a:rPr lang="vi-VN" sz="1600" dirty="0">
                <a:solidFill>
                  <a:srgbClr val="002060"/>
                </a:solidFill>
                <a:latin typeface="Times New Roman" panose="02020603050405020304" pitchFamily="18" charset="0"/>
                <a:cs typeface="Times New Roman" panose="02020603050405020304" pitchFamily="18" charset="0"/>
              </a:rPr>
              <a:t>chương trình “Đổi rác lấy quà” với chủ đề “Cùng con yêu bảo vệ môi trường- Nói không với rác thải nhựa”. </a:t>
            </a:r>
            <a:endParaRPr lang="en-US" sz="160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smtClean="0">
                <a:solidFill>
                  <a:srgbClr val="002060"/>
                </a:solidFill>
                <a:latin typeface="Times New Roman" panose="02020603050405020304" pitchFamily="18" charset="0"/>
                <a:cs typeface="Times New Roman" panose="02020603050405020304" pitchFamily="18" charset="0"/>
              </a:rPr>
              <a:t>Để</a:t>
            </a: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trẻ</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có</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hứng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thú</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hơn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chương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trình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tôi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đã</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phụ</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huynh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trẻ</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gom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thải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nhựa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nilon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để</a:t>
            </a:r>
            <a:r>
              <a:rPr lang="en-US" sz="1600" dirty="0">
                <a:solidFill>
                  <a:srgbClr val="002060"/>
                </a:solidFill>
                <a:latin typeface="Times New Roman" panose="02020603050405020304" pitchFamily="18" charset="0"/>
                <a:cs typeface="Times New Roman" panose="02020603050405020304" pitchFamily="18" charset="0"/>
              </a:rPr>
              <a:t> </a:t>
            </a:r>
            <a:r>
              <a:rPr lang="vi-VN" sz="1600" dirty="0">
                <a:solidFill>
                  <a:srgbClr val="002060"/>
                </a:solidFill>
                <a:latin typeface="Times New Roman" panose="02020603050405020304" pitchFamily="18" charset="0"/>
                <a:cs typeface="Times New Roman" panose="02020603050405020304" pitchFamily="18" charset="0"/>
              </a:rPr>
              <a:t>cùng hưởng ứng và nhân rộng tới mọi người xung quanh </a:t>
            </a:r>
            <a:endParaRPr lang="en-US" sz="160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smtClean="0">
                <a:solidFill>
                  <a:srgbClr val="002060"/>
                </a:solidFill>
                <a:latin typeface="Times New Roman" panose="02020603050405020304" pitchFamily="18" charset="0"/>
                <a:cs typeface="Times New Roman" panose="02020603050405020304" pitchFamily="18" charset="0"/>
              </a:rPr>
              <a:t>Từ</a:t>
            </a: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những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thải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nhựa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túi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nilon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trẻ</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gom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được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có</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đem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đổi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lấy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những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món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trẻ</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a:t>
            </a:r>
            <a:r>
              <a:rPr lang="en-US" sz="1600" dirty="0">
                <a:solidFill>
                  <a:srgbClr val="002060"/>
                </a:solidFill>
                <a:latin typeface="Times New Roman" panose="02020603050405020304" pitchFamily="18" charset="0"/>
                <a:cs typeface="Times New Roman" panose="02020603050405020304" pitchFamily="18" charset="0"/>
              </a:rPr>
              <a:t>: 10 </a:t>
            </a:r>
            <a:r>
              <a:rPr lang="en-US" sz="1600" dirty="0" err="1">
                <a:solidFill>
                  <a:srgbClr val="002060"/>
                </a:solidFill>
                <a:latin typeface="Times New Roman" panose="02020603050405020304" pitchFamily="18" charset="0"/>
                <a:cs typeface="Times New Roman" panose="02020603050405020304" pitchFamily="18" charset="0"/>
              </a:rPr>
              <a:t>vỏ</a:t>
            </a:r>
            <a:r>
              <a:rPr lang="en-US" sz="1600" dirty="0">
                <a:solidFill>
                  <a:srgbClr val="002060"/>
                </a:solidFill>
                <a:latin typeface="Times New Roman" panose="02020603050405020304" pitchFamily="18" charset="0"/>
                <a:cs typeface="Times New Roman" panose="02020603050405020304" pitchFamily="18" charset="0"/>
              </a:rPr>
              <a:t> chai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đổi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lấy</a:t>
            </a:r>
            <a:r>
              <a:rPr lang="en-US" sz="1600" dirty="0">
                <a:solidFill>
                  <a:srgbClr val="002060"/>
                </a:solidFill>
                <a:latin typeface="Times New Roman" panose="02020603050405020304" pitchFamily="18" charset="0"/>
                <a:cs typeface="Times New Roman" panose="02020603050405020304" pitchFamily="18" charset="0"/>
              </a:rPr>
              <a:t> 1 </a:t>
            </a:r>
            <a:r>
              <a:rPr lang="en-US" sz="1600" dirty="0" err="1">
                <a:solidFill>
                  <a:srgbClr val="002060"/>
                </a:solidFill>
                <a:latin typeface="Times New Roman" panose="02020603050405020304" pitchFamily="18" charset="0"/>
                <a:cs typeface="Times New Roman" panose="02020603050405020304" pitchFamily="18" charset="0"/>
              </a:rPr>
              <a:t>quyển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vở</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tập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tô</a:t>
            </a:r>
            <a:r>
              <a:rPr lang="en-US" sz="1600" dirty="0">
                <a:solidFill>
                  <a:srgbClr val="002060"/>
                </a:solidFill>
                <a:latin typeface="Times New Roman" panose="02020603050405020304" pitchFamily="18" charset="0"/>
                <a:cs typeface="Times New Roman" panose="02020603050405020304" pitchFamily="18" charset="0"/>
              </a:rPr>
              <a:t>, 15 </a:t>
            </a:r>
            <a:r>
              <a:rPr lang="en-US" sz="1600" dirty="0" err="1">
                <a:solidFill>
                  <a:srgbClr val="002060"/>
                </a:solidFill>
                <a:latin typeface="Times New Roman" panose="02020603050405020304" pitchFamily="18" charset="0"/>
                <a:cs typeface="Times New Roman" panose="02020603050405020304" pitchFamily="18" charset="0"/>
              </a:rPr>
              <a:t>vỏ</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hộp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sữa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chua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sẽ</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đổi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được</a:t>
            </a:r>
            <a:r>
              <a:rPr lang="en-US" sz="1600" dirty="0">
                <a:solidFill>
                  <a:srgbClr val="002060"/>
                </a:solidFill>
                <a:latin typeface="Times New Roman" panose="02020603050405020304" pitchFamily="18" charset="0"/>
                <a:cs typeface="Times New Roman" panose="02020603050405020304" pitchFamily="18" charset="0"/>
              </a:rPr>
              <a:t> 2 </a:t>
            </a:r>
            <a:r>
              <a:rPr lang="en-US" sz="1600" dirty="0" err="1">
                <a:solidFill>
                  <a:srgbClr val="002060"/>
                </a:solidFill>
                <a:latin typeface="Times New Roman" panose="02020603050405020304" pitchFamily="18" charset="0"/>
                <a:cs typeface="Times New Roman" panose="02020603050405020304" pitchFamily="18" charset="0"/>
              </a:rPr>
              <a:t>chiếc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bút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chì</a:t>
            </a:r>
            <a:r>
              <a:rPr lang="en-US" sz="1600" dirty="0">
                <a:solidFill>
                  <a:srgbClr val="002060"/>
                </a:solidFill>
                <a:latin typeface="Times New Roman" panose="02020603050405020304" pitchFamily="18" charset="0"/>
                <a:cs typeface="Times New Roman" panose="02020603050405020304" pitchFamily="18" charset="0"/>
              </a:rPr>
              <a:t>, 0,5 kg </a:t>
            </a:r>
            <a:r>
              <a:rPr lang="en-US" sz="1600" dirty="0" err="1">
                <a:solidFill>
                  <a:srgbClr val="002060"/>
                </a:solidFill>
                <a:latin typeface="Times New Roman" panose="02020603050405020304" pitchFamily="18" charset="0"/>
                <a:cs typeface="Times New Roman" panose="02020603050405020304" pitchFamily="18" charset="0"/>
              </a:rPr>
              <a:t>túi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bóng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đổi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lấy</a:t>
            </a:r>
            <a:r>
              <a:rPr lang="en-US" sz="1600" dirty="0">
                <a:solidFill>
                  <a:srgbClr val="002060"/>
                </a:solidFill>
                <a:latin typeface="Times New Roman" panose="02020603050405020304" pitchFamily="18" charset="0"/>
                <a:cs typeface="Times New Roman" panose="02020603050405020304" pitchFamily="18" charset="0"/>
              </a:rPr>
              <a:t> 1 </a:t>
            </a:r>
            <a:r>
              <a:rPr lang="en-US" sz="1600" dirty="0" err="1">
                <a:solidFill>
                  <a:srgbClr val="002060"/>
                </a:solidFill>
                <a:latin typeface="Times New Roman" panose="02020603050405020304" pitchFamily="18" charset="0"/>
                <a:cs typeface="Times New Roman" panose="02020603050405020304" pitchFamily="18" charset="0"/>
              </a:rPr>
              <a:t>hộp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đựng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bút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tự</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tạo</a:t>
            </a:r>
            <a:r>
              <a:rPr lang="en-US" sz="1600" dirty="0">
                <a:solidFill>
                  <a:srgbClr val="002060"/>
                </a:solidFill>
                <a:latin typeface="Times New Roman" panose="02020603050405020304" pitchFamily="18" charset="0"/>
                <a:cs typeface="Times New Roman" panose="02020603050405020304" pitchFamily="18" charset="0"/>
              </a:rPr>
              <a:t>, 1 </a:t>
            </a:r>
            <a:r>
              <a:rPr lang="en-US" sz="1600" dirty="0" err="1">
                <a:solidFill>
                  <a:srgbClr val="002060"/>
                </a:solidFill>
                <a:latin typeface="Times New Roman" panose="02020603050405020304" pitchFamily="18" charset="0"/>
                <a:cs typeface="Times New Roman" panose="02020603050405020304" pitchFamily="18" charset="0"/>
              </a:rPr>
              <a:t>vỏ</a:t>
            </a:r>
            <a:r>
              <a:rPr lang="en-US" sz="1600" dirty="0">
                <a:solidFill>
                  <a:srgbClr val="002060"/>
                </a:solidFill>
                <a:latin typeface="Times New Roman" panose="02020603050405020304" pitchFamily="18" charset="0"/>
                <a:cs typeface="Times New Roman" panose="02020603050405020304" pitchFamily="18" charset="0"/>
              </a:rPr>
              <a:t> can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giặt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đổi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được</a:t>
            </a:r>
            <a:r>
              <a:rPr lang="en-US" sz="1600" dirty="0">
                <a:solidFill>
                  <a:srgbClr val="002060"/>
                </a:solidFill>
                <a:latin typeface="Times New Roman" panose="02020603050405020304" pitchFamily="18" charset="0"/>
                <a:cs typeface="Times New Roman" panose="02020603050405020304" pitchFamily="18" charset="0"/>
              </a:rPr>
              <a:t> 1 </a:t>
            </a:r>
            <a:r>
              <a:rPr lang="en-US" sz="1600" dirty="0" err="1">
                <a:solidFill>
                  <a:srgbClr val="002060"/>
                </a:solidFill>
                <a:latin typeface="Times New Roman" panose="02020603050405020304" pitchFamily="18" charset="0"/>
                <a:cs typeface="Times New Roman" panose="02020603050405020304" pitchFamily="18" charset="0"/>
              </a:rPr>
              <a:t>hộp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màu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smtClean="0">
                <a:solidFill>
                  <a:srgbClr val="002060"/>
                </a:solidFill>
                <a:latin typeface="Times New Roman" panose="02020603050405020304" pitchFamily="18" charset="0"/>
                <a:cs typeface="Times New Roman" panose="02020603050405020304" pitchFamily="18" charset="0"/>
              </a:rPr>
              <a:t>…)</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715000" y="171778"/>
            <a:ext cx="2971800" cy="2228850"/>
          </a:xfrm>
          <a:prstGeom prst="rect">
            <a:avLst/>
          </a:prstGeom>
        </p:spPr>
      </p:pic>
      <p:pic>
        <p:nvPicPr>
          <p:cNvPr id="6" name="Picture 5"/>
          <p:cNvPicPr>
            <a:picLocks noChangeAspect="1"/>
          </p:cNvPicPr>
          <p:nvPr/>
        </p:nvPicPr>
        <p:blipFill>
          <a:blip r:embed="rId4"/>
          <a:stretch>
            <a:fillRect/>
          </a:stretch>
        </p:blipFill>
        <p:spPr>
          <a:xfrm>
            <a:off x="4114800" y="2647950"/>
            <a:ext cx="3022600" cy="2266950"/>
          </a:xfrm>
          <a:prstGeom prst="rect">
            <a:avLst/>
          </a:prstGeom>
        </p:spPr>
      </p:pic>
    </p:spTree>
    <p:extLst>
      <p:ext uri="{BB962C8B-B14F-4D97-AF65-F5344CB8AC3E}">
        <p14:creationId xmlns:p14="http://schemas.microsoft.com/office/powerpoint/2010/main" val="1875816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228600" y="270101"/>
            <a:ext cx="8610600" cy="540885"/>
          </a:xfrm>
          <a:prstGeom prst="rect">
            <a:avLst/>
          </a:prstGeom>
        </p:spPr>
        <p:txBody>
          <a:bodyPr spcFirstLastPara="1" wrap="square" lIns="91425" tIns="91425" rIns="91425" bIns="91425" anchor="b" anchorCtr="0">
            <a:noAutofit/>
          </a:bodyPr>
          <a:lstStyle/>
          <a:p>
            <a:pPr algn="just"/>
            <a:r>
              <a:rPr lang="pt-PT" sz="1600" b="1" dirty="0">
                <a:solidFill>
                  <a:srgbClr val="002060"/>
                </a:solidFill>
                <a:latin typeface="Times New Roman" panose="02020603050405020304" pitchFamily="18" charset="0"/>
                <a:ea typeface="Times New Roman" panose="02020603050405020304" pitchFamily="18" charset="0"/>
              </a:rPr>
              <a:t>3.1.2. Biện pháp 2: Hướng  dẫn trẻ tái chế - tái sử dụng rác thải nhựa và nilon làm đồ dùng - đồ chơi thân thiện với môi trường.</a:t>
            </a:r>
            <a:endParaRPr lang="en-US" sz="1100" dirty="0">
              <a:solidFill>
                <a:srgbClr val="002060"/>
              </a:solidFill>
              <a:latin typeface="Times New Roman" panose="02020603050405020304" pitchFamily="18" charset="0"/>
              <a:cs typeface="Times New Roman" panose="02020603050405020304" pitchFamily="18" charset="0"/>
            </a:endParaRPr>
          </a:p>
        </p:txBody>
      </p:sp>
      <p:sp>
        <p:nvSpPr>
          <p:cNvPr id="2" name="Oval 1"/>
          <p:cNvSpPr/>
          <p:nvPr/>
        </p:nvSpPr>
        <p:spPr>
          <a:xfrm>
            <a:off x="1631373" y="1317424"/>
            <a:ext cx="4191000" cy="42261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49;p38"/>
          <p:cNvSpPr txBox="1">
            <a:spLocks/>
          </p:cNvSpPr>
          <p:nvPr/>
        </p:nvSpPr>
        <p:spPr>
          <a:xfrm>
            <a:off x="1349829" y="819150"/>
            <a:ext cx="7489371" cy="388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228600" indent="0" algn="just">
              <a:lnSpc>
                <a:spcPct val="115000"/>
              </a:lnSpc>
              <a:buNone/>
            </a:pPr>
            <a:r>
              <a:rPr lang="pt-PT" sz="1800" dirty="0" smtClean="0">
                <a:solidFill>
                  <a:srgbClr val="002060"/>
                </a:solidFill>
                <a:latin typeface="Times New Roman" panose="02020603050405020304" pitchFamily="18" charset="0"/>
                <a:cs typeface="Times New Roman" panose="02020603050405020304" pitchFamily="18" charset="0"/>
              </a:rPr>
              <a:t>- Kết </a:t>
            </a:r>
            <a:r>
              <a:rPr lang="pt-PT" sz="1800" dirty="0">
                <a:solidFill>
                  <a:srgbClr val="002060"/>
                </a:solidFill>
                <a:latin typeface="Times New Roman" panose="02020603050405020304" pitchFamily="18" charset="0"/>
                <a:cs typeface="Times New Roman" panose="02020603050405020304" pitchFamily="18" charset="0"/>
              </a:rPr>
              <a:t>hợp yếu tố giáo dục trẻ bảo vệ môi trường - nói không với rác thải nhựa và túi nilon cùng nhiệm vụ đặt ra ở phía trên, tôi cùng các cô giáo phụ trách lớp tìm kiếm lựa chọn những mẫu đồ dùng, đồ chơi đơn giản được tận dụng từ nguyên vật liệu rác thải nhựa và túi nilon để hướng dẫn trẻ cùng thực hiện. Sưu tầm thêm các mẫu đồ chơi trên mạng internet, sách báo, tạp chí mầm non để làm phong phú ngân hàng đồ chơi cho trẻ tại lớp. Tạo môi trường giúp trẻ </a:t>
            </a:r>
            <a:r>
              <a:rPr lang="vi-VN" sz="1800" dirty="0">
                <a:solidFill>
                  <a:srgbClr val="002060"/>
                </a:solidFill>
                <a:latin typeface="Times New Roman" panose="02020603050405020304" pitchFamily="18" charset="0"/>
                <a:cs typeface="Times New Roman" panose="02020603050405020304" pitchFamily="18" charset="0"/>
              </a:rPr>
              <a:t>vừa có đồ để </a:t>
            </a:r>
            <a:r>
              <a:rPr lang="pt-PT" sz="1800" dirty="0">
                <a:solidFill>
                  <a:srgbClr val="002060"/>
                </a:solidFill>
                <a:latin typeface="Times New Roman" panose="02020603050405020304" pitchFamily="18" charset="0"/>
                <a:cs typeface="Times New Roman" panose="02020603050405020304" pitchFamily="18" charset="0"/>
              </a:rPr>
              <a:t>vui </a:t>
            </a:r>
            <a:r>
              <a:rPr lang="vi-VN" sz="1800" dirty="0">
                <a:solidFill>
                  <a:srgbClr val="002060"/>
                </a:solidFill>
                <a:latin typeface="Times New Roman" panose="02020603050405020304" pitchFamily="18" charset="0"/>
                <a:cs typeface="Times New Roman" panose="02020603050405020304" pitchFamily="18" charset="0"/>
              </a:rPr>
              <a:t>chơi</a:t>
            </a:r>
            <a:r>
              <a:rPr lang="pt-PT" sz="1800" dirty="0">
                <a:solidFill>
                  <a:srgbClr val="002060"/>
                </a:solidFill>
                <a:latin typeface="Times New Roman" panose="02020603050405020304" pitchFamily="18" charset="0"/>
                <a:cs typeface="Times New Roman" panose="02020603050405020304" pitchFamily="18" charset="0"/>
              </a:rPr>
              <a:t>, học tập và trang trí lớp học của mình.</a:t>
            </a:r>
            <a:endParaRPr lang="en-US" sz="1800" dirty="0">
              <a:solidFill>
                <a:srgbClr val="002060"/>
              </a:solidFill>
              <a:latin typeface="Times New Roman" panose="02020603050405020304" pitchFamily="18" charset="0"/>
              <a:cs typeface="Times New Roman" panose="02020603050405020304" pitchFamily="18" charset="0"/>
            </a:endParaRPr>
          </a:p>
          <a:p>
            <a:pPr marL="228600" indent="0" algn="just">
              <a:lnSpc>
                <a:spcPct val="115000"/>
              </a:lnSpc>
              <a:buNone/>
            </a:pPr>
            <a:r>
              <a:rPr lang="pt-PT" sz="1800" dirty="0" smtClean="0">
                <a:solidFill>
                  <a:srgbClr val="002060"/>
                </a:solidFill>
                <a:latin typeface="Times New Roman" panose="02020603050405020304" pitchFamily="18" charset="0"/>
                <a:cs typeface="Times New Roman" panose="02020603050405020304" pitchFamily="18" charset="0"/>
              </a:rPr>
              <a:t>- Tự </a:t>
            </a:r>
            <a:r>
              <a:rPr lang="pt-PT" sz="1800" dirty="0">
                <a:solidFill>
                  <a:srgbClr val="002060"/>
                </a:solidFill>
                <a:latin typeface="Times New Roman" panose="02020603050405020304" pitchFamily="18" charset="0"/>
                <a:cs typeface="Times New Roman" panose="02020603050405020304" pitchFamily="18" charset="0"/>
              </a:rPr>
              <a:t>tạo cho trẻ hứng thú khi được khám phá các nguyên vật liệu ấy trẻ vui sướng và tự hào vì tự tay mình làm những món đồ chơi mình thích. Tôi cho rằng làm tốt công tác này thì hiệu quả của việc giảm lượng rác thải nhựa và túi nilon sẽ tăng cao. </a:t>
            </a:r>
            <a:endParaRPr lang="en-US" sz="180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092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533400" y="0"/>
            <a:ext cx="8382000" cy="99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buNone/>
            </a:pP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Một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số</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hoạt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động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hướng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dẫn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trẻ</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làm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đồ</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dùng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đồ</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chơi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từ</a:t>
            </a:r>
            <a:r>
              <a:rPr lang="en-US" sz="1800" b="1" dirty="0">
                <a:solidFill>
                  <a:srgbClr val="002060"/>
                </a:solidFill>
                <a:latin typeface="Times New Roman" panose="02020603050405020304" pitchFamily="18" charset="0"/>
                <a:cs typeface="Times New Roman" panose="02020603050405020304" pitchFamily="18" charset="0"/>
              </a:rPr>
              <a:t> </a:t>
            </a:r>
            <a:r>
              <a:rPr lang="pt-PT" sz="1800" b="1" dirty="0">
                <a:solidFill>
                  <a:srgbClr val="002060"/>
                </a:solidFill>
                <a:latin typeface="Times New Roman" panose="02020603050405020304" pitchFamily="18" charset="0"/>
                <a:cs typeface="Times New Roman" panose="02020603050405020304" pitchFamily="18" charset="0"/>
              </a:rPr>
              <a:t>rác thải nhựa và nilon </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3" name="Google Shape;349;p38"/>
          <p:cNvSpPr txBox="1">
            <a:spLocks/>
          </p:cNvSpPr>
          <p:nvPr/>
        </p:nvSpPr>
        <p:spPr>
          <a:xfrm>
            <a:off x="152400" y="1123950"/>
            <a:ext cx="3429000" cy="3276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lgn="just">
              <a:buNone/>
            </a:pPr>
            <a:r>
              <a:rPr lang="en-US" sz="1800" b="1" dirty="0" smtClean="0">
                <a:solidFill>
                  <a:srgbClr val="002060"/>
                </a:solidFill>
                <a:latin typeface="Times New Roman" panose="02020603050405020304" pitchFamily="18" charset="0"/>
                <a:cs typeface="Times New Roman" panose="02020603050405020304" pitchFamily="18" charset="0"/>
              </a:rPr>
              <a:t>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Hoạt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động</a:t>
            </a:r>
            <a:r>
              <a:rPr lang="en-US" sz="1800" b="1" dirty="0">
                <a:solidFill>
                  <a:srgbClr val="002060"/>
                </a:solidFill>
                <a:latin typeface="Times New Roman" panose="02020603050405020304" pitchFamily="18" charset="0"/>
                <a:cs typeface="Times New Roman" panose="02020603050405020304" pitchFamily="18" charset="0"/>
              </a:rPr>
              <a:t> steam </a:t>
            </a:r>
            <a:r>
              <a:rPr lang="en-US" sz="1800" b="1" dirty="0" err="1">
                <a:solidFill>
                  <a:srgbClr val="002060"/>
                </a:solidFill>
                <a:latin typeface="Times New Roman" panose="02020603050405020304" pitchFamily="18" charset="0"/>
                <a:cs typeface="Times New Roman" panose="02020603050405020304" pitchFamily="18" charset="0"/>
              </a:rPr>
              <a:t>làm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chuông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gió</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i="1" dirty="0">
                <a:solidFill>
                  <a:srgbClr val="002060"/>
                </a:solidFill>
                <a:latin typeface="Times New Roman" panose="02020603050405020304" pitchFamily="18" charset="0"/>
                <a:cs typeface="Times New Roman" panose="02020603050405020304" pitchFamily="18" charset="0"/>
              </a:rPr>
              <a:t>* </a:t>
            </a:r>
            <a:r>
              <a:rPr lang="en-US" sz="1800" i="1" dirty="0" err="1">
                <a:solidFill>
                  <a:srgbClr val="002060"/>
                </a:solidFill>
                <a:latin typeface="Times New Roman" panose="02020603050405020304" pitchFamily="18" charset="0"/>
                <a:cs typeface="Times New Roman" panose="02020603050405020304" pitchFamily="18" charset="0"/>
              </a:rPr>
              <a:t>Vật</a:t>
            </a:r>
            <a:r>
              <a:rPr lang="en-US" sz="1800" i="1" dirty="0">
                <a:solidFill>
                  <a:srgbClr val="002060"/>
                </a:solidFill>
                <a:latin typeface="Times New Roman" panose="02020603050405020304" pitchFamily="18" charset="0"/>
                <a:cs typeface="Times New Roman" panose="02020603050405020304" pitchFamily="18" charset="0"/>
              </a:rPr>
              <a:t> </a:t>
            </a:r>
            <a:r>
              <a:rPr lang="en-US" sz="1800" i="1" dirty="0" err="1">
                <a:solidFill>
                  <a:srgbClr val="002060"/>
                </a:solidFill>
                <a:latin typeface="Times New Roman" panose="02020603050405020304" pitchFamily="18" charset="0"/>
                <a:cs typeface="Times New Roman" panose="02020603050405020304" pitchFamily="18" charset="0"/>
              </a:rPr>
              <a:t>liệu</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b="1" dirty="0">
                <a:solidFill>
                  <a:srgbClr val="002060"/>
                </a:solidFill>
                <a:latin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cs typeface="Times New Roman" panose="02020603050405020304" pitchFamily="18" charset="0"/>
              </a:rPr>
              <a:t>Mầu nước, bút lông, kéo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băng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dính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dây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xâu</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Các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rổ</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đựng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nguyên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liệu</a:t>
            </a:r>
            <a:r>
              <a:rPr lang="en-US" sz="1800" dirty="0">
                <a:solidFill>
                  <a:srgbClr val="002060"/>
                </a:solidFill>
                <a:latin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cs typeface="Times New Roman" panose="02020603050405020304" pitchFamily="18" charset="0"/>
              </a:rPr>
              <a:t> chai nhựa, ống hút, hộp sữa chua, hộp nhựa,  dây xâu….</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dirty="0" err="1">
                <a:solidFill>
                  <a:srgbClr val="002060"/>
                </a:solidFill>
                <a:latin typeface="Times New Roman" panose="02020603050405020304" pitchFamily="18" charset="0"/>
                <a:cs typeface="Times New Roman" panose="02020603050405020304" pitchFamily="18" charset="0"/>
              </a:rPr>
              <a:t>Cô</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trẻ</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thực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cs typeface="Times New Roman" panose="02020603050405020304" pitchFamily="18" charset="0"/>
              </a:rPr>
              <a:t>hiện</a:t>
            </a:r>
            <a:r>
              <a:rPr lang="en-US" sz="1800" dirty="0">
                <a:solidFill>
                  <a:srgbClr val="002060"/>
                </a:solidFill>
                <a:latin typeface="Times New Roman" panose="02020603050405020304" pitchFamily="18" charset="0"/>
                <a:cs typeface="Times New Roman" panose="02020603050405020304" pitchFamily="18" charset="0"/>
              </a:rPr>
              <a:t>.</a:t>
            </a:r>
          </a:p>
        </p:txBody>
      </p:sp>
      <p:pic>
        <p:nvPicPr>
          <p:cNvPr id="30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480" y="844550"/>
            <a:ext cx="50673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064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152400" y="895350"/>
            <a:ext cx="3581400" cy="350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lgn="just">
              <a:buNone/>
            </a:pPr>
            <a:r>
              <a:rPr lang="en-US" sz="1800" b="1" dirty="0">
                <a:solidFill>
                  <a:srgbClr val="002060"/>
                </a:solidFill>
                <a:latin typeface="Times New Roman" panose="02020603050405020304" pitchFamily="18" charset="0"/>
                <a:cs typeface="Times New Roman" panose="02020603050405020304" pitchFamily="18" charset="0"/>
              </a:rPr>
              <a:t>b. HĐ steam </a:t>
            </a:r>
            <a:r>
              <a:rPr lang="en-US" sz="1800" b="1" dirty="0" err="1">
                <a:solidFill>
                  <a:srgbClr val="002060"/>
                </a:solidFill>
                <a:latin typeface="Times New Roman" panose="02020603050405020304" pitchFamily="18" charset="0"/>
                <a:cs typeface="Times New Roman" panose="02020603050405020304" pitchFamily="18" charset="0"/>
              </a:rPr>
              <a:t>làm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ống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đựng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bút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bằng</a:t>
            </a:r>
            <a:r>
              <a:rPr lang="en-US" sz="1800" b="1" dirty="0">
                <a:solidFill>
                  <a:srgbClr val="002060"/>
                </a:solidFill>
                <a:latin typeface="Times New Roman" panose="02020603050405020304" pitchFamily="18" charset="0"/>
                <a:cs typeface="Times New Roman" panose="02020603050405020304" pitchFamily="18" charset="0"/>
              </a:rPr>
              <a:t> chai </a:t>
            </a:r>
            <a:r>
              <a:rPr lang="en-US" sz="1800" b="1" dirty="0" err="1">
                <a:solidFill>
                  <a:srgbClr val="002060"/>
                </a:solidFill>
                <a:latin typeface="Times New Roman" panose="02020603050405020304" pitchFamily="18" charset="0"/>
                <a:cs typeface="Times New Roman" panose="02020603050405020304" pitchFamily="18" charset="0"/>
              </a:rPr>
              <a:t>nhựa</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Chuẩn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bị</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dụng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cụ</a:t>
            </a:r>
            <a:r>
              <a:rPr lang="en-US" sz="1800" dirty="0">
                <a:solidFill>
                  <a:srgbClr val="002060"/>
                </a:solidFill>
                <a:latin typeface="Times New Roman" panose="02020603050405020304" pitchFamily="18" charset="0"/>
                <a:cs typeface="Times New Roman" panose="02020603050405020304" pitchFamily="18" charset="0"/>
              </a:rPr>
              <a:t>:</a:t>
            </a:r>
            <a:endParaRPr lang="en-US" sz="1800" b="1" dirty="0">
              <a:solidFill>
                <a:srgbClr val="002060"/>
              </a:solidFill>
              <a:latin typeface="Times New Roman" panose="02020603050405020304" pitchFamily="18" charset="0"/>
              <a:cs typeface="Times New Roman" panose="02020603050405020304" pitchFamily="18" charset="0"/>
            </a:endParaRPr>
          </a:p>
          <a:p>
            <a:pPr marL="76200" indent="0" algn="just" fontAlgn="base">
              <a:buNone/>
            </a:pPr>
            <a:r>
              <a:rPr lang="en-US" sz="1800" dirty="0">
                <a:solidFill>
                  <a:srgbClr val="002060"/>
                </a:solidFill>
                <a:latin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cs typeface="Times New Roman" panose="02020603050405020304" pitchFamily="18" charset="0"/>
              </a:rPr>
              <a:t>Kéo</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fontAlgn="base">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dây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gai</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fontAlgn="base">
              <a:buNone/>
            </a:pPr>
            <a:r>
              <a:rPr lang="en-US" sz="1800" dirty="0">
                <a:solidFill>
                  <a:srgbClr val="002060"/>
                </a:solidFill>
                <a:latin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cs typeface="Times New Roman" panose="02020603050405020304" pitchFamily="18" charset="0"/>
              </a:rPr>
              <a:t>Súng bắn keo</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fontAlgn="base">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Các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loại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hộp</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nhựa</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Cô</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hướng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dẫn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sau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đó</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trẻ</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thực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hiện</a:t>
            </a:r>
            <a:r>
              <a:rPr lang="en-US" sz="1800" dirty="0">
                <a:solidFill>
                  <a:srgbClr val="002060"/>
                </a:solidFill>
                <a:latin typeface="Times New Roman" panose="02020603050405020304" pitchFamily="18" charset="0"/>
                <a:cs typeface="Times New Roman" panose="02020603050405020304" pitchFamily="18" charset="0"/>
              </a:rPr>
              <a:t> </a:t>
            </a:r>
          </a:p>
        </p:txBody>
      </p:sp>
      <p:sp>
        <p:nvSpPr>
          <p:cNvPr id="3" name="Google Shape;349;p38"/>
          <p:cNvSpPr txBox="1">
            <a:spLocks/>
          </p:cNvSpPr>
          <p:nvPr/>
        </p:nvSpPr>
        <p:spPr>
          <a:xfrm>
            <a:off x="533400" y="0"/>
            <a:ext cx="8382000" cy="99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buNone/>
            </a:pP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Một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số</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hoạt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động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hướng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dẫn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trẻ</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làm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đồ</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dùng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đồ</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chơi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từ</a:t>
            </a:r>
            <a:r>
              <a:rPr lang="en-US" sz="1800" b="1" dirty="0">
                <a:solidFill>
                  <a:srgbClr val="002060"/>
                </a:solidFill>
                <a:latin typeface="Times New Roman" panose="02020603050405020304" pitchFamily="18" charset="0"/>
                <a:cs typeface="Times New Roman" panose="02020603050405020304" pitchFamily="18" charset="0"/>
              </a:rPr>
              <a:t> </a:t>
            </a:r>
            <a:r>
              <a:rPr lang="pt-PT" sz="1800" b="1" dirty="0">
                <a:solidFill>
                  <a:srgbClr val="002060"/>
                </a:solidFill>
                <a:latin typeface="Times New Roman" panose="02020603050405020304" pitchFamily="18" charset="0"/>
                <a:cs typeface="Times New Roman" panose="02020603050405020304" pitchFamily="18" charset="0"/>
              </a:rPr>
              <a:t>rác thải nhựa và nilon </a:t>
            </a:r>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660" y="807720"/>
            <a:ext cx="50165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490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152400" y="1015093"/>
            <a:ext cx="3352800" cy="350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lgn="just">
              <a:buNone/>
            </a:pPr>
            <a:r>
              <a:rPr lang="en-US" sz="1800" b="1" dirty="0">
                <a:solidFill>
                  <a:srgbClr val="002060"/>
                </a:solidFill>
                <a:latin typeface="Times New Roman" panose="02020603050405020304" pitchFamily="18" charset="0"/>
                <a:cs typeface="Times New Roman" panose="02020603050405020304" pitchFamily="18" charset="0"/>
              </a:rPr>
              <a:t>c. </a:t>
            </a:r>
            <a:r>
              <a:rPr lang="en-US" sz="1800" b="1" dirty="0" err="1">
                <a:solidFill>
                  <a:srgbClr val="002060"/>
                </a:solidFill>
                <a:latin typeface="Times New Roman" panose="02020603050405020304" pitchFamily="18" charset="0"/>
                <a:cs typeface="Times New Roman" panose="02020603050405020304" pitchFamily="18" charset="0"/>
              </a:rPr>
              <a:t>Làm</a:t>
            </a:r>
            <a:r>
              <a:rPr lang="en-US" sz="1800" b="1" dirty="0">
                <a:solidFill>
                  <a:srgbClr val="002060"/>
                </a:solidFill>
                <a:latin typeface="Times New Roman" panose="02020603050405020304" pitchFamily="18" charset="0"/>
                <a:cs typeface="Times New Roman" panose="02020603050405020304" pitchFamily="18" charset="0"/>
              </a:rPr>
              <a:t> t</a:t>
            </a:r>
            <a:r>
              <a:rPr lang="vi-VN" sz="1800" b="1" dirty="0">
                <a:solidFill>
                  <a:srgbClr val="002060"/>
                </a:solidFill>
                <a:latin typeface="Times New Roman" panose="02020603050405020304" pitchFamily="18" charset="0"/>
                <a:cs typeface="Times New Roman" panose="02020603050405020304" pitchFamily="18" charset="0"/>
              </a:rPr>
              <a:t>ên lửa đồ chơi độc đáo từ chai nhựa </a:t>
            </a:r>
            <a:endParaRPr lang="en-US" sz="1800" b="1" i="1"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Chuẩn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bị</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dụng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cụ</a:t>
            </a:r>
            <a:r>
              <a:rPr lang="en-US" sz="1800" dirty="0">
                <a:solidFill>
                  <a:srgbClr val="002060"/>
                </a:solidFill>
                <a:latin typeface="Times New Roman" panose="02020603050405020304" pitchFamily="18" charset="0"/>
                <a:cs typeface="Times New Roman" panose="02020603050405020304" pitchFamily="18" charset="0"/>
              </a:rPr>
              <a:t>:</a:t>
            </a:r>
            <a:endParaRPr lang="en-US" sz="1800" b="1" dirty="0">
              <a:solidFill>
                <a:srgbClr val="002060"/>
              </a:solidFill>
              <a:latin typeface="Times New Roman" panose="02020603050405020304" pitchFamily="18" charset="0"/>
              <a:cs typeface="Times New Roman" panose="02020603050405020304" pitchFamily="18" charset="0"/>
            </a:endParaRPr>
          </a:p>
          <a:p>
            <a:pPr marL="76200" indent="0" algn="just" fontAlgn="base">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cs typeface="Times New Roman" panose="02020603050405020304" pitchFamily="18" charset="0"/>
              </a:rPr>
              <a:t>Các</a:t>
            </a:r>
            <a:r>
              <a:rPr lang="en-US" sz="1800" dirty="0" smtClean="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loại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vỏ</a:t>
            </a:r>
            <a:r>
              <a:rPr lang="en-US" sz="1800" dirty="0">
                <a:solidFill>
                  <a:srgbClr val="002060"/>
                </a:solidFill>
                <a:latin typeface="Times New Roman" panose="02020603050405020304" pitchFamily="18" charset="0"/>
                <a:cs typeface="Times New Roman" panose="02020603050405020304" pitchFamily="18" charset="0"/>
              </a:rPr>
              <a:t> chai </a:t>
            </a:r>
            <a:r>
              <a:rPr lang="en-US" sz="1800" dirty="0" err="1">
                <a:solidFill>
                  <a:srgbClr val="002060"/>
                </a:solidFill>
                <a:latin typeface="Times New Roman" panose="02020603050405020304" pitchFamily="18" charset="0"/>
                <a:cs typeface="Times New Roman" panose="02020603050405020304" pitchFamily="18" charset="0"/>
              </a:rPr>
              <a:t>nước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lọc</a:t>
            </a:r>
            <a:r>
              <a:rPr lang="vi-VN" sz="1800" dirty="0">
                <a:solidFill>
                  <a:srgbClr val="002060"/>
                </a:solidFill>
                <a:latin typeface="Times New Roman" panose="02020603050405020304" pitchFamily="18" charset="0"/>
                <a:cs typeface="Times New Roman" panose="02020603050405020304" pitchFamily="18" charset="0"/>
              </a:rPr>
              <a:t> </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fontAlgn="base">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a:t>
            </a:r>
            <a:r>
              <a:rPr lang="en-US" sz="1800" dirty="0" err="1" smtClean="0">
                <a:solidFill>
                  <a:srgbClr val="002060"/>
                </a:solidFill>
                <a:latin typeface="Times New Roman" panose="02020603050405020304" pitchFamily="18" charset="0"/>
                <a:cs typeface="Times New Roman" panose="02020603050405020304" pitchFamily="18" charset="0"/>
              </a:rPr>
              <a:t>iấy</a:t>
            </a:r>
            <a:r>
              <a:rPr lang="en-US" sz="1800" dirty="0" smtClean="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màu</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fontAlgn="base">
              <a:buNone/>
            </a:pPr>
            <a:r>
              <a:rPr lang="en-US" sz="1800" dirty="0">
                <a:solidFill>
                  <a:srgbClr val="002060"/>
                </a:solidFill>
                <a:latin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cs typeface="Times New Roman" panose="02020603050405020304" pitchFamily="18" charset="0"/>
              </a:rPr>
              <a:t>Kéo, hồ dán</a:t>
            </a:r>
            <a:endParaRPr lang="en-US" sz="1800" dirty="0">
              <a:solidFill>
                <a:srgbClr val="002060"/>
              </a:solidFill>
              <a:latin typeface="Times New Roman" panose="02020603050405020304" pitchFamily="18" charset="0"/>
              <a:cs typeface="Times New Roman" panose="02020603050405020304" pitchFamily="18" charset="0"/>
            </a:endParaRPr>
          </a:p>
          <a:p>
            <a:pPr marL="76200" indent="0" algn="just">
              <a:buNone/>
            </a:pP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Cô</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hướng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dẫn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sau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đó</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trẻ</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thực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cs typeface="Times New Roman" panose="02020603050405020304" pitchFamily="18" charset="0"/>
              </a:rPr>
              <a:t>hiện</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3" name="Google Shape;349;p38"/>
          <p:cNvSpPr txBox="1">
            <a:spLocks/>
          </p:cNvSpPr>
          <p:nvPr/>
        </p:nvSpPr>
        <p:spPr>
          <a:xfrm>
            <a:off x="533400" y="0"/>
            <a:ext cx="8382000" cy="99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marR="0" lvl="0" indent="0" algn="l" defTabSz="914400" rtl="0" eaLnBrk="1" fontAlgn="auto" latinLnBrk="0" hangingPunct="1">
              <a:lnSpc>
                <a:spcPct val="100000"/>
              </a:lnSpc>
              <a:spcBef>
                <a:spcPts val="600"/>
              </a:spcBef>
              <a:spcAft>
                <a:spcPts val="0"/>
              </a:spcAft>
              <a:buClr>
                <a:srgbClr val="9BCF63"/>
              </a:buClr>
              <a:buSzPts val="2400"/>
              <a:buFont typeface="Pontano Sans"/>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Một</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số</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hoạt</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động</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hướng</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dẫn</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trẻ</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làm</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đồ</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dùng</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đồ</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chơi</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từ</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pt-PT"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rác thải nhựa và nilon </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endParaRPr>
          </a:p>
        </p:txBody>
      </p:sp>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827768"/>
            <a:ext cx="501015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841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rgbClr val="9BCF63"/>
          </a:fgClr>
          <a:bgClr>
            <a:schemeClr val="bg1"/>
          </a:bgClr>
        </a:pattFill>
        <a:effectLst/>
      </p:bgPr>
    </p:bg>
    <p:spTree>
      <p:nvGrpSpPr>
        <p:cNvPr id="1" name="Shape 347"/>
        <p:cNvGrpSpPr/>
        <p:nvPr/>
      </p:nvGrpSpPr>
      <p:grpSpPr>
        <a:xfrm>
          <a:off x="0" y="0"/>
          <a:ext cx="0" cy="0"/>
          <a:chOff x="0" y="0"/>
          <a:chExt cx="0" cy="0"/>
        </a:xfrm>
      </p:grpSpPr>
      <p:sp>
        <p:nvSpPr>
          <p:cNvPr id="7" name="Google Shape;349;p38"/>
          <p:cNvSpPr txBox="1">
            <a:spLocks/>
          </p:cNvSpPr>
          <p:nvPr/>
        </p:nvSpPr>
        <p:spPr>
          <a:xfrm>
            <a:off x="228600" y="1504950"/>
            <a:ext cx="3200400" cy="167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marR="0" lvl="0" indent="0" algn="just" defTabSz="914400" rtl="0" eaLnBrk="1" fontAlgn="auto" latinLnBrk="0" hangingPunct="1">
              <a:lnSpc>
                <a:spcPct val="100000"/>
              </a:lnSpc>
              <a:spcBef>
                <a:spcPts val="600"/>
              </a:spcBef>
              <a:spcAft>
                <a:spcPts val="0"/>
              </a:spcAft>
              <a:buClr>
                <a:srgbClr val="9BCF63"/>
              </a:buClr>
              <a:buSzPts val="2400"/>
              <a:buFont typeface="Pontano Sans"/>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Pontano Sans"/>
              </a:rPr>
              <a:t>d</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Làm</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dù</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từ</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túi</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ni</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lông</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endParaRPr>
          </a:p>
          <a:p>
            <a:pPr marL="76200" marR="0" lvl="0" indent="0" algn="just" defTabSz="914400" rtl="0" eaLnBrk="1" fontAlgn="auto" latinLnBrk="0" hangingPunct="1">
              <a:lnSpc>
                <a:spcPct val="100000"/>
              </a:lnSpc>
              <a:spcBef>
                <a:spcPts val="600"/>
              </a:spcBef>
              <a:spcAft>
                <a:spcPts val="0"/>
              </a:spcAft>
              <a:buClr>
                <a:srgbClr val="9BCF63"/>
              </a:buClr>
              <a:buSzPts val="2400"/>
              <a:buFont typeface="Pontano Sans"/>
              <a:buNone/>
              <a:tabLst/>
              <a:defRPr/>
            </a:pPr>
            <a:r>
              <a:rPr kumimoji="0" lang="vi-VN"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Vật liệu: túi ni lông, dây chỉ,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các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loại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vỏ</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hộp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sữa</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chua</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endParaRPr>
          </a:p>
          <a:p>
            <a:pPr marL="76200" marR="0" lvl="0" indent="0" algn="just" defTabSz="914400" rtl="0" eaLnBrk="1" fontAlgn="auto" latinLnBrk="0" hangingPunct="1">
              <a:lnSpc>
                <a:spcPct val="100000"/>
              </a:lnSpc>
              <a:spcBef>
                <a:spcPts val="600"/>
              </a:spcBef>
              <a:spcAft>
                <a:spcPts val="0"/>
              </a:spcAft>
              <a:buClr>
                <a:srgbClr val="9BCF63"/>
              </a:buClr>
              <a:buSzPts val="2400"/>
              <a:buFont typeface="Pontano Sans"/>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dẫn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sau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đó</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cho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trẻ</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thực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Pontano Sans"/>
              </a:rPr>
              <a:t>hiện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endParaRPr>
          </a:p>
        </p:txBody>
      </p:sp>
      <p:sp>
        <p:nvSpPr>
          <p:cNvPr id="3" name="Google Shape;349;p38"/>
          <p:cNvSpPr txBox="1">
            <a:spLocks/>
          </p:cNvSpPr>
          <p:nvPr/>
        </p:nvSpPr>
        <p:spPr>
          <a:xfrm>
            <a:off x="533400" y="0"/>
            <a:ext cx="8382000" cy="99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marR="0" lvl="0" indent="0" algn="l" defTabSz="914400" rtl="0" eaLnBrk="1" fontAlgn="auto" latinLnBrk="0" hangingPunct="1">
              <a:lnSpc>
                <a:spcPct val="100000"/>
              </a:lnSpc>
              <a:spcBef>
                <a:spcPts val="600"/>
              </a:spcBef>
              <a:spcAft>
                <a:spcPts val="0"/>
              </a:spcAft>
              <a:buClr>
                <a:srgbClr val="9BCF63"/>
              </a:buClr>
              <a:buSzPts val="2400"/>
              <a:buFont typeface="Pontano Sans"/>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Một</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số</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hoạt</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động</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hướng</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dẫn</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trẻ</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làm</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đồ</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dùng</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đồ</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chơi</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Pontano Sans"/>
              </a:rPr>
              <a:t>từ</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 </a:t>
            </a:r>
            <a:r>
              <a:rPr kumimoji="0" lang="pt-PT" sz="1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rPr>
              <a:t>rác thải nhựa và nilon </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Pontano Sans"/>
            </a:endParaRPr>
          </a:p>
        </p:txBody>
      </p:sp>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895350"/>
            <a:ext cx="51181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153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533400" y="167707"/>
            <a:ext cx="8300605" cy="540885"/>
          </a:xfrm>
          <a:prstGeom prst="rect">
            <a:avLst/>
          </a:prstGeom>
        </p:spPr>
        <p:txBody>
          <a:bodyPr spcFirstLastPara="1" wrap="square" lIns="91425" tIns="91425" rIns="91425" bIns="91425" anchor="b" anchorCtr="0">
            <a:noAutofit/>
          </a:bodyPr>
          <a:lstStyle/>
          <a:p>
            <a:pPr algn="just">
              <a:lnSpc>
                <a:spcPct val="115000"/>
              </a:lnSpc>
            </a:pPr>
            <a:r>
              <a:rPr lang="pt-PT" sz="1600" b="1" dirty="0" smtClean="0">
                <a:solidFill>
                  <a:srgbClr val="002060"/>
                </a:solidFill>
                <a:latin typeface="Times New Roman" panose="02020603050405020304" pitchFamily="18" charset="0"/>
                <a:cs typeface="Times New Roman" panose="02020603050405020304" pitchFamily="18" charset="0"/>
              </a:rPr>
              <a:t>3.1.3</a:t>
            </a:r>
            <a:r>
              <a:rPr lang="pt-PT" sz="1600" b="1" dirty="0">
                <a:solidFill>
                  <a:srgbClr val="002060"/>
                </a:solidFill>
                <a:latin typeface="Times New Roman" panose="02020603050405020304" pitchFamily="18" charset="0"/>
                <a:cs typeface="Times New Roman" panose="02020603050405020304" pitchFamily="18" charset="0"/>
              </a:rPr>
              <a:t>. Biện pháp 3: Kết hợp với phụ huynh trong việc hình thành kỹ năng bảo vệ môi trường - </a:t>
            </a:r>
            <a:r>
              <a:rPr lang="en-US" sz="1600" b="1" dirty="0" err="1">
                <a:solidFill>
                  <a:srgbClr val="002060"/>
                </a:solidFill>
                <a:latin typeface="Times New Roman" panose="02020603050405020304" pitchFamily="18" charset="0"/>
                <a:cs typeface="Times New Roman" panose="02020603050405020304" pitchFamily="18" charset="0"/>
              </a:rPr>
              <a:t>Giảm</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thiểu</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rác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thải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nhựa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túi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nilon</a:t>
            </a:r>
            <a:r>
              <a:rPr lang="pt-PT" sz="1600" b="1" dirty="0">
                <a:solidFill>
                  <a:srgbClr val="002060"/>
                </a:solidFill>
                <a:latin typeface="Times New Roman" panose="02020603050405020304" pitchFamily="18" charset="0"/>
                <a:cs typeface="Times New Roman" panose="02020603050405020304" pitchFamily="18" charset="0"/>
              </a:rPr>
              <a:t> cho trẻ trong trường mầm non.</a:t>
            </a:r>
            <a:endParaRPr lang="en-US" sz="1600" dirty="0">
              <a:solidFill>
                <a:srgbClr val="002060"/>
              </a:solidFill>
              <a:effectLst/>
              <a:latin typeface="Times New Roman" panose="02020603050405020304" pitchFamily="18" charset="0"/>
              <a:cs typeface="Times New Roman" panose="02020603050405020304" pitchFamily="18" charset="0"/>
            </a:endParaRPr>
          </a:p>
        </p:txBody>
      </p:sp>
      <p:sp>
        <p:nvSpPr>
          <p:cNvPr id="2" name="Oval 1"/>
          <p:cNvSpPr/>
          <p:nvPr/>
        </p:nvSpPr>
        <p:spPr>
          <a:xfrm>
            <a:off x="1631373" y="1317424"/>
            <a:ext cx="4191000" cy="42261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Google Shape;349;p38"/>
          <p:cNvSpPr txBox="1">
            <a:spLocks/>
          </p:cNvSpPr>
          <p:nvPr/>
        </p:nvSpPr>
        <p:spPr>
          <a:xfrm>
            <a:off x="1524000" y="742950"/>
            <a:ext cx="7284027" cy="388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buNone/>
            </a:pPr>
            <a:r>
              <a:rPr lang="pt-PT" sz="1600" dirty="0" smtClean="0">
                <a:solidFill>
                  <a:srgbClr val="002060"/>
                </a:solidFill>
                <a:latin typeface="Times New Roman" pitchFamily="18" charset="0"/>
                <a:cs typeface="Times New Roman" pitchFamily="18" charset="0"/>
              </a:rPr>
              <a:t>- Bên </a:t>
            </a:r>
            <a:r>
              <a:rPr lang="pt-PT" sz="1600" dirty="0">
                <a:solidFill>
                  <a:srgbClr val="002060"/>
                </a:solidFill>
                <a:latin typeface="Times New Roman" pitchFamily="18" charset="0"/>
                <a:cs typeface="Times New Roman" pitchFamily="18" charset="0"/>
              </a:rPr>
              <a:t>cạnh việc giáo dục trực tiếp cho trẻ, thì công tác tuyên truyền và phối hợp với phụ huynh trong việc giáo dục trẻ có ý thức bảo vệ môi trường -  </a:t>
            </a:r>
            <a:r>
              <a:rPr lang="vi-VN" sz="1600" dirty="0">
                <a:solidFill>
                  <a:srgbClr val="002060"/>
                </a:solidFill>
                <a:latin typeface="Times New Roman" pitchFamily="18" charset="0"/>
                <a:cs typeface="Times New Roman" pitchFamily="18" charset="0"/>
              </a:rPr>
              <a:t>Giảm thiểu rác thải nhựa và túi nilon</a:t>
            </a:r>
            <a:r>
              <a:rPr lang="pt-PT" sz="1600" dirty="0">
                <a:solidFill>
                  <a:srgbClr val="002060"/>
                </a:solidFill>
                <a:latin typeface="Times New Roman" pitchFamily="18" charset="0"/>
                <a:cs typeface="Times New Roman" pitchFamily="18" charset="0"/>
              </a:rPr>
              <a:t> trong trường mầm non là một việc làm mang lại hiệu quả rất </a:t>
            </a:r>
            <a:r>
              <a:rPr lang="pt-PT" sz="1600" dirty="0" smtClean="0">
                <a:solidFill>
                  <a:srgbClr val="002060"/>
                </a:solidFill>
                <a:latin typeface="Times New Roman" pitchFamily="18" charset="0"/>
                <a:cs typeface="Times New Roman" pitchFamily="18" charset="0"/>
              </a:rPr>
              <a:t>cao.</a:t>
            </a:r>
          </a:p>
          <a:p>
            <a:pPr marL="76200" indent="0">
              <a:buNone/>
            </a:pPr>
            <a:r>
              <a:rPr lang="en-US" sz="1600" dirty="0">
                <a:solidFill>
                  <a:srgbClr val="002060"/>
                </a:solidFill>
                <a:latin typeface="Times New Roman" panose="02020603050405020304" pitchFamily="18" charset="0"/>
                <a:cs typeface="Times New Roman" panose="02020603050405020304" pitchFamily="18" charset="0"/>
              </a:rPr>
              <a:t>- </a:t>
            </a:r>
            <a:r>
              <a:rPr lang="nl-NL" sz="1600" dirty="0">
                <a:solidFill>
                  <a:srgbClr val="002060"/>
                </a:solidFill>
                <a:latin typeface="Times New Roman" pitchFamily="18" charset="0"/>
                <a:cs typeface="Times New Roman" pitchFamily="18" charset="0"/>
              </a:rPr>
              <a:t>Hiểu rõ vấn đề này nên tôi đã cùng với những giáo viên khác trong lớp tuyên truyền cho cha mẹ trẻ về tác hại của rác thải nhựa đối với môi trường thông qua giờ đón và trả trẻ, thông qua họp phụ </a:t>
            </a:r>
            <a:r>
              <a:rPr lang="nl-NL" sz="1600" dirty="0" smtClean="0">
                <a:solidFill>
                  <a:srgbClr val="002060"/>
                </a:solidFill>
                <a:latin typeface="Times New Roman" pitchFamily="18" charset="0"/>
                <a:cs typeface="Times New Roman" pitchFamily="18" charset="0"/>
              </a:rPr>
              <a:t>huynh.</a:t>
            </a:r>
          </a:p>
          <a:p>
            <a:pPr marL="76200" indent="0">
              <a:buNone/>
            </a:pPr>
            <a:r>
              <a:rPr lang="nl-NL" sz="1600" dirty="0" smtClean="0">
                <a:solidFill>
                  <a:srgbClr val="002060"/>
                </a:solidFill>
                <a:latin typeface="Times New Roman" pitchFamily="18" charset="0"/>
                <a:cs typeface="Times New Roman" pitchFamily="18" charset="0"/>
              </a:rPr>
              <a:t>- Trưng </a:t>
            </a:r>
            <a:r>
              <a:rPr lang="nl-NL" sz="1600" dirty="0">
                <a:solidFill>
                  <a:srgbClr val="002060"/>
                </a:solidFill>
                <a:latin typeface="Times New Roman" pitchFamily="18" charset="0"/>
                <a:cs typeface="Times New Roman" pitchFamily="18" charset="0"/>
              </a:rPr>
              <a:t>bày các sản phẩm tái chế rác thải nhựa thành đồ dùng – đồ chơi, đồ trang trí, sản phẩm thân thiện với môi trường của cô và trẻ để giới thiệu tới phụ huynh</a:t>
            </a:r>
            <a:r>
              <a:rPr lang="nl-NL" sz="1600" dirty="0" smtClean="0">
                <a:solidFill>
                  <a:srgbClr val="002060"/>
                </a:solidFill>
                <a:latin typeface="Times New Roman" pitchFamily="18" charset="0"/>
                <a:cs typeface="Times New Roman" pitchFamily="18" charset="0"/>
              </a:rPr>
              <a:t>.</a:t>
            </a:r>
            <a:endParaRPr lang="en-US" sz="1600" dirty="0">
              <a:solidFill>
                <a:srgbClr val="002060"/>
              </a:solidFill>
              <a:latin typeface="Times New Roman" panose="02020603050405020304" pitchFamily="18" charset="0"/>
              <a:cs typeface="Times New Roman" panose="02020603050405020304" pitchFamily="18" charset="0"/>
            </a:endParaRPr>
          </a:p>
          <a:p>
            <a:pPr marL="76200" indent="0">
              <a:buNone/>
            </a:pPr>
            <a:r>
              <a:rPr lang="en-US" sz="1600" dirty="0" smtClean="0">
                <a:solidFill>
                  <a:srgbClr val="002060"/>
                </a:solidFill>
                <a:latin typeface="Times New Roman" pitchFamily="18" charset="0"/>
                <a:cs typeface="Times New Roman" pitchFamily="18" charset="0"/>
              </a:rPr>
              <a:t>- </a:t>
            </a:r>
            <a:r>
              <a:rPr lang="pt-PT" sz="1600" dirty="0" smtClean="0">
                <a:solidFill>
                  <a:srgbClr val="002060"/>
                </a:solidFill>
                <a:latin typeface="Times New Roman" pitchFamily="18" charset="0"/>
                <a:cs typeface="Times New Roman" pitchFamily="18" charset="0"/>
              </a:rPr>
              <a:t>Sưu </a:t>
            </a:r>
            <a:r>
              <a:rPr lang="pt-PT" sz="1600" dirty="0">
                <a:solidFill>
                  <a:srgbClr val="002060"/>
                </a:solidFill>
                <a:latin typeface="Times New Roman" pitchFamily="18" charset="0"/>
                <a:cs typeface="Times New Roman" pitchFamily="18" charset="0"/>
              </a:rPr>
              <a:t>tầm những mẫu đồ chơi được làm từ nhựa và nilon gửi lên nhóm zalo của lớp để giao nhiệm vụ cho trẻ về nhà thực hành tái chế rác thải nhựa cùng những người thân trong gia đình. </a:t>
            </a:r>
            <a:endParaRPr lang="pt-PT" sz="1600" dirty="0" smtClean="0">
              <a:solidFill>
                <a:srgbClr val="002060"/>
              </a:solidFill>
              <a:latin typeface="Times New Roman" pitchFamily="18" charset="0"/>
              <a:cs typeface="Times New Roman" pitchFamily="18" charset="0"/>
            </a:endParaRPr>
          </a:p>
          <a:p>
            <a:pPr marL="76200" indent="0">
              <a:buNone/>
            </a:pPr>
            <a:r>
              <a:rPr lang="en-US" sz="1600" dirty="0" smtClean="0">
                <a:solidFill>
                  <a:srgbClr val="002060"/>
                </a:solidFill>
                <a:latin typeface="Times New Roman" pitchFamily="18" charset="0"/>
                <a:cs typeface="Times New Roman" pitchFamily="18" charset="0"/>
              </a:rPr>
              <a:t>- </a:t>
            </a:r>
            <a:r>
              <a:rPr lang="vi-VN" sz="1600" dirty="0">
                <a:solidFill>
                  <a:srgbClr val="002060"/>
                </a:solidFill>
                <a:latin typeface="Times New Roman" pitchFamily="18" charset="0"/>
                <a:cs typeface="Times New Roman" pitchFamily="18" charset="0"/>
              </a:rPr>
              <a:t>Việc phối  kết hợp với cha mẹ học sinh về giáo dục trẻ bảo vệ môi trường là rất cần thiết: Vì qua trao đổi thông tin hai chiều giáo viên và gia đình trẻ cùng ý thức bảo vệ môi trường và là những tấm gương cho trẻ noi theo</a:t>
            </a:r>
            <a:r>
              <a:rPr lang="vi-VN" sz="1600" i="1" dirty="0">
                <a:solidFill>
                  <a:srgbClr val="002060"/>
                </a:solidFill>
                <a:latin typeface="Times New Roman" pitchFamily="18" charset="0"/>
                <a:cs typeface="Times New Roman" pitchFamily="18" charset="0"/>
              </a:rPr>
              <a:t>.</a:t>
            </a:r>
            <a:endParaRPr lang="en-US" sz="1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751414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4" name="Google Shape;324;p3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
        <p:nvSpPr>
          <p:cNvPr id="7" name="TextBox 6"/>
          <p:cNvSpPr txBox="1"/>
          <p:nvPr/>
        </p:nvSpPr>
        <p:spPr>
          <a:xfrm>
            <a:off x="1203732" y="147253"/>
            <a:ext cx="7010400" cy="523220"/>
          </a:xfrm>
          <a:prstGeom prst="rect">
            <a:avLst/>
          </a:prstGeom>
          <a:noFill/>
        </p:spPr>
        <p:txBody>
          <a:bodyPr wrap="square" rtlCol="0">
            <a:spAutoFit/>
          </a:bodyPr>
          <a:lstStyle/>
          <a:p>
            <a:pPr algn="ctr"/>
            <a:r>
              <a:rPr lang="en-US" sz="2800" b="1" u="sng" dirty="0" smtClean="0">
                <a:solidFill>
                  <a:srgbClr val="002060"/>
                </a:solidFill>
                <a:latin typeface="Times New Roman" pitchFamily="18" charset="0"/>
                <a:cs typeface="Times New Roman" pitchFamily="18" charset="0"/>
              </a:rPr>
              <a:t>CẤU TRÚC BIỆN PHÁP SÁNG TẠO</a:t>
            </a:r>
            <a:endParaRPr lang="en-US" sz="2800" b="1" u="sng" dirty="0">
              <a:solidFill>
                <a:srgbClr val="002060"/>
              </a:solidFill>
              <a:latin typeface="Times New Roman" pitchFamily="18" charset="0"/>
              <a:cs typeface="Times New Roman" pitchFamily="18" charset="0"/>
            </a:endParaRPr>
          </a:p>
        </p:txBody>
      </p:sp>
      <p:sp>
        <p:nvSpPr>
          <p:cNvPr id="8" name="Rectangle 7"/>
          <p:cNvSpPr/>
          <p:nvPr/>
        </p:nvSpPr>
        <p:spPr>
          <a:xfrm>
            <a:off x="1348611" y="1232958"/>
            <a:ext cx="2483063" cy="707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2060"/>
                </a:solidFill>
                <a:latin typeface="Times New Roman" panose="02020603050405020304" pitchFamily="18" charset="0"/>
                <a:cs typeface="Times New Roman" panose="02020603050405020304" pitchFamily="18" charset="0"/>
              </a:rPr>
              <a:t>I</a:t>
            </a:r>
            <a:r>
              <a:rPr lang="vi-VN" sz="1800" b="1" dirty="0">
                <a:solidFill>
                  <a:srgbClr val="002060"/>
                </a:solidFill>
                <a:latin typeface="Times New Roman" panose="02020603050405020304" pitchFamily="18" charset="0"/>
                <a:cs typeface="Times New Roman" panose="02020603050405020304" pitchFamily="18" charset="0"/>
              </a:rPr>
              <a:t>. TÊN </a:t>
            </a:r>
            <a:r>
              <a:rPr lang="en-US" sz="1800" b="1" dirty="0">
                <a:solidFill>
                  <a:srgbClr val="002060"/>
                </a:solidFill>
                <a:latin typeface="Times New Roman" panose="02020603050405020304" pitchFamily="18" charset="0"/>
                <a:cs typeface="Times New Roman" panose="02020603050405020304" pitchFamily="18" charset="0"/>
              </a:rPr>
              <a:t>BIỆN PHÁP</a:t>
            </a:r>
            <a:r>
              <a:rPr lang="vi-VN" sz="1800" b="1" dirty="0">
                <a:solidFill>
                  <a:srgbClr val="002060"/>
                </a:solidFill>
                <a:latin typeface="Times New Roman" panose="02020603050405020304" pitchFamily="18" charset="0"/>
                <a:cs typeface="Times New Roman" panose="02020603050405020304" pitchFamily="18" charset="0"/>
              </a:rPr>
              <a:t>, LĨNH VỰC ÁP DỤNG</a:t>
            </a:r>
            <a:endParaRPr lang="en-US" sz="1800" dirty="0">
              <a:solidFill>
                <a:srgbClr val="002060"/>
              </a:solidFill>
              <a:latin typeface="Times New Roman" panose="02020603050405020304" pitchFamily="18" charset="0"/>
              <a:cs typeface="Times New Roman" panose="02020603050405020304" pitchFamily="18" charset="0"/>
            </a:endParaRPr>
          </a:p>
        </p:txBody>
      </p:sp>
      <p:cxnSp>
        <p:nvCxnSpPr>
          <p:cNvPr id="9" name="Straight Arrow Connector 8"/>
          <p:cNvCxnSpPr>
            <a:stCxn id="8" idx="3"/>
            <a:endCxn id="10" idx="1"/>
          </p:cNvCxnSpPr>
          <p:nvPr/>
        </p:nvCxnSpPr>
        <p:spPr>
          <a:xfrm flipV="1">
            <a:off x="3831674" y="1227410"/>
            <a:ext cx="567815" cy="359482"/>
          </a:xfrm>
          <a:prstGeom prst="straightConnector1">
            <a:avLst/>
          </a:prstGeom>
          <a:ln>
            <a:solidFill>
              <a:schemeClr val="bg1"/>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0" name="Rectangle 9"/>
          <p:cNvSpPr/>
          <p:nvPr/>
        </p:nvSpPr>
        <p:spPr>
          <a:xfrm>
            <a:off x="4399489" y="1009650"/>
            <a:ext cx="2542979" cy="4355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Times New Roman" panose="02020603050405020304" pitchFamily="18" charset="0"/>
                <a:cs typeface="Times New Roman" panose="02020603050405020304" pitchFamily="18" charset="0"/>
              </a:rPr>
              <a:t>1</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Tên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biện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pháp</a:t>
            </a:r>
            <a:endParaRPr lang="en-US" sz="1800" dirty="0">
              <a:solidFill>
                <a:srgbClr val="002060"/>
              </a:solidFill>
              <a:latin typeface="Times New Roman" pitchFamily="18" charset="0"/>
              <a:cs typeface="Times New Roman" pitchFamily="18" charset="0"/>
            </a:endParaRPr>
          </a:p>
        </p:txBody>
      </p:sp>
      <p:sp>
        <p:nvSpPr>
          <p:cNvPr id="11" name="Rectangle 10"/>
          <p:cNvSpPr/>
          <p:nvPr/>
        </p:nvSpPr>
        <p:spPr>
          <a:xfrm>
            <a:off x="4375244" y="1542754"/>
            <a:ext cx="2542979" cy="423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2060"/>
                </a:solidFill>
                <a:latin typeface="Times New Roman" panose="02020603050405020304" pitchFamily="18" charset="0"/>
                <a:cs typeface="Times New Roman" panose="02020603050405020304" pitchFamily="18" charset="0"/>
              </a:rPr>
              <a:t>2. </a:t>
            </a:r>
            <a:r>
              <a:rPr lang="vi-VN" sz="1800" b="1" dirty="0">
                <a:solidFill>
                  <a:srgbClr val="002060"/>
                </a:solidFill>
                <a:latin typeface="Times New Roman" panose="02020603050405020304" pitchFamily="18" charset="0"/>
                <a:cs typeface="Times New Roman" panose="02020603050405020304" pitchFamily="18" charset="0"/>
              </a:rPr>
              <a:t>Lĩnh vực áp dụng</a:t>
            </a:r>
            <a:endParaRPr lang="en-US" sz="1800" b="1" dirty="0">
              <a:solidFill>
                <a:srgbClr val="002060"/>
              </a:solidFill>
              <a:latin typeface="Times New Roman" pitchFamily="18" charset="0"/>
              <a:cs typeface="Times New Roman" pitchFamily="18" charset="0"/>
            </a:endParaRPr>
          </a:p>
        </p:txBody>
      </p:sp>
      <p:sp>
        <p:nvSpPr>
          <p:cNvPr id="12" name="Rectangle 11"/>
          <p:cNvSpPr/>
          <p:nvPr/>
        </p:nvSpPr>
        <p:spPr>
          <a:xfrm>
            <a:off x="1370497" y="2527055"/>
            <a:ext cx="2461177" cy="6286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2060"/>
                </a:solidFill>
                <a:latin typeface="Times New Roman" panose="02020603050405020304" pitchFamily="18" charset="0"/>
                <a:cs typeface="Times New Roman" panose="02020603050405020304" pitchFamily="18" charset="0"/>
              </a:rPr>
              <a:t>II. NỘI DUNG BIỆN PHÁP</a:t>
            </a:r>
            <a:endParaRPr lang="en-US" sz="1800" dirty="0">
              <a:solidFill>
                <a:srgbClr val="00206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12" idx="3"/>
            <a:endCxn id="15" idx="1"/>
          </p:cNvCxnSpPr>
          <p:nvPr/>
        </p:nvCxnSpPr>
        <p:spPr>
          <a:xfrm flipV="1">
            <a:off x="3831674" y="2325195"/>
            <a:ext cx="559549" cy="51618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12" idx="3"/>
            <a:endCxn id="16" idx="1"/>
          </p:cNvCxnSpPr>
          <p:nvPr/>
        </p:nvCxnSpPr>
        <p:spPr>
          <a:xfrm>
            <a:off x="3831674" y="2841380"/>
            <a:ext cx="532794" cy="1289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15" name="Rectangle 14"/>
          <p:cNvSpPr/>
          <p:nvPr/>
        </p:nvSpPr>
        <p:spPr>
          <a:xfrm>
            <a:off x="4391223" y="2124207"/>
            <a:ext cx="2542978" cy="401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latin typeface="Times New Roman" panose="02020603050405020304" pitchFamily="18" charset="0"/>
                <a:cs typeface="Times New Roman" panose="02020603050405020304" pitchFamily="18" charset="0"/>
              </a:rPr>
              <a:t>1. </a:t>
            </a:r>
            <a:r>
              <a:rPr lang="vi-VN" sz="2000" b="1" dirty="0">
                <a:solidFill>
                  <a:srgbClr val="002060"/>
                </a:solidFill>
                <a:latin typeface="Times New Roman" panose="02020603050405020304" pitchFamily="18" charset="0"/>
                <a:cs typeface="Times New Roman" panose="02020603050405020304" pitchFamily="18" charset="0"/>
              </a:rPr>
              <a:t>Cơ sở lí luận</a:t>
            </a:r>
            <a:endParaRPr lang="en-US" sz="2000" b="1" dirty="0">
              <a:solidFill>
                <a:srgbClr val="002060"/>
              </a:solidFill>
              <a:latin typeface="Times New Roman" pitchFamily="18" charset="0"/>
              <a:cs typeface="Times New Roman" pitchFamily="18" charset="0"/>
            </a:endParaRPr>
          </a:p>
        </p:txBody>
      </p:sp>
      <p:sp>
        <p:nvSpPr>
          <p:cNvPr id="16" name="Rectangle 15"/>
          <p:cNvSpPr/>
          <p:nvPr/>
        </p:nvSpPr>
        <p:spPr>
          <a:xfrm>
            <a:off x="4364468" y="2653286"/>
            <a:ext cx="2546220" cy="401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2060"/>
                </a:solidFill>
                <a:latin typeface="Times New Roman" panose="02020603050405020304" pitchFamily="18" charset="0"/>
                <a:cs typeface="Times New Roman" panose="02020603050405020304" pitchFamily="18" charset="0"/>
              </a:rPr>
              <a:t>2. </a:t>
            </a:r>
            <a:r>
              <a:rPr lang="en-US" sz="1800" b="1" dirty="0" err="1">
                <a:solidFill>
                  <a:srgbClr val="002060"/>
                </a:solidFill>
                <a:latin typeface="Times New Roman" panose="02020603050405020304" pitchFamily="18" charset="0"/>
                <a:cs typeface="Times New Roman" panose="02020603050405020304" pitchFamily="18" charset="0"/>
              </a:rPr>
              <a:t>Cơ</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sở</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thực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tiễn</a:t>
            </a:r>
            <a:endParaRPr lang="en-US" sz="1800" b="1" dirty="0">
              <a:solidFill>
                <a:srgbClr val="002060"/>
              </a:solidFill>
              <a:latin typeface="Times New Roman" pitchFamily="18" charset="0"/>
              <a:cs typeface="Times New Roman" pitchFamily="18" charset="0"/>
            </a:endParaRPr>
          </a:p>
        </p:txBody>
      </p:sp>
      <p:sp>
        <p:nvSpPr>
          <p:cNvPr id="17" name="Rectangle 16"/>
          <p:cNvSpPr/>
          <p:nvPr/>
        </p:nvSpPr>
        <p:spPr>
          <a:xfrm>
            <a:off x="1371600" y="3922215"/>
            <a:ext cx="2487784"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2060"/>
                </a:solidFill>
                <a:latin typeface="Times New Roman" panose="02020603050405020304" pitchFamily="18" charset="0"/>
                <a:cs typeface="Times New Roman" panose="02020603050405020304" pitchFamily="18" charset="0"/>
              </a:rPr>
              <a:t>III. PHẠM VI ÁP DỤNG CỦA BIỆN PHÁP</a:t>
            </a:r>
            <a:endParaRPr lang="en-US" sz="1800" dirty="0">
              <a:solidFill>
                <a:srgbClr val="002060"/>
              </a:solidFill>
              <a:latin typeface="Times New Roman" panose="02020603050405020304" pitchFamily="18" charset="0"/>
              <a:cs typeface="Times New Roman" panose="02020603050405020304" pitchFamily="18" charset="0"/>
            </a:endParaRPr>
          </a:p>
        </p:txBody>
      </p:sp>
      <p:cxnSp>
        <p:nvCxnSpPr>
          <p:cNvPr id="18" name="Straight Arrow Connector 17"/>
          <p:cNvCxnSpPr>
            <a:stCxn id="17" idx="3"/>
            <a:endCxn id="20" idx="1"/>
          </p:cNvCxnSpPr>
          <p:nvPr/>
        </p:nvCxnSpPr>
        <p:spPr>
          <a:xfrm>
            <a:off x="3859384" y="4379415"/>
            <a:ext cx="511056" cy="4338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353122" y="3181325"/>
            <a:ext cx="2557566" cy="587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2060"/>
                </a:solidFill>
                <a:latin typeface="Times New Roman" panose="02020603050405020304" pitchFamily="18" charset="0"/>
                <a:cs typeface="Times New Roman" panose="02020603050405020304" pitchFamily="18" charset="0"/>
              </a:rPr>
              <a:t>3</a:t>
            </a:r>
            <a:r>
              <a:rPr lang="vi-VN"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Các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biện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pháp</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thực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hiện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kết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quả</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đạt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được</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370440" y="4095749"/>
            <a:ext cx="2568911" cy="654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smtClean="0">
                <a:solidFill>
                  <a:srgbClr val="002060"/>
                </a:solidFill>
                <a:latin typeface="Times New Roman" panose="02020603050405020304" pitchFamily="18" charset="0"/>
                <a:cs typeface="Times New Roman" pitchFamily="18" charset="0"/>
              </a:rPr>
              <a:t>Phạm</a:t>
            </a:r>
            <a:r>
              <a:rPr lang="en-US" sz="1800" b="1" dirty="0" smtClean="0">
                <a:solidFill>
                  <a:srgbClr val="002060"/>
                </a:solidFill>
                <a:latin typeface="Times New Roman" pitchFamily="18" charset="0"/>
                <a:cs typeface="Times New Roman" pitchFamily="18" charset="0"/>
              </a:rPr>
              <a:t> vi </a:t>
            </a:r>
            <a:r>
              <a:rPr lang="en-US" sz="1800" b="1" dirty="0" err="1" smtClean="0">
                <a:solidFill>
                  <a:srgbClr val="002060"/>
                </a:solidFill>
                <a:latin typeface="Times New Roman" pitchFamily="18" charset="0"/>
                <a:cs typeface="Times New Roman" pitchFamily="18" charset="0"/>
              </a:rPr>
              <a:t>áp</a:t>
            </a:r>
            <a:r>
              <a:rPr lang="en-US" sz="1800" b="1" dirty="0" smtClean="0">
                <a:solidFill>
                  <a:srgbClr val="002060"/>
                </a:solidFill>
                <a:latin typeface="Times New Roman" pitchFamily="18" charset="0"/>
                <a:cs typeface="Times New Roman" pitchFamily="18" charset="0"/>
              </a:rPr>
              <a:t> </a:t>
            </a:r>
            <a:r>
              <a:rPr lang="en-US" sz="1800" b="1" dirty="0" err="1" smtClean="0">
                <a:solidFill>
                  <a:srgbClr val="002060"/>
                </a:solidFill>
                <a:latin typeface="Times New Roman" pitchFamily="18" charset="0"/>
                <a:cs typeface="Times New Roman" pitchFamily="18" charset="0"/>
              </a:rPr>
              <a:t>dụng</a:t>
            </a:r>
            <a:r>
              <a:rPr lang="en-US" sz="1800" b="1" dirty="0" smtClean="0">
                <a:solidFill>
                  <a:srgbClr val="002060"/>
                </a:solidFill>
                <a:latin typeface="Times New Roman" pitchFamily="18" charset="0"/>
                <a:cs typeface="Times New Roman" pitchFamily="18" charset="0"/>
              </a:rPr>
              <a:t> </a:t>
            </a:r>
            <a:r>
              <a:rPr lang="en-US" sz="1800" b="1" dirty="0" err="1" smtClean="0">
                <a:solidFill>
                  <a:srgbClr val="002060"/>
                </a:solidFill>
                <a:latin typeface="Times New Roman" pitchFamily="18" charset="0"/>
                <a:cs typeface="Times New Roman" pitchFamily="18" charset="0"/>
              </a:rPr>
              <a:t>của</a:t>
            </a:r>
            <a:r>
              <a:rPr lang="en-US" sz="1800" b="1" dirty="0" smtClean="0">
                <a:solidFill>
                  <a:srgbClr val="002060"/>
                </a:solidFill>
                <a:latin typeface="Times New Roman" pitchFamily="18" charset="0"/>
                <a:cs typeface="Times New Roman" pitchFamily="18" charset="0"/>
              </a:rPr>
              <a:t> </a:t>
            </a:r>
            <a:r>
              <a:rPr lang="en-US" sz="1800" b="1" dirty="0" err="1" smtClean="0">
                <a:solidFill>
                  <a:srgbClr val="002060"/>
                </a:solidFill>
                <a:latin typeface="Times New Roman" pitchFamily="18" charset="0"/>
                <a:cs typeface="Times New Roman" pitchFamily="18" charset="0"/>
              </a:rPr>
              <a:t>biện</a:t>
            </a:r>
            <a:r>
              <a:rPr lang="en-US" sz="1800" b="1" dirty="0" smtClean="0">
                <a:solidFill>
                  <a:srgbClr val="002060"/>
                </a:solidFill>
                <a:latin typeface="Times New Roman" pitchFamily="18" charset="0"/>
                <a:cs typeface="Times New Roman" pitchFamily="18" charset="0"/>
              </a:rPr>
              <a:t> </a:t>
            </a:r>
            <a:r>
              <a:rPr lang="en-US" sz="1800" b="1" dirty="0" err="1" smtClean="0">
                <a:solidFill>
                  <a:srgbClr val="002060"/>
                </a:solidFill>
                <a:latin typeface="Times New Roman" pitchFamily="18" charset="0"/>
                <a:cs typeface="Times New Roman" pitchFamily="18" charset="0"/>
              </a:rPr>
              <a:t>pháp</a:t>
            </a:r>
            <a:endParaRPr lang="en-US" sz="1800" dirty="0">
              <a:solidFill>
                <a:srgbClr val="002060"/>
              </a:solidFill>
              <a:latin typeface="Times New Roman" pitchFamily="18" charset="0"/>
              <a:cs typeface="Times New Roman" pitchFamily="18" charset="0"/>
            </a:endParaRPr>
          </a:p>
        </p:txBody>
      </p:sp>
      <p:cxnSp>
        <p:nvCxnSpPr>
          <p:cNvPr id="21" name="Straight Arrow Connector 20"/>
          <p:cNvCxnSpPr>
            <a:stCxn id="8" idx="3"/>
            <a:endCxn id="11" idx="1"/>
          </p:cNvCxnSpPr>
          <p:nvPr/>
        </p:nvCxnSpPr>
        <p:spPr>
          <a:xfrm>
            <a:off x="3831674" y="1586892"/>
            <a:ext cx="543570" cy="167686"/>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2" idx="3"/>
            <a:endCxn id="19" idx="1"/>
          </p:cNvCxnSpPr>
          <p:nvPr/>
        </p:nvCxnSpPr>
        <p:spPr>
          <a:xfrm>
            <a:off x="3831674" y="2841380"/>
            <a:ext cx="521448" cy="633632"/>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circle(in)">
                                      <p:cBhvr>
                                        <p:cTn id="73" dur="20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circle(in)">
                                      <p:cBhvr>
                                        <p:cTn id="78" dur="20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circle(in)">
                                      <p:cBhvr>
                                        <p:cTn id="8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5" grpId="0" animBg="1"/>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20">
          <a:fgClr>
            <a:srgbClr val="76E67B"/>
          </a:fgClr>
          <a:bgClr>
            <a:schemeClr val="bg1"/>
          </a:bgClr>
        </a:pattFill>
        <a:effectLst/>
      </p:bgPr>
    </p:bg>
    <p:spTree>
      <p:nvGrpSpPr>
        <p:cNvPr id="1" name="Shape 347"/>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25238000"/>
              </p:ext>
            </p:extLst>
          </p:nvPr>
        </p:nvGraphicFramePr>
        <p:xfrm>
          <a:off x="762000" y="1047751"/>
          <a:ext cx="7620000" cy="3368039"/>
        </p:xfrm>
        <a:graphic>
          <a:graphicData uri="http://schemas.openxmlformats.org/drawingml/2006/table">
            <a:tbl>
              <a:tblPr firstRow="1" firstCol="1" bandRow="1">
                <a:tableStyleId>{50B5312F-7FE8-480C-8171-7A25572A46DA}</a:tableStyleId>
              </a:tblPr>
              <a:tblGrid>
                <a:gridCol w="3820378">
                  <a:extLst>
                    <a:ext uri="{9D8B030D-6E8A-4147-A177-3AD203B41FA5}">
                      <a16:colId xmlns:a16="http://schemas.microsoft.com/office/drawing/2014/main" val="3157194517"/>
                    </a:ext>
                  </a:extLst>
                </a:gridCol>
                <a:gridCol w="909993">
                  <a:extLst>
                    <a:ext uri="{9D8B030D-6E8A-4147-A177-3AD203B41FA5}">
                      <a16:colId xmlns:a16="http://schemas.microsoft.com/office/drawing/2014/main" val="207982016"/>
                    </a:ext>
                  </a:extLst>
                </a:gridCol>
                <a:gridCol w="909993">
                  <a:extLst>
                    <a:ext uri="{9D8B030D-6E8A-4147-A177-3AD203B41FA5}">
                      <a16:colId xmlns:a16="http://schemas.microsoft.com/office/drawing/2014/main" val="4081391600"/>
                    </a:ext>
                  </a:extLst>
                </a:gridCol>
                <a:gridCol w="989818">
                  <a:extLst>
                    <a:ext uri="{9D8B030D-6E8A-4147-A177-3AD203B41FA5}">
                      <a16:colId xmlns:a16="http://schemas.microsoft.com/office/drawing/2014/main" val="2172046243"/>
                    </a:ext>
                  </a:extLst>
                </a:gridCol>
                <a:gridCol w="989818">
                  <a:extLst>
                    <a:ext uri="{9D8B030D-6E8A-4147-A177-3AD203B41FA5}">
                      <a16:colId xmlns:a16="http://schemas.microsoft.com/office/drawing/2014/main" val="1146591977"/>
                    </a:ext>
                  </a:extLst>
                </a:gridCol>
              </a:tblGrid>
              <a:tr h="594327">
                <a:tc rowSpan="2">
                  <a:txBody>
                    <a:bodyPr/>
                    <a:lstStyle/>
                    <a:p>
                      <a:pPr indent="540385" algn="just">
                        <a:tabLst>
                          <a:tab pos="450215" algn="l"/>
                        </a:tabLst>
                      </a:pPr>
                      <a:r>
                        <a:rPr lang="vi-VN" sz="1600" dirty="0">
                          <a:solidFill>
                            <a:srgbClr val="002060"/>
                          </a:solidFill>
                          <a:effectLst/>
                          <a:latin typeface="+mj-lt"/>
                        </a:rPr>
                        <a:t> </a:t>
                      </a:r>
                      <a:endParaRPr lang="en-US" sz="1600" dirty="0">
                        <a:solidFill>
                          <a:srgbClr val="002060"/>
                        </a:solidFill>
                        <a:effectLst/>
                        <a:latin typeface="+mj-lt"/>
                      </a:endParaRPr>
                    </a:p>
                    <a:p>
                      <a:pPr indent="540385" algn="just">
                        <a:tabLst>
                          <a:tab pos="450215" algn="l"/>
                        </a:tabLst>
                      </a:pPr>
                      <a:r>
                        <a:rPr lang="vi-VN" sz="1600" dirty="0">
                          <a:solidFill>
                            <a:srgbClr val="002060"/>
                          </a:solidFill>
                          <a:effectLst/>
                          <a:latin typeface="+mj-lt"/>
                        </a:rPr>
                        <a:t>Nội dung</a:t>
                      </a:r>
                      <a:endParaRPr lang="en-US" sz="1600" dirty="0">
                        <a:solidFill>
                          <a:srgbClr val="002060"/>
                        </a:solidFill>
                        <a:effectLst/>
                        <a:latin typeface="+mj-lt"/>
                      </a:endParaRPr>
                    </a:p>
                  </a:txBody>
                  <a:tcPr marL="50792" marR="50792" marT="0" marB="0" anchor="ctr"/>
                </a:tc>
                <a:tc gridSpan="2">
                  <a:txBody>
                    <a:bodyPr/>
                    <a:lstStyle/>
                    <a:p>
                      <a:pPr algn="ctr"/>
                      <a:r>
                        <a:rPr lang="vi-VN" sz="1600" dirty="0">
                          <a:solidFill>
                            <a:srgbClr val="002060"/>
                          </a:solidFill>
                          <a:effectLst/>
                          <a:latin typeface="+mj-lt"/>
                        </a:rPr>
                        <a:t>Trước khi</a:t>
                      </a:r>
                      <a:endParaRPr lang="en-US" sz="1600" dirty="0">
                        <a:solidFill>
                          <a:srgbClr val="002060"/>
                        </a:solidFill>
                        <a:effectLst/>
                        <a:latin typeface="+mj-lt"/>
                      </a:endParaRPr>
                    </a:p>
                    <a:p>
                      <a:pPr algn="ctr">
                        <a:lnSpc>
                          <a:spcPct val="115000"/>
                        </a:lnSpc>
                      </a:pPr>
                      <a:r>
                        <a:rPr lang="vi-VN" sz="1600" dirty="0">
                          <a:solidFill>
                            <a:srgbClr val="002060"/>
                          </a:solidFill>
                          <a:effectLst/>
                          <a:latin typeface="+mj-lt"/>
                        </a:rPr>
                        <a:t>tác động</a:t>
                      </a:r>
                      <a:endParaRPr lang="en-US" sz="1600" dirty="0">
                        <a:solidFill>
                          <a:srgbClr val="002060"/>
                        </a:solidFill>
                        <a:effectLst/>
                        <a:latin typeface="+mj-lt"/>
                      </a:endParaRPr>
                    </a:p>
                  </a:txBody>
                  <a:tcPr marL="50792" marR="50792" marT="0" marB="0" anchor="ctr"/>
                </a:tc>
                <a:tc hMerge="1">
                  <a:txBody>
                    <a:bodyPr/>
                    <a:lstStyle/>
                    <a:p>
                      <a:endParaRPr lang="en-US"/>
                    </a:p>
                  </a:txBody>
                  <a:tcPr/>
                </a:tc>
                <a:tc gridSpan="2">
                  <a:txBody>
                    <a:bodyPr/>
                    <a:lstStyle/>
                    <a:p>
                      <a:pPr algn="ctr"/>
                      <a:r>
                        <a:rPr lang="vi-VN" sz="1600">
                          <a:solidFill>
                            <a:srgbClr val="002060"/>
                          </a:solidFill>
                          <a:effectLst/>
                          <a:latin typeface="+mj-lt"/>
                        </a:rPr>
                        <a:t>Sau khi</a:t>
                      </a:r>
                      <a:endParaRPr lang="en-US" sz="1600">
                        <a:solidFill>
                          <a:srgbClr val="002060"/>
                        </a:solidFill>
                        <a:effectLst/>
                        <a:latin typeface="+mj-lt"/>
                      </a:endParaRPr>
                    </a:p>
                    <a:p>
                      <a:pPr algn="ctr">
                        <a:lnSpc>
                          <a:spcPct val="115000"/>
                        </a:lnSpc>
                      </a:pPr>
                      <a:r>
                        <a:rPr lang="vi-VN" sz="1600">
                          <a:solidFill>
                            <a:srgbClr val="002060"/>
                          </a:solidFill>
                          <a:effectLst/>
                          <a:latin typeface="+mj-lt"/>
                        </a:rPr>
                        <a:t>tác động</a:t>
                      </a:r>
                      <a:endParaRPr lang="en-US" sz="1600">
                        <a:solidFill>
                          <a:srgbClr val="002060"/>
                        </a:solidFill>
                        <a:effectLst/>
                        <a:latin typeface="+mj-lt"/>
                      </a:endParaRPr>
                    </a:p>
                  </a:txBody>
                  <a:tcPr marL="50792" marR="50792" marT="0" marB="0" anchor="ctr"/>
                </a:tc>
                <a:tc hMerge="1">
                  <a:txBody>
                    <a:bodyPr/>
                    <a:lstStyle/>
                    <a:p>
                      <a:endParaRPr lang="en-US"/>
                    </a:p>
                  </a:txBody>
                  <a:tcPr/>
                </a:tc>
                <a:extLst>
                  <a:ext uri="{0D108BD9-81ED-4DB2-BD59-A6C34878D82A}">
                    <a16:rowId xmlns:a16="http://schemas.microsoft.com/office/drawing/2014/main" val="1155242451"/>
                  </a:ext>
                </a:extLst>
              </a:tr>
              <a:tr h="629327">
                <a:tc vMerge="1">
                  <a:txBody>
                    <a:bodyPr/>
                    <a:lstStyle/>
                    <a:p>
                      <a:endParaRPr lang="en-US"/>
                    </a:p>
                  </a:txBody>
                  <a:tcPr/>
                </a:tc>
                <a:tc>
                  <a:txBody>
                    <a:bodyPr/>
                    <a:lstStyle/>
                    <a:p>
                      <a:pPr algn="just">
                        <a:lnSpc>
                          <a:spcPct val="115000"/>
                        </a:lnSpc>
                      </a:pPr>
                      <a:r>
                        <a:rPr lang="vi-VN" sz="1600" dirty="0">
                          <a:solidFill>
                            <a:srgbClr val="002060"/>
                          </a:solidFill>
                          <a:effectLst/>
                          <a:latin typeface="+mj-lt"/>
                        </a:rPr>
                        <a:t>Số trẻ</a:t>
                      </a:r>
                      <a:endParaRPr lang="en-US" sz="1600" dirty="0">
                        <a:solidFill>
                          <a:srgbClr val="002060"/>
                        </a:solidFill>
                        <a:effectLst/>
                        <a:latin typeface="+mj-lt"/>
                      </a:endParaRPr>
                    </a:p>
                  </a:txBody>
                  <a:tcPr marL="50792" marR="50792" marT="0" marB="0" anchor="ctr"/>
                </a:tc>
                <a:tc>
                  <a:txBody>
                    <a:bodyPr/>
                    <a:lstStyle/>
                    <a:p>
                      <a:pPr algn="just">
                        <a:lnSpc>
                          <a:spcPct val="115000"/>
                        </a:lnSpc>
                      </a:pPr>
                      <a:r>
                        <a:rPr lang="vi-VN" sz="1600" dirty="0">
                          <a:solidFill>
                            <a:srgbClr val="002060"/>
                          </a:solidFill>
                          <a:effectLst/>
                          <a:latin typeface="+mj-lt"/>
                        </a:rPr>
                        <a:t>Tỷ lệ %</a:t>
                      </a:r>
                      <a:endParaRPr lang="en-US" sz="1600" dirty="0">
                        <a:solidFill>
                          <a:srgbClr val="002060"/>
                        </a:solidFill>
                        <a:effectLst/>
                        <a:latin typeface="+mj-lt"/>
                      </a:endParaRPr>
                    </a:p>
                  </a:txBody>
                  <a:tcPr marL="50792" marR="50792" marT="0" marB="0" anchor="ctr"/>
                </a:tc>
                <a:tc>
                  <a:txBody>
                    <a:bodyPr/>
                    <a:lstStyle/>
                    <a:p>
                      <a:pPr algn="just">
                        <a:lnSpc>
                          <a:spcPct val="115000"/>
                        </a:lnSpc>
                      </a:pPr>
                      <a:r>
                        <a:rPr lang="vi-VN" sz="1600" dirty="0">
                          <a:solidFill>
                            <a:srgbClr val="002060"/>
                          </a:solidFill>
                          <a:effectLst/>
                          <a:latin typeface="+mj-lt"/>
                        </a:rPr>
                        <a:t>Số trẻ</a:t>
                      </a:r>
                      <a:endParaRPr lang="en-US" sz="1600" dirty="0">
                        <a:solidFill>
                          <a:srgbClr val="002060"/>
                        </a:solidFill>
                        <a:effectLst/>
                        <a:latin typeface="+mj-lt"/>
                      </a:endParaRPr>
                    </a:p>
                  </a:txBody>
                  <a:tcPr marL="50792" marR="50792" marT="0" marB="0" anchor="ctr"/>
                </a:tc>
                <a:tc>
                  <a:txBody>
                    <a:bodyPr/>
                    <a:lstStyle/>
                    <a:p>
                      <a:pPr algn="just">
                        <a:lnSpc>
                          <a:spcPct val="115000"/>
                        </a:lnSpc>
                      </a:pPr>
                      <a:r>
                        <a:rPr lang="vi-VN" sz="1600" dirty="0">
                          <a:solidFill>
                            <a:srgbClr val="002060"/>
                          </a:solidFill>
                          <a:effectLst/>
                          <a:latin typeface="+mj-lt"/>
                        </a:rPr>
                        <a:t>Tỷ lệ %</a:t>
                      </a:r>
                      <a:endParaRPr lang="en-US" sz="1600" dirty="0">
                        <a:solidFill>
                          <a:srgbClr val="002060"/>
                        </a:solidFill>
                        <a:effectLst/>
                        <a:latin typeface="+mj-lt"/>
                      </a:endParaRPr>
                    </a:p>
                  </a:txBody>
                  <a:tcPr marL="50792" marR="50792" marT="0" marB="0" anchor="ctr"/>
                </a:tc>
                <a:extLst>
                  <a:ext uri="{0D108BD9-81ED-4DB2-BD59-A6C34878D82A}">
                    <a16:rowId xmlns:a16="http://schemas.microsoft.com/office/drawing/2014/main" val="4276717989"/>
                  </a:ext>
                </a:extLst>
              </a:tr>
              <a:tr h="681345">
                <a:tc>
                  <a:txBody>
                    <a:bodyPr/>
                    <a:lstStyle/>
                    <a:p>
                      <a:pPr algn="just">
                        <a:tabLst>
                          <a:tab pos="450215" algn="l"/>
                        </a:tabLst>
                      </a:pPr>
                      <a:r>
                        <a:rPr lang="pt-BR" sz="1600" dirty="0">
                          <a:solidFill>
                            <a:srgbClr val="002060"/>
                          </a:solidFill>
                          <a:effectLst/>
                          <a:latin typeface="Times New Roman" pitchFamily="18" charset="0"/>
                          <a:cs typeface="Times New Roman" pitchFamily="18" charset="0"/>
                        </a:rPr>
                        <a:t>Khả năng nhận thức được tác hại của rác thải nhựa đối với môi trường</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8/18</a:t>
                      </a:r>
                    </a:p>
                    <a:p>
                      <a:pPr algn="ctr">
                        <a:lnSpc>
                          <a:spcPct val="120000"/>
                        </a:lnSpc>
                      </a:pPr>
                      <a:r>
                        <a:rPr lang="vi-VN" sz="1600" b="1" dirty="0">
                          <a:solidFill>
                            <a:schemeClr val="tx1"/>
                          </a:solidFill>
                          <a:effectLst/>
                          <a:latin typeface="Times New Roman" panose="02020603050405020304" pitchFamily="18" charset="0"/>
                        </a:rPr>
                        <a:t> </a:t>
                      </a:r>
                      <a:endParaRPr lang="en-US" sz="1600" dirty="0">
                        <a:solidFill>
                          <a:schemeClr val="tx1"/>
                        </a:solidFill>
                        <a:effectLst/>
                        <a:latin typeface="Times New Roman" panose="02020603050405020304" pitchFamily="18" charset="0"/>
                      </a:endParaRP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63.6</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r>
                        <a:rPr lang="en-US" sz="1600" dirty="0">
                          <a:solidFill>
                            <a:schemeClr val="tx1"/>
                          </a:solidFill>
                          <a:effectLst/>
                          <a:latin typeface="Times New Roman" panose="02020603050405020304" pitchFamily="18" charset="0"/>
                        </a:rPr>
                        <a:t>16/18</a:t>
                      </a:r>
                    </a:p>
                    <a:p>
                      <a:pPr algn="just">
                        <a:lnSpc>
                          <a:spcPct val="115000"/>
                        </a:lnSpc>
                      </a:pPr>
                      <a:r>
                        <a:rPr lang="pt-BR" sz="1600" b="1" i="1" dirty="0">
                          <a:solidFill>
                            <a:schemeClr val="tx1"/>
                          </a:solidFill>
                          <a:effectLst/>
                          <a:latin typeface="Times New Roman" panose="02020603050405020304" pitchFamily="18" charset="0"/>
                        </a:rPr>
                        <a:t> </a:t>
                      </a:r>
                      <a:endParaRPr lang="en-US" sz="1600" dirty="0">
                        <a:solidFill>
                          <a:schemeClr val="tx1"/>
                        </a:solidFill>
                        <a:effectLst/>
                        <a:latin typeface="Times New Roman" panose="02020603050405020304" pitchFamily="18" charset="0"/>
                      </a:endParaRPr>
                    </a:p>
                  </a:txBody>
                  <a:tcPr marL="68580" marR="68580" marT="0" marB="0"/>
                </a:tc>
                <a:tc>
                  <a:txBody>
                    <a:bodyPr/>
                    <a:lstStyle/>
                    <a:p>
                      <a:pPr algn="ctr"/>
                      <a:r>
                        <a:rPr lang="vi-VN" sz="1600" dirty="0" smtClean="0">
                          <a:solidFill>
                            <a:srgbClr val="002060"/>
                          </a:solidFill>
                          <a:effectLst/>
                          <a:latin typeface="Times New Roman" pitchFamily="18" charset="0"/>
                          <a:cs typeface="Times New Roman" pitchFamily="18" charset="0"/>
                        </a:rPr>
                        <a:t>9</a:t>
                      </a:r>
                      <a:r>
                        <a:rPr lang="en-US" sz="1600" dirty="0" smtClean="0">
                          <a:solidFill>
                            <a:srgbClr val="002060"/>
                          </a:solidFill>
                          <a:effectLst/>
                          <a:latin typeface="Times New Roman" pitchFamily="18" charset="0"/>
                          <a:cs typeface="Times New Roman" pitchFamily="18" charset="0"/>
                        </a:rPr>
                        <a:t>0.9</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extLst>
                  <a:ext uri="{0D108BD9-81ED-4DB2-BD59-A6C34878D82A}">
                    <a16:rowId xmlns:a16="http://schemas.microsoft.com/office/drawing/2014/main" val="3188121815"/>
                  </a:ext>
                </a:extLst>
              </a:tr>
              <a:tr h="285193">
                <a:tc>
                  <a:txBody>
                    <a:bodyPr/>
                    <a:lstStyle/>
                    <a:p>
                      <a:pPr algn="just">
                        <a:tabLst>
                          <a:tab pos="450215" algn="l"/>
                        </a:tabLst>
                      </a:pPr>
                      <a:r>
                        <a:rPr lang="pt-BR" sz="1600">
                          <a:solidFill>
                            <a:srgbClr val="002060"/>
                          </a:solidFill>
                          <a:effectLst/>
                          <a:latin typeface="Times New Roman" pitchFamily="18" charset="0"/>
                          <a:cs typeface="Times New Roman" pitchFamily="18" charset="0"/>
                        </a:rPr>
                        <a:t>Khả năng làm việc theo nhóm</a:t>
                      </a:r>
                      <a:endParaRPr lang="en-US" sz="160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6/18</a:t>
                      </a: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42.4</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r>
                        <a:rPr lang="en-US" sz="1600" dirty="0">
                          <a:solidFill>
                            <a:schemeClr val="tx1"/>
                          </a:solidFill>
                          <a:effectLst/>
                          <a:latin typeface="Times New Roman" panose="02020603050405020304" pitchFamily="18" charset="0"/>
                        </a:rPr>
                        <a:t>16/18</a:t>
                      </a:r>
                    </a:p>
                  </a:txBody>
                  <a:tcPr marL="68580" marR="68580" marT="0" marB="0"/>
                </a:tc>
                <a:tc>
                  <a:txBody>
                    <a:bodyPr/>
                    <a:lstStyle/>
                    <a:p>
                      <a:pPr algn="ctr"/>
                      <a:r>
                        <a:rPr lang="vi-VN" sz="1600" dirty="0" smtClean="0">
                          <a:solidFill>
                            <a:srgbClr val="002060"/>
                          </a:solidFill>
                          <a:effectLst/>
                          <a:latin typeface="Times New Roman" pitchFamily="18" charset="0"/>
                          <a:cs typeface="Times New Roman" pitchFamily="18" charset="0"/>
                        </a:rPr>
                        <a:t>9</a:t>
                      </a:r>
                      <a:r>
                        <a:rPr lang="en-US" sz="1600" dirty="0" smtClean="0">
                          <a:solidFill>
                            <a:srgbClr val="002060"/>
                          </a:solidFill>
                          <a:effectLst/>
                          <a:latin typeface="Times New Roman" pitchFamily="18" charset="0"/>
                          <a:cs typeface="Times New Roman" pitchFamily="18" charset="0"/>
                        </a:rPr>
                        <a:t>0.9</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extLst>
                  <a:ext uri="{0D108BD9-81ED-4DB2-BD59-A6C34878D82A}">
                    <a16:rowId xmlns:a16="http://schemas.microsoft.com/office/drawing/2014/main" val="3821608397"/>
                  </a:ext>
                </a:extLst>
              </a:tr>
              <a:tr h="285193">
                <a:tc>
                  <a:txBody>
                    <a:bodyPr/>
                    <a:lstStyle/>
                    <a:p>
                      <a:pPr algn="just">
                        <a:tabLst>
                          <a:tab pos="450215" algn="l"/>
                        </a:tabLst>
                      </a:pPr>
                      <a:r>
                        <a:rPr lang="pt-BR" sz="1600" dirty="0">
                          <a:solidFill>
                            <a:srgbClr val="002060"/>
                          </a:solidFill>
                          <a:effectLst/>
                          <a:latin typeface="Times New Roman" pitchFamily="18" charset="0"/>
                          <a:cs typeface="Times New Roman" pitchFamily="18" charset="0"/>
                        </a:rPr>
                        <a:t>Kỹ năng tạo hình</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7/18</a:t>
                      </a: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75.7</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r>
                        <a:rPr lang="en-US" sz="1600" dirty="0">
                          <a:solidFill>
                            <a:schemeClr val="tx1"/>
                          </a:solidFill>
                          <a:effectLst/>
                          <a:latin typeface="Times New Roman" panose="02020603050405020304" pitchFamily="18" charset="0"/>
                        </a:rPr>
                        <a:t>15/18</a:t>
                      </a: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87.8</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extLst>
                  <a:ext uri="{0D108BD9-81ED-4DB2-BD59-A6C34878D82A}">
                    <a16:rowId xmlns:a16="http://schemas.microsoft.com/office/drawing/2014/main" val="4097428902"/>
                  </a:ext>
                </a:extLst>
              </a:tr>
              <a:tr h="285193">
                <a:tc>
                  <a:txBody>
                    <a:bodyPr/>
                    <a:lstStyle/>
                    <a:p>
                      <a:pPr algn="just">
                        <a:tabLst>
                          <a:tab pos="450215" algn="l"/>
                        </a:tabLst>
                      </a:pPr>
                      <a:r>
                        <a:rPr lang="pt-BR" sz="1600" dirty="0">
                          <a:solidFill>
                            <a:srgbClr val="002060"/>
                          </a:solidFill>
                          <a:effectLst/>
                          <a:latin typeface="Times New Roman" pitchFamily="18" charset="0"/>
                          <a:cs typeface="Times New Roman" pitchFamily="18" charset="0"/>
                        </a:rPr>
                        <a:t>Khả năng ngôn ngữ</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8/18</a:t>
                      </a: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69.6</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r>
                        <a:rPr lang="en-US" sz="1600" dirty="0">
                          <a:solidFill>
                            <a:schemeClr val="tx1"/>
                          </a:solidFill>
                          <a:effectLst/>
                          <a:latin typeface="Times New Roman" panose="02020603050405020304" pitchFamily="18" charset="0"/>
                        </a:rPr>
                        <a:t>17/18</a:t>
                      </a: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93.9</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extLst>
                  <a:ext uri="{0D108BD9-81ED-4DB2-BD59-A6C34878D82A}">
                    <a16:rowId xmlns:a16="http://schemas.microsoft.com/office/drawing/2014/main" val="1177027916"/>
                  </a:ext>
                </a:extLst>
              </a:tr>
              <a:tr h="285193">
                <a:tc>
                  <a:txBody>
                    <a:bodyPr/>
                    <a:lstStyle/>
                    <a:p>
                      <a:pPr algn="just">
                        <a:tabLst>
                          <a:tab pos="450215" algn="l"/>
                        </a:tabLst>
                      </a:pPr>
                      <a:r>
                        <a:rPr lang="pt-BR" sz="1600" dirty="0">
                          <a:solidFill>
                            <a:srgbClr val="002060"/>
                          </a:solidFill>
                          <a:effectLst/>
                          <a:latin typeface="Times New Roman" pitchFamily="18" charset="0"/>
                          <a:cs typeface="Times New Roman" pitchFamily="18" charset="0"/>
                        </a:rPr>
                        <a:t>Khả năng sáng tạo</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5/18</a:t>
                      </a:r>
                    </a:p>
                  </a:txBody>
                  <a:tcPr marL="68580" marR="68580" marT="0" marB="0"/>
                </a:tc>
                <a:tc>
                  <a:txBody>
                    <a:bodyPr/>
                    <a:lstStyle/>
                    <a:p>
                      <a:pPr algn="ctr"/>
                      <a:r>
                        <a:rPr lang="vi-VN" sz="1600" dirty="0" smtClean="0">
                          <a:solidFill>
                            <a:srgbClr val="002060"/>
                          </a:solidFill>
                          <a:effectLst/>
                          <a:latin typeface="Times New Roman" pitchFamily="18" charset="0"/>
                          <a:cs typeface="Times New Roman" pitchFamily="18" charset="0"/>
                        </a:rPr>
                        <a:t>3</a:t>
                      </a:r>
                      <a:r>
                        <a:rPr lang="en-US" sz="1600" dirty="0" smtClean="0">
                          <a:solidFill>
                            <a:srgbClr val="002060"/>
                          </a:solidFill>
                          <a:effectLst/>
                          <a:latin typeface="Times New Roman" pitchFamily="18" charset="0"/>
                          <a:cs typeface="Times New Roman" pitchFamily="18" charset="0"/>
                        </a:rPr>
                        <a:t>0.3</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r>
                        <a:rPr lang="en-US" sz="1600" dirty="0">
                          <a:solidFill>
                            <a:schemeClr val="tx1"/>
                          </a:solidFill>
                          <a:effectLst/>
                          <a:latin typeface="Times New Roman" panose="02020603050405020304" pitchFamily="18" charset="0"/>
                        </a:rPr>
                        <a:t>12/18</a:t>
                      </a: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78.7</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extLst>
                  <a:ext uri="{0D108BD9-81ED-4DB2-BD59-A6C34878D82A}">
                    <a16:rowId xmlns:a16="http://schemas.microsoft.com/office/drawing/2014/main" val="2918043429"/>
                  </a:ext>
                </a:extLst>
              </a:tr>
              <a:tr h="285193">
                <a:tc>
                  <a:txBody>
                    <a:bodyPr/>
                    <a:lstStyle/>
                    <a:p>
                      <a:pPr algn="just">
                        <a:tabLst>
                          <a:tab pos="450215" algn="l"/>
                        </a:tabLst>
                      </a:pPr>
                      <a:r>
                        <a:rPr lang="pt-BR" sz="1600" dirty="0">
                          <a:solidFill>
                            <a:srgbClr val="002060"/>
                          </a:solidFill>
                          <a:effectLst/>
                          <a:latin typeface="Times New Roman" pitchFamily="18" charset="0"/>
                          <a:cs typeface="Times New Roman" pitchFamily="18" charset="0"/>
                        </a:rPr>
                        <a:t>Khả năng lao động</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6/18</a:t>
                      </a:r>
                    </a:p>
                  </a:txBody>
                  <a:tcPr marL="68580" marR="68580" marT="0" marB="0"/>
                </a:tc>
                <a:tc>
                  <a:txBody>
                    <a:bodyPr/>
                    <a:lstStyle/>
                    <a:p>
                      <a:pPr algn="ctr"/>
                      <a:r>
                        <a:rPr lang="vi-VN" sz="1600" dirty="0" smtClean="0">
                          <a:solidFill>
                            <a:srgbClr val="002060"/>
                          </a:solidFill>
                          <a:effectLst/>
                          <a:latin typeface="Times New Roman" pitchFamily="18" charset="0"/>
                          <a:cs typeface="Times New Roman" pitchFamily="18" charset="0"/>
                        </a:rPr>
                        <a:t>7</a:t>
                      </a:r>
                      <a:r>
                        <a:rPr lang="en-US" sz="1600" dirty="0" smtClean="0">
                          <a:solidFill>
                            <a:srgbClr val="002060"/>
                          </a:solidFill>
                          <a:effectLst/>
                          <a:latin typeface="Times New Roman" pitchFamily="18" charset="0"/>
                          <a:cs typeface="Times New Roman" pitchFamily="18" charset="0"/>
                        </a:rPr>
                        <a:t>2.7</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tc>
                  <a:txBody>
                    <a:bodyPr/>
                    <a:lstStyle/>
                    <a:p>
                      <a:pPr algn="ctr"/>
                      <a:r>
                        <a:rPr lang="en-US" sz="1600" dirty="0">
                          <a:solidFill>
                            <a:schemeClr val="tx1"/>
                          </a:solidFill>
                          <a:effectLst/>
                          <a:latin typeface="Times New Roman" panose="02020603050405020304" pitchFamily="18" charset="0"/>
                        </a:rPr>
                        <a:t>17/18</a:t>
                      </a:r>
                    </a:p>
                  </a:txBody>
                  <a:tcPr marL="68580" marR="68580" marT="0" marB="0"/>
                </a:tc>
                <a:tc>
                  <a:txBody>
                    <a:bodyPr/>
                    <a:lstStyle/>
                    <a:p>
                      <a:pPr algn="ctr"/>
                      <a:r>
                        <a:rPr lang="en-US" sz="1600" dirty="0" smtClean="0">
                          <a:solidFill>
                            <a:srgbClr val="002060"/>
                          </a:solidFill>
                          <a:effectLst/>
                          <a:latin typeface="Times New Roman" pitchFamily="18" charset="0"/>
                          <a:cs typeface="Times New Roman" pitchFamily="18" charset="0"/>
                        </a:rPr>
                        <a:t>93.9</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0792" marR="50792" marT="0" marB="0" anchor="ctr"/>
                </a:tc>
                <a:extLst>
                  <a:ext uri="{0D108BD9-81ED-4DB2-BD59-A6C34878D82A}">
                    <a16:rowId xmlns:a16="http://schemas.microsoft.com/office/drawing/2014/main" val="2948128285"/>
                  </a:ext>
                </a:extLst>
              </a:tr>
            </a:tbl>
          </a:graphicData>
        </a:graphic>
      </p:graphicFrame>
      <p:sp>
        <p:nvSpPr>
          <p:cNvPr id="4" name="Rectangle 2"/>
          <p:cNvSpPr>
            <a:spLocks noChangeArrowheads="1"/>
          </p:cNvSpPr>
          <p:nvPr/>
        </p:nvSpPr>
        <p:spPr bwMode="auto">
          <a:xfrm>
            <a:off x="1905000" y="155852"/>
            <a:ext cx="4939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fontAlgn="base" hangingPunct="0">
              <a:spcBef>
                <a:spcPct val="0"/>
              </a:spcBef>
              <a:spcAft>
                <a:spcPct val="0"/>
              </a:spcAft>
              <a:tabLst>
                <a:tab pos="4508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4508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4508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4508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4508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4508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4508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4508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pt-BR" altLang="en-US" sz="1400" b="1" i="1" u="none" strike="noStrike" cap="none" normalizeH="0" baseline="0" dirty="0" smtClean="0">
                <a:ln>
                  <a:noFill/>
                </a:ln>
                <a:solidFill>
                  <a:srgbClr val="002060"/>
                </a:solidFill>
                <a:effectLst/>
                <a:latin typeface="Arial" panose="020B0604020202020204" pitchFamily="34" charset="0"/>
              </a:rPr>
              <a:t>Bảng 2. Kết quả khảo sát trên trẻ khi áp dụng biện pháp</a:t>
            </a:r>
            <a:endParaRPr kumimoji="0" lang="en-US" altLang="en-US" sz="800" b="0" i="0" u="none" strike="noStrike" cap="none" normalizeH="0" baseline="0" dirty="0" smtClean="0">
              <a:ln>
                <a:noFill/>
              </a:ln>
              <a:solidFill>
                <a:srgbClr val="002060"/>
              </a:solidFill>
              <a:effectLst/>
              <a:latin typeface="Arial" panose="020B0604020202020204"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tab pos="450850" algn="l"/>
              </a:tabLst>
            </a:pPr>
            <a:endParaRPr kumimoji="0" lang="en-US" altLang="en-US" sz="1800" b="0" i="0" u="none" strike="noStrike" cap="none" normalizeH="0" baseline="0" dirty="0" smtClean="0">
              <a:ln>
                <a:noFill/>
              </a:ln>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40564896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4" name="Rectangle 2"/>
          <p:cNvSpPr>
            <a:spLocks noChangeArrowheads="1"/>
          </p:cNvSpPr>
          <p:nvPr/>
        </p:nvSpPr>
        <p:spPr bwMode="auto">
          <a:xfrm>
            <a:off x="1905000" y="155852"/>
            <a:ext cx="4939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fontAlgn="base" hangingPunct="0">
              <a:spcBef>
                <a:spcPct val="0"/>
              </a:spcBef>
              <a:spcAft>
                <a:spcPct val="0"/>
              </a:spcAft>
              <a:tabLst>
                <a:tab pos="4508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4508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4508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4508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4508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4508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4508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4508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pt-BR" altLang="en-US" sz="1400" b="1" i="1" u="none" strike="noStrike" cap="none" normalizeH="0" baseline="0" dirty="0" smtClean="0">
                <a:ln>
                  <a:noFill/>
                </a:ln>
                <a:solidFill>
                  <a:schemeClr val="tx1"/>
                </a:solidFill>
                <a:effectLst/>
                <a:latin typeface="Arial" panose="020B0604020202020204" pitchFamily="34" charset="0"/>
              </a:rPr>
              <a:t>Bảng 2. Kết quả khảo sát trên trẻ khi áp dụng biện pháp</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tab pos="45085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5" name="Object 4"/>
          <p:cNvGraphicFramePr>
            <a:graphicFrameLocks/>
          </p:cNvGraphicFramePr>
          <p:nvPr>
            <p:extLst>
              <p:ext uri="{D42A27DB-BD31-4B8C-83A1-F6EECF244321}">
                <p14:modId xmlns:p14="http://schemas.microsoft.com/office/powerpoint/2010/main" val="2907852716"/>
              </p:ext>
            </p:extLst>
          </p:nvPr>
        </p:nvGraphicFramePr>
        <p:xfrm>
          <a:off x="223270" y="740627"/>
          <a:ext cx="8751888" cy="3719513"/>
        </p:xfrm>
        <a:graphic>
          <a:graphicData uri="http://schemas.openxmlformats.org/presentationml/2006/ole">
            <mc:AlternateContent xmlns:mc="http://schemas.openxmlformats.org/markup-compatibility/2006">
              <mc:Choice xmlns:v="urn:schemas-microsoft-com:vml" Requires="v">
                <p:oleObj spid="_x0000_s2066" name="Chart" r:id="rId4" imgW="5918052" imgH="2412985" progId="Excel.Chart.8">
                  <p:embed/>
                </p:oleObj>
              </mc:Choice>
              <mc:Fallback>
                <p:oleObj name="Chart" r:id="rId4" imgW="5918052" imgH="2412985" progId="Excel.Chart.8">
                  <p:embed/>
                  <p:pic>
                    <p:nvPicPr>
                      <p:cNvPr id="0" name=""/>
                      <p:cNvPicPr>
                        <a:picLocks noChangeArrowheads="1"/>
                      </p:cNvPicPr>
                      <p:nvPr/>
                    </p:nvPicPr>
                    <p:blipFill>
                      <a:blip r:embed="rId5"/>
                      <a:srcRect/>
                      <a:stretch>
                        <a:fillRect/>
                      </a:stretch>
                    </p:blipFill>
                    <p:spPr bwMode="auto">
                      <a:xfrm>
                        <a:off x="223270" y="740627"/>
                        <a:ext cx="8751888" cy="3719513"/>
                      </a:xfrm>
                      <a:prstGeom prst="rect">
                        <a:avLst/>
                      </a:prstGeom>
                      <a:noFill/>
                    </p:spPr>
                  </p:pic>
                </p:oleObj>
              </mc:Fallback>
            </mc:AlternateContent>
          </a:graphicData>
        </a:graphic>
      </p:graphicFrame>
      <p:sp>
        <p:nvSpPr>
          <p:cNvPr id="10" name="Rectangle 3"/>
          <p:cNvSpPr>
            <a:spLocks noChangeArrowheads="1"/>
          </p:cNvSpPr>
          <p:nvPr/>
        </p:nvSpPr>
        <p:spPr bwMode="auto">
          <a:xfrm>
            <a:off x="446314" y="4552950"/>
            <a:ext cx="830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0" u="none" strike="noStrike" cap="none" normalizeH="0" baseline="0" dirty="0" smtClean="0">
                <a:ln>
                  <a:noFill/>
                </a:ln>
                <a:solidFill>
                  <a:srgbClr val="002060"/>
                </a:solidFill>
                <a:effectLst/>
                <a:latin typeface="+mj-lt"/>
              </a:rPr>
              <a:t>Biều đồ : So sánh khả năng của trẻ trong các lĩnh vực</a:t>
            </a:r>
            <a:r>
              <a:rPr lang="en-US" altLang="en-US" sz="1600" dirty="0">
                <a:solidFill>
                  <a:srgbClr val="002060"/>
                </a:solidFill>
                <a:latin typeface="+mj-lt"/>
              </a:rPr>
              <a:t> </a:t>
            </a:r>
            <a:r>
              <a:rPr kumimoji="0" lang="vi-VN" altLang="en-US" sz="1600" b="0" u="none" strike="noStrike" cap="none" normalizeH="0" baseline="0" dirty="0" smtClean="0">
                <a:ln>
                  <a:noFill/>
                </a:ln>
                <a:solidFill>
                  <a:srgbClr val="002060"/>
                </a:solidFill>
                <a:effectLst/>
                <a:latin typeface="+mj-lt"/>
              </a:rPr>
              <a:t>trước và sau khi áp dụng các biện pháp mới</a:t>
            </a:r>
            <a:endParaRPr kumimoji="0" lang="en-US" altLang="en-US" sz="1600" b="0" u="none" strike="noStrike" cap="none" normalizeH="0" baseline="0" dirty="0" smtClean="0">
              <a:ln>
                <a:noFill/>
              </a:ln>
              <a:solidFill>
                <a:srgbClr val="002060"/>
              </a:solidFill>
              <a:effectLst/>
              <a:latin typeface="+mj-lt"/>
            </a:endParaRPr>
          </a:p>
          <a:p>
            <a:pPr marL="0" marR="0" lvl="0" indent="539750"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05464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4" name="Google Shape;348;p38"/>
          <p:cNvSpPr txBox="1">
            <a:spLocks/>
          </p:cNvSpPr>
          <p:nvPr/>
        </p:nvSpPr>
        <p:spPr>
          <a:xfrm>
            <a:off x="2021770" y="57150"/>
            <a:ext cx="4912429" cy="462205"/>
          </a:xfrm>
          <a:prstGeom prst="rect">
            <a:avLst/>
          </a:prstGeom>
          <a:solidFill>
            <a:schemeClr val="bg1"/>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3.2</a:t>
            </a:r>
            <a:r>
              <a:rPr lang="vi-VN"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Kết quả đạt được</a:t>
            </a:r>
            <a:endParaRPr kumimoji="0" lang="en-US" sz="20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58729" y="1278889"/>
            <a:ext cx="2051071" cy="3313215"/>
          </a:xfrm>
          <a:prstGeom prst="rect">
            <a:avLst/>
          </a:prstGeom>
          <a:solidFill>
            <a:schemeClr val="bg1"/>
          </a:solidFill>
        </p:spPr>
        <p:txBody>
          <a:bodyPr wrap="square">
            <a:spAutoFit/>
          </a:bodyPr>
          <a:lstStyle/>
          <a:p>
            <a:pPr lvl="0" algn="just">
              <a:lnSpc>
                <a:spcPct val="115000"/>
              </a:lnSpc>
              <a:tabLst>
                <a:tab pos="457200" algn="l"/>
              </a:tabLst>
            </a:pPr>
            <a:r>
              <a:rPr lang="vi-VN" dirty="0" smtClean="0">
                <a:solidFill>
                  <a:srgbClr val="002060"/>
                </a:solidFill>
                <a:latin typeface="Times New Roman" panose="02020603050405020304" pitchFamily="18" charset="0"/>
                <a:cs typeface="Times New Roman" panose="02020603050405020304" pitchFamily="18" charset="0"/>
              </a:rPr>
              <a:t>Hoạt </a:t>
            </a:r>
            <a:r>
              <a:rPr lang="vi-VN" dirty="0">
                <a:solidFill>
                  <a:srgbClr val="002060"/>
                </a:solidFill>
                <a:latin typeface="Times New Roman" panose="02020603050405020304" pitchFamily="18" charset="0"/>
                <a:cs typeface="Times New Roman" panose="02020603050405020304" pitchFamily="18" charset="0"/>
              </a:rPr>
              <a:t>động giảm thiểu rác thải nhựa và túi nilon đối với trẻ không gây tốn kém về kinh tế trong các trường mầm non vì tận dụng được sức sáng tạo của giáo viên và trẻ trong hoạt động tái chế rác thải nhựa và nilon để tạo thành đồ dùng đồ chơi cũng như giáo cụ trực quan để sử dụng trong các giờ hoạt </a:t>
            </a:r>
            <a:r>
              <a:rPr lang="vi-VN" dirty="0" smtClean="0">
                <a:solidFill>
                  <a:srgbClr val="002060"/>
                </a:solidFill>
                <a:latin typeface="Times New Roman" panose="02020603050405020304" pitchFamily="18" charset="0"/>
                <a:cs typeface="Times New Roman" panose="02020603050405020304" pitchFamily="18" charset="0"/>
              </a:rPr>
              <a:t>động</a:t>
            </a:r>
            <a:endParaRPr lang="en-US" dirty="0" smtClean="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504243" y="646950"/>
            <a:ext cx="2133600" cy="352789"/>
          </a:xfrm>
          <a:prstGeom prst="rect">
            <a:avLst/>
          </a:prstGeom>
          <a:solidFill>
            <a:schemeClr val="bg1"/>
          </a:solidFill>
        </p:spPr>
        <p:txBody>
          <a:bodyPr wrap="square">
            <a:spAutoFit/>
          </a:bodyPr>
          <a:lstStyle/>
          <a:p>
            <a:pPr lvl="0" algn="just">
              <a:lnSpc>
                <a:spcPct val="115000"/>
              </a:lnSpc>
              <a:tabLst>
                <a:tab pos="457200" algn="l"/>
              </a:tabLst>
            </a:pPr>
            <a:r>
              <a:rPr lang="pt-PT" sz="1600" b="1" dirty="0">
                <a:solidFill>
                  <a:srgbClr val="002060"/>
                </a:solidFill>
                <a:latin typeface="Times New Roman" panose="02020603050405020304" pitchFamily="18" charset="0"/>
                <a:ea typeface="Times New Roman" panose="02020603050405020304" pitchFamily="18" charset="0"/>
              </a:rPr>
              <a:t>* Hiệu quả xã hội </a:t>
            </a:r>
            <a:endParaRPr kumimoji="0" lang="pt-PT" sz="1600" b="1" i="1" u="none" strike="noStrike" kern="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sym typeface="Arial"/>
            </a:endParaRPr>
          </a:p>
        </p:txBody>
      </p:sp>
      <p:sp>
        <p:nvSpPr>
          <p:cNvPr id="10" name="Rectangle 9"/>
          <p:cNvSpPr/>
          <p:nvPr/>
        </p:nvSpPr>
        <p:spPr>
          <a:xfrm>
            <a:off x="2404615" y="1260076"/>
            <a:ext cx="2150755" cy="3541162"/>
          </a:xfrm>
          <a:prstGeom prst="rect">
            <a:avLst/>
          </a:prstGeom>
          <a:solidFill>
            <a:schemeClr val="bg1"/>
          </a:solidFill>
        </p:spPr>
        <p:txBody>
          <a:bodyPr wrap="square">
            <a:spAutoFit/>
          </a:bodyPr>
          <a:lstStyle/>
          <a:p>
            <a:pPr lvl="0" algn="ctr">
              <a:lnSpc>
                <a:spcPct val="115000"/>
              </a:lnSpc>
              <a:tabLst>
                <a:tab pos="457200" algn="l"/>
              </a:tabLst>
            </a:pPr>
            <a:r>
              <a:rPr lang="vi-VN" dirty="0">
                <a:solidFill>
                  <a:srgbClr val="002060"/>
                </a:solidFill>
                <a:latin typeface="Times New Roman" panose="02020603050405020304" pitchFamily="18" charset="0"/>
                <a:cs typeface="Times New Roman" panose="02020603050405020304" pitchFamily="18" charset="0"/>
              </a:rPr>
              <a:t>Đối với trẻ</a:t>
            </a:r>
          </a:p>
          <a:p>
            <a:pPr lvl="0" algn="just">
              <a:lnSpc>
                <a:spcPct val="115000"/>
              </a:lnSpc>
              <a:tabLst>
                <a:tab pos="457200" algn="l"/>
              </a:tabLst>
            </a:pPr>
            <a:r>
              <a:rPr lang="vi-VN" dirty="0" smtClean="0">
                <a:solidFill>
                  <a:srgbClr val="002060"/>
                </a:solidFill>
                <a:latin typeface="Times New Roman" panose="02020603050405020304" pitchFamily="18" charset="0"/>
                <a:cs typeface="Times New Roman" panose="02020603050405020304" pitchFamily="18" charset="0"/>
              </a:rPr>
              <a:t>-</a:t>
            </a:r>
            <a:r>
              <a:rPr lang="en-US" dirty="0" smtClean="0">
                <a:solidFill>
                  <a:srgbClr val="002060"/>
                </a:solidFill>
                <a:latin typeface="Times New Roman" panose="02020603050405020304" pitchFamily="18" charset="0"/>
                <a:cs typeface="Times New Roman" panose="02020603050405020304" pitchFamily="18" charset="0"/>
              </a:rPr>
              <a:t> </a:t>
            </a:r>
            <a:r>
              <a:rPr lang="vi-VN" dirty="0" smtClean="0">
                <a:solidFill>
                  <a:srgbClr val="002060"/>
                </a:solidFill>
                <a:latin typeface="Times New Roman" panose="02020603050405020304" pitchFamily="18" charset="0"/>
                <a:cs typeface="Times New Roman" panose="02020603050405020304" pitchFamily="18" charset="0"/>
              </a:rPr>
              <a:t>Trẻ </a:t>
            </a:r>
            <a:r>
              <a:rPr lang="vi-VN" dirty="0">
                <a:solidFill>
                  <a:srgbClr val="002060"/>
                </a:solidFill>
                <a:latin typeface="Times New Roman" panose="02020603050405020304" pitchFamily="18" charset="0"/>
                <a:cs typeface="Times New Roman" panose="02020603050405020304" pitchFamily="18" charset="0"/>
              </a:rPr>
              <a:t>tiếp thu và trải nghiệm thực tế với vấn đề trẻ quan tâm là tác hại của rác thải nhựa đối với môi trường sống </a:t>
            </a:r>
          </a:p>
          <a:p>
            <a:pPr lvl="0" algn="just">
              <a:lnSpc>
                <a:spcPct val="115000"/>
              </a:lnSpc>
              <a:tabLst>
                <a:tab pos="457200" algn="l"/>
              </a:tabLst>
            </a:pPr>
            <a:r>
              <a:rPr lang="vi-VN" dirty="0">
                <a:solidFill>
                  <a:srgbClr val="002060"/>
                </a:solidFill>
                <a:latin typeface="Times New Roman" panose="02020603050405020304" pitchFamily="18" charset="0"/>
                <a:cs typeface="Times New Roman" panose="02020603050405020304" pitchFamily="18" charset="0"/>
              </a:rPr>
              <a:t>- Trẻ biết tái chế rác thải nhựa thành những đồ dùng - đồ chơi, đồ trang trí đơn giản, phù hợp với lứa tuổi</a:t>
            </a:r>
          </a:p>
          <a:p>
            <a:pPr lvl="0" algn="just">
              <a:lnSpc>
                <a:spcPct val="115000"/>
              </a:lnSpc>
              <a:tabLst>
                <a:tab pos="457200" algn="l"/>
              </a:tabLst>
            </a:pPr>
            <a:r>
              <a:rPr lang="vi-VN" dirty="0" smtClean="0">
                <a:solidFill>
                  <a:srgbClr val="002060"/>
                </a:solidFill>
                <a:latin typeface="Times New Roman" panose="02020603050405020304" pitchFamily="18" charset="0"/>
                <a:cs typeface="Times New Roman" panose="02020603050405020304" pitchFamily="18" charset="0"/>
              </a:rPr>
              <a:t>- Trẻ </a:t>
            </a:r>
            <a:r>
              <a:rPr lang="vi-VN" dirty="0">
                <a:solidFill>
                  <a:srgbClr val="002060"/>
                </a:solidFill>
                <a:latin typeface="Times New Roman" panose="02020603050405020304" pitchFamily="18" charset="0"/>
                <a:cs typeface="Times New Roman" panose="02020603050405020304" pitchFamily="18" charset="0"/>
              </a:rPr>
              <a:t>có thái độ ứng xử tích cực với môi trường </a:t>
            </a:r>
            <a:endParaRPr lang="en-US" dirty="0" smtClean="0">
              <a:solidFill>
                <a:srgbClr val="002060"/>
              </a:solidFill>
              <a:latin typeface="Times New Roman" panose="02020603050405020304" pitchFamily="18" charset="0"/>
              <a:cs typeface="Times New Roman" panose="02020603050405020304" pitchFamily="18" charset="0"/>
            </a:endParaRPr>
          </a:p>
          <a:p>
            <a:pPr lvl="0" algn="just">
              <a:lnSpc>
                <a:spcPct val="115000"/>
              </a:lnSpc>
              <a:tabLst>
                <a:tab pos="457200" algn="l"/>
              </a:tabLst>
            </a:pPr>
            <a:r>
              <a:rPr lang="vi-VN" dirty="0" smtClean="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Giảm thiểu rác thải nhựa và túi </a:t>
            </a:r>
            <a:r>
              <a:rPr lang="vi-VN" dirty="0" smtClean="0">
                <a:solidFill>
                  <a:srgbClr val="002060"/>
                </a:solidFill>
                <a:latin typeface="Times New Roman" panose="02020603050405020304" pitchFamily="18" charset="0"/>
                <a:cs typeface="Times New Roman" panose="02020603050405020304" pitchFamily="18" charset="0"/>
              </a:rPr>
              <a:t>nilon</a:t>
            </a:r>
            <a:endParaRPr lang="vi-VN" dirty="0">
              <a:solidFill>
                <a:srgbClr val="002060"/>
              </a:solidFill>
              <a:latin typeface="Times New Roman" panose="02020603050405020304" pitchFamily="18" charset="0"/>
              <a:cs typeface="Times New Roman" panose="02020603050405020304" pitchFamily="18" charset="0"/>
            </a:endParaRPr>
          </a:p>
        </p:txBody>
      </p:sp>
      <p:cxnSp>
        <p:nvCxnSpPr>
          <p:cNvPr id="13" name="Straight Arrow Connector 12"/>
          <p:cNvCxnSpPr>
            <a:endCxn id="9" idx="1"/>
          </p:cNvCxnSpPr>
          <p:nvPr/>
        </p:nvCxnSpPr>
        <p:spPr>
          <a:xfrm>
            <a:off x="4445327" y="514970"/>
            <a:ext cx="1058916" cy="30837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9" idx="2"/>
            <a:endCxn id="10" idx="0"/>
          </p:cNvCxnSpPr>
          <p:nvPr/>
        </p:nvCxnSpPr>
        <p:spPr>
          <a:xfrm flipH="1">
            <a:off x="3479993" y="999739"/>
            <a:ext cx="3091050" cy="260337"/>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4749477" y="1273026"/>
            <a:ext cx="2184722" cy="3065455"/>
          </a:xfrm>
          <a:prstGeom prst="rect">
            <a:avLst/>
          </a:prstGeom>
          <a:solidFill>
            <a:schemeClr val="bg1"/>
          </a:solidFill>
        </p:spPr>
        <p:txBody>
          <a:bodyPr wrap="square">
            <a:spAutoFit/>
          </a:bodyPr>
          <a:lstStyle/>
          <a:p>
            <a:pPr lvl="0" algn="ctr">
              <a:lnSpc>
                <a:spcPct val="115000"/>
              </a:lnSpc>
              <a:tabLst>
                <a:tab pos="457200" algn="l"/>
              </a:tabLst>
            </a:pPr>
            <a:r>
              <a:rPr lang="vi-VN" dirty="0">
                <a:solidFill>
                  <a:srgbClr val="002060"/>
                </a:solidFill>
                <a:latin typeface="Times New Roman" panose="02020603050405020304" pitchFamily="18" charset="0"/>
                <a:cs typeface="Times New Roman" panose="02020603050405020304" pitchFamily="18" charset="0"/>
              </a:rPr>
              <a:t>Đối với giáo viên</a:t>
            </a:r>
          </a:p>
          <a:p>
            <a:pPr lvl="0" algn="just">
              <a:lnSpc>
                <a:spcPct val="115000"/>
              </a:lnSpc>
              <a:tabLst>
                <a:tab pos="457200" algn="l"/>
              </a:tabLst>
            </a:pPr>
            <a:r>
              <a:rPr lang="vi-VN" dirty="0" smtClean="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Đảm bảo nguyên tắc “Giáo viên là người truyền đạt kiến thức, hỗ trợ trẻ và chỉ giúp đỡ, cho trẻ lời khuyên khi trẻ cần”</a:t>
            </a:r>
          </a:p>
          <a:p>
            <a:pPr lvl="0" algn="just">
              <a:lnSpc>
                <a:spcPct val="115000"/>
              </a:lnSpc>
              <a:tabLst>
                <a:tab pos="457200" algn="l"/>
              </a:tabLst>
            </a:pPr>
            <a:r>
              <a:rPr lang="vi-VN" dirty="0">
                <a:solidFill>
                  <a:srgbClr val="002060"/>
                </a:solidFill>
                <a:latin typeface="Times New Roman" panose="02020603050405020304" pitchFamily="18" charset="0"/>
                <a:cs typeface="Times New Roman" panose="02020603050405020304" pitchFamily="18" charset="0"/>
              </a:rPr>
              <a:t>- Bản thân học hỏi được nhiều kiến thức, kĩ năng trong quá trình nghiên cứu và áp dụng sáng kiến, cho học sinh và cho việc giảng dạy</a:t>
            </a:r>
          </a:p>
        </p:txBody>
      </p:sp>
      <p:sp>
        <p:nvSpPr>
          <p:cNvPr id="17" name="Rectangle 16"/>
          <p:cNvSpPr/>
          <p:nvPr/>
        </p:nvSpPr>
        <p:spPr>
          <a:xfrm>
            <a:off x="7162800" y="1249190"/>
            <a:ext cx="1828800" cy="3313215"/>
          </a:xfrm>
          <a:prstGeom prst="rect">
            <a:avLst/>
          </a:prstGeom>
          <a:solidFill>
            <a:schemeClr val="bg1"/>
          </a:solidFill>
        </p:spPr>
        <p:txBody>
          <a:bodyPr wrap="square">
            <a:spAutoFit/>
          </a:bodyPr>
          <a:lstStyle/>
          <a:p>
            <a:pPr lvl="0" algn="ctr">
              <a:lnSpc>
                <a:spcPct val="115000"/>
              </a:lnSpc>
              <a:tabLst>
                <a:tab pos="457200" algn="l"/>
              </a:tabLst>
            </a:pPr>
            <a:r>
              <a:rPr lang="vi-VN" dirty="0">
                <a:solidFill>
                  <a:srgbClr val="002060"/>
                </a:solidFill>
                <a:latin typeface="Times New Roman" panose="02020603050405020304" pitchFamily="18" charset="0"/>
                <a:cs typeface="Times New Roman" panose="02020603050405020304" pitchFamily="18" charset="0"/>
              </a:rPr>
              <a:t>Đối với cha mẹ trẻ</a:t>
            </a:r>
          </a:p>
          <a:p>
            <a:pPr lvl="0" algn="just">
              <a:lnSpc>
                <a:spcPct val="115000"/>
              </a:lnSpc>
              <a:tabLst>
                <a:tab pos="457200" algn="l"/>
              </a:tabLst>
            </a:pPr>
            <a:r>
              <a:rPr lang="vi-VN"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 </a:t>
            </a:r>
            <a:r>
              <a:rPr lang="vi-VN" dirty="0" smtClean="0">
                <a:solidFill>
                  <a:srgbClr val="002060"/>
                </a:solidFill>
                <a:latin typeface="Times New Roman" panose="02020603050405020304" pitchFamily="18" charset="0"/>
                <a:cs typeface="Times New Roman" panose="02020603050405020304" pitchFamily="18" charset="0"/>
              </a:rPr>
              <a:t>Khi </a:t>
            </a:r>
            <a:r>
              <a:rPr lang="vi-VN" dirty="0">
                <a:solidFill>
                  <a:srgbClr val="002060"/>
                </a:solidFill>
                <a:latin typeface="Times New Roman" panose="02020603050405020304" pitchFamily="18" charset="0"/>
                <a:cs typeface="Times New Roman" panose="02020603050405020304" pitchFamily="18" charset="0"/>
              </a:rPr>
              <a:t>được tuyên truyền, cùng phối kết hợp với giáo viên thu gom và phân loại các loại rác thải để trẻ đem đến trường làm các hoạt động trải nghiệm. Cha mẹ trẻ sẽ hiểu tầm quan trọng của việc trang bị cho con kiến thức về bảo vệ môi trường. </a:t>
            </a:r>
          </a:p>
        </p:txBody>
      </p:sp>
      <p:cxnSp>
        <p:nvCxnSpPr>
          <p:cNvPr id="18" name="Straight Arrow Connector 17"/>
          <p:cNvCxnSpPr>
            <a:endCxn id="17" idx="0"/>
          </p:cNvCxnSpPr>
          <p:nvPr/>
        </p:nvCxnSpPr>
        <p:spPr>
          <a:xfrm>
            <a:off x="6501800" y="1010625"/>
            <a:ext cx="1575400" cy="23856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9" idx="2"/>
            <a:endCxn id="16" idx="0"/>
          </p:cNvCxnSpPr>
          <p:nvPr/>
        </p:nvCxnSpPr>
        <p:spPr>
          <a:xfrm flipH="1">
            <a:off x="5841838" y="999739"/>
            <a:ext cx="729205" cy="273287"/>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652951" y="631495"/>
            <a:ext cx="1861649" cy="352789"/>
          </a:xfrm>
          <a:prstGeom prst="rect">
            <a:avLst/>
          </a:prstGeom>
          <a:solidFill>
            <a:schemeClr val="bg1"/>
          </a:solidFill>
        </p:spPr>
        <p:txBody>
          <a:bodyPr wrap="square">
            <a:spAutoFit/>
          </a:bodyPr>
          <a:lstStyle/>
          <a:p>
            <a:pPr lvl="0" algn="just">
              <a:lnSpc>
                <a:spcPct val="115000"/>
              </a:lnSpc>
              <a:tabLst>
                <a:tab pos="457200" algn="l"/>
              </a:tabLst>
            </a:pPr>
            <a:r>
              <a:rPr lang="pt-PT" sz="1600" b="1" dirty="0">
                <a:solidFill>
                  <a:srgbClr val="002060"/>
                </a:solidFill>
                <a:latin typeface="Times New Roman" panose="02020603050405020304" pitchFamily="18" charset="0"/>
                <a:ea typeface="Times New Roman" panose="02020603050405020304" pitchFamily="18" charset="0"/>
              </a:rPr>
              <a:t>* Hiệu quả </a:t>
            </a:r>
            <a:r>
              <a:rPr lang="pt-PT" sz="1600" b="1" dirty="0" smtClean="0">
                <a:solidFill>
                  <a:srgbClr val="002060"/>
                </a:solidFill>
                <a:latin typeface="Times New Roman" panose="02020603050405020304" pitchFamily="18" charset="0"/>
                <a:ea typeface="Times New Roman" panose="02020603050405020304" pitchFamily="18" charset="0"/>
              </a:rPr>
              <a:t>kinh tế</a:t>
            </a:r>
            <a:endParaRPr kumimoji="0" lang="pt-PT" sz="1600" b="1" i="1" u="none" strike="noStrike" kern="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sym typeface="Arial"/>
            </a:endParaRPr>
          </a:p>
        </p:txBody>
      </p:sp>
      <p:cxnSp>
        <p:nvCxnSpPr>
          <p:cNvPr id="34" name="Straight Arrow Connector 33"/>
          <p:cNvCxnSpPr>
            <a:stCxn id="31" idx="2"/>
          </p:cNvCxnSpPr>
          <p:nvPr/>
        </p:nvCxnSpPr>
        <p:spPr>
          <a:xfrm>
            <a:off x="1583776" y="984284"/>
            <a:ext cx="0" cy="29460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a:stCxn id="4" idx="2"/>
          </p:cNvCxnSpPr>
          <p:nvPr/>
        </p:nvCxnSpPr>
        <p:spPr>
          <a:xfrm flipH="1">
            <a:off x="2482001" y="519355"/>
            <a:ext cx="1995984" cy="26466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9962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1B148"/>
        </a:solidFill>
        <a:effectLst/>
      </p:bgPr>
    </p:bg>
    <p:spTree>
      <p:nvGrpSpPr>
        <p:cNvPr id="1" name="Shape 150"/>
        <p:cNvGrpSpPr/>
        <p:nvPr/>
      </p:nvGrpSpPr>
      <p:grpSpPr>
        <a:xfrm>
          <a:off x="0" y="0"/>
          <a:ext cx="0" cy="0"/>
          <a:chOff x="0" y="0"/>
          <a:chExt cx="0" cy="0"/>
        </a:xfrm>
      </p:grpSpPr>
      <p:sp>
        <p:nvSpPr>
          <p:cNvPr id="153" name="Google Shape;153;p2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23</a:t>
            </a:fld>
            <a:endParaRPr/>
          </a:p>
        </p:txBody>
      </p:sp>
      <p:grpSp>
        <p:nvGrpSpPr>
          <p:cNvPr id="154" name="Google Shape;154;p20"/>
          <p:cNvGrpSpPr/>
          <p:nvPr/>
        </p:nvGrpSpPr>
        <p:grpSpPr>
          <a:xfrm>
            <a:off x="76209" y="57150"/>
            <a:ext cx="1417581" cy="1380759"/>
            <a:chOff x="5926225" y="921350"/>
            <a:chExt cx="517800" cy="504350"/>
          </a:xfrm>
        </p:grpSpPr>
        <p:sp>
          <p:nvSpPr>
            <p:cNvPr id="155" name="Google Shape;155;p2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20"/>
          <p:cNvSpPr/>
          <p:nvPr/>
        </p:nvSpPr>
        <p:spPr>
          <a:xfrm>
            <a:off x="1181105" y="1045951"/>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20"/>
          <p:cNvGrpSpPr/>
          <p:nvPr/>
        </p:nvGrpSpPr>
        <p:grpSpPr>
          <a:xfrm>
            <a:off x="762000" y="3278837"/>
            <a:ext cx="1128571" cy="1471014"/>
            <a:chOff x="2624850" y="4296000"/>
            <a:chExt cx="380400" cy="495825"/>
          </a:xfrm>
        </p:grpSpPr>
        <p:sp>
          <p:nvSpPr>
            <p:cNvPr id="159" name="Google Shape;159;p20"/>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0"/>
          <p:cNvSpPr/>
          <p:nvPr/>
        </p:nvSpPr>
        <p:spPr>
          <a:xfrm>
            <a:off x="132727" y="2340445"/>
            <a:ext cx="1775404" cy="981322"/>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0"/>
          <p:cNvSpPr/>
          <p:nvPr/>
        </p:nvSpPr>
        <p:spPr>
          <a:xfrm>
            <a:off x="2335931" y="652359"/>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8"/>
          <p:cNvSpPr txBox="1">
            <a:spLocks/>
          </p:cNvSpPr>
          <p:nvPr/>
        </p:nvSpPr>
        <p:spPr>
          <a:xfrm>
            <a:off x="3029162" y="211613"/>
            <a:ext cx="6934275" cy="690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US" sz="2400" b="1" dirty="0">
                <a:solidFill>
                  <a:srgbClr val="FFFFFF"/>
                </a:solidFill>
              </a:rPr>
              <a:t>III. PHẠM VI ÁP DỤNG CỦA BIỆN PHÁP</a:t>
            </a:r>
            <a:endParaRPr kumimoji="0" lang="en-US" sz="2400" b="0" i="0" u="none" strike="noStrike" kern="0" cap="none" spc="0" normalizeH="0" baseline="0" noProof="0" dirty="0">
              <a:ln>
                <a:noFill/>
              </a:ln>
              <a:solidFill>
                <a:srgbClr val="FFFFFF"/>
              </a:solidFill>
              <a:effectLst/>
              <a:uLnTx/>
              <a:uFillTx/>
              <a:latin typeface="Arial"/>
              <a:cs typeface="Arial"/>
              <a:sym typeface="Arial"/>
            </a:endParaRPr>
          </a:p>
        </p:txBody>
      </p:sp>
      <p:sp>
        <p:nvSpPr>
          <p:cNvPr id="15" name="Rectangle 14"/>
          <p:cNvSpPr/>
          <p:nvPr/>
        </p:nvSpPr>
        <p:spPr>
          <a:xfrm>
            <a:off x="2566028" y="1510744"/>
            <a:ext cx="6317486" cy="2959272"/>
          </a:xfrm>
          <a:prstGeom prst="rect">
            <a:avLst/>
          </a:prstGeom>
          <a:solidFill>
            <a:schemeClr val="bg1"/>
          </a:solidFill>
        </p:spPr>
        <p:txBody>
          <a:bodyPr wrap="square">
            <a:spAutoFit/>
          </a:bodyPr>
          <a:lstStyle/>
          <a:p>
            <a:pPr lvl="0" algn="just">
              <a:lnSpc>
                <a:spcPct val="115000"/>
              </a:lnSpc>
              <a:tabLst>
                <a:tab pos="457200" algn="l"/>
              </a:tabLst>
            </a:pP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Những </a:t>
            </a:r>
            <a:r>
              <a:rPr lang="vi-VN" sz="1800" dirty="0">
                <a:solidFill>
                  <a:srgbClr val="002060"/>
                </a:solidFill>
                <a:latin typeface="Times New Roman" panose="02020603050405020304" pitchFamily="18" charset="0"/>
                <a:cs typeface="Times New Roman" panose="02020603050405020304" pitchFamily="18" charset="0"/>
              </a:rPr>
              <a:t>biện pháp này đã áp dụng thành công và đạt hiệu quả đối với trẻ 3-4  tuổi trong trường mầm non  </a:t>
            </a:r>
            <a:r>
              <a:rPr lang="en-US" sz="1800" dirty="0" err="1" smtClean="0">
                <a:solidFill>
                  <a:srgbClr val="002060"/>
                </a:solidFill>
                <a:latin typeface="Times New Roman" panose="02020603050405020304" pitchFamily="18" charset="0"/>
                <a:cs typeface="Times New Roman" panose="02020603050405020304" pitchFamily="18" charset="0"/>
              </a:rPr>
              <a:t>Nguyệt</a:t>
            </a:r>
            <a:r>
              <a:rPr lang="en-US" sz="1800" dirty="0" smtClean="0">
                <a:solidFill>
                  <a:srgbClr val="002060"/>
                </a:solidFill>
                <a:latin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cs typeface="Times New Roman" panose="02020603050405020304" pitchFamily="18" charset="0"/>
              </a:rPr>
              <a:t>Quế</a:t>
            </a: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và </a:t>
            </a:r>
            <a:r>
              <a:rPr lang="vi-VN" sz="1800" dirty="0">
                <a:solidFill>
                  <a:srgbClr val="002060"/>
                </a:solidFill>
                <a:latin typeface="Times New Roman" panose="02020603050405020304" pitchFamily="18" charset="0"/>
                <a:cs typeface="Times New Roman" panose="02020603050405020304" pitchFamily="18" charset="0"/>
              </a:rPr>
              <a:t>những biện pháp này </a:t>
            </a:r>
            <a:r>
              <a:rPr lang="en-US" sz="1800" dirty="0" err="1" smtClean="0">
                <a:solidFill>
                  <a:srgbClr val="002060"/>
                </a:solidFill>
                <a:latin typeface="Times New Roman" panose="02020603050405020304" pitchFamily="18" charset="0"/>
                <a:cs typeface="Times New Roman" panose="02020603050405020304" pitchFamily="18" charset="0"/>
              </a:rPr>
              <a:t>có</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cs typeface="Times New Roman" panose="02020603050405020304" pitchFamily="18" charset="0"/>
              </a:rPr>
              <a:t>thể</a:t>
            </a: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áp </a:t>
            </a:r>
            <a:r>
              <a:rPr lang="vi-VN" sz="1800" dirty="0">
                <a:solidFill>
                  <a:srgbClr val="002060"/>
                </a:solidFill>
                <a:latin typeface="Times New Roman" panose="02020603050405020304" pitchFamily="18" charset="0"/>
                <a:cs typeface="Times New Roman" panose="02020603050405020304" pitchFamily="18" charset="0"/>
              </a:rPr>
              <a:t>dụng được cả các trường mầm non trong Quận. </a:t>
            </a:r>
            <a:endParaRPr lang="en-US" sz="1800" dirty="0" smtClean="0">
              <a:solidFill>
                <a:srgbClr val="002060"/>
              </a:solidFill>
              <a:latin typeface="Times New Roman" panose="02020603050405020304" pitchFamily="18" charset="0"/>
              <a:cs typeface="Times New Roman" panose="02020603050405020304" pitchFamily="18" charset="0"/>
            </a:endParaRPr>
          </a:p>
          <a:p>
            <a:pPr lvl="0" algn="just">
              <a:lnSpc>
                <a:spcPct val="115000"/>
              </a:lnSpc>
              <a:tabLst>
                <a:tab pos="457200" algn="l"/>
              </a:tabLst>
            </a:pP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Với </a:t>
            </a:r>
            <a:r>
              <a:rPr lang="vi-VN" sz="1800" dirty="0">
                <a:solidFill>
                  <a:srgbClr val="002060"/>
                </a:solidFill>
                <a:latin typeface="Times New Roman" panose="02020603050405020304" pitchFamily="18" charset="0"/>
                <a:cs typeface="Times New Roman" panose="02020603050405020304" pitchFamily="18" charset="0"/>
              </a:rPr>
              <a:t>vai trò tác giả là người trực tiếp giảng dạy cho trẻ khi đưa ra áp dụng rộng rãi kinh phí tổ chức không nhiều, các đồ dùng, đồ chơi, nguyên vật liệu hoàn toàn có thể tái sử dụng và an toàn cho trẻ, giáo viên dễ chuẩn bị, trẻ thích thú khi đưa ra  những hiểu biết, suy nghĩ của mình, hiệu quả giáo dục cao.</a:t>
            </a:r>
            <a:endParaRPr lang="en-US" sz="1800" dirty="0" smtClean="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80">
          <a:fgClr>
            <a:srgbClr val="40CD29"/>
          </a:fgClr>
          <a:bgClr>
            <a:schemeClr val="bg1"/>
          </a:bgClr>
        </a:pattFill>
        <a:effectLst/>
      </p:bgPr>
    </p:bg>
    <p:spTree>
      <p:nvGrpSpPr>
        <p:cNvPr id="1" name="Shape 305"/>
        <p:cNvGrpSpPr/>
        <p:nvPr/>
      </p:nvGrpSpPr>
      <p:grpSpPr>
        <a:xfrm>
          <a:off x="0" y="0"/>
          <a:ext cx="0" cy="0"/>
          <a:chOff x="0" y="0"/>
          <a:chExt cx="0" cy="0"/>
        </a:xfrm>
      </p:grpSpPr>
      <p:sp>
        <p:nvSpPr>
          <p:cNvPr id="12" name="Rectangle 11"/>
          <p:cNvSpPr/>
          <p:nvPr/>
        </p:nvSpPr>
        <p:spPr>
          <a:xfrm>
            <a:off x="990600" y="1809750"/>
            <a:ext cx="7162800" cy="1077218"/>
          </a:xfrm>
          <a:prstGeom prst="rect">
            <a:avLst/>
          </a:prstGeom>
          <a:noFill/>
        </p:spPr>
        <p:txBody>
          <a:bodyPr wrap="square" lIns="91440" tIns="45720" rIns="91440" bIns="45720">
            <a:spAutoFit/>
          </a:bodyPr>
          <a:lstStyle/>
          <a:p>
            <a:pPr algn="ctr"/>
            <a:r>
              <a:rPr lang="en-US" sz="3200" b="1"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itchFamily="18" charset="0"/>
                <a:cs typeface="Times New Roman" pitchFamily="18" charset="0"/>
              </a:rPr>
              <a:t>TÔI XIN CHÂN THÀNH CẢM</a:t>
            </a:r>
            <a:r>
              <a:rPr lang="en-US" sz="3200" b="1" cap="none" spc="0" dirty="0" smtClean="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itchFamily="18" charset="0"/>
                <a:cs typeface="Times New Roman" pitchFamily="18" charset="0"/>
              </a:rPr>
              <a:t> ƠN </a:t>
            </a:r>
          </a:p>
          <a:p>
            <a:pPr algn="ctr"/>
            <a:r>
              <a:rPr lang="en-US" sz="3200" b="1" cap="none" spc="0" dirty="0" smtClean="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itchFamily="18" charset="0"/>
                <a:cs typeface="Times New Roman" pitchFamily="18" charset="0"/>
              </a:rPr>
              <a:t>BAN GIÁM KHẢO ĐÃ LẮNG NGHE </a:t>
            </a:r>
            <a:r>
              <a:rPr lang="en-US" sz="3200" b="1" dirty="0" smtClean="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itchFamily="18" charset="0"/>
                <a:cs typeface="Times New Roman" pitchFamily="18" charset="0"/>
              </a:rPr>
              <a:t>!</a:t>
            </a:r>
            <a:endParaRPr lang="en-US" sz="3200" b="1" cap="none" spc="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88543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 name="Rectangle 10"/>
          <p:cNvSpPr/>
          <p:nvPr/>
        </p:nvSpPr>
        <p:spPr>
          <a:xfrm>
            <a:off x="2133600" y="925162"/>
            <a:ext cx="2895600" cy="400110"/>
          </a:xfrm>
          <a:prstGeom prst="rect">
            <a:avLst/>
          </a:prstGeom>
        </p:spPr>
        <p:txBody>
          <a:bodyPr wrap="square">
            <a:spAutoFit/>
          </a:bodyPr>
          <a:lstStyle/>
          <a:p>
            <a:r>
              <a:rPr lang="en-US" sz="2000" b="1" dirty="0" smtClean="0">
                <a:solidFill>
                  <a:srgbClr val="002060"/>
                </a:solidFill>
                <a:latin typeface="Times New Roman" panose="02020603050405020304" pitchFamily="18" charset="0"/>
                <a:ea typeface="Times New Roman" panose="02020603050405020304" pitchFamily="18" charset="0"/>
              </a:rPr>
              <a:t>1.Tên </a:t>
            </a:r>
            <a:r>
              <a:rPr lang="en-US" sz="2000" b="1" dirty="0" err="1">
                <a:solidFill>
                  <a:srgbClr val="002060"/>
                </a:solidFill>
                <a:latin typeface="Times New Roman" panose="02020603050405020304" pitchFamily="18" charset="0"/>
                <a:ea typeface="Times New Roman" panose="02020603050405020304" pitchFamily="18" charset="0"/>
              </a:rPr>
              <a:t>biện</a:t>
            </a:r>
            <a:r>
              <a:rPr lang="en-US" sz="2000" b="1" dirty="0">
                <a:solidFill>
                  <a:srgbClr val="002060"/>
                </a:solidFill>
                <a:latin typeface="Times New Roman" panose="02020603050405020304" pitchFamily="18" charset="0"/>
                <a:ea typeface="Times New Roman" panose="02020603050405020304" pitchFamily="18" charset="0"/>
              </a:rPr>
              <a:t> </a:t>
            </a:r>
            <a:r>
              <a:rPr lang="en-US" sz="2000" b="1" dirty="0" err="1" smtClean="0">
                <a:solidFill>
                  <a:srgbClr val="002060"/>
                </a:solidFill>
                <a:latin typeface="Times New Roman" panose="02020603050405020304" pitchFamily="18" charset="0"/>
                <a:ea typeface="Times New Roman" panose="02020603050405020304" pitchFamily="18" charset="0"/>
              </a:rPr>
              <a:t>pháp</a:t>
            </a:r>
            <a:endParaRPr lang="en-US" sz="2000" dirty="0">
              <a:solidFill>
                <a:srgbClr val="002060"/>
              </a:solidFill>
            </a:endParaRPr>
          </a:p>
        </p:txBody>
      </p:sp>
      <p:sp>
        <p:nvSpPr>
          <p:cNvPr id="12" name="Rectangle 11"/>
          <p:cNvSpPr/>
          <p:nvPr/>
        </p:nvSpPr>
        <p:spPr>
          <a:xfrm>
            <a:off x="1866048" y="105455"/>
            <a:ext cx="5219700" cy="400110"/>
          </a:xfrm>
          <a:prstGeom prst="rect">
            <a:avLst/>
          </a:prstGeom>
        </p:spPr>
        <p:txBody>
          <a:bodyPr wrap="square">
            <a:spAutoFit/>
          </a:bodyPr>
          <a:lstStyle/>
          <a:p>
            <a:pPr algn="ctr"/>
            <a:r>
              <a:rPr lang="en-US" sz="2000" b="1" dirty="0" smtClean="0">
                <a:solidFill>
                  <a:srgbClr val="009900"/>
                </a:solidFill>
                <a:latin typeface="Times New Roman" panose="02020603050405020304" pitchFamily="18" charset="0"/>
                <a:cs typeface="Times New Roman" panose="02020603050405020304" pitchFamily="18" charset="0"/>
              </a:rPr>
              <a:t>I</a:t>
            </a:r>
            <a:r>
              <a:rPr lang="vi-VN" sz="2000" b="1" dirty="0" smtClean="0">
                <a:solidFill>
                  <a:srgbClr val="009900"/>
                </a:solidFill>
                <a:latin typeface="Times New Roman" panose="02020603050405020304" pitchFamily="18" charset="0"/>
                <a:cs typeface="Times New Roman" panose="02020603050405020304" pitchFamily="18" charset="0"/>
              </a:rPr>
              <a:t>. TÊN </a:t>
            </a:r>
            <a:r>
              <a:rPr lang="en-US" sz="2000" b="1" dirty="0" smtClean="0">
                <a:solidFill>
                  <a:srgbClr val="009900"/>
                </a:solidFill>
                <a:latin typeface="Times New Roman" panose="02020603050405020304" pitchFamily="18" charset="0"/>
                <a:cs typeface="Times New Roman" panose="02020603050405020304" pitchFamily="18" charset="0"/>
              </a:rPr>
              <a:t>BIỆN PHÁP</a:t>
            </a:r>
            <a:r>
              <a:rPr lang="vi-VN" sz="2000" b="1" dirty="0" smtClean="0">
                <a:solidFill>
                  <a:srgbClr val="009900"/>
                </a:solidFill>
                <a:latin typeface="Times New Roman" panose="02020603050405020304" pitchFamily="18" charset="0"/>
                <a:cs typeface="Times New Roman" panose="02020603050405020304" pitchFamily="18" charset="0"/>
              </a:rPr>
              <a:t>, LĨNH VỰC ÁP DỤNG</a:t>
            </a:r>
            <a:endParaRPr lang="en-US" sz="2000" b="1" dirty="0">
              <a:solidFill>
                <a:srgbClr val="0099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576071" y="628364"/>
            <a:ext cx="4191000" cy="1015663"/>
          </a:xfrm>
          <a:prstGeom prst="rect">
            <a:avLst/>
          </a:prstGeom>
        </p:spPr>
        <p:txBody>
          <a:bodyPr wrap="square">
            <a:spAutoFit/>
          </a:bodyPr>
          <a:lstStyle/>
          <a:p>
            <a:pPr algn="ctr"/>
            <a:r>
              <a:rPr lang="en-US" sz="2000" b="1" i="1" dirty="0" smtClean="0">
                <a:solidFill>
                  <a:srgbClr val="002060"/>
                </a:solidFill>
                <a:latin typeface="Times New Roman" panose="02020603050405020304" pitchFamily="18" charset="0"/>
                <a:ea typeface="Times New Roman" panose="02020603050405020304" pitchFamily="18" charset="0"/>
              </a:rPr>
              <a:t>“</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rác</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nilon</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3-4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00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Nguyệt</a:t>
            </a:r>
            <a:r>
              <a:rPr lang="en-US" sz="20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Quế</a:t>
            </a:r>
            <a:r>
              <a:rPr lang="en-US" sz="20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204203" y="3063661"/>
            <a:ext cx="1685931" cy="707886"/>
          </a:xfrm>
          <a:prstGeom prst="rect">
            <a:avLst/>
          </a:prstGeom>
          <a:ln w="28575">
            <a:solidFill>
              <a:schemeClr val="tx1"/>
            </a:solidFill>
          </a:ln>
        </p:spPr>
        <p:txBody>
          <a:bodyPr wrap="square">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2. </a:t>
            </a:r>
            <a:r>
              <a:rPr lang="vi-VN" sz="2000" b="1" dirty="0">
                <a:solidFill>
                  <a:srgbClr val="002060"/>
                </a:solidFill>
                <a:latin typeface="Times New Roman" panose="02020603050405020304" pitchFamily="18" charset="0"/>
                <a:cs typeface="Times New Roman" panose="02020603050405020304" pitchFamily="18" charset="0"/>
              </a:rPr>
              <a:t>Lĩnh vực áp </a:t>
            </a:r>
            <a:r>
              <a:rPr lang="vi-VN" sz="2000" b="1" dirty="0" smtClean="0">
                <a:solidFill>
                  <a:srgbClr val="002060"/>
                </a:solidFill>
                <a:latin typeface="Times New Roman" panose="02020603050405020304" pitchFamily="18" charset="0"/>
                <a:cs typeface="Times New Roman" panose="02020603050405020304" pitchFamily="18" charset="0"/>
              </a:rPr>
              <a:t>dụng</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027687" y="2072155"/>
            <a:ext cx="1215735" cy="646331"/>
          </a:xfrm>
          <a:prstGeom prst="rect">
            <a:avLst/>
          </a:prstGeom>
          <a:ln>
            <a:solidFill>
              <a:schemeClr val="tx1"/>
            </a:solidFill>
          </a:ln>
        </p:spPr>
        <p:txBody>
          <a:bodyPr wrap="square">
            <a:spAutoFit/>
          </a:bodyPr>
          <a:lstStyle/>
          <a:p>
            <a:pPr algn="ctr"/>
            <a:r>
              <a:rPr lang="en-US" sz="1800" b="1" dirty="0" err="1" smtClean="0">
                <a:solidFill>
                  <a:srgbClr val="002060"/>
                </a:solidFill>
                <a:latin typeface="Times New Roman" panose="02020603050405020304" pitchFamily="18" charset="0"/>
                <a:cs typeface="Times New Roman" panose="02020603050405020304" pitchFamily="18" charset="0"/>
              </a:rPr>
              <a:t>Phát</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triển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thể</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chất</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324219" y="3206335"/>
            <a:ext cx="1239980" cy="646331"/>
          </a:xfrm>
          <a:prstGeom prst="rect">
            <a:avLst/>
          </a:prstGeom>
          <a:ln>
            <a:solidFill>
              <a:schemeClr val="tx1"/>
            </a:solidFill>
          </a:ln>
        </p:spPr>
        <p:txBody>
          <a:bodyPr wrap="square">
            <a:spAutoFit/>
          </a:bodyPr>
          <a:lstStyle/>
          <a:p>
            <a:r>
              <a:rPr lang="en-US" sz="1800" b="1" dirty="0" err="1" smtClean="0">
                <a:solidFill>
                  <a:srgbClr val="002060"/>
                </a:solidFill>
                <a:latin typeface="Times New Roman" panose="02020603050405020304" pitchFamily="18" charset="0"/>
                <a:cs typeface="Times New Roman" panose="02020603050405020304" pitchFamily="18" charset="0"/>
              </a:rPr>
              <a:t>Phát</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triển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ngôn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ngữ</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7630984" y="2813629"/>
            <a:ext cx="1170707" cy="1200329"/>
          </a:xfrm>
          <a:prstGeom prst="rect">
            <a:avLst/>
          </a:prstGeom>
          <a:ln>
            <a:solidFill>
              <a:schemeClr val="tx1"/>
            </a:solidFill>
          </a:ln>
        </p:spPr>
        <p:txBody>
          <a:bodyPr wrap="square">
            <a:spAutoFit/>
          </a:bodyPr>
          <a:lstStyle/>
          <a:p>
            <a:pPr algn="ctr"/>
            <a:r>
              <a:rPr lang="en-US" sz="1800" b="1" dirty="0" err="1" smtClean="0">
                <a:solidFill>
                  <a:srgbClr val="002060"/>
                </a:solidFill>
                <a:latin typeface="Times New Roman" panose="02020603050405020304" pitchFamily="18" charset="0"/>
                <a:cs typeface="Times New Roman" panose="02020603050405020304" pitchFamily="18" charset="0"/>
              </a:rPr>
              <a:t>Phát</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triển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tình</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cảm</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quan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hệ</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xã</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hội</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304510" y="4256370"/>
            <a:ext cx="1291949" cy="707886"/>
          </a:xfrm>
          <a:prstGeom prst="rect">
            <a:avLst/>
          </a:prstGeom>
          <a:ln>
            <a:solidFill>
              <a:schemeClr val="tx1"/>
            </a:solidFill>
          </a:ln>
        </p:spPr>
        <p:txBody>
          <a:bodyPr wrap="square">
            <a:spAutoFit/>
          </a:bodyPr>
          <a:lstStyle/>
          <a:p>
            <a:pPr algn="ctr"/>
            <a:r>
              <a:rPr lang="en-US" sz="2000" b="1" dirty="0" err="1" smtClean="0">
                <a:solidFill>
                  <a:srgbClr val="002060"/>
                </a:solidFill>
                <a:latin typeface="Times New Roman" panose="02020603050405020304" pitchFamily="18" charset="0"/>
                <a:cs typeface="Times New Roman" panose="02020603050405020304" pitchFamily="18" charset="0"/>
              </a:rPr>
              <a:t>Phát</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triển</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thẩm</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mỹ</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209524" y="1976347"/>
            <a:ext cx="1234788" cy="646331"/>
          </a:xfrm>
          <a:prstGeom prst="rect">
            <a:avLst/>
          </a:prstGeom>
          <a:ln>
            <a:solidFill>
              <a:schemeClr val="tx1"/>
            </a:solidFill>
          </a:ln>
        </p:spPr>
        <p:txBody>
          <a:bodyPr wrap="square">
            <a:spAutoFit/>
          </a:bodyPr>
          <a:lstStyle/>
          <a:p>
            <a:pPr algn="ctr"/>
            <a:r>
              <a:rPr lang="en-US" sz="1800" b="1" dirty="0" err="1" smtClean="0">
                <a:solidFill>
                  <a:srgbClr val="002060"/>
                </a:solidFill>
                <a:latin typeface="Times New Roman" panose="02020603050405020304" pitchFamily="18" charset="0"/>
                <a:cs typeface="Times New Roman" panose="02020603050405020304" pitchFamily="18" charset="0"/>
              </a:rPr>
              <a:t>Phát</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triển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nhận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thức</a:t>
            </a:r>
            <a:endParaRPr 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flipH="1" flipV="1">
            <a:off x="5173505" y="2717982"/>
            <a:ext cx="489495" cy="3432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endCxn id="19" idx="2"/>
          </p:cNvCxnSpPr>
          <p:nvPr/>
        </p:nvCxnSpPr>
        <p:spPr>
          <a:xfrm flipV="1">
            <a:off x="6467066" y="2622678"/>
            <a:ext cx="359852" cy="4385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14" idx="1"/>
            <a:endCxn id="16" idx="3"/>
          </p:cNvCxnSpPr>
          <p:nvPr/>
        </p:nvCxnSpPr>
        <p:spPr>
          <a:xfrm flipH="1">
            <a:off x="4564199" y="3417604"/>
            <a:ext cx="640004" cy="1118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14" idx="3"/>
            <a:endCxn id="17" idx="1"/>
          </p:cNvCxnSpPr>
          <p:nvPr/>
        </p:nvCxnSpPr>
        <p:spPr>
          <a:xfrm flipV="1">
            <a:off x="6890134" y="3413794"/>
            <a:ext cx="740850" cy="38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4" idx="2"/>
            <a:endCxn id="18" idx="0"/>
          </p:cNvCxnSpPr>
          <p:nvPr/>
        </p:nvCxnSpPr>
        <p:spPr>
          <a:xfrm flipH="1">
            <a:off x="5950485" y="3771547"/>
            <a:ext cx="96684" cy="4848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2216652" y="-95250"/>
            <a:ext cx="6934275" cy="690900"/>
          </a:xfrm>
          <a:prstGeom prst="rect">
            <a:avLst/>
          </a:prstGeom>
        </p:spPr>
        <p:txBody>
          <a:bodyPr spcFirstLastPara="1" wrap="square" lIns="91425" tIns="91425" rIns="91425" bIns="91425" anchor="b" anchorCtr="0">
            <a:noAutofit/>
          </a:bodyPr>
          <a:lstStyle/>
          <a:p>
            <a:r>
              <a:rPr lang="en-US" sz="2400" b="1" dirty="0">
                <a:solidFill>
                  <a:srgbClr val="009900"/>
                </a:solidFill>
                <a:latin typeface="Times New Roman" panose="02020603050405020304" pitchFamily="18" charset="0"/>
                <a:cs typeface="Times New Roman" panose="02020603050405020304" pitchFamily="18" charset="0"/>
              </a:rPr>
              <a:t>II. NỘI DUNG BIỆN PHÁP</a:t>
            </a:r>
            <a:endParaRPr lang="en-US" sz="2400" dirty="0">
              <a:solidFill>
                <a:srgbClr val="009900"/>
              </a:solidFill>
              <a:latin typeface="Times New Roman" panose="02020603050405020304" pitchFamily="18" charset="0"/>
              <a:cs typeface="Times New Roman" panose="02020603050405020304" pitchFamily="18" charset="0"/>
            </a:endParaRPr>
          </a:p>
        </p:txBody>
      </p:sp>
      <p:sp>
        <p:nvSpPr>
          <p:cNvPr id="2" name="Oval 1"/>
          <p:cNvSpPr/>
          <p:nvPr/>
        </p:nvSpPr>
        <p:spPr>
          <a:xfrm>
            <a:off x="1631373" y="1317424"/>
            <a:ext cx="4191000" cy="42261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49;p38"/>
          <p:cNvSpPr txBox="1">
            <a:spLocks/>
          </p:cNvSpPr>
          <p:nvPr/>
        </p:nvSpPr>
        <p:spPr>
          <a:xfrm>
            <a:off x="1371600" y="438150"/>
            <a:ext cx="7543800" cy="449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buNone/>
            </a:pPr>
            <a:r>
              <a:rPr lang="en-US" sz="2000" b="1" dirty="0" smtClean="0">
                <a:solidFill>
                  <a:srgbClr val="002060"/>
                </a:solidFill>
                <a:latin typeface="Times New Roman" panose="02020603050405020304" pitchFamily="18" charset="0"/>
                <a:cs typeface="Times New Roman" panose="02020603050405020304" pitchFamily="18" charset="0"/>
              </a:rPr>
              <a:t>        1. </a:t>
            </a:r>
            <a:r>
              <a:rPr lang="vi-VN" sz="2000" b="1" dirty="0" smtClean="0">
                <a:solidFill>
                  <a:srgbClr val="002060"/>
                </a:solidFill>
                <a:latin typeface="Times New Roman" panose="02020603050405020304" pitchFamily="18" charset="0"/>
                <a:cs typeface="Times New Roman" panose="02020603050405020304" pitchFamily="18" charset="0"/>
              </a:rPr>
              <a:t>Cơ</a:t>
            </a:r>
            <a:r>
              <a:rPr lang="en-US" sz="2000" b="1" dirty="0" smtClean="0">
                <a:solidFill>
                  <a:srgbClr val="002060"/>
                </a:solidFill>
                <a:latin typeface="Times New Roman" panose="02020603050405020304" pitchFamily="18" charset="0"/>
                <a:cs typeface="Times New Roman" panose="02020603050405020304" pitchFamily="18" charset="0"/>
              </a:rPr>
              <a:t> </a:t>
            </a:r>
            <a:r>
              <a:rPr lang="vi-VN" sz="2000" b="1" dirty="0" smtClean="0">
                <a:solidFill>
                  <a:srgbClr val="002060"/>
                </a:solidFill>
                <a:latin typeface="Times New Roman" panose="02020603050405020304" pitchFamily="18" charset="0"/>
                <a:cs typeface="Times New Roman" panose="02020603050405020304" pitchFamily="18" charset="0"/>
              </a:rPr>
              <a:t>sở lí luận: </a:t>
            </a:r>
            <a:endParaRPr lang="en-US" sz="2000" b="1" dirty="0" smtClean="0">
              <a:solidFill>
                <a:srgbClr val="002060"/>
              </a:solidFill>
              <a:latin typeface="Times New Roman" panose="02020603050405020304" pitchFamily="18" charset="0"/>
              <a:cs typeface="Times New Roman" panose="02020603050405020304" pitchFamily="18" charset="0"/>
            </a:endParaRPr>
          </a:p>
          <a:p>
            <a:pPr algn="just"/>
            <a:r>
              <a:rPr lang="vi-VN" sz="1800" dirty="0" smtClean="0">
                <a:solidFill>
                  <a:srgbClr val="002060"/>
                </a:solidFill>
                <a:latin typeface="Times New Roman" panose="02020603050405020304" pitchFamily="18" charset="0"/>
                <a:cs typeface="Times New Roman" panose="02020603050405020304" pitchFamily="18" charset="0"/>
              </a:rPr>
              <a:t>Hiện nay ô nhiễm môi trường đang là vấn đề “nóng” và cấp bách trên toàn thế giới, nghiêm trọng hơn cả là Trái Đất của chúng ta đang nóng lên từng giờ từng phút. </a:t>
            </a:r>
            <a:endParaRPr lang="en-US" sz="1800" dirty="0" smtClean="0">
              <a:solidFill>
                <a:srgbClr val="002060"/>
              </a:solidFill>
              <a:latin typeface="Times New Roman" panose="02020603050405020304" pitchFamily="18" charset="0"/>
              <a:cs typeface="Times New Roman" panose="02020603050405020304" pitchFamily="18" charset="0"/>
            </a:endParaRPr>
          </a:p>
          <a:p>
            <a:pPr algn="just"/>
            <a:endParaRPr lang="en-US" sz="1800" dirty="0" smtClean="0">
              <a:solidFill>
                <a:srgbClr val="002060"/>
              </a:solidFill>
              <a:latin typeface="Times New Roman" panose="02020603050405020304" pitchFamily="18" charset="0"/>
              <a:cs typeface="Times New Roman" panose="02020603050405020304" pitchFamily="18" charset="0"/>
            </a:endParaRPr>
          </a:p>
          <a:p>
            <a:pPr algn="just"/>
            <a:r>
              <a:rPr lang="vi-VN" sz="1800" dirty="0" smtClean="0">
                <a:solidFill>
                  <a:srgbClr val="002060"/>
                </a:solidFill>
                <a:latin typeface="Times New Roman" panose="02020603050405020304" pitchFamily="18" charset="0"/>
                <a:cs typeface="Times New Roman" panose="02020603050405020304" pitchFamily="18" charset="0"/>
              </a:rPr>
              <a:t>Rác thải nhựa </a:t>
            </a:r>
            <a:r>
              <a:rPr lang="en-US" sz="1800" dirty="0" err="1" smtClean="0">
                <a:solidFill>
                  <a:srgbClr val="002060"/>
                </a:solidFill>
                <a:latin typeface="Times New Roman" panose="02020603050405020304" pitchFamily="18" charset="0"/>
                <a:cs typeface="Times New Roman" panose="02020603050405020304" pitchFamily="18" charset="0"/>
              </a:rPr>
              <a:t>và</a:t>
            </a:r>
            <a:r>
              <a:rPr lang="en-US" sz="1800" dirty="0" smtClean="0">
                <a:solidFill>
                  <a:srgbClr val="002060"/>
                </a:solidFill>
                <a:latin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cs typeface="Times New Roman" panose="02020603050405020304" pitchFamily="18" charset="0"/>
              </a:rPr>
              <a:t>túi</a:t>
            </a:r>
            <a:r>
              <a:rPr lang="en-US" sz="1800" dirty="0" smtClean="0">
                <a:solidFill>
                  <a:srgbClr val="002060"/>
                </a:solidFill>
                <a:latin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cs typeface="Times New Roman" panose="02020603050405020304" pitchFamily="18" charset="0"/>
              </a:rPr>
              <a:t>nilon</a:t>
            </a: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đang là vấn đề nhức nhối mang tính toàn cầu</a:t>
            </a: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các chất thải nhựa và túi nilon khó phân hủy được tái chế với tỷ lệ rất thấp</a:t>
            </a:r>
            <a:r>
              <a:rPr lang="en-US" sz="1800" dirty="0" smtClean="0">
                <a:solidFill>
                  <a:srgbClr val="002060"/>
                </a:solidFill>
                <a:latin typeface="Times New Roman" panose="02020603050405020304" pitchFamily="18" charset="0"/>
                <a:cs typeface="Times New Roman" panose="02020603050405020304" pitchFamily="18" charset="0"/>
              </a:rPr>
              <a:t>.</a:t>
            </a:r>
          </a:p>
          <a:p>
            <a:pPr marL="76200" indent="0" algn="just">
              <a:buNone/>
            </a:pPr>
            <a:r>
              <a:rPr lang="en-US" sz="1800" dirty="0" smtClean="0">
                <a:solidFill>
                  <a:srgbClr val="002060"/>
                </a:solidFill>
                <a:latin typeface="Times New Roman" panose="02020603050405020304" pitchFamily="18" charset="0"/>
                <a:cs typeface="Times New Roman" panose="02020603050405020304" pitchFamily="18" charset="0"/>
              </a:rPr>
              <a:t> </a:t>
            </a:r>
          </a:p>
          <a:p>
            <a:pPr algn="just"/>
            <a:r>
              <a:rPr lang="vi-VN" sz="1800" dirty="0" smtClean="0">
                <a:solidFill>
                  <a:srgbClr val="002060"/>
                </a:solidFill>
                <a:latin typeface="Times New Roman" panose="02020603050405020304" pitchFamily="18" charset="0"/>
                <a:cs typeface="Times New Roman" panose="02020603050405020304" pitchFamily="18" charset="0"/>
              </a:rPr>
              <a:t>Hệ thống xử lý rác thải nhựa ở Việt Nam còn lạc hậu, hiệu suất kém</a:t>
            </a: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chưa có các biện pháp tái chế, xử lý rác thải một cách triệt để. Chính vì thế, ngay từ bây giờ, chúng ta cần có những hành động thiết thực, cụ thể để kiểm soát, ngăn chặn phát sinh rác thải nhựa, đặc biệt là giáo dục cho thế hệ trẻ mầm non. Việc giáo dục trẻ bảo vệ môi trường - nói không với rác thải nhựa và </a:t>
            </a:r>
            <a:r>
              <a:rPr lang="en-US" sz="1800" dirty="0" err="1" smtClean="0">
                <a:solidFill>
                  <a:srgbClr val="002060"/>
                </a:solidFill>
                <a:latin typeface="Times New Roman" panose="02020603050405020304" pitchFamily="18" charset="0"/>
                <a:cs typeface="Times New Roman" panose="02020603050405020304" pitchFamily="18" charset="0"/>
              </a:rPr>
              <a:t>túi</a:t>
            </a:r>
            <a:r>
              <a:rPr lang="en-US" sz="1800" dirty="0" smtClean="0">
                <a:solidFill>
                  <a:srgbClr val="002060"/>
                </a:solidFill>
                <a:latin typeface="Times New Roman" panose="02020603050405020304" pitchFamily="18" charset="0"/>
                <a:cs typeface="Times New Roman" panose="02020603050405020304" pitchFamily="18" charset="0"/>
              </a:rPr>
              <a:t> </a:t>
            </a:r>
            <a:r>
              <a:rPr lang="vi-VN" sz="1800" dirty="0" smtClean="0">
                <a:solidFill>
                  <a:srgbClr val="002060"/>
                </a:solidFill>
                <a:latin typeface="Times New Roman" panose="02020603050405020304" pitchFamily="18" charset="0"/>
                <a:cs typeface="Times New Roman" panose="02020603050405020304" pitchFamily="18" charset="0"/>
              </a:rPr>
              <a:t>nilon trong trường mầm non là việc làm hết sức cần thiết.</a:t>
            </a:r>
            <a:endParaRPr lang="en-US" sz="1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 name="Oval 1"/>
          <p:cNvSpPr/>
          <p:nvPr/>
        </p:nvSpPr>
        <p:spPr>
          <a:xfrm rot="20208263">
            <a:off x="1790742" y="411128"/>
            <a:ext cx="5257800" cy="33458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p:cNvSpPr/>
          <p:nvPr/>
        </p:nvSpPr>
        <p:spPr>
          <a:xfrm>
            <a:off x="1600200" y="3849587"/>
            <a:ext cx="2289016" cy="1770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rot="20208263">
            <a:off x="2052577" y="-381172"/>
            <a:ext cx="1959296" cy="15384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828799" y="19050"/>
            <a:ext cx="7010401" cy="4233467"/>
          </a:xfrm>
          <a:prstGeom prst="rect">
            <a:avLst/>
          </a:prstGeom>
        </p:spPr>
        <p:txBody>
          <a:bodyPr wrap="square">
            <a:spAutoFit/>
          </a:bodyPr>
          <a:lstStyle/>
          <a:p>
            <a:pPr indent="457200" algn="just">
              <a:lnSpc>
                <a:spcPct val="115000"/>
              </a:lnSpc>
            </a:pPr>
            <a:r>
              <a:rPr lang="en-US" sz="1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1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tiễn</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lnSpc>
                <a:spcPct val="115000"/>
              </a:lnSpc>
              <a:buFontTx/>
              <a:buChar char="-"/>
            </a:pPr>
            <a:r>
              <a:rPr lang="vi-VN" sz="1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Giáo </a:t>
            </a:r>
            <a:r>
              <a:rPr lang="vi-VN" sz="1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dục “Bảo vệ môi trường –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rác</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nilon</a:t>
            </a:r>
            <a:r>
              <a:rPr lang="vi-VN" sz="1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 trẻ mầm non thực chất là thực hiện các hoạt động giúp trẻ hiểu biết, nhận thức được tác hại của rác thải nhựa đối </a:t>
            </a:r>
            <a:r>
              <a:rPr lang="vi-VN"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 môi </a:t>
            </a:r>
            <a:r>
              <a:rPr lang="vi-VN"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 sống của bản thân trẻ nói riêng, môi trường sống của con người và động thực vật nói chung để trẻ có thái độ tích cực và biết làm những hành động để bảo vệ môi trường sống xung quanh an toàn và bền vững</a:t>
            </a:r>
            <a:r>
              <a:rPr lang="vi-VN"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buFontTx/>
              <a:buChar char="-"/>
            </a:pPr>
            <a:endPar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buFontTx/>
              <a:buChar char="-"/>
            </a:pPr>
            <a:r>
              <a:rPr lang="en-US" sz="1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2023-2024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3-4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C2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18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cháu</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11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cháu</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7</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cháu</a:t>
            </a: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endPar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vi-VN"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quá trình nghiên cứu thực tế tại lớp Mẫu giáo </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3-4 </a:t>
            </a:r>
            <a:r>
              <a:rPr lang="vi-VN"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vi-VN"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tôi thấy có một số thuận lợi, khó khăn đó là</a:t>
            </a:r>
            <a:r>
              <a:rPr lang="vi-VN" sz="1800" dirty="0">
                <a:solidFill>
                  <a:srgbClr val="002060"/>
                </a:solidFill>
                <a:latin typeface="Times New Roman" panose="02020603050405020304" pitchFamily="18" charset="0"/>
                <a:ea typeface="Times New Roman" panose="02020603050405020304" pitchFamily="18" charset="0"/>
              </a:rPr>
              <a:t>:</a:t>
            </a:r>
            <a:endParaRPr lang="en-US" sz="1800" dirty="0">
              <a:solidFill>
                <a:srgbClr val="00206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Oval 1"/>
          <p:cNvSpPr/>
          <p:nvPr/>
        </p:nvSpPr>
        <p:spPr>
          <a:xfrm rot="20208263">
            <a:off x="1790742" y="411128"/>
            <a:ext cx="5257800" cy="33458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p:cNvSpPr/>
          <p:nvPr/>
        </p:nvSpPr>
        <p:spPr>
          <a:xfrm>
            <a:off x="1600200" y="3849587"/>
            <a:ext cx="2289016" cy="1770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rot="20208263">
            <a:off x="2052577" y="-381172"/>
            <a:ext cx="1959296" cy="15384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828799" y="18204"/>
            <a:ext cx="7162801" cy="4524315"/>
          </a:xfrm>
          <a:prstGeom prst="rect">
            <a:avLst/>
          </a:prstGeom>
        </p:spPr>
        <p:txBody>
          <a:bodyPr wrap="square">
            <a:spAutoFit/>
          </a:bodyPr>
          <a:lstStyle/>
          <a:p>
            <a:pPr algn="just"/>
            <a:r>
              <a:rPr lang="en-US" sz="1800" b="1" dirty="0">
                <a:solidFill>
                  <a:srgbClr val="002060"/>
                </a:solidFill>
                <a:latin typeface="Times New Roman" pitchFamily="18" charset="0"/>
                <a:cs typeface="Times New Roman" pitchFamily="18" charset="0"/>
              </a:rPr>
              <a:t>2.1 </a:t>
            </a:r>
            <a:r>
              <a:rPr lang="en-US" sz="1800" b="1" dirty="0" err="1">
                <a:solidFill>
                  <a:srgbClr val="002060"/>
                </a:solidFill>
                <a:latin typeface="Times New Roman" pitchFamily="18" charset="0"/>
                <a:cs typeface="Times New Roman" pitchFamily="18" charset="0"/>
              </a:rPr>
              <a:t>Thuận</a:t>
            </a:r>
            <a:r>
              <a:rPr lang="en-US" sz="1800" b="1" dirty="0">
                <a:solidFill>
                  <a:srgbClr val="002060"/>
                </a:solidFill>
                <a:latin typeface="Times New Roman" pitchFamily="18" charset="0"/>
                <a:cs typeface="Times New Roman" pitchFamily="18" charset="0"/>
              </a:rPr>
              <a:t> </a:t>
            </a:r>
            <a:r>
              <a:rPr lang="en-US" sz="1800" b="1" dirty="0" err="1">
                <a:solidFill>
                  <a:srgbClr val="002060"/>
                </a:solidFill>
                <a:latin typeface="Times New Roman" pitchFamily="18" charset="0"/>
                <a:cs typeface="Times New Roman" pitchFamily="18" charset="0"/>
              </a:rPr>
              <a:t>lợi</a:t>
            </a:r>
            <a:endParaRPr lang="en-US" sz="1800" dirty="0">
              <a:solidFill>
                <a:srgbClr val="002060"/>
              </a:solidFill>
              <a:latin typeface="Times New Roman" pitchFamily="18" charset="0"/>
              <a:cs typeface="Times New Roman" pitchFamily="18" charset="0"/>
            </a:endParaRPr>
          </a:p>
          <a:p>
            <a:pPr algn="just"/>
            <a:r>
              <a:rPr lang="en-US" sz="1800" b="1" dirty="0" smtClean="0">
                <a:solidFill>
                  <a:srgbClr val="002060"/>
                </a:solidFill>
                <a:latin typeface="Times New Roman" pitchFamily="18" charset="0"/>
                <a:cs typeface="Times New Roman" pitchFamily="18" charset="0"/>
              </a:rPr>
              <a:t>- </a:t>
            </a:r>
            <a:r>
              <a:rPr lang="vi-VN" sz="1800" dirty="0" smtClean="0">
                <a:solidFill>
                  <a:srgbClr val="002060"/>
                </a:solidFill>
                <a:latin typeface="Times New Roman" pitchFamily="18" charset="0"/>
                <a:cs typeface="Times New Roman" pitchFamily="18" charset="0"/>
              </a:rPr>
              <a:t>Ban </a:t>
            </a:r>
            <a:r>
              <a:rPr lang="vi-VN" sz="1800" dirty="0">
                <a:solidFill>
                  <a:srgbClr val="002060"/>
                </a:solidFill>
                <a:latin typeface="Times New Roman" pitchFamily="18" charset="0"/>
                <a:cs typeface="Times New Roman" pitchFamily="18" charset="0"/>
              </a:rPr>
              <a:t>giám hiệu </a:t>
            </a:r>
            <a:r>
              <a:rPr lang="en-US" sz="1800" dirty="0" err="1">
                <a:solidFill>
                  <a:srgbClr val="002060"/>
                </a:solidFill>
                <a:latin typeface="Times New Roman" pitchFamily="18" charset="0"/>
                <a:cs typeface="Times New Roman" pitchFamily="18" charset="0"/>
              </a:rPr>
              <a:t>nhà</a:t>
            </a:r>
            <a:r>
              <a:rPr lang="en-US" sz="1800" dirty="0">
                <a:solidFill>
                  <a:srgbClr val="002060"/>
                </a:solidFill>
                <a:latin typeface="Times New Roman" pitchFamily="18" charset="0"/>
                <a:cs typeface="Times New Roman" pitchFamily="18" charset="0"/>
              </a:rPr>
              <a:t> </a:t>
            </a:r>
            <a:r>
              <a:rPr lang="vi-VN" sz="1800" dirty="0" smtClean="0">
                <a:solidFill>
                  <a:srgbClr val="002060"/>
                </a:solidFill>
                <a:latin typeface="Times New Roman" pitchFamily="18" charset="0"/>
                <a:cs typeface="Times New Roman" pitchFamily="18" charset="0"/>
              </a:rPr>
              <a:t>trường</a:t>
            </a:r>
            <a:r>
              <a:rPr lang="en-US" sz="1800" dirty="0" smtClean="0">
                <a:solidFill>
                  <a:srgbClr val="002060"/>
                </a:solidFill>
                <a:latin typeface="Times New Roman" pitchFamily="18" charset="0"/>
                <a:cs typeface="Times New Roman" pitchFamily="18" charset="0"/>
              </a:rPr>
              <a:t> </a:t>
            </a:r>
            <a:r>
              <a:rPr lang="en-US" sz="1800" dirty="0" err="1" smtClean="0">
                <a:solidFill>
                  <a:srgbClr val="002060"/>
                </a:solidFill>
                <a:latin typeface="Times New Roman" pitchFamily="18" charset="0"/>
                <a:cs typeface="Times New Roman" pitchFamily="18" charset="0"/>
              </a:rPr>
              <a:t>luôn</a:t>
            </a:r>
            <a:r>
              <a:rPr lang="vi-VN" sz="1800" dirty="0" smtClean="0">
                <a:solidFill>
                  <a:srgbClr val="002060"/>
                </a:solidFill>
                <a:latin typeface="Times New Roman" pitchFamily="18" charset="0"/>
                <a:cs typeface="Times New Roman" pitchFamily="18" charset="0"/>
              </a:rPr>
              <a:t> </a:t>
            </a:r>
            <a:r>
              <a:rPr lang="vi-VN" sz="1800" dirty="0">
                <a:solidFill>
                  <a:srgbClr val="002060"/>
                </a:solidFill>
                <a:latin typeface="Times New Roman" pitchFamily="18" charset="0"/>
                <a:cs typeface="Times New Roman" pitchFamily="18" charset="0"/>
              </a:rPr>
              <a:t>đồng hành thử nghiệm, tạo điều kiện cho giáo viên áp dụng những phương pháp giáo dục hay - mới - lạ có hiệu quả cao.</a:t>
            </a:r>
            <a:endParaRPr lang="en-US" sz="1800" dirty="0">
              <a:solidFill>
                <a:srgbClr val="002060"/>
              </a:solidFill>
              <a:latin typeface="Times New Roman" pitchFamily="18" charset="0"/>
              <a:cs typeface="Times New Roman" pitchFamily="18" charset="0"/>
            </a:endParaRPr>
          </a:p>
          <a:p>
            <a:pPr algn="just"/>
            <a:r>
              <a:rPr lang="en-US" sz="1800" dirty="0" smtClean="0">
                <a:solidFill>
                  <a:srgbClr val="002060"/>
                </a:solidFill>
                <a:latin typeface="Times New Roman" pitchFamily="18" charset="0"/>
                <a:cs typeface="Times New Roman" pitchFamily="18" charset="0"/>
              </a:rPr>
              <a:t>- </a:t>
            </a:r>
            <a:r>
              <a:rPr lang="vi-VN" sz="1800" dirty="0" smtClean="0">
                <a:solidFill>
                  <a:srgbClr val="002060"/>
                </a:solidFill>
                <a:latin typeface="Times New Roman" pitchFamily="18" charset="0"/>
                <a:cs typeface="Times New Roman" pitchFamily="18" charset="0"/>
              </a:rPr>
              <a:t>Bản </a:t>
            </a:r>
            <a:r>
              <a:rPr lang="vi-VN" sz="1800" dirty="0">
                <a:solidFill>
                  <a:srgbClr val="002060"/>
                </a:solidFill>
                <a:latin typeface="Times New Roman" pitchFamily="18" charset="0"/>
                <a:cs typeface="Times New Roman" pitchFamily="18" charset="0"/>
              </a:rPr>
              <a:t>thân tôi được giảng dạy trong môi trường có đầy đủ về cơ sở vật chất </a:t>
            </a:r>
            <a:r>
              <a:rPr lang="en-US" sz="1800" dirty="0" err="1">
                <a:solidFill>
                  <a:srgbClr val="002060"/>
                </a:solidFill>
                <a:latin typeface="Times New Roman" pitchFamily="18" charset="0"/>
                <a:cs typeface="Times New Roman" pitchFamily="18" charset="0"/>
              </a:rPr>
              <a:t>và</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sự</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ủng</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hộ</a:t>
            </a:r>
            <a:r>
              <a:rPr lang="en-US" sz="1800" dirty="0">
                <a:solidFill>
                  <a:srgbClr val="002060"/>
                </a:solidFill>
                <a:latin typeface="Times New Roman" pitchFamily="18" charset="0"/>
                <a:cs typeface="Times New Roman" pitchFamily="18" charset="0"/>
              </a:rPr>
              <a:t> </a:t>
            </a:r>
            <a:r>
              <a:rPr lang="vi-VN" sz="1800" dirty="0">
                <a:solidFill>
                  <a:srgbClr val="002060"/>
                </a:solidFill>
                <a:latin typeface="Times New Roman" pitchFamily="18" charset="0"/>
                <a:cs typeface="Times New Roman" pitchFamily="18" charset="0"/>
              </a:rPr>
              <a:t>quan tâm</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của</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phụ</a:t>
            </a:r>
            <a:r>
              <a:rPr lang="en-US" sz="1800" dirty="0">
                <a:solidFill>
                  <a:srgbClr val="002060"/>
                </a:solidFill>
                <a:latin typeface="Times New Roman" pitchFamily="18" charset="0"/>
                <a:cs typeface="Times New Roman" pitchFamily="18" charset="0"/>
              </a:rPr>
              <a:t> </a:t>
            </a:r>
            <a:r>
              <a:rPr lang="en-US" sz="1800" dirty="0" err="1" smtClean="0">
                <a:solidFill>
                  <a:srgbClr val="002060"/>
                </a:solidFill>
                <a:latin typeface="Times New Roman" pitchFamily="18" charset="0"/>
                <a:cs typeface="Times New Roman" pitchFamily="18" charset="0"/>
              </a:rPr>
              <a:t>huynh</a:t>
            </a:r>
            <a:r>
              <a:rPr lang="en-US" sz="1800" dirty="0" smtClean="0">
                <a:solidFill>
                  <a:srgbClr val="002060"/>
                </a:solidFill>
                <a:latin typeface="Times New Roman" pitchFamily="18" charset="0"/>
                <a:cs typeface="Times New Roman" pitchFamily="18" charset="0"/>
              </a:rPr>
              <a:t>.</a:t>
            </a:r>
          </a:p>
          <a:p>
            <a:pPr algn="just"/>
            <a:r>
              <a:rPr lang="en-US" sz="1800" dirty="0" smtClean="0">
                <a:solidFill>
                  <a:srgbClr val="002060"/>
                </a:solidFill>
                <a:latin typeface="Times New Roman" pitchFamily="18" charset="0"/>
                <a:cs typeface="Times New Roman" pitchFamily="18" charset="0"/>
              </a:rPr>
              <a:t>- </a:t>
            </a:r>
            <a:r>
              <a:rPr lang="vi-VN" sz="1800" dirty="0" smtClean="0">
                <a:solidFill>
                  <a:srgbClr val="002060"/>
                </a:solidFill>
                <a:latin typeface="Times New Roman" pitchFamily="18" charset="0"/>
                <a:cs typeface="Times New Roman" pitchFamily="18" charset="0"/>
              </a:rPr>
              <a:t>Trẻ </a:t>
            </a:r>
            <a:r>
              <a:rPr lang="vi-VN" sz="1800" dirty="0">
                <a:solidFill>
                  <a:srgbClr val="002060"/>
                </a:solidFill>
                <a:latin typeface="Times New Roman" pitchFamily="18" charset="0"/>
                <a:cs typeface="Times New Roman" pitchFamily="18" charset="0"/>
              </a:rPr>
              <a:t>lớp tôi có nề nếp tốt, luôn tích cực trong các hoạt động, ham tìm tòi hiểu biết, do vậy</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trẻ</a:t>
            </a:r>
            <a:r>
              <a:rPr lang="vi-VN" sz="1800" dirty="0">
                <a:solidFill>
                  <a:srgbClr val="002060"/>
                </a:solidFill>
                <a:latin typeface="Times New Roman" pitchFamily="18" charset="0"/>
                <a:cs typeface="Times New Roman" pitchFamily="18" charset="0"/>
              </a:rPr>
              <a:t> rất hứng thú với các hoạt động mà tôi đã đưa ra với chủ đề liên quan đến rác thải nhựa và</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túi</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nilon</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để</a:t>
            </a:r>
            <a:r>
              <a:rPr lang="vi-VN" sz="1800" dirty="0">
                <a:solidFill>
                  <a:srgbClr val="002060"/>
                </a:solidFill>
                <a:latin typeface="Times New Roman" pitchFamily="18" charset="0"/>
                <a:cs typeface="Times New Roman" pitchFamily="18" charset="0"/>
              </a:rPr>
              <a:t> bảo vệ môi trường</a:t>
            </a:r>
            <a:r>
              <a:rPr lang="vi-VN" sz="1800" dirty="0" smtClean="0">
                <a:solidFill>
                  <a:srgbClr val="002060"/>
                </a:solidFill>
                <a:latin typeface="Times New Roman" pitchFamily="18" charset="0"/>
                <a:cs typeface="Times New Roman" pitchFamily="18" charset="0"/>
              </a:rPr>
              <a:t>.</a:t>
            </a:r>
            <a:endParaRPr lang="en-US" sz="1800" dirty="0" smtClean="0">
              <a:solidFill>
                <a:srgbClr val="002060"/>
              </a:solidFill>
              <a:latin typeface="Times New Roman" pitchFamily="18" charset="0"/>
              <a:cs typeface="Times New Roman" pitchFamily="18" charset="0"/>
            </a:endParaRPr>
          </a:p>
          <a:p>
            <a:pPr algn="just"/>
            <a:r>
              <a:rPr lang="en-US" sz="1800" b="1" dirty="0">
                <a:solidFill>
                  <a:srgbClr val="002060"/>
                </a:solidFill>
                <a:latin typeface="Times New Roman" pitchFamily="18" charset="0"/>
                <a:cs typeface="Times New Roman" pitchFamily="18" charset="0"/>
              </a:rPr>
              <a:t>2.2. </a:t>
            </a:r>
            <a:r>
              <a:rPr lang="en-US" sz="1800" b="1" dirty="0" err="1">
                <a:solidFill>
                  <a:srgbClr val="002060"/>
                </a:solidFill>
                <a:latin typeface="Times New Roman" pitchFamily="18" charset="0"/>
                <a:cs typeface="Times New Roman" pitchFamily="18" charset="0"/>
              </a:rPr>
              <a:t>Khó</a:t>
            </a:r>
            <a:r>
              <a:rPr lang="en-US" sz="1800" b="1" dirty="0">
                <a:solidFill>
                  <a:srgbClr val="002060"/>
                </a:solidFill>
                <a:latin typeface="Times New Roman" pitchFamily="18" charset="0"/>
                <a:cs typeface="Times New Roman" pitchFamily="18" charset="0"/>
              </a:rPr>
              <a:t> </a:t>
            </a:r>
            <a:r>
              <a:rPr lang="en-US" sz="1800" b="1" dirty="0" err="1">
                <a:solidFill>
                  <a:srgbClr val="002060"/>
                </a:solidFill>
                <a:latin typeface="Times New Roman" pitchFamily="18" charset="0"/>
                <a:cs typeface="Times New Roman" pitchFamily="18" charset="0"/>
              </a:rPr>
              <a:t>khăn</a:t>
            </a:r>
            <a:endParaRPr lang="en-US" sz="1800" dirty="0">
              <a:solidFill>
                <a:srgbClr val="002060"/>
              </a:solidFill>
              <a:latin typeface="Times New Roman" pitchFamily="18" charset="0"/>
              <a:cs typeface="Times New Roman" pitchFamily="18" charset="0"/>
            </a:endParaRPr>
          </a:p>
          <a:p>
            <a:pPr algn="just"/>
            <a:r>
              <a:rPr lang="en-US" sz="1800" b="1" dirty="0">
                <a:solidFill>
                  <a:srgbClr val="002060"/>
                </a:solidFill>
                <a:latin typeface="Times New Roman" pitchFamily="18" charset="0"/>
                <a:cs typeface="Times New Roman" pitchFamily="18" charset="0"/>
              </a:rPr>
              <a:t>- </a:t>
            </a:r>
            <a:r>
              <a:rPr lang="pt-PT" altLang="en-US" sz="1800" dirty="0">
                <a:solidFill>
                  <a:srgbClr val="002060"/>
                </a:solidFill>
                <a:latin typeface="Times New Roman" pitchFamily="18" charset="0"/>
                <a:ea typeface="Times New Roman" panose="02020603050405020304" pitchFamily="18" charset="0"/>
                <a:cs typeface="Times New Roman" pitchFamily="18" charset="0"/>
              </a:rPr>
              <a:t>Khả năng nhận thức của trẻ không đồng đều, khả năng hoạt động nhóm của trẻ còn hạn chế, khả năng tạo hình, khả năng ngôn ngữ, khả năng sáng tạo, khả năng lao động còn hạn chế, trẻ còn ngần ngại trước các hoạt động mới vì trẻ thường mang tâm lí sợ sai. </a:t>
            </a:r>
            <a:endParaRPr lang="en-US" altLang="en-US" sz="1800" dirty="0">
              <a:solidFill>
                <a:srgbClr val="002060"/>
              </a:solidFill>
              <a:latin typeface="Times New Roman" pitchFamily="18" charset="0"/>
              <a:ea typeface="Times New Roman" panose="02020603050405020304" pitchFamily="18" charset="0"/>
              <a:cs typeface="Times New Roman" pitchFamily="18" charset="0"/>
            </a:endParaRPr>
          </a:p>
          <a:p>
            <a:pPr algn="just"/>
            <a:r>
              <a:rPr lang="en-US" altLang="en-US" sz="1800" b="1" dirty="0">
                <a:solidFill>
                  <a:srgbClr val="002060"/>
                </a:solidFill>
                <a:latin typeface="Times New Roman" pitchFamily="18" charset="0"/>
                <a:ea typeface="Times New Roman" panose="02020603050405020304" pitchFamily="18" charset="0"/>
                <a:cs typeface="Times New Roman" pitchFamily="18" charset="0"/>
              </a:rPr>
              <a:t>- </a:t>
            </a:r>
            <a:r>
              <a:rPr lang="pt-PT" altLang="en-US" sz="1800" dirty="0">
                <a:solidFill>
                  <a:srgbClr val="002060"/>
                </a:solidFill>
                <a:latin typeface="Times New Roman" pitchFamily="18" charset="0"/>
                <a:ea typeface="Times New Roman" panose="02020603050405020304" pitchFamily="18" charset="0"/>
                <a:cs typeface="Times New Roman" pitchFamily="18" charset="0"/>
              </a:rPr>
              <a:t> Một số ít phụ huynh còn xem nhẹ vấn đề bảo vệ môi  trường, chưa phối hợp với giáo viên trong việc giáo dục trẻ bảo vệ môi trường</a:t>
            </a:r>
            <a:r>
              <a:rPr lang="pt-PT" altLang="en-US" sz="1800" dirty="0" smtClean="0">
                <a:solidFill>
                  <a:srgbClr val="002060"/>
                </a:solidFill>
                <a:latin typeface="Times New Roman" pitchFamily="18" charset="0"/>
                <a:ea typeface="Times New Roman" panose="02020603050405020304" pitchFamily="18" charset="0"/>
                <a:cs typeface="Times New Roman" pitchFamily="18" charset="0"/>
              </a:rPr>
              <a:t>.</a:t>
            </a:r>
            <a:endParaRPr lang="pt-PT" altLang="en-US" sz="1800" dirty="0">
              <a:solidFill>
                <a:srgbClr val="002060"/>
              </a:solidFill>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356850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Oval 1"/>
          <p:cNvSpPr/>
          <p:nvPr/>
        </p:nvSpPr>
        <p:spPr>
          <a:xfrm rot="20208263">
            <a:off x="1790742" y="411128"/>
            <a:ext cx="5257800" cy="33458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p:cNvSpPr/>
          <p:nvPr/>
        </p:nvSpPr>
        <p:spPr>
          <a:xfrm>
            <a:off x="1600200" y="3849587"/>
            <a:ext cx="2289016" cy="1770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rot="20208263">
            <a:off x="2052577" y="-381172"/>
            <a:ext cx="1959296" cy="15384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166257" y="65794"/>
            <a:ext cx="5181600" cy="338554"/>
          </a:xfrm>
          <a:prstGeom prst="rect">
            <a:avLst/>
          </a:prstGeom>
        </p:spPr>
        <p:txBody>
          <a:bodyPr wrap="square">
            <a:spAutoFit/>
          </a:bodyPr>
          <a:lstStyle/>
          <a:p>
            <a:r>
              <a:rPr lang="pt-PT" altLang="en-US" sz="1600" b="1" dirty="0" smtClean="0">
                <a:solidFill>
                  <a:srgbClr val="002060"/>
                </a:solidFill>
                <a:latin typeface="Times New Roman" pitchFamily="18" charset="0"/>
                <a:cs typeface="Times New Roman" pitchFamily="18" charset="0"/>
              </a:rPr>
              <a:t>BẢNG </a:t>
            </a:r>
            <a:r>
              <a:rPr lang="pt-PT" altLang="en-US" sz="1600" b="1" dirty="0">
                <a:solidFill>
                  <a:srgbClr val="002060"/>
                </a:solidFill>
                <a:latin typeface="Times New Roman" pitchFamily="18" charset="0"/>
                <a:cs typeface="Times New Roman" pitchFamily="18" charset="0"/>
              </a:rPr>
              <a:t>1. KHẢO SÁT TRẺ ĐẦU NĂM (Tổng số: </a:t>
            </a:r>
            <a:r>
              <a:rPr lang="pt-PT" altLang="en-US" sz="1600" b="1" dirty="0" smtClean="0">
                <a:solidFill>
                  <a:srgbClr val="002060"/>
                </a:solidFill>
                <a:latin typeface="Times New Roman" pitchFamily="18" charset="0"/>
                <a:cs typeface="Times New Roman" pitchFamily="18" charset="0"/>
              </a:rPr>
              <a:t>33 </a:t>
            </a:r>
            <a:r>
              <a:rPr lang="pt-PT" altLang="en-US" sz="1600" b="1" dirty="0">
                <a:solidFill>
                  <a:srgbClr val="002060"/>
                </a:solidFill>
                <a:latin typeface="Times New Roman" pitchFamily="18" charset="0"/>
                <a:cs typeface="Times New Roman" pitchFamily="18" charset="0"/>
              </a:rPr>
              <a:t>trẻ</a:t>
            </a:r>
            <a:r>
              <a:rPr lang="pt-PT" altLang="en-US" sz="1600" b="1" dirty="0" smtClean="0">
                <a:solidFill>
                  <a:srgbClr val="002060"/>
                </a:solidFill>
                <a:latin typeface="Times New Roman" pitchFamily="18" charset="0"/>
                <a:cs typeface="Times New Roman" pitchFamily="18" charset="0"/>
              </a:rPr>
              <a:t>)</a:t>
            </a:r>
            <a:endParaRPr lang="en-US" altLang="en-US" sz="1600" dirty="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555395524"/>
              </p:ext>
            </p:extLst>
          </p:nvPr>
        </p:nvGraphicFramePr>
        <p:xfrm>
          <a:off x="1866899" y="1123950"/>
          <a:ext cx="6857999" cy="3858284"/>
        </p:xfrm>
        <a:graphic>
          <a:graphicData uri="http://schemas.openxmlformats.org/drawingml/2006/table">
            <a:tbl>
              <a:tblPr firstRow="1" firstCol="1" bandRow="1">
                <a:tableStyleId>{50B5312F-7FE8-480C-8171-7A25572A46DA}</a:tableStyleId>
              </a:tblPr>
              <a:tblGrid>
                <a:gridCol w="4740088">
                  <a:extLst>
                    <a:ext uri="{9D8B030D-6E8A-4147-A177-3AD203B41FA5}">
                      <a16:colId xmlns:a16="http://schemas.microsoft.com/office/drawing/2014/main" val="1536947209"/>
                    </a:ext>
                  </a:extLst>
                </a:gridCol>
                <a:gridCol w="1059329">
                  <a:extLst>
                    <a:ext uri="{9D8B030D-6E8A-4147-A177-3AD203B41FA5}">
                      <a16:colId xmlns:a16="http://schemas.microsoft.com/office/drawing/2014/main" val="3864979914"/>
                    </a:ext>
                  </a:extLst>
                </a:gridCol>
                <a:gridCol w="1058582">
                  <a:extLst>
                    <a:ext uri="{9D8B030D-6E8A-4147-A177-3AD203B41FA5}">
                      <a16:colId xmlns:a16="http://schemas.microsoft.com/office/drawing/2014/main" val="3300632826"/>
                    </a:ext>
                  </a:extLst>
                </a:gridCol>
              </a:tblGrid>
              <a:tr h="409134">
                <a:tc rowSpan="2">
                  <a:txBody>
                    <a:bodyPr/>
                    <a:lstStyle/>
                    <a:p>
                      <a:pPr algn="ctr">
                        <a:tabLst>
                          <a:tab pos="342900" algn="l"/>
                        </a:tabLst>
                      </a:pPr>
                      <a:r>
                        <a:rPr lang="vi-VN" sz="1600" b="1" dirty="0">
                          <a:solidFill>
                            <a:srgbClr val="002060"/>
                          </a:solidFill>
                          <a:effectLst/>
                          <a:latin typeface="+mj-lt"/>
                        </a:rPr>
                        <a:t>Nội </a:t>
                      </a:r>
                      <a:r>
                        <a:rPr lang="en-US" sz="1600" b="1" dirty="0" smtClean="0">
                          <a:solidFill>
                            <a:srgbClr val="002060"/>
                          </a:solidFill>
                          <a:effectLst/>
                          <a:latin typeface="Times New Roman" pitchFamily="18" charset="0"/>
                          <a:cs typeface="Times New Roman" pitchFamily="18" charset="0"/>
                        </a:rPr>
                        <a:t>dung</a:t>
                      </a:r>
                      <a:endParaRPr lang="en-US" sz="1600" b="1" dirty="0">
                        <a:solidFill>
                          <a:srgbClr val="002060"/>
                        </a:solidFill>
                        <a:effectLst/>
                        <a:latin typeface="Times New Roman" pitchFamily="18" charset="0"/>
                        <a:cs typeface="Times New Roman" pitchFamily="18" charset="0"/>
                      </a:endParaRPr>
                    </a:p>
                  </a:txBody>
                  <a:tcPr marL="51379" marR="51379" marT="0" marB="0" anchor="ctr"/>
                </a:tc>
                <a:tc gridSpan="2">
                  <a:txBody>
                    <a:bodyPr/>
                    <a:lstStyle/>
                    <a:p>
                      <a:pPr algn="ctr"/>
                      <a:r>
                        <a:rPr lang="vi-VN" sz="1600" b="1" dirty="0">
                          <a:solidFill>
                            <a:srgbClr val="002060"/>
                          </a:solidFill>
                          <a:effectLst/>
                          <a:latin typeface="+mj-lt"/>
                        </a:rPr>
                        <a:t>Trước </a:t>
                      </a:r>
                      <a:r>
                        <a:rPr lang="vi-VN" sz="1600" b="1" dirty="0" smtClean="0">
                          <a:solidFill>
                            <a:srgbClr val="002060"/>
                          </a:solidFill>
                          <a:effectLst/>
                          <a:latin typeface="+mj-lt"/>
                        </a:rPr>
                        <a:t>khi</a:t>
                      </a:r>
                      <a:r>
                        <a:rPr lang="en-US" sz="1600" b="1" baseline="0" dirty="0" smtClean="0">
                          <a:solidFill>
                            <a:srgbClr val="002060"/>
                          </a:solidFill>
                          <a:effectLst/>
                          <a:latin typeface="+mj-lt"/>
                        </a:rPr>
                        <a:t> </a:t>
                      </a:r>
                      <a:r>
                        <a:rPr lang="vi-VN" sz="1600" b="1" dirty="0" smtClean="0">
                          <a:solidFill>
                            <a:srgbClr val="002060"/>
                          </a:solidFill>
                          <a:effectLst/>
                          <a:latin typeface="+mj-lt"/>
                        </a:rPr>
                        <a:t>tác </a:t>
                      </a:r>
                      <a:r>
                        <a:rPr lang="vi-VN" sz="1600" b="1" dirty="0">
                          <a:solidFill>
                            <a:srgbClr val="002060"/>
                          </a:solidFill>
                          <a:effectLst/>
                          <a:latin typeface="+mj-lt"/>
                        </a:rPr>
                        <a:t>động</a:t>
                      </a:r>
                      <a:endParaRPr lang="en-US" sz="1600" b="1" dirty="0">
                        <a:solidFill>
                          <a:srgbClr val="002060"/>
                        </a:solidFill>
                        <a:effectLst/>
                        <a:latin typeface="+mj-lt"/>
                      </a:endParaRPr>
                    </a:p>
                  </a:txBody>
                  <a:tcPr marL="51379" marR="51379" marT="0" marB="0"/>
                </a:tc>
                <a:tc hMerge="1">
                  <a:txBody>
                    <a:bodyPr/>
                    <a:lstStyle/>
                    <a:p>
                      <a:endParaRPr lang="en-US"/>
                    </a:p>
                  </a:txBody>
                  <a:tcPr/>
                </a:tc>
                <a:extLst>
                  <a:ext uri="{0D108BD9-81ED-4DB2-BD59-A6C34878D82A}">
                    <a16:rowId xmlns:a16="http://schemas.microsoft.com/office/drawing/2014/main" val="2308383119"/>
                  </a:ext>
                </a:extLst>
              </a:tr>
              <a:tr h="409134">
                <a:tc vMerge="1">
                  <a:txBody>
                    <a:bodyPr/>
                    <a:lstStyle/>
                    <a:p>
                      <a:endParaRPr lang="en-US"/>
                    </a:p>
                  </a:txBody>
                  <a:tcPr/>
                </a:tc>
                <a:tc>
                  <a:txBody>
                    <a:bodyPr/>
                    <a:lstStyle/>
                    <a:p>
                      <a:pPr algn="ctr"/>
                      <a:r>
                        <a:rPr lang="vi-VN" sz="1600" b="1" dirty="0">
                          <a:solidFill>
                            <a:srgbClr val="002060"/>
                          </a:solidFill>
                          <a:effectLst/>
                          <a:latin typeface="+mj-lt"/>
                        </a:rPr>
                        <a:t>Số trẻ</a:t>
                      </a:r>
                      <a:endParaRPr lang="en-US" sz="1600" b="1" dirty="0">
                        <a:solidFill>
                          <a:srgbClr val="002060"/>
                        </a:solidFill>
                        <a:effectLst/>
                        <a:latin typeface="+mj-lt"/>
                      </a:endParaRPr>
                    </a:p>
                  </a:txBody>
                  <a:tcPr marL="51379" marR="51379" marT="0" marB="0"/>
                </a:tc>
                <a:tc>
                  <a:txBody>
                    <a:bodyPr/>
                    <a:lstStyle/>
                    <a:p>
                      <a:pPr algn="ctr">
                        <a:tabLst>
                          <a:tab pos="342900" algn="l"/>
                        </a:tabLst>
                      </a:pPr>
                      <a:r>
                        <a:rPr lang="vi-VN" sz="1600" b="1" dirty="0">
                          <a:solidFill>
                            <a:srgbClr val="002060"/>
                          </a:solidFill>
                          <a:effectLst/>
                          <a:latin typeface="+mj-lt"/>
                        </a:rPr>
                        <a:t>Tỷ lệ %</a:t>
                      </a:r>
                      <a:endParaRPr lang="en-US" sz="1600" b="1" dirty="0">
                        <a:solidFill>
                          <a:srgbClr val="002060"/>
                        </a:solidFill>
                        <a:effectLst/>
                        <a:latin typeface="+mj-lt"/>
                      </a:endParaRPr>
                    </a:p>
                  </a:txBody>
                  <a:tcPr marL="51379" marR="51379" marT="0" marB="0"/>
                </a:tc>
                <a:extLst>
                  <a:ext uri="{0D108BD9-81ED-4DB2-BD59-A6C34878D82A}">
                    <a16:rowId xmlns:a16="http://schemas.microsoft.com/office/drawing/2014/main" val="61934148"/>
                  </a:ext>
                </a:extLst>
              </a:tr>
              <a:tr h="527938">
                <a:tc>
                  <a:txBody>
                    <a:bodyPr/>
                    <a:lstStyle/>
                    <a:p>
                      <a:pPr>
                        <a:lnSpc>
                          <a:spcPct val="120000"/>
                        </a:lnSpc>
                        <a:tabLst>
                          <a:tab pos="450215" algn="l"/>
                        </a:tabLst>
                      </a:pPr>
                      <a:r>
                        <a:rPr lang="pt-BR" sz="1600" dirty="0">
                          <a:solidFill>
                            <a:srgbClr val="002060"/>
                          </a:solidFill>
                          <a:effectLst/>
                          <a:latin typeface="Times New Roman" pitchFamily="18" charset="0"/>
                          <a:cs typeface="Times New Roman" pitchFamily="18" charset="0"/>
                        </a:rPr>
                        <a:t>Khả năng nhận thức được tác hại của rác thải nhựa đối với môi trường</a:t>
                      </a:r>
                      <a:endParaRPr lang="en-US" sz="1600" dirty="0">
                        <a:solidFill>
                          <a:srgbClr val="002060"/>
                        </a:solidFill>
                        <a:effectLst/>
                        <a:latin typeface="Times New Roman" pitchFamily="18" charset="0"/>
                        <a:cs typeface="Times New Roman" pitchFamily="18" charset="0"/>
                      </a:endParaRPr>
                    </a:p>
                  </a:txBody>
                  <a:tcPr marL="51379" marR="51379"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8/18</a:t>
                      </a:r>
                    </a:p>
                    <a:p>
                      <a:pPr algn="ctr">
                        <a:lnSpc>
                          <a:spcPct val="120000"/>
                        </a:lnSpc>
                      </a:pPr>
                      <a:r>
                        <a:rPr lang="vi-VN" sz="1600" b="1" dirty="0">
                          <a:solidFill>
                            <a:schemeClr val="tx1"/>
                          </a:solidFill>
                          <a:effectLst/>
                          <a:latin typeface="Times New Roman" panose="02020603050405020304" pitchFamily="18" charset="0"/>
                        </a:rPr>
                        <a:t> </a:t>
                      </a:r>
                      <a:endParaRPr lang="en-US" sz="1600" dirty="0">
                        <a:solidFill>
                          <a:schemeClr val="tx1"/>
                        </a:solidFill>
                        <a:effectLst/>
                        <a:latin typeface="Times New Roman" panose="02020603050405020304" pitchFamily="18" charset="0"/>
                      </a:endParaRPr>
                    </a:p>
                  </a:txBody>
                  <a:tcPr marL="68580" marR="68580" marT="0" marB="0"/>
                </a:tc>
                <a:tc>
                  <a:txBody>
                    <a:bodyPr/>
                    <a:lstStyle/>
                    <a:p>
                      <a:pPr algn="ctr">
                        <a:lnSpc>
                          <a:spcPct val="120000"/>
                        </a:lnSpc>
                      </a:pPr>
                      <a:r>
                        <a:rPr lang="en-US" sz="1600" dirty="0" smtClean="0">
                          <a:solidFill>
                            <a:srgbClr val="002060"/>
                          </a:solidFill>
                          <a:effectLst/>
                          <a:latin typeface="Times New Roman" pitchFamily="18" charset="0"/>
                          <a:cs typeface="Times New Roman" pitchFamily="18" charset="0"/>
                        </a:rPr>
                        <a:t>63.6</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1379" marR="51379" marT="0" marB="0" anchor="ctr"/>
                </a:tc>
                <a:extLst>
                  <a:ext uri="{0D108BD9-81ED-4DB2-BD59-A6C34878D82A}">
                    <a16:rowId xmlns:a16="http://schemas.microsoft.com/office/drawing/2014/main" val="1401709538"/>
                  </a:ext>
                </a:extLst>
              </a:tr>
              <a:tr h="490960">
                <a:tc>
                  <a:txBody>
                    <a:bodyPr/>
                    <a:lstStyle/>
                    <a:p>
                      <a:pPr>
                        <a:lnSpc>
                          <a:spcPct val="120000"/>
                        </a:lnSpc>
                        <a:tabLst>
                          <a:tab pos="450215" algn="l"/>
                        </a:tabLst>
                      </a:pPr>
                      <a:r>
                        <a:rPr lang="pt-BR" sz="1600" dirty="0">
                          <a:solidFill>
                            <a:srgbClr val="002060"/>
                          </a:solidFill>
                          <a:effectLst/>
                          <a:latin typeface="Times New Roman" pitchFamily="18" charset="0"/>
                          <a:cs typeface="Times New Roman" pitchFamily="18" charset="0"/>
                        </a:rPr>
                        <a:t>Khả năng làm việc theo nhóm</a:t>
                      </a:r>
                      <a:endParaRPr lang="en-US" sz="1600" dirty="0">
                        <a:solidFill>
                          <a:srgbClr val="002060"/>
                        </a:solidFill>
                        <a:effectLst/>
                        <a:latin typeface="Times New Roman" pitchFamily="18" charset="0"/>
                        <a:cs typeface="Times New Roman" pitchFamily="18" charset="0"/>
                      </a:endParaRPr>
                    </a:p>
                  </a:txBody>
                  <a:tcPr marL="51379" marR="51379"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6/18</a:t>
                      </a:r>
                    </a:p>
                  </a:txBody>
                  <a:tcPr marL="68580" marR="68580" marT="0" marB="0"/>
                </a:tc>
                <a:tc>
                  <a:txBody>
                    <a:bodyPr/>
                    <a:lstStyle/>
                    <a:p>
                      <a:pPr algn="ctr">
                        <a:lnSpc>
                          <a:spcPct val="120000"/>
                        </a:lnSpc>
                      </a:pPr>
                      <a:r>
                        <a:rPr lang="vi-VN" sz="1600" dirty="0" smtClean="0">
                          <a:solidFill>
                            <a:srgbClr val="002060"/>
                          </a:solidFill>
                          <a:effectLst/>
                          <a:latin typeface="Times New Roman" pitchFamily="18" charset="0"/>
                          <a:cs typeface="Times New Roman" pitchFamily="18" charset="0"/>
                        </a:rPr>
                        <a:t>4</a:t>
                      </a:r>
                      <a:r>
                        <a:rPr lang="en-US" sz="1600" dirty="0" smtClean="0">
                          <a:solidFill>
                            <a:srgbClr val="002060"/>
                          </a:solidFill>
                          <a:effectLst/>
                          <a:latin typeface="Times New Roman" pitchFamily="18" charset="0"/>
                          <a:cs typeface="Times New Roman" pitchFamily="18" charset="0"/>
                        </a:rPr>
                        <a:t>2</a:t>
                      </a:r>
                      <a:r>
                        <a:rPr lang="vi-VN" sz="1600" dirty="0" smtClean="0">
                          <a:solidFill>
                            <a:srgbClr val="002060"/>
                          </a:solidFill>
                          <a:effectLst/>
                          <a:latin typeface="Times New Roman" pitchFamily="18" charset="0"/>
                          <a:cs typeface="Times New Roman" pitchFamily="18" charset="0"/>
                        </a:rPr>
                        <a:t>.</a:t>
                      </a:r>
                      <a:r>
                        <a:rPr lang="en-US" sz="1600" dirty="0" smtClean="0">
                          <a:solidFill>
                            <a:srgbClr val="002060"/>
                          </a:solidFill>
                          <a:effectLst/>
                          <a:latin typeface="Times New Roman" pitchFamily="18" charset="0"/>
                          <a:cs typeface="Times New Roman" pitchFamily="18" charset="0"/>
                        </a:rPr>
                        <a:t>4</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1379" marR="51379" marT="0" marB="0" anchor="ctr"/>
                </a:tc>
                <a:extLst>
                  <a:ext uri="{0D108BD9-81ED-4DB2-BD59-A6C34878D82A}">
                    <a16:rowId xmlns:a16="http://schemas.microsoft.com/office/drawing/2014/main" val="2063689729"/>
                  </a:ext>
                </a:extLst>
              </a:tr>
              <a:tr h="490960">
                <a:tc>
                  <a:txBody>
                    <a:bodyPr/>
                    <a:lstStyle/>
                    <a:p>
                      <a:pPr algn="just">
                        <a:lnSpc>
                          <a:spcPct val="120000"/>
                        </a:lnSpc>
                        <a:tabLst>
                          <a:tab pos="450215" algn="l"/>
                        </a:tabLst>
                      </a:pPr>
                      <a:r>
                        <a:rPr lang="pt-BR" sz="1600" dirty="0">
                          <a:solidFill>
                            <a:srgbClr val="002060"/>
                          </a:solidFill>
                          <a:effectLst/>
                          <a:latin typeface="Times New Roman" pitchFamily="18" charset="0"/>
                          <a:cs typeface="Times New Roman" pitchFamily="18" charset="0"/>
                        </a:rPr>
                        <a:t>Kỹ năng tạo hình</a:t>
                      </a:r>
                      <a:endParaRPr lang="en-US" sz="1600" dirty="0">
                        <a:solidFill>
                          <a:srgbClr val="002060"/>
                        </a:solidFill>
                        <a:effectLst/>
                        <a:latin typeface="Times New Roman" pitchFamily="18" charset="0"/>
                        <a:cs typeface="Times New Roman" pitchFamily="18" charset="0"/>
                      </a:endParaRPr>
                    </a:p>
                  </a:txBody>
                  <a:tcPr marL="51379" marR="51379"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7/18</a:t>
                      </a:r>
                    </a:p>
                  </a:txBody>
                  <a:tcPr marL="68580" marR="68580" marT="0" marB="0"/>
                </a:tc>
                <a:tc>
                  <a:txBody>
                    <a:bodyPr/>
                    <a:lstStyle/>
                    <a:p>
                      <a:pPr algn="ctr">
                        <a:lnSpc>
                          <a:spcPct val="120000"/>
                        </a:lnSpc>
                      </a:pPr>
                      <a:r>
                        <a:rPr lang="en-US" sz="1600" dirty="0" smtClean="0">
                          <a:solidFill>
                            <a:srgbClr val="002060"/>
                          </a:solidFill>
                          <a:effectLst/>
                          <a:latin typeface="Times New Roman" pitchFamily="18" charset="0"/>
                          <a:cs typeface="Times New Roman" pitchFamily="18" charset="0"/>
                        </a:rPr>
                        <a:t>75.7</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1379" marR="51379" marT="0" marB="0" anchor="ctr"/>
                </a:tc>
                <a:extLst>
                  <a:ext uri="{0D108BD9-81ED-4DB2-BD59-A6C34878D82A}">
                    <a16:rowId xmlns:a16="http://schemas.microsoft.com/office/drawing/2014/main" val="3421916622"/>
                  </a:ext>
                </a:extLst>
              </a:tr>
              <a:tr h="490960">
                <a:tc>
                  <a:txBody>
                    <a:bodyPr/>
                    <a:lstStyle/>
                    <a:p>
                      <a:pPr algn="just">
                        <a:lnSpc>
                          <a:spcPct val="120000"/>
                        </a:lnSpc>
                        <a:tabLst>
                          <a:tab pos="450215" algn="l"/>
                        </a:tabLst>
                      </a:pPr>
                      <a:r>
                        <a:rPr lang="pt-BR" sz="1600" dirty="0">
                          <a:solidFill>
                            <a:srgbClr val="002060"/>
                          </a:solidFill>
                          <a:effectLst/>
                          <a:latin typeface="Times New Roman" pitchFamily="18" charset="0"/>
                          <a:cs typeface="Times New Roman" pitchFamily="18" charset="0"/>
                        </a:rPr>
                        <a:t>Khả năng ngôn ngữ</a:t>
                      </a:r>
                      <a:endParaRPr lang="en-US" sz="1600" dirty="0">
                        <a:solidFill>
                          <a:srgbClr val="002060"/>
                        </a:solidFill>
                        <a:effectLst/>
                        <a:latin typeface="Times New Roman" pitchFamily="18" charset="0"/>
                        <a:cs typeface="Times New Roman" pitchFamily="18" charset="0"/>
                      </a:endParaRPr>
                    </a:p>
                  </a:txBody>
                  <a:tcPr marL="51379" marR="51379"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8/18</a:t>
                      </a:r>
                    </a:p>
                  </a:txBody>
                  <a:tcPr marL="68580" marR="68580" marT="0" marB="0"/>
                </a:tc>
                <a:tc>
                  <a:txBody>
                    <a:bodyPr/>
                    <a:lstStyle/>
                    <a:p>
                      <a:pPr algn="ctr">
                        <a:lnSpc>
                          <a:spcPct val="120000"/>
                        </a:lnSpc>
                      </a:pPr>
                      <a:r>
                        <a:rPr lang="en-US" sz="1600" dirty="0" smtClean="0">
                          <a:solidFill>
                            <a:srgbClr val="002060"/>
                          </a:solidFill>
                          <a:effectLst/>
                          <a:latin typeface="Times New Roman" pitchFamily="18" charset="0"/>
                          <a:cs typeface="Times New Roman" pitchFamily="18" charset="0"/>
                        </a:rPr>
                        <a:t>69</a:t>
                      </a:r>
                      <a:r>
                        <a:rPr lang="vi-VN" sz="1600" dirty="0" smtClean="0">
                          <a:solidFill>
                            <a:srgbClr val="002060"/>
                          </a:solidFill>
                          <a:effectLst/>
                          <a:latin typeface="Times New Roman" pitchFamily="18" charset="0"/>
                          <a:cs typeface="Times New Roman" pitchFamily="18" charset="0"/>
                        </a:rPr>
                        <a:t>.</a:t>
                      </a:r>
                      <a:r>
                        <a:rPr lang="en-US" sz="1600" dirty="0" smtClean="0">
                          <a:solidFill>
                            <a:srgbClr val="002060"/>
                          </a:solidFill>
                          <a:effectLst/>
                          <a:latin typeface="Times New Roman" pitchFamily="18" charset="0"/>
                          <a:cs typeface="Times New Roman" pitchFamily="18" charset="0"/>
                        </a:rPr>
                        <a:t>6</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1379" marR="51379" marT="0" marB="0" anchor="ctr"/>
                </a:tc>
                <a:extLst>
                  <a:ext uri="{0D108BD9-81ED-4DB2-BD59-A6C34878D82A}">
                    <a16:rowId xmlns:a16="http://schemas.microsoft.com/office/drawing/2014/main" val="2134867767"/>
                  </a:ext>
                </a:extLst>
              </a:tr>
              <a:tr h="490960">
                <a:tc>
                  <a:txBody>
                    <a:bodyPr/>
                    <a:lstStyle/>
                    <a:p>
                      <a:pPr algn="just">
                        <a:lnSpc>
                          <a:spcPct val="120000"/>
                        </a:lnSpc>
                        <a:tabLst>
                          <a:tab pos="450215" algn="l"/>
                        </a:tabLst>
                      </a:pPr>
                      <a:r>
                        <a:rPr lang="pt-BR" sz="1600" dirty="0">
                          <a:solidFill>
                            <a:srgbClr val="002060"/>
                          </a:solidFill>
                          <a:effectLst/>
                          <a:latin typeface="Times New Roman" pitchFamily="18" charset="0"/>
                          <a:cs typeface="Times New Roman" pitchFamily="18" charset="0"/>
                        </a:rPr>
                        <a:t>Khả năng sáng tạo</a:t>
                      </a:r>
                      <a:endParaRPr lang="en-US" sz="1600" dirty="0">
                        <a:solidFill>
                          <a:srgbClr val="002060"/>
                        </a:solidFill>
                        <a:effectLst/>
                        <a:latin typeface="Times New Roman" pitchFamily="18" charset="0"/>
                        <a:cs typeface="Times New Roman" pitchFamily="18" charset="0"/>
                      </a:endParaRPr>
                    </a:p>
                  </a:txBody>
                  <a:tcPr marL="51379" marR="51379"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5/18</a:t>
                      </a:r>
                    </a:p>
                  </a:txBody>
                  <a:tcPr marL="68580" marR="68580" marT="0" marB="0"/>
                </a:tc>
                <a:tc>
                  <a:txBody>
                    <a:bodyPr/>
                    <a:lstStyle/>
                    <a:p>
                      <a:pPr algn="ctr">
                        <a:lnSpc>
                          <a:spcPct val="120000"/>
                        </a:lnSpc>
                      </a:pPr>
                      <a:r>
                        <a:rPr lang="vi-VN" sz="1600" dirty="0" smtClean="0">
                          <a:solidFill>
                            <a:srgbClr val="002060"/>
                          </a:solidFill>
                          <a:effectLst/>
                          <a:latin typeface="Times New Roman" pitchFamily="18" charset="0"/>
                          <a:cs typeface="Times New Roman" pitchFamily="18" charset="0"/>
                        </a:rPr>
                        <a:t>3</a:t>
                      </a:r>
                      <a:r>
                        <a:rPr lang="en-US" sz="1600" dirty="0" smtClean="0">
                          <a:solidFill>
                            <a:srgbClr val="002060"/>
                          </a:solidFill>
                          <a:effectLst/>
                          <a:latin typeface="Times New Roman" pitchFamily="18" charset="0"/>
                          <a:cs typeface="Times New Roman" pitchFamily="18" charset="0"/>
                        </a:rPr>
                        <a:t>0</a:t>
                      </a:r>
                      <a:r>
                        <a:rPr lang="vi-VN" sz="1600" dirty="0" smtClean="0">
                          <a:solidFill>
                            <a:srgbClr val="002060"/>
                          </a:solidFill>
                          <a:effectLst/>
                          <a:latin typeface="Times New Roman" pitchFamily="18" charset="0"/>
                          <a:cs typeface="Times New Roman" pitchFamily="18" charset="0"/>
                        </a:rPr>
                        <a:t>.</a:t>
                      </a:r>
                      <a:r>
                        <a:rPr lang="en-US" sz="1600" dirty="0" smtClean="0">
                          <a:solidFill>
                            <a:srgbClr val="002060"/>
                          </a:solidFill>
                          <a:effectLst/>
                          <a:latin typeface="Times New Roman" pitchFamily="18" charset="0"/>
                          <a:cs typeface="Times New Roman" pitchFamily="18" charset="0"/>
                        </a:rPr>
                        <a:t>3</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1379" marR="51379" marT="0" marB="0" anchor="ctr"/>
                </a:tc>
                <a:extLst>
                  <a:ext uri="{0D108BD9-81ED-4DB2-BD59-A6C34878D82A}">
                    <a16:rowId xmlns:a16="http://schemas.microsoft.com/office/drawing/2014/main" val="1653784234"/>
                  </a:ext>
                </a:extLst>
              </a:tr>
              <a:tr h="490960">
                <a:tc>
                  <a:txBody>
                    <a:bodyPr/>
                    <a:lstStyle/>
                    <a:p>
                      <a:pPr algn="just">
                        <a:lnSpc>
                          <a:spcPct val="120000"/>
                        </a:lnSpc>
                        <a:tabLst>
                          <a:tab pos="450215" algn="l"/>
                        </a:tabLst>
                      </a:pPr>
                      <a:r>
                        <a:rPr lang="pt-BR" sz="1600" dirty="0">
                          <a:solidFill>
                            <a:srgbClr val="002060"/>
                          </a:solidFill>
                          <a:effectLst/>
                          <a:latin typeface="Times New Roman" pitchFamily="18" charset="0"/>
                          <a:cs typeface="Times New Roman" pitchFamily="18" charset="0"/>
                        </a:rPr>
                        <a:t>Khả năng lao động</a:t>
                      </a:r>
                      <a:endParaRPr lang="en-US" sz="1600" dirty="0">
                        <a:solidFill>
                          <a:srgbClr val="002060"/>
                        </a:solidFill>
                        <a:effectLst/>
                        <a:latin typeface="Times New Roman" pitchFamily="18" charset="0"/>
                        <a:cs typeface="Times New Roman" pitchFamily="18" charset="0"/>
                      </a:endParaRPr>
                    </a:p>
                  </a:txBody>
                  <a:tcPr marL="51379" marR="51379" marT="0" marB="0" anchor="ctr"/>
                </a:tc>
                <a:tc>
                  <a:txBody>
                    <a:bodyPr/>
                    <a:lstStyle/>
                    <a:p>
                      <a:pPr algn="ctr">
                        <a:lnSpc>
                          <a:spcPct val="120000"/>
                        </a:lnSpc>
                      </a:pPr>
                      <a:r>
                        <a:rPr lang="en-US" sz="1600" dirty="0">
                          <a:solidFill>
                            <a:schemeClr val="tx1"/>
                          </a:solidFill>
                          <a:effectLst/>
                          <a:latin typeface="Times New Roman" panose="02020603050405020304" pitchFamily="18" charset="0"/>
                        </a:rPr>
                        <a:t>6/18</a:t>
                      </a:r>
                    </a:p>
                  </a:txBody>
                  <a:tcPr marL="68580" marR="68580" marT="0" marB="0"/>
                </a:tc>
                <a:tc>
                  <a:txBody>
                    <a:bodyPr/>
                    <a:lstStyle/>
                    <a:p>
                      <a:pPr algn="ctr">
                        <a:lnSpc>
                          <a:spcPct val="120000"/>
                        </a:lnSpc>
                      </a:pPr>
                      <a:r>
                        <a:rPr lang="vi-VN" sz="1600" dirty="0" smtClean="0">
                          <a:solidFill>
                            <a:srgbClr val="002060"/>
                          </a:solidFill>
                          <a:effectLst/>
                          <a:latin typeface="Times New Roman" pitchFamily="18" charset="0"/>
                          <a:cs typeface="Times New Roman" pitchFamily="18" charset="0"/>
                        </a:rPr>
                        <a:t>7</a:t>
                      </a:r>
                      <a:r>
                        <a:rPr lang="en-US" sz="1600" dirty="0" smtClean="0">
                          <a:solidFill>
                            <a:srgbClr val="002060"/>
                          </a:solidFill>
                          <a:effectLst/>
                          <a:latin typeface="Times New Roman" pitchFamily="18" charset="0"/>
                          <a:cs typeface="Times New Roman" pitchFamily="18" charset="0"/>
                        </a:rPr>
                        <a:t>2.7</a:t>
                      </a:r>
                      <a:r>
                        <a:rPr lang="vi-VN" sz="1600" dirty="0" smtClean="0">
                          <a:solidFill>
                            <a:srgbClr val="002060"/>
                          </a:solidFill>
                          <a:effectLst/>
                          <a:latin typeface="Times New Roman" pitchFamily="18" charset="0"/>
                          <a:cs typeface="Times New Roman" pitchFamily="18" charset="0"/>
                        </a:rPr>
                        <a:t>%</a:t>
                      </a:r>
                      <a:endParaRPr lang="en-US" sz="1600" dirty="0">
                        <a:solidFill>
                          <a:srgbClr val="002060"/>
                        </a:solidFill>
                        <a:effectLst/>
                        <a:latin typeface="Times New Roman" pitchFamily="18" charset="0"/>
                        <a:cs typeface="Times New Roman" pitchFamily="18" charset="0"/>
                      </a:endParaRPr>
                    </a:p>
                  </a:txBody>
                  <a:tcPr marL="51379" marR="51379" marT="0" marB="0" anchor="ctr"/>
                </a:tc>
                <a:extLst>
                  <a:ext uri="{0D108BD9-81ED-4DB2-BD59-A6C34878D82A}">
                    <a16:rowId xmlns:a16="http://schemas.microsoft.com/office/drawing/2014/main" val="4226811414"/>
                  </a:ext>
                </a:extLst>
              </a:tr>
            </a:tbl>
          </a:graphicData>
        </a:graphic>
      </p:graphicFrame>
      <p:sp>
        <p:nvSpPr>
          <p:cNvPr id="4" name="Rectangle 3"/>
          <p:cNvSpPr/>
          <p:nvPr/>
        </p:nvSpPr>
        <p:spPr>
          <a:xfrm>
            <a:off x="1828799" y="388031"/>
            <a:ext cx="6934201" cy="584775"/>
          </a:xfrm>
          <a:prstGeom prst="rect">
            <a:avLst/>
          </a:prstGeom>
        </p:spPr>
        <p:txBody>
          <a:bodyPr wrap="square">
            <a:spAutoFit/>
          </a:bodyPr>
          <a:lstStyle/>
          <a:p>
            <a:pPr algn="just"/>
            <a:r>
              <a:rPr lang="pt-PT" altLang="en-US" sz="1600" dirty="0" smtClean="0">
                <a:solidFill>
                  <a:srgbClr val="002060"/>
                </a:solidFill>
                <a:latin typeface="Times New Roman" pitchFamily="18" charset="0"/>
                <a:ea typeface="Times New Roman" panose="02020603050405020304" pitchFamily="18" charset="0"/>
                <a:cs typeface="Times New Roman" pitchFamily="18" charset="0"/>
              </a:rPr>
              <a:t>Ngay </a:t>
            </a:r>
            <a:r>
              <a:rPr lang="pt-PT" altLang="en-US" sz="1600" dirty="0">
                <a:solidFill>
                  <a:srgbClr val="002060"/>
                </a:solidFill>
                <a:latin typeface="Times New Roman" pitchFamily="18" charset="0"/>
                <a:ea typeface="Times New Roman" panose="02020603050405020304" pitchFamily="18" charset="0"/>
                <a:cs typeface="Times New Roman" pitchFamily="18" charset="0"/>
              </a:rPr>
              <a:t>từ đầu tháng 9/2022 tôi đã thực hiện khảo sát một số khả năng, nhận thức về vấn đề giáo dục bảo vệ môi trường với các tiêu chí sau:</a:t>
            </a:r>
            <a:endParaRPr lang="en-US" sz="1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6175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2" name="Google Shape;348;p38"/>
          <p:cNvSpPr txBox="1">
            <a:spLocks/>
          </p:cNvSpPr>
          <p:nvPr/>
        </p:nvSpPr>
        <p:spPr>
          <a:xfrm>
            <a:off x="1828800" y="-171450"/>
            <a:ext cx="6934275" cy="690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002060"/>
                </a:solidFill>
                <a:latin typeface="Times New Roman" pitchFamily="18" charset="0"/>
                <a:cs typeface="Times New Roman" pitchFamily="18" charset="0"/>
              </a:rPr>
              <a:t>3</a:t>
            </a:r>
            <a:r>
              <a:rPr lang="vi-VN"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pháp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thực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kết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quả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đạt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được</a:t>
            </a:r>
            <a:endParaRPr lang="en-US" sz="2400" dirty="0">
              <a:solidFill>
                <a:srgbClr val="002060"/>
              </a:solidFill>
              <a:latin typeface="Times New Roman" pitchFamily="18" charset="0"/>
              <a:cs typeface="Times New Roman" pitchFamily="18" charset="0"/>
            </a:endParaRPr>
          </a:p>
        </p:txBody>
      </p:sp>
      <p:sp>
        <p:nvSpPr>
          <p:cNvPr id="4" name="Google Shape;348;p38"/>
          <p:cNvSpPr txBox="1">
            <a:spLocks/>
          </p:cNvSpPr>
          <p:nvPr/>
        </p:nvSpPr>
        <p:spPr>
          <a:xfrm>
            <a:off x="3200400" y="590550"/>
            <a:ext cx="3934150" cy="538405"/>
          </a:xfrm>
          <a:prstGeom prst="rect">
            <a:avLst/>
          </a:prstGeom>
          <a:solidFill>
            <a:schemeClr val="bg1"/>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smtClean="0">
                <a:solidFill>
                  <a:srgbClr val="002060"/>
                </a:solidFill>
                <a:latin typeface="Times New Roman" panose="02020603050405020304" pitchFamily="18" charset="0"/>
                <a:cs typeface="Times New Roman" panose="02020603050405020304" pitchFamily="18" charset="0"/>
              </a:rPr>
              <a:t>3</a:t>
            </a:r>
            <a:r>
              <a:rPr lang="en-US" sz="2400" b="1" dirty="0">
                <a:solidFill>
                  <a:srgbClr val="002060"/>
                </a:solidFill>
                <a:latin typeface="Times New Roman" panose="02020603050405020304" pitchFamily="18" charset="0"/>
                <a:cs typeface="Times New Roman" panose="02020603050405020304" pitchFamily="18" charset="0"/>
              </a:rPr>
              <a:t>.</a:t>
            </a:r>
            <a:r>
              <a:rPr lang="pt-BR"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pt-B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pt-BR"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 biện pháp thực </a:t>
            </a:r>
            <a:r>
              <a:rPr lang="pt-BR"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endParaRPr lang="en-US"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228600" y="1733550"/>
            <a:ext cx="2819398" cy="2640723"/>
          </a:xfrm>
          <a:prstGeom prst="rect">
            <a:avLst/>
          </a:prstGeom>
          <a:solidFill>
            <a:schemeClr val="bg1"/>
          </a:solidFill>
        </p:spPr>
        <p:txBody>
          <a:bodyPr wrap="square">
            <a:spAutoFit/>
          </a:bodyPr>
          <a:lstStyle/>
          <a:p>
            <a:pPr algn="just">
              <a:lnSpc>
                <a:spcPct val="115000"/>
              </a:lnSpc>
              <a:tabLst>
                <a:tab pos="457200" algn="l"/>
              </a:tabLst>
            </a:pPr>
            <a:r>
              <a:rPr lang="pt-PT" sz="1600" b="1" dirty="0" smtClean="0">
                <a:solidFill>
                  <a:srgbClr val="002060"/>
                </a:solidFill>
                <a:latin typeface="Times New Roman" panose="02020603050405020304" pitchFamily="18" charset="0"/>
                <a:cs typeface="Times New Roman" panose="02020603050405020304" pitchFamily="18" charset="0"/>
              </a:rPr>
              <a:t>Biện </a:t>
            </a:r>
            <a:r>
              <a:rPr lang="pt-PT" sz="1600" b="1" dirty="0">
                <a:solidFill>
                  <a:srgbClr val="002060"/>
                </a:solidFill>
                <a:latin typeface="Times New Roman" panose="02020603050405020304" pitchFamily="18" charset="0"/>
                <a:cs typeface="Times New Roman" panose="02020603050405020304" pitchFamily="18" charset="0"/>
              </a:rPr>
              <a:t>pháp 1:  </a:t>
            </a:r>
            <a:r>
              <a:rPr lang="vi-VN" sz="1600" b="1" dirty="0">
                <a:solidFill>
                  <a:srgbClr val="002060"/>
                </a:solidFill>
                <a:latin typeface="Times New Roman" panose="02020603050405020304" pitchFamily="18" charset="0"/>
                <a:cs typeface="Times New Roman" panose="02020603050405020304" pitchFamily="18" charset="0"/>
              </a:rPr>
              <a:t>Đẩy mạnh công </a:t>
            </a:r>
            <a:r>
              <a:rPr lang="vi-VN" sz="1600" b="1">
                <a:solidFill>
                  <a:srgbClr val="002060"/>
                </a:solidFill>
                <a:latin typeface="Times New Roman" panose="02020603050405020304" pitchFamily="18" charset="0"/>
                <a:cs typeface="Times New Roman" panose="02020603050405020304" pitchFamily="18" charset="0"/>
              </a:rPr>
              <a:t>tác </a:t>
            </a:r>
            <a:r>
              <a:rPr lang="vi-VN" sz="1600" b="1" smtClean="0">
                <a:solidFill>
                  <a:srgbClr val="002060"/>
                </a:solidFill>
                <a:latin typeface="Times New Roman" panose="02020603050405020304" pitchFamily="18" charset="0"/>
                <a:cs typeface="Times New Roman" panose="02020603050405020304" pitchFamily="18" charset="0"/>
              </a:rPr>
              <a:t>tuyên</a:t>
            </a:r>
            <a:r>
              <a:rPr lang="en-US" sz="1600" b="1" smtClean="0">
                <a:solidFill>
                  <a:srgbClr val="002060"/>
                </a:solidFill>
                <a:latin typeface="Times New Roman" panose="02020603050405020304" pitchFamily="18" charset="0"/>
                <a:cs typeface="Times New Roman" panose="02020603050405020304" pitchFamily="18" charset="0"/>
              </a:rPr>
              <a:t> truyền</a:t>
            </a:r>
            <a:r>
              <a:rPr lang="vi-VN" sz="1600" b="1" smtClean="0">
                <a:solidFill>
                  <a:srgbClr val="002060"/>
                </a:solidFill>
                <a:latin typeface="Times New Roman" panose="02020603050405020304" pitchFamily="18" charset="0"/>
                <a:cs typeface="Times New Roman" panose="02020603050405020304" pitchFamily="18" charset="0"/>
              </a:rPr>
              <a:t>,</a:t>
            </a:r>
            <a:r>
              <a:rPr lang="vi-VN" sz="1600" b="1" dirty="0">
                <a:solidFill>
                  <a:srgbClr val="002060"/>
                </a:solidFill>
                <a:latin typeface="Times New Roman" panose="02020603050405020304" pitchFamily="18" charset="0"/>
                <a:cs typeface="Times New Roman" panose="02020603050405020304" pitchFamily="18" charset="0"/>
              </a:rPr>
              <a:t> nâng cao nhận thức của cán bộ, giáo viên, nhân viên và phụ huynh trong nhà trường</a:t>
            </a:r>
            <a:r>
              <a:rPr lang="vi-VN" sz="1600" b="1" i="1" dirty="0">
                <a:solidFill>
                  <a:srgbClr val="002060"/>
                </a:solidFill>
                <a:latin typeface="Times New Roman" panose="02020603050405020304" pitchFamily="18" charset="0"/>
                <a:cs typeface="Times New Roman" panose="02020603050405020304" pitchFamily="18" charset="0"/>
              </a:rPr>
              <a:t>,</a:t>
            </a:r>
            <a:r>
              <a:rPr lang="vi-VN" sz="1600" b="1" dirty="0">
                <a:solidFill>
                  <a:srgbClr val="002060"/>
                </a:solidFill>
                <a:latin typeface="Times New Roman" panose="02020603050405020304" pitchFamily="18" charset="0"/>
                <a:cs typeface="Times New Roman" panose="02020603050405020304" pitchFamily="18" charset="0"/>
              </a:rPr>
              <a:t> lồng ghép nội dung bảo vệ môi trường, phòng chống rác thải nhựa vào các hoạt động trong ngày của trẻ</a:t>
            </a:r>
            <a:r>
              <a:rPr lang="vi-VN" sz="1600" b="1" dirty="0" smtClean="0">
                <a:solidFill>
                  <a:srgbClr val="002060"/>
                </a:solidFill>
                <a:latin typeface="Times New Roman" panose="02020603050405020304" pitchFamily="18" charset="0"/>
                <a:cs typeface="Times New Roman" panose="02020603050405020304" pitchFamily="18" charset="0"/>
              </a:rPr>
              <a:t>.</a:t>
            </a:r>
            <a:endParaRPr lang="en-US" sz="1600" b="1" dirty="0" smtClean="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276600" y="1733550"/>
            <a:ext cx="2781299" cy="2640723"/>
          </a:xfrm>
          <a:prstGeom prst="rect">
            <a:avLst/>
          </a:prstGeom>
          <a:solidFill>
            <a:schemeClr val="bg1"/>
          </a:solidFill>
        </p:spPr>
        <p:txBody>
          <a:bodyPr wrap="square">
            <a:spAutoFit/>
          </a:bodyPr>
          <a:lstStyle/>
          <a:p>
            <a:pPr algn="just">
              <a:lnSpc>
                <a:spcPct val="115000"/>
              </a:lnSpc>
              <a:tabLst>
                <a:tab pos="457200" algn="l"/>
              </a:tabLst>
            </a:pPr>
            <a:r>
              <a:rPr lang="pt-PT" sz="1600" b="1" dirty="0" smtClean="0">
                <a:solidFill>
                  <a:srgbClr val="002060"/>
                </a:solidFill>
                <a:latin typeface="Times New Roman" panose="02020603050405020304" pitchFamily="18" charset="0"/>
                <a:ea typeface="Times New Roman" panose="02020603050405020304" pitchFamily="18" charset="0"/>
              </a:rPr>
              <a:t>Biện </a:t>
            </a:r>
            <a:r>
              <a:rPr lang="pt-PT" sz="1600" b="1" dirty="0">
                <a:solidFill>
                  <a:srgbClr val="002060"/>
                </a:solidFill>
                <a:latin typeface="Times New Roman" panose="02020603050405020304" pitchFamily="18" charset="0"/>
                <a:ea typeface="Times New Roman" panose="02020603050405020304" pitchFamily="18" charset="0"/>
              </a:rPr>
              <a:t>pháp 2: Hướng  dẫn trẻ tái chế - tái sử dụng rác thải nhựa và nilon làm đồ dùng - đồ chơi thân thiện với môi trường</a:t>
            </a:r>
            <a:r>
              <a:rPr lang="pt-PT" sz="1600" b="1" i="1" dirty="0" smtClean="0">
                <a:solidFill>
                  <a:srgbClr val="002060"/>
                </a:solidFill>
                <a:latin typeface="Times New Roman" panose="02020603050405020304" pitchFamily="18" charset="0"/>
                <a:ea typeface="Times New Roman" panose="02020603050405020304" pitchFamily="18" charset="0"/>
              </a:rPr>
              <a:t>.</a:t>
            </a:r>
          </a:p>
          <a:p>
            <a:pPr algn="just">
              <a:lnSpc>
                <a:spcPct val="115000"/>
              </a:lnSpc>
              <a:tabLst>
                <a:tab pos="457200" algn="l"/>
              </a:tabLst>
            </a:pPr>
            <a:endParaRPr lang="pt-PT" sz="1600" b="1" i="1" dirty="0">
              <a:solidFill>
                <a:srgbClr val="002060"/>
              </a:solidFill>
              <a:latin typeface="Times New Roman" panose="02020603050405020304" pitchFamily="18" charset="0"/>
              <a:ea typeface="Times New Roman" panose="02020603050405020304" pitchFamily="18" charset="0"/>
            </a:endParaRPr>
          </a:p>
          <a:p>
            <a:pPr algn="just">
              <a:lnSpc>
                <a:spcPct val="115000"/>
              </a:lnSpc>
              <a:tabLst>
                <a:tab pos="457200" algn="l"/>
              </a:tabLst>
            </a:pPr>
            <a:endParaRPr lang="pt-PT" sz="1600" b="1" i="1" dirty="0">
              <a:solidFill>
                <a:srgbClr val="002060"/>
              </a:solidFill>
              <a:latin typeface="Times New Roman" panose="02020603050405020304" pitchFamily="18" charset="0"/>
              <a:ea typeface="Times New Roman" panose="02020603050405020304" pitchFamily="18" charset="0"/>
            </a:endParaRPr>
          </a:p>
          <a:p>
            <a:pPr algn="just">
              <a:lnSpc>
                <a:spcPct val="115000"/>
              </a:lnSpc>
              <a:tabLst>
                <a:tab pos="457200" algn="l"/>
              </a:tabLst>
            </a:pPr>
            <a:endParaRPr lang="pt-PT" sz="1600" b="1" i="1" dirty="0" smtClean="0">
              <a:solidFill>
                <a:srgbClr val="002060"/>
              </a:solidFill>
              <a:latin typeface="Times New Roman" panose="02020603050405020304" pitchFamily="18" charset="0"/>
              <a:ea typeface="Times New Roman" panose="02020603050405020304" pitchFamily="18" charset="0"/>
            </a:endParaRPr>
          </a:p>
          <a:p>
            <a:pPr algn="just">
              <a:lnSpc>
                <a:spcPct val="115000"/>
              </a:lnSpc>
              <a:tabLst>
                <a:tab pos="457200" algn="l"/>
              </a:tabLst>
            </a:pPr>
            <a:endParaRPr lang="pt-PT" sz="1600" b="1" i="1" dirty="0">
              <a:solidFill>
                <a:srgbClr val="00206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6324600" y="1733550"/>
            <a:ext cx="2590800" cy="2640723"/>
          </a:xfrm>
          <a:prstGeom prst="rect">
            <a:avLst/>
          </a:prstGeom>
          <a:solidFill>
            <a:schemeClr val="bg1"/>
          </a:solidFill>
        </p:spPr>
        <p:txBody>
          <a:bodyPr wrap="square">
            <a:spAutoFit/>
          </a:bodyPr>
          <a:lstStyle/>
          <a:p>
            <a:pPr algn="just">
              <a:lnSpc>
                <a:spcPct val="115000"/>
              </a:lnSpc>
              <a:tabLst>
                <a:tab pos="457200" algn="l"/>
              </a:tabLst>
            </a:pPr>
            <a:r>
              <a:rPr lang="pt-PT" sz="1600" b="1" dirty="0" smtClean="0">
                <a:solidFill>
                  <a:srgbClr val="002060"/>
                </a:solidFill>
                <a:latin typeface="Times New Roman" panose="02020603050405020304" pitchFamily="18" charset="0"/>
                <a:cs typeface="Times New Roman" panose="02020603050405020304" pitchFamily="18" charset="0"/>
              </a:rPr>
              <a:t>Biện </a:t>
            </a:r>
            <a:r>
              <a:rPr lang="pt-PT" sz="1600" b="1" dirty="0">
                <a:solidFill>
                  <a:srgbClr val="002060"/>
                </a:solidFill>
                <a:latin typeface="Times New Roman" panose="02020603050405020304" pitchFamily="18" charset="0"/>
                <a:cs typeface="Times New Roman" panose="02020603050405020304" pitchFamily="18" charset="0"/>
              </a:rPr>
              <a:t>pháp 3: Kết hợp với phụ huynh trong việc hình thành kỹ năng bảo vệ môi trường - </a:t>
            </a:r>
            <a:r>
              <a:rPr lang="en-US" sz="1600" b="1" dirty="0" err="1">
                <a:solidFill>
                  <a:srgbClr val="002060"/>
                </a:solidFill>
                <a:latin typeface="Times New Roman" panose="02020603050405020304" pitchFamily="18" charset="0"/>
                <a:cs typeface="Times New Roman" panose="02020603050405020304" pitchFamily="18" charset="0"/>
              </a:rPr>
              <a:t>Giảm</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thiểu</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rác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thải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nhựa</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và</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túi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nilon</a:t>
            </a:r>
            <a:r>
              <a:rPr lang="pt-PT" sz="1600" b="1" dirty="0">
                <a:solidFill>
                  <a:srgbClr val="002060"/>
                </a:solidFill>
                <a:latin typeface="Times New Roman" panose="02020603050405020304" pitchFamily="18" charset="0"/>
                <a:cs typeface="Times New Roman" panose="02020603050405020304" pitchFamily="18" charset="0"/>
              </a:rPr>
              <a:t> cho trẻ trong trường mầm non</a:t>
            </a:r>
            <a:r>
              <a:rPr lang="pt-PT" sz="1600" b="1" dirty="0" smtClean="0">
                <a:solidFill>
                  <a:srgbClr val="002060"/>
                </a:solidFill>
                <a:latin typeface="Times New Roman" panose="02020603050405020304" pitchFamily="18" charset="0"/>
                <a:cs typeface="Times New Roman" panose="02020603050405020304" pitchFamily="18" charset="0"/>
              </a:rPr>
              <a:t>.</a:t>
            </a:r>
          </a:p>
          <a:p>
            <a:pPr algn="just">
              <a:lnSpc>
                <a:spcPct val="115000"/>
              </a:lnSpc>
              <a:tabLst>
                <a:tab pos="457200" algn="l"/>
              </a:tabLst>
            </a:pPr>
            <a:endParaRPr lang="pt-PT" sz="1600" b="1" dirty="0" smtClean="0">
              <a:solidFill>
                <a:srgbClr val="002060"/>
              </a:solidFill>
              <a:latin typeface="Times New Roman" panose="02020603050405020304" pitchFamily="18" charset="0"/>
              <a:cs typeface="Times New Roman" panose="02020603050405020304" pitchFamily="18" charset="0"/>
            </a:endParaRPr>
          </a:p>
          <a:p>
            <a:pPr algn="just">
              <a:lnSpc>
                <a:spcPct val="115000"/>
              </a:lnSpc>
              <a:tabLst>
                <a:tab pos="457200" algn="l"/>
              </a:tabLst>
            </a:pPr>
            <a:endParaRPr lang="pt-PT" sz="1600" b="1" dirty="0">
              <a:solidFill>
                <a:srgbClr val="002060"/>
              </a:solidFill>
              <a:latin typeface="Times New Roman" panose="02020603050405020304" pitchFamily="18" charset="0"/>
              <a:cs typeface="Times New Roman" panose="02020603050405020304" pitchFamily="18" charset="0"/>
            </a:endParaRPr>
          </a:p>
          <a:p>
            <a:pPr algn="just">
              <a:lnSpc>
                <a:spcPct val="115000"/>
              </a:lnSpc>
              <a:tabLst>
                <a:tab pos="457200" algn="l"/>
              </a:tabLst>
            </a:pPr>
            <a:endParaRPr lang="pt-PT" sz="1600" b="1" dirty="0">
              <a:solidFill>
                <a:srgbClr val="002060"/>
              </a:solidFill>
              <a:latin typeface="Times New Roman" panose="02020603050405020304" pitchFamily="18" charset="0"/>
              <a:cs typeface="Times New Roman" panose="02020603050405020304" pitchFamily="18" charset="0"/>
            </a:endParaRPr>
          </a:p>
        </p:txBody>
      </p:sp>
      <p:cxnSp>
        <p:nvCxnSpPr>
          <p:cNvPr id="11" name="Straight Arrow Connector 10"/>
          <p:cNvCxnSpPr>
            <a:endCxn id="6" idx="0"/>
          </p:cNvCxnSpPr>
          <p:nvPr/>
        </p:nvCxnSpPr>
        <p:spPr>
          <a:xfrm flipH="1">
            <a:off x="1638299" y="1099133"/>
            <a:ext cx="3715159" cy="634417"/>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endCxn id="10" idx="0"/>
          </p:cNvCxnSpPr>
          <p:nvPr/>
        </p:nvCxnSpPr>
        <p:spPr>
          <a:xfrm>
            <a:off x="5353458" y="1128955"/>
            <a:ext cx="2266542" cy="60459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endCxn id="9" idx="0"/>
          </p:cNvCxnSpPr>
          <p:nvPr/>
        </p:nvCxnSpPr>
        <p:spPr>
          <a:xfrm flipH="1">
            <a:off x="4667250" y="1109905"/>
            <a:ext cx="686208" cy="62364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391886" y="188374"/>
            <a:ext cx="8510155" cy="859376"/>
          </a:xfrm>
          <a:prstGeom prst="rect">
            <a:avLst/>
          </a:prstGeom>
        </p:spPr>
        <p:txBody>
          <a:bodyPr spcFirstLastPara="1" wrap="square" lIns="91425" tIns="91425" rIns="91425" bIns="91425" anchor="b" anchorCtr="0">
            <a:noAutofit/>
          </a:bodyPr>
          <a:lstStyle/>
          <a:p>
            <a:pPr algn="just"/>
            <a:r>
              <a:rPr lang="pt-PT" sz="1600" b="1" dirty="0">
                <a:solidFill>
                  <a:srgbClr val="002060"/>
                </a:solidFill>
                <a:latin typeface="Times New Roman" panose="02020603050405020304" pitchFamily="18" charset="0"/>
                <a:cs typeface="Times New Roman" panose="02020603050405020304" pitchFamily="18" charset="0"/>
              </a:rPr>
              <a:t>3.1.1. Biện pháp 1:  </a:t>
            </a:r>
            <a:r>
              <a:rPr lang="vi-VN" sz="1600" b="1" dirty="0">
                <a:solidFill>
                  <a:srgbClr val="002060"/>
                </a:solidFill>
                <a:latin typeface="Times New Roman" panose="02020603050405020304" pitchFamily="18" charset="0"/>
                <a:cs typeface="Times New Roman" panose="02020603050405020304" pitchFamily="18" charset="0"/>
              </a:rPr>
              <a:t>Đẩy mạnh công tác tuyên, nâng cao nhận thức của cán bộ, giáo viên, nhân viên và phụ huynh trong nhà trường</a:t>
            </a:r>
            <a:r>
              <a:rPr lang="vi-VN" sz="1600" b="1" i="1" dirty="0">
                <a:solidFill>
                  <a:srgbClr val="002060"/>
                </a:solidFill>
                <a:latin typeface="Times New Roman" panose="02020603050405020304" pitchFamily="18" charset="0"/>
                <a:cs typeface="Times New Roman" panose="02020603050405020304" pitchFamily="18" charset="0"/>
              </a:rPr>
              <a:t>,</a:t>
            </a:r>
            <a:r>
              <a:rPr lang="vi-VN" sz="1600" b="1" dirty="0">
                <a:solidFill>
                  <a:srgbClr val="002060"/>
                </a:solidFill>
                <a:latin typeface="Times New Roman" panose="02020603050405020304" pitchFamily="18" charset="0"/>
                <a:cs typeface="Times New Roman" panose="02020603050405020304" pitchFamily="18" charset="0"/>
              </a:rPr>
              <a:t> lồng ghép nội dung bảo vệ môi trường, phòng chống rác thải nhựa vào các hoạt động trong ngày của trẻ.</a:t>
            </a:r>
            <a:endParaRPr lang="en-US" sz="1100" dirty="0">
              <a:solidFill>
                <a:srgbClr val="002060"/>
              </a:solidFill>
              <a:latin typeface="Times New Roman" panose="02020603050405020304" pitchFamily="18" charset="0"/>
              <a:cs typeface="Times New Roman" panose="02020603050405020304" pitchFamily="18" charset="0"/>
            </a:endParaRPr>
          </a:p>
        </p:txBody>
      </p:sp>
      <p:sp>
        <p:nvSpPr>
          <p:cNvPr id="2" name="Oval 1"/>
          <p:cNvSpPr/>
          <p:nvPr/>
        </p:nvSpPr>
        <p:spPr>
          <a:xfrm>
            <a:off x="1631373" y="1317424"/>
            <a:ext cx="4191000" cy="42261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49;p38"/>
          <p:cNvSpPr txBox="1">
            <a:spLocks/>
          </p:cNvSpPr>
          <p:nvPr/>
        </p:nvSpPr>
        <p:spPr>
          <a:xfrm>
            <a:off x="1664030" y="1200150"/>
            <a:ext cx="7259782" cy="160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76200" indent="0" algn="just">
              <a:buNone/>
            </a:pPr>
            <a:r>
              <a:rPr lang="pt-PT" sz="1600" b="1" dirty="0" smtClean="0">
                <a:solidFill>
                  <a:srgbClr val="002060"/>
                </a:solidFill>
                <a:latin typeface="Times New Roman" panose="02020603050405020304" pitchFamily="18" charset="0"/>
                <a:cs typeface="Times New Roman" panose="02020603050405020304" pitchFamily="18" charset="0"/>
              </a:rPr>
              <a:t>- Thứ </a:t>
            </a:r>
            <a:r>
              <a:rPr lang="pt-PT" sz="1600" b="1" dirty="0">
                <a:solidFill>
                  <a:srgbClr val="002060"/>
                </a:solidFill>
                <a:latin typeface="Times New Roman" panose="02020603050405020304" pitchFamily="18" charset="0"/>
                <a:cs typeface="Times New Roman" panose="02020603050405020304" pitchFamily="18" charset="0"/>
              </a:rPr>
              <a:t>nhất: </a:t>
            </a:r>
            <a:r>
              <a:rPr lang="pt-PT" sz="1600" dirty="0">
                <a:solidFill>
                  <a:srgbClr val="002060"/>
                </a:solidFill>
                <a:latin typeface="Times New Roman" panose="02020603050405020304" pitchFamily="18" charset="0"/>
                <a:cs typeface="Times New Roman" panose="02020603050405020304" pitchFamily="18" charset="0"/>
              </a:rPr>
              <a:t>Đẩy mạnh công tác tuyên truyền, nâng cao nhận thức của cán bộ giáo viên, nhân viên và phụ huynh trong nhà trường. </a:t>
            </a:r>
            <a:endParaRPr lang="pt-PT" sz="1600" dirty="0" smtClean="0">
              <a:solidFill>
                <a:srgbClr val="002060"/>
              </a:solidFill>
              <a:latin typeface="Times New Roman" panose="02020603050405020304" pitchFamily="18" charset="0"/>
              <a:cs typeface="Times New Roman" panose="02020603050405020304" pitchFamily="18" charset="0"/>
            </a:endParaRPr>
          </a:p>
          <a:p>
            <a:pPr marL="76200" indent="0" algn="just">
              <a:buNone/>
            </a:pPr>
            <a:r>
              <a:rPr lang="pt-PT" sz="1600" b="1" dirty="0" smtClean="0">
                <a:solidFill>
                  <a:srgbClr val="002060"/>
                </a:solidFill>
                <a:latin typeface="Times New Roman" panose="02020603050405020304" pitchFamily="18" charset="0"/>
                <a:cs typeface="Times New Roman" panose="02020603050405020304" pitchFamily="18" charset="0"/>
              </a:rPr>
              <a:t>- Thứ </a:t>
            </a:r>
            <a:r>
              <a:rPr lang="en-US" sz="1600" b="1" dirty="0" err="1">
                <a:solidFill>
                  <a:srgbClr val="002060"/>
                </a:solidFill>
                <a:latin typeface="Times New Roman" panose="02020603050405020304" pitchFamily="18" charset="0"/>
                <a:cs typeface="Times New Roman" panose="02020603050405020304" pitchFamily="18" charset="0"/>
              </a:rPr>
              <a:t>hai</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dirty="0" smtClean="0">
                <a:solidFill>
                  <a:srgbClr val="002060"/>
                </a:solidFill>
                <a:latin typeface="Times New Roman" panose="02020603050405020304" pitchFamily="18" charset="0"/>
                <a:cs typeface="Times New Roman" panose="02020603050405020304" pitchFamily="18" charset="0"/>
              </a:rPr>
              <a:t>L</a:t>
            </a:r>
            <a:r>
              <a:rPr lang="vi-VN" sz="1600" dirty="0">
                <a:solidFill>
                  <a:srgbClr val="002060"/>
                </a:solidFill>
                <a:latin typeface="Times New Roman" panose="02020603050405020304" pitchFamily="18" charset="0"/>
                <a:cs typeface="Times New Roman" panose="02020603050405020304" pitchFamily="18" charset="0"/>
              </a:rPr>
              <a:t>ồng ghép nội dung bảo vệ môi trường, phòng chống rác thải nhựa vào các hoạt động trong ngày của trẻ.</a:t>
            </a:r>
            <a:endParaRPr lang="en-US" sz="1600" dirty="0">
              <a:solidFill>
                <a:srgbClr val="002060"/>
              </a:solidFill>
              <a:latin typeface="Times New Roman" panose="02020603050405020304" pitchFamily="18" charset="0"/>
              <a:cs typeface="Times New Roman" panose="02020603050405020304" pitchFamily="18" charset="0"/>
            </a:endParaRPr>
          </a:p>
          <a:p>
            <a:pPr marL="76200" indent="0" algn="just">
              <a:buNone/>
            </a:pPr>
            <a:endParaRPr lang="pt-PT" sz="160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3498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Sola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TotalTime>
  <Words>2878</Words>
  <Application>Microsoft Office PowerPoint</Application>
  <PresentationFormat>On-screen Show (16:9)</PresentationFormat>
  <Paragraphs>203</Paragraphs>
  <Slides>24</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Arial</vt:lpstr>
      <vt:lpstr>Times New Roman</vt:lpstr>
      <vt:lpstr>Pontano Sans</vt:lpstr>
      <vt:lpstr>Dosis</vt:lpstr>
      <vt:lpstr>Calibri</vt:lpstr>
      <vt:lpstr>Dosis Light</vt:lpstr>
      <vt:lpstr>Solanio template</vt:lpstr>
      <vt:lpstr>Chart</vt:lpstr>
      <vt:lpstr>PowerPoint Presentation</vt:lpstr>
      <vt:lpstr>PowerPoint Presentation</vt:lpstr>
      <vt:lpstr>PowerPoint Presentation</vt:lpstr>
      <vt:lpstr>II. NỘI DUNG BIỆN PHÁP</vt:lpstr>
      <vt:lpstr>PowerPoint Presentation</vt:lpstr>
      <vt:lpstr>PowerPoint Presentation</vt:lpstr>
      <vt:lpstr>PowerPoint Presentation</vt:lpstr>
      <vt:lpstr>PowerPoint Presentation</vt:lpstr>
      <vt:lpstr>3.1.1. Biện pháp 1:  Đẩy mạnh công tác tuyên, nâng cao nhận thức của cán bộ, giáo viên, nhân viên và phụ huynh trong nhà trường, lồng ghép nội dung bảo vệ môi trường, phòng chống rác thải nhựa vào các hoạt động trong ngày của trẻ.</vt:lpstr>
      <vt:lpstr>PowerPoint Presentation</vt:lpstr>
      <vt:lpstr>PowerPoint Presentation</vt:lpstr>
      <vt:lpstr>PowerPoint Presentation</vt:lpstr>
      <vt:lpstr>PowerPoint Presentation</vt:lpstr>
      <vt:lpstr>3.1.2. Biện pháp 2: Hướng  dẫn trẻ tái chế - tái sử dụng rác thải nhựa và nilon làm đồ dùng - đồ chơi thân thiện với môi trường.</vt:lpstr>
      <vt:lpstr>PowerPoint Presentation</vt:lpstr>
      <vt:lpstr>PowerPoint Presentation</vt:lpstr>
      <vt:lpstr>PowerPoint Presentation</vt:lpstr>
      <vt:lpstr>PowerPoint Presentation</vt:lpstr>
      <vt:lpstr>3.1.3. Biện pháp 3: Kết hợp với phụ huynh trong việc hình thành kỹ năng bảo vệ môi trường - Giảm thiểu rác thải nhựa và túi nilon cho trẻ trong trường mầm non.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Admin</dc:creator>
  <cp:lastModifiedBy>THien An</cp:lastModifiedBy>
  <cp:revision>68</cp:revision>
  <dcterms:modified xsi:type="dcterms:W3CDTF">2023-11-13T12:05:14Z</dcterms:modified>
</cp:coreProperties>
</file>