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9" r:id="rId2"/>
    <p:sldId id="266" r:id="rId3"/>
    <p:sldId id="297" r:id="rId4"/>
    <p:sldId id="261" r:id="rId5"/>
    <p:sldId id="264" r:id="rId6"/>
    <p:sldId id="272" r:id="rId7"/>
    <p:sldId id="273" r:id="rId8"/>
    <p:sldId id="275" r:id="rId9"/>
    <p:sldId id="296" r:id="rId10"/>
    <p:sldId id="279" r:id="rId11"/>
    <p:sldId id="283" r:id="rId12"/>
    <p:sldId id="286" r:id="rId13"/>
    <p:sldId id="292" r:id="rId14"/>
    <p:sldId id="293" r:id="rId15"/>
    <p:sldId id="284" r:id="rId16"/>
    <p:sldId id="260" r:id="rId17"/>
  </p:sldIdLst>
  <p:sldSz cx="12192000" cy="6858000"/>
  <p:notesSz cx="6858000" cy="9144000"/>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3111"/>
    <a:srgbClr val="2D6B25"/>
    <a:srgbClr val="5E7810"/>
    <a:srgbClr val="0031B4"/>
    <a:srgbClr val="FEFEFE"/>
    <a:srgbClr val="1D3B7B"/>
    <a:srgbClr val="8293B6"/>
    <a:srgbClr val="739A3F"/>
    <a:srgbClr val="789D07"/>
    <a:srgbClr val="032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33" autoAdjust="0"/>
    <p:restoredTop sz="94660"/>
  </p:normalViewPr>
  <p:slideViewPr>
    <p:cSldViewPr snapToGrid="0">
      <p:cViewPr varScale="1">
        <p:scale>
          <a:sx n="73" d="100"/>
          <a:sy n="73" d="100"/>
        </p:scale>
        <p:origin x="6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vi-VN"/>
              <a:t>Bấm để sửa kiểu tiêu đề Bản cái</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7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209136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6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3372151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5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976772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4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47219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3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7670629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2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76675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1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2864510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0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2546167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9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3361687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8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938015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êu đề Bản chiếu">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vi-VN"/>
              <a:t>Bấm để sửa kiểu tiêu đề Bản cái</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5454009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7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9287885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6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9856662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7763851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8275003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7569682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8832246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0233658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5369136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0738233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532710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7996768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6396542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6344000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0955548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0810974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7654427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4226507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vi-VN"/>
              <a:t>Bấm để sửa kiểu tiêu đề Bản cái</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48A87A34-81AB-432B-8DAE-1953F412C126}" type="datetimeFigureOut">
              <a:rPr lang="en-US" dirty="0"/>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48A87A34-81AB-432B-8DAE-1953F412C126}" type="datetimeFigureOut">
              <a:rPr lang="en-US" dirty="0"/>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48A87A34-81AB-432B-8DAE-1953F412C126}" type="datetimeFigureOut">
              <a:rPr lang="en-US" dirty="0"/>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vi-VN"/>
              <a:t>Bấm để sửa kiểu tiêu đề Bản cái</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48A87A34-81AB-432B-8DAE-1953F412C126}" type="datetimeFigureOut">
              <a:rPr lang="en-US" dirty="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vi-VN"/>
              <a:t>Bấm để sửa kiểu tiêu đề Bản cái</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48A87A34-81AB-432B-8DAE-1953F412C126}" type="datetimeFigureOut">
              <a:rPr lang="en-US" dirty="0"/>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vi-VN"/>
              <a:t>Bấm để sửa kiểu tiêu đề Bản cái</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48A87A34-81AB-432B-8DAE-1953F412C126}" type="datetimeFigureOut">
              <a:rPr lang="en-US" dirty="0"/>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vi-VN"/>
              <a:t>Bấm để sửa kiểu tiêu đề Bản cái</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48A87A34-81AB-432B-8DAE-1953F412C126}" type="datetimeFigureOut">
              <a:rPr lang="en-US" dirty="0"/>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vi-VN"/>
              <a:t>Bấm để sửa kiểu tiêu đề Bản cái</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3" name="Date Placeholder 2"/>
          <p:cNvSpPr>
            <a:spLocks noGrp="1"/>
          </p:cNvSpPr>
          <p:nvPr>
            <p:ph type="dt" sz="half" idx="10"/>
          </p:nvPr>
        </p:nvSpPr>
        <p:spPr/>
        <p:txBody>
          <a:bodyPr/>
          <a:lstStyle/>
          <a:p>
            <a:fld id="{48A87A34-81AB-432B-8DAE-1953F412C126}" type="datetimeFigureOut">
              <a:rPr lang="en-US" dirty="0"/>
              <a:t>11/13/2023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vi-VN"/>
              <a:t>Bấm để sửa kiểu tiêu đề Bản cái</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3" name="Date Placeholder 2"/>
          <p:cNvSpPr>
            <a:spLocks noGrp="1"/>
          </p:cNvSpPr>
          <p:nvPr>
            <p:ph type="dt" sz="half" idx="10"/>
          </p:nvPr>
        </p:nvSpPr>
        <p:spPr/>
        <p:txBody>
          <a:bodyPr/>
          <a:lstStyle/>
          <a:p>
            <a:fld id="{48A87A34-81AB-432B-8DAE-1953F412C126}" type="datetimeFigureOut">
              <a:rPr lang="en-US" dirty="0"/>
              <a:t>11/13/2023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vi-VN"/>
              <a:t>Bấm để sửa kiểu tiêu đề Bản cái</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D95C1-94C3-AFCE-93E2-A02A32FA3B2A}"/>
              </a:ext>
            </a:extLst>
          </p:cNvPr>
          <p:cNvSpPr>
            <a:spLocks noGrp="1"/>
          </p:cNvSpPr>
          <p:nvPr>
            <p:ph type="dt" sz="half" idx="10"/>
          </p:nvPr>
        </p:nvSpPr>
        <p:spPr/>
        <p:txBody>
          <a:bodyPr/>
          <a:lstStyle>
            <a:lvl1pPr>
              <a:defRPr/>
            </a:lvl1pPr>
          </a:lstStyle>
          <a:p>
            <a:pPr>
              <a:defRPr/>
            </a:pPr>
            <a:fld id="{375DE532-DF72-4B75-B690-B8EEC15E5F50}" type="datetimeFigureOut">
              <a:rPr lang="en-US"/>
              <a:pPr>
                <a:defRPr/>
              </a:pPr>
              <a:t>11/13/2023</a:t>
            </a:fld>
            <a:endParaRPr lang="en-US"/>
          </a:p>
        </p:txBody>
      </p:sp>
      <p:sp>
        <p:nvSpPr>
          <p:cNvPr id="5" name="Footer Placeholder 4">
            <a:extLst>
              <a:ext uri="{FF2B5EF4-FFF2-40B4-BE49-F238E27FC236}">
                <a16:creationId xmlns:a16="http://schemas.microsoft.com/office/drawing/2014/main" id="{006ED5DB-3B58-C846-764D-39F3C1165A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2FC3E8-C3DC-B632-3B73-9FE4EE0B5146}"/>
              </a:ext>
            </a:extLst>
          </p:cNvPr>
          <p:cNvSpPr>
            <a:spLocks noGrp="1"/>
          </p:cNvSpPr>
          <p:nvPr>
            <p:ph type="sldNum" sz="quarter" idx="12"/>
          </p:nvPr>
        </p:nvSpPr>
        <p:spPr/>
        <p:txBody>
          <a:bodyPr/>
          <a:lstStyle>
            <a:lvl1pPr>
              <a:defRPr/>
            </a:lvl1pPr>
          </a:lstStyle>
          <a:p>
            <a:pPr>
              <a:defRPr/>
            </a:pPr>
            <a:fld id="{A85B1751-A22C-4BA7-AAF9-92CFA1DF45F1}" type="slidenum">
              <a:rPr lang="en-US" altLang="en-US"/>
              <a:pPr>
                <a:defRPr/>
              </a:pPr>
              <a:t>‹#›</a:t>
            </a:fld>
            <a:endParaRPr lang="en-US" altLang="en-US"/>
          </a:p>
        </p:txBody>
      </p:sp>
    </p:spTree>
    <p:extLst>
      <p:ext uri="{BB962C8B-B14F-4D97-AF65-F5344CB8AC3E}">
        <p14:creationId xmlns:p14="http://schemas.microsoft.com/office/powerpoint/2010/main" val="24710525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vi-VN"/>
              <a:t>Bấm để sửa kiểu tiêu đề Bản cái</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12" name="Content Placeholder 3"/>
          <p:cNvSpPr>
            <a:spLocks noGrp="1"/>
          </p:cNvSpPr>
          <p:nvPr>
            <p:ph sz="quarter" idx="13"/>
          </p:nvPr>
        </p:nvSpPr>
        <p:spPr>
          <a:xfrm>
            <a:off x="913774" y="3051012"/>
            <a:ext cx="5106027" cy="274018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13" name="Content Placeholder 5"/>
          <p:cNvSpPr>
            <a:spLocks noGrp="1"/>
          </p:cNvSpPr>
          <p:nvPr>
            <p:ph sz="quarter" idx="14"/>
          </p:nvPr>
        </p:nvSpPr>
        <p:spPr>
          <a:xfrm>
            <a:off x="6172200" y="3051012"/>
            <a:ext cx="5105401" cy="274018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Chỉ Tiêu đề">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7023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4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11/13/2023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71" r:id="rId2"/>
    <p:sldLayoutId id="2147483650" r:id="rId3"/>
    <p:sldLayoutId id="2147483651" r:id="rId4"/>
    <p:sldLayoutId id="2147483652" r:id="rId5"/>
    <p:sldLayoutId id="2147483653" r:id="rId6"/>
    <p:sldLayoutId id="2147483654" r:id="rId7"/>
    <p:sldLayoutId id="2147483681" r:id="rId8"/>
    <p:sldLayoutId id="2147483655" r:id="rId9"/>
    <p:sldLayoutId id="2147483699" r:id="rId10"/>
    <p:sldLayoutId id="2147483698" r:id="rId11"/>
    <p:sldLayoutId id="2147483697" r:id="rId12"/>
    <p:sldLayoutId id="2147483696" r:id="rId13"/>
    <p:sldLayoutId id="2147483695" r:id="rId14"/>
    <p:sldLayoutId id="2147483694" r:id="rId15"/>
    <p:sldLayoutId id="2147483693" r:id="rId16"/>
    <p:sldLayoutId id="2147483692" r:id="rId17"/>
    <p:sldLayoutId id="2147483691" r:id="rId18"/>
    <p:sldLayoutId id="2147483690" r:id="rId19"/>
    <p:sldLayoutId id="2147483689" r:id="rId20"/>
    <p:sldLayoutId id="2147483688" r:id="rId21"/>
    <p:sldLayoutId id="2147483687" r:id="rId22"/>
    <p:sldLayoutId id="2147483686" r:id="rId23"/>
    <p:sldLayoutId id="2147483685" r:id="rId24"/>
    <p:sldLayoutId id="2147483684" r:id="rId25"/>
    <p:sldLayoutId id="2147483683" r:id="rId26"/>
    <p:sldLayoutId id="2147483682" r:id="rId27"/>
    <p:sldLayoutId id="2147483680" r:id="rId28"/>
    <p:sldLayoutId id="2147483679" r:id="rId29"/>
    <p:sldLayoutId id="2147483678" r:id="rId30"/>
    <p:sldLayoutId id="2147483677" r:id="rId31"/>
    <p:sldLayoutId id="2147483676" r:id="rId32"/>
    <p:sldLayoutId id="2147483675" r:id="rId33"/>
    <p:sldLayoutId id="2147483674" r:id="rId34"/>
    <p:sldLayoutId id="2147483673" r:id="rId35"/>
    <p:sldLayoutId id="2147483670" r:id="rId36"/>
    <p:sldLayoutId id="2147483656" r:id="rId37"/>
    <p:sldLayoutId id="2147483657" r:id="rId38"/>
    <p:sldLayoutId id="2147483660" r:id="rId39"/>
    <p:sldLayoutId id="2147483661" r:id="rId40"/>
    <p:sldLayoutId id="2147483666" r:id="rId41"/>
    <p:sldLayoutId id="2147483663" r:id="rId42"/>
    <p:sldLayoutId id="2147483667" r:id="rId43"/>
    <p:sldLayoutId id="2147483668" r:id="rId44"/>
    <p:sldLayoutId id="2147483658" r:id="rId45"/>
    <p:sldLayoutId id="2147483659" r:id="rId46"/>
    <p:sldLayoutId id="2147483672" r:id="rId4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9.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20.jp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7464" y="619020"/>
            <a:ext cx="6096000" cy="707886"/>
          </a:xfrm>
          <a:prstGeom prst="rect">
            <a:avLst/>
          </a:prstGeom>
        </p:spPr>
        <p:txBody>
          <a:bodyPr>
            <a:spAutoFit/>
          </a:bodyPr>
          <a:lstStyle/>
          <a:p>
            <a:pPr algn="ctr">
              <a:defRPr/>
            </a:pPr>
            <a:r>
              <a:rPr lang="en-US" sz="2000" b="1">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rPr>
              <a:t>ỦY BAN NHÂN DÂN QUẬN LONG BIÊN</a:t>
            </a:r>
            <a:br>
              <a:rPr lang="en-US" sz="2000" b="1">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rPr>
            </a:br>
            <a:r>
              <a:rPr lang="en-US" sz="2000" b="1">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rPr>
              <a:t>TRƯỜNG MẦM NON NGUYỆT QUẾ</a:t>
            </a:r>
            <a:endParaRPr lang="en-US" sz="3200" b="1" dirty="0">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883" y="1315486"/>
            <a:ext cx="1115418" cy="1115418"/>
          </a:xfrm>
          <a:prstGeom prst="rect">
            <a:avLst/>
          </a:prstGeom>
        </p:spPr>
      </p:pic>
      <p:sp>
        <p:nvSpPr>
          <p:cNvPr id="7" name="Rectangle 6"/>
          <p:cNvSpPr/>
          <p:nvPr/>
        </p:nvSpPr>
        <p:spPr>
          <a:xfrm>
            <a:off x="4571620" y="2691842"/>
            <a:ext cx="3505960" cy="461665"/>
          </a:xfrm>
          <a:prstGeom prst="rect">
            <a:avLst/>
          </a:prstGeom>
        </p:spPr>
        <p:txBody>
          <a:bodyPr wrap="none">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BIỆN PHÁP SÁNG TẠO</a:t>
            </a:r>
          </a:p>
        </p:txBody>
      </p:sp>
      <p:sp>
        <p:nvSpPr>
          <p:cNvPr id="8" name="Rectangle 7"/>
          <p:cNvSpPr/>
          <p:nvPr/>
        </p:nvSpPr>
        <p:spPr>
          <a:xfrm>
            <a:off x="3276600" y="4743391"/>
            <a:ext cx="6096000" cy="830997"/>
          </a:xfrm>
          <a:prstGeom prst="rect">
            <a:avLst/>
          </a:prstGeom>
        </p:spPr>
        <p:txBody>
          <a:bodyPr>
            <a:spAutoFit/>
          </a:bodyPr>
          <a:lstStyle/>
          <a:p>
            <a:pPr marL="1407795"/>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Giáo viên  : </a:t>
            </a:r>
            <a:r>
              <a:rPr lang="en-US" sz="240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Đức Thị Minh Thu</a:t>
            </a:r>
            <a:endPar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marL="1407795"/>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Năm học   : </a:t>
            </a:r>
            <a:r>
              <a:rPr lang="en-US" sz="240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2023- 2024</a:t>
            </a:r>
            <a:endParaRPr lang="en-US" sz="24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562225" y="3422750"/>
            <a:ext cx="7524750" cy="954107"/>
          </a:xfrm>
          <a:prstGeom prst="rect">
            <a:avLst/>
          </a:prstGeom>
        </p:spPr>
        <p:txBody>
          <a:bodyPr wrap="square">
            <a:spAutoFit/>
          </a:bodyPr>
          <a:lstStyle/>
          <a:p>
            <a:pPr algn="ctr">
              <a:spcBef>
                <a:spcPts val="0"/>
              </a:spcBef>
              <a:buNone/>
            </a:pPr>
            <a:r>
              <a:rPr lang="en-US" sz="2800" b="1" i="1" smtClean="0">
                <a:solidFill>
                  <a:srgbClr val="153111"/>
                </a:solidFill>
                <a:latin typeface="Times New Roman" panose="02020603050405020304" pitchFamily="18" charset="0"/>
                <a:cs typeface="Times New Roman" panose="02020603050405020304" pitchFamily="18" charset="0"/>
              </a:rPr>
              <a:t>Đề tài: “</a:t>
            </a:r>
            <a:r>
              <a:rPr lang="vi-VN" sz="2800" b="1" i="1">
                <a:solidFill>
                  <a:srgbClr val="153111"/>
                </a:solidFill>
                <a:latin typeface="Times New Roman" panose="02020603050405020304" pitchFamily="18" charset="0"/>
                <a:cs typeface="Times New Roman" panose="02020603050405020304" pitchFamily="18" charset="0"/>
              </a:rPr>
              <a:t>Một số biện pháp</a:t>
            </a:r>
            <a:r>
              <a:rPr lang="en-US" sz="2800" b="1" i="1">
                <a:solidFill>
                  <a:srgbClr val="153111"/>
                </a:solidFill>
                <a:latin typeface="Times New Roman" panose="02020603050405020304" pitchFamily="18" charset="0"/>
                <a:cs typeface="Times New Roman" panose="02020603050405020304" pitchFamily="18" charset="0"/>
              </a:rPr>
              <a:t> phát triển vốn từ </a:t>
            </a:r>
            <a:endParaRPr lang="en-US" sz="2800" b="1" i="1" smtClean="0">
              <a:solidFill>
                <a:srgbClr val="153111"/>
              </a:solidFill>
              <a:latin typeface="Times New Roman" panose="02020603050405020304" pitchFamily="18" charset="0"/>
              <a:cs typeface="Times New Roman" panose="02020603050405020304" pitchFamily="18" charset="0"/>
            </a:endParaRPr>
          </a:p>
          <a:p>
            <a:pPr algn="ctr">
              <a:spcBef>
                <a:spcPts val="0"/>
              </a:spcBef>
              <a:buNone/>
            </a:pPr>
            <a:r>
              <a:rPr lang="en-US" sz="2800" b="1" i="1" smtClean="0">
                <a:solidFill>
                  <a:srgbClr val="153111"/>
                </a:solidFill>
                <a:latin typeface="Times New Roman" panose="02020603050405020304" pitchFamily="18" charset="0"/>
                <a:cs typeface="Times New Roman" panose="02020603050405020304" pitchFamily="18" charset="0"/>
              </a:rPr>
              <a:t>cho </a:t>
            </a:r>
            <a:r>
              <a:rPr lang="en-US" sz="2800" b="1" i="1">
                <a:solidFill>
                  <a:srgbClr val="153111"/>
                </a:solidFill>
                <a:latin typeface="Times New Roman" panose="02020603050405020304" pitchFamily="18" charset="0"/>
                <a:cs typeface="Times New Roman" panose="02020603050405020304" pitchFamily="18" charset="0"/>
              </a:rPr>
              <a:t>trẻ </a:t>
            </a:r>
            <a:r>
              <a:rPr lang="en-US" sz="2800" b="1" i="1" smtClean="0">
                <a:solidFill>
                  <a:srgbClr val="153111"/>
                </a:solidFill>
                <a:latin typeface="Times New Roman" panose="02020603050405020304" pitchFamily="18" charset="0"/>
                <a:cs typeface="Times New Roman" panose="02020603050405020304" pitchFamily="18" charset="0"/>
              </a:rPr>
              <a:t>18- 24 </a:t>
            </a:r>
            <a:r>
              <a:rPr lang="en-US" sz="2800" b="1" i="1">
                <a:solidFill>
                  <a:srgbClr val="153111"/>
                </a:solidFill>
                <a:latin typeface="Times New Roman" panose="02020603050405020304" pitchFamily="18" charset="0"/>
                <a:cs typeface="Times New Roman" panose="02020603050405020304" pitchFamily="18" charset="0"/>
              </a:rPr>
              <a:t>tháng tuổi trong trường mầm non”</a:t>
            </a:r>
            <a:endParaRPr lang="vi-VN" altLang="en-US" sz="2000" b="1">
              <a:solidFill>
                <a:srgbClr val="15311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6878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0FDCA42-8FE1-908A-1D10-363DCC34F120}"/>
              </a:ext>
            </a:extLst>
          </p:cNvPr>
          <p:cNvPicPr>
            <a:picLocks noChangeAspect="1"/>
          </p:cNvPicPr>
          <p:nvPr/>
        </p:nvPicPr>
        <p:blipFill rotWithShape="1">
          <a:blip r:embed="rId2"/>
          <a:srcRect t="23134" b="1866"/>
          <a:stretch/>
        </p:blipFill>
        <p:spPr>
          <a:xfrm>
            <a:off x="20" y="10"/>
            <a:ext cx="12191980" cy="6857990"/>
          </a:xfrm>
          <a:prstGeom prst="rect">
            <a:avLst/>
          </a:prstGeom>
        </p:spPr>
      </p:pic>
      <p:sp>
        <p:nvSpPr>
          <p:cNvPr id="4" name="Hộp Văn bản 3">
            <a:extLst>
              <a:ext uri="{FF2B5EF4-FFF2-40B4-BE49-F238E27FC236}">
                <a16:creationId xmlns:a16="http://schemas.microsoft.com/office/drawing/2014/main" id="{39B8B534-40ED-61F2-478C-05D2D10646F7}"/>
              </a:ext>
            </a:extLst>
          </p:cNvPr>
          <p:cNvSpPr txBox="1"/>
          <p:nvPr/>
        </p:nvSpPr>
        <p:spPr>
          <a:xfrm>
            <a:off x="971312" y="1731428"/>
            <a:ext cx="4818743" cy="3416320"/>
          </a:xfrm>
          <a:prstGeom prst="rect">
            <a:avLst/>
          </a:prstGeom>
          <a:noFill/>
        </p:spPr>
        <p:txBody>
          <a:bodyPr wrap="square">
            <a:spAutoFit/>
          </a:bodyPr>
          <a:lstStyle/>
          <a:p>
            <a:pPr indent="457200" algn="just" fontAlgn="base"/>
            <a:r>
              <a:rPr lang="en-US" sz="2400" b="1" dirty="0">
                <a:solidFill>
                  <a:schemeClr val="accent1">
                    <a:lumMod val="75000"/>
                  </a:schemeClr>
                </a:solidFill>
                <a:latin typeface="Times New Roman" panose="02020603050405020304" pitchFamily="18" charset="0"/>
              </a:rPr>
              <a:t>*</a:t>
            </a:r>
            <a:r>
              <a:rPr lang="vi-VN" sz="2400" b="1" kern="1200" dirty="0">
                <a:solidFill>
                  <a:schemeClr val="accent1">
                    <a:lumMod val="75000"/>
                  </a:schemeClr>
                </a:solidFill>
                <a:effectLst/>
                <a:latin typeface="Times New Roman" panose="02020603050405020304" pitchFamily="18" charset="0"/>
                <a:ea typeface="+mn-ea"/>
              </a:rPr>
              <a:t> Phát triển vốn từ </a:t>
            </a:r>
            <a:r>
              <a:rPr lang="en-US" sz="2400" b="1" kern="1200" dirty="0" err="1">
                <a:solidFill>
                  <a:schemeClr val="accent1">
                    <a:lumMod val="75000"/>
                  </a:schemeClr>
                </a:solidFill>
                <a:effectLst/>
                <a:latin typeface="Times New Roman" panose="02020603050405020304" pitchFamily="18" charset="0"/>
                <a:ea typeface="+mn-ea"/>
              </a:rPr>
              <a:t>thông</a:t>
            </a:r>
            <a:r>
              <a:rPr lang="en-US" sz="2400" b="1" kern="1200" dirty="0">
                <a:solidFill>
                  <a:schemeClr val="accent1">
                    <a:lumMod val="75000"/>
                  </a:schemeClr>
                </a:solidFill>
                <a:effectLst/>
                <a:latin typeface="Times New Roman" panose="02020603050405020304" pitchFamily="18" charset="0"/>
                <a:ea typeface="+mn-ea"/>
              </a:rPr>
              <a:t> </a:t>
            </a:r>
            <a:r>
              <a:rPr lang="vi-VN" sz="2400" b="1" kern="1200" dirty="0">
                <a:solidFill>
                  <a:schemeClr val="accent1">
                    <a:lumMod val="75000"/>
                  </a:schemeClr>
                </a:solidFill>
                <a:effectLst/>
                <a:latin typeface="Times New Roman" panose="02020603050405020304" pitchFamily="18" charset="0"/>
                <a:ea typeface="+mn-ea"/>
              </a:rPr>
              <a:t>q</a:t>
            </a:r>
            <a:r>
              <a:rPr lang="en-US" sz="2400" b="1" kern="1200" dirty="0" err="1">
                <a:solidFill>
                  <a:schemeClr val="accent1">
                    <a:lumMod val="75000"/>
                  </a:schemeClr>
                </a:solidFill>
                <a:effectLst/>
                <a:latin typeface="Times New Roman" panose="02020603050405020304" pitchFamily="18" charset="0"/>
                <a:ea typeface="+mn-ea"/>
              </a:rPr>
              <a:t>ua</a:t>
            </a:r>
            <a:r>
              <a:rPr lang="en-US" sz="2400" b="1" kern="1200" dirty="0">
                <a:solidFill>
                  <a:schemeClr val="accent1">
                    <a:lumMod val="75000"/>
                  </a:schemeClr>
                </a:solidFill>
                <a:effectLst/>
                <a:latin typeface="Times New Roman" panose="02020603050405020304" pitchFamily="18" charset="0"/>
                <a:ea typeface="+mn-ea"/>
              </a:rPr>
              <a:t> </a:t>
            </a:r>
            <a:r>
              <a:rPr lang="vi-VN" sz="2400" b="1" kern="1200" dirty="0">
                <a:solidFill>
                  <a:schemeClr val="accent1">
                    <a:lumMod val="75000"/>
                  </a:schemeClr>
                </a:solidFill>
                <a:effectLst/>
                <a:latin typeface="Times New Roman" panose="02020603050405020304" pitchFamily="18" charset="0"/>
              </a:rPr>
              <a:t>hoạt động chơi</a:t>
            </a:r>
            <a:r>
              <a:rPr lang="en-US" sz="2400" b="1" kern="1200" dirty="0">
                <a:solidFill>
                  <a:schemeClr val="accent1">
                    <a:lumMod val="75000"/>
                  </a:schemeClr>
                </a:solidFill>
                <a:effectLst/>
                <a:latin typeface="Times New Roman" panose="02020603050405020304" pitchFamily="18" charset="0"/>
              </a:rPr>
              <a:t> – </a:t>
            </a:r>
            <a:r>
              <a:rPr lang="en-US" sz="2400" b="1" kern="1200" dirty="0" err="1">
                <a:solidFill>
                  <a:schemeClr val="accent1">
                    <a:lumMod val="75000"/>
                  </a:schemeClr>
                </a:solidFill>
                <a:effectLst/>
                <a:latin typeface="Times New Roman" panose="02020603050405020304" pitchFamily="18" charset="0"/>
              </a:rPr>
              <a:t>tập</a:t>
            </a:r>
            <a:r>
              <a:rPr lang="en-US" sz="2400" b="1" kern="1200" dirty="0">
                <a:solidFill>
                  <a:schemeClr val="accent1">
                    <a:lumMod val="75000"/>
                  </a:schemeClr>
                </a:solidFill>
                <a:effectLst/>
                <a:latin typeface="Times New Roman" panose="02020603050405020304" pitchFamily="18" charset="0"/>
              </a:rPr>
              <a:t> ở </a:t>
            </a:r>
            <a:r>
              <a:rPr lang="en-US" sz="2400" b="1" kern="1200" dirty="0" err="1">
                <a:solidFill>
                  <a:schemeClr val="accent1">
                    <a:lumMod val="75000"/>
                  </a:schemeClr>
                </a:solidFill>
                <a:effectLst/>
                <a:latin typeface="Times New Roman" panose="02020603050405020304" pitchFamily="18" charset="0"/>
              </a:rPr>
              <a:t>các</a:t>
            </a:r>
            <a:r>
              <a:rPr lang="en-US" sz="2400" b="1" kern="1200" dirty="0">
                <a:solidFill>
                  <a:schemeClr val="accent1">
                    <a:lumMod val="75000"/>
                  </a:schemeClr>
                </a:solidFill>
                <a:effectLst/>
                <a:latin typeface="Times New Roman" panose="02020603050405020304" pitchFamily="18" charset="0"/>
              </a:rPr>
              <a:t> </a:t>
            </a:r>
            <a:r>
              <a:rPr lang="en-US" sz="2400" b="1" kern="1200" dirty="0" err="1">
                <a:solidFill>
                  <a:schemeClr val="accent1">
                    <a:lumMod val="75000"/>
                  </a:schemeClr>
                </a:solidFill>
                <a:effectLst/>
                <a:latin typeface="Times New Roman" panose="02020603050405020304" pitchFamily="18" charset="0"/>
              </a:rPr>
              <a:t>góc</a:t>
            </a:r>
            <a:endParaRPr lang="en-US" sz="2000" dirty="0">
              <a:solidFill>
                <a:schemeClr val="accent1">
                  <a:lumMod val="75000"/>
                </a:schemeClr>
              </a:solidFill>
              <a:effectLst/>
              <a:latin typeface="Times New Roman" panose="02020603050405020304" pitchFamily="18" charset="0"/>
              <a:ea typeface="Times New Roman" panose="02020603050405020304" pitchFamily="18" charset="0"/>
            </a:endParaRPr>
          </a:p>
          <a:p>
            <a:pPr algn="just" fontAlgn="base"/>
            <a:r>
              <a:rPr lang="vi-VN" sz="24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rPr>
              <a:t>Đây</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có</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thể</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coi</a:t>
            </a:r>
            <a:r>
              <a:rPr lang="en-US" sz="2800" kern="1200" dirty="0">
                <a:solidFill>
                  <a:schemeClr val="accent1">
                    <a:lumMod val="75000"/>
                  </a:schemeClr>
                </a:solidFill>
                <a:effectLst/>
                <a:latin typeface="Times New Roman" panose="02020603050405020304" pitchFamily="18" charset="0"/>
              </a:rPr>
              <a:t> </a:t>
            </a:r>
            <a:r>
              <a:rPr lang="en-US" sz="2800" kern="1200" dirty="0" err="1" smtClean="0">
                <a:solidFill>
                  <a:schemeClr val="accent1">
                    <a:lumMod val="75000"/>
                  </a:schemeClr>
                </a:solidFill>
                <a:effectLst/>
                <a:latin typeface="Times New Roman" panose="02020603050405020304" pitchFamily="18" charset="0"/>
              </a:rPr>
              <a:t>là</a:t>
            </a:r>
            <a:r>
              <a:rPr lang="en-US" sz="2800" kern="1200" dirty="0" smtClean="0">
                <a:solidFill>
                  <a:schemeClr val="accent1">
                    <a:lumMod val="75000"/>
                  </a:schemeClr>
                </a:solidFill>
                <a:effectLst/>
                <a:latin typeface="Times New Roman" panose="02020603050405020304" pitchFamily="18" charset="0"/>
              </a:rPr>
              <a:t> </a:t>
            </a:r>
            <a:r>
              <a:rPr lang="en-US" sz="2800" kern="1200" dirty="0" err="1" smtClean="0">
                <a:solidFill>
                  <a:schemeClr val="accent1">
                    <a:lumMod val="75000"/>
                  </a:schemeClr>
                </a:solidFill>
                <a:effectLst/>
                <a:latin typeface="Times New Roman" panose="02020603050405020304" pitchFamily="18" charset="0"/>
              </a:rPr>
              <a:t>một</a:t>
            </a:r>
            <a:r>
              <a:rPr lang="en-US" sz="2800" kern="1200" dirty="0" smtClean="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trong</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những</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hình</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thức</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quan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trọng</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nhất</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Bởi</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giờ</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chơi</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có</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tác</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dụng</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rất</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lớn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trong</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việc</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phát</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triển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vốn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từ</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đặc</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biệt</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là</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tích</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cực</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hóa</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vốn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từ</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cho</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trẻ</a:t>
            </a:r>
            <a:r>
              <a:rPr lang="en-US" sz="2800" kern="1200" dirty="0">
                <a:solidFill>
                  <a:schemeClr val="accent1">
                    <a:lumMod val="75000"/>
                  </a:schemeClr>
                </a:solidFill>
                <a:effectLst/>
                <a:latin typeface="Times New Roman" panose="02020603050405020304" pitchFamily="18" charset="0"/>
              </a:rPr>
              <a:t>. </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pic>
        <p:nvPicPr>
          <p:cNvPr id="5" name="Picture 9">
            <a:extLst>
              <a:ext uri="{FF2B5EF4-FFF2-40B4-BE49-F238E27FC236}">
                <a16:creationId xmlns:a16="http://schemas.microsoft.com/office/drawing/2014/main" id="{DF9A2E17-5DF5-2063-00C2-24BC315E091F}"/>
              </a:ext>
            </a:extLst>
          </p:cNvPr>
          <p:cNvPicPr>
            <a:picLocks noChangeAspect="1"/>
          </p:cNvPicPr>
          <p:nvPr/>
        </p:nvPicPr>
        <p:blipFill rotWithShape="1">
          <a:blip r:embed="rId3">
            <a:extLst>
              <a:ext uri="{28A0092B-C50C-407E-A947-70E740481C1C}">
                <a14:useLocalDpi xmlns:a14="http://schemas.microsoft.com/office/drawing/2010/main" val="0"/>
              </a:ext>
            </a:extLst>
          </a:blip>
          <a:srcRect t="15758"/>
          <a:stretch/>
        </p:blipFill>
        <p:spPr bwMode="auto">
          <a:xfrm>
            <a:off x="6705598" y="549005"/>
            <a:ext cx="3413923" cy="2776565"/>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347" y="3710151"/>
            <a:ext cx="3358174" cy="2515999"/>
          </a:xfrm>
          <a:prstGeom prst="rect">
            <a:avLst/>
          </a:prstGeom>
        </p:spPr>
      </p:pic>
    </p:spTree>
    <p:extLst>
      <p:ext uri="{BB962C8B-B14F-4D97-AF65-F5344CB8AC3E}">
        <p14:creationId xmlns:p14="http://schemas.microsoft.com/office/powerpoint/2010/main" val="11001535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C4401E7-6657-7469-4940-5A3CFACB8DF1}"/>
              </a:ext>
            </a:extLst>
          </p:cNvPr>
          <p:cNvPicPr>
            <a:picLocks noChangeAspect="1"/>
          </p:cNvPicPr>
          <p:nvPr/>
        </p:nvPicPr>
        <p:blipFill rotWithShape="1">
          <a:blip r:embed="rId2"/>
          <a:srcRect t="7181" b="11884"/>
          <a:stretch/>
        </p:blipFill>
        <p:spPr>
          <a:xfrm>
            <a:off x="0" y="-29776"/>
            <a:ext cx="12191980" cy="6857990"/>
          </a:xfrm>
          <a:prstGeom prst="rect">
            <a:avLst/>
          </a:prstGeom>
        </p:spPr>
      </p:pic>
      <p:sp>
        <p:nvSpPr>
          <p:cNvPr id="5" name="Hộp Văn bản 4">
            <a:extLst>
              <a:ext uri="{FF2B5EF4-FFF2-40B4-BE49-F238E27FC236}">
                <a16:creationId xmlns:a16="http://schemas.microsoft.com/office/drawing/2014/main" id="{4CB6E5F2-9955-A8B2-A83B-381EBE054652}"/>
              </a:ext>
            </a:extLst>
          </p:cNvPr>
          <p:cNvSpPr txBox="1"/>
          <p:nvPr/>
        </p:nvSpPr>
        <p:spPr>
          <a:xfrm>
            <a:off x="735724" y="1420226"/>
            <a:ext cx="4361793" cy="5016758"/>
          </a:xfrm>
          <a:prstGeom prst="rect">
            <a:avLst/>
          </a:prstGeom>
          <a:noFill/>
        </p:spPr>
        <p:txBody>
          <a:bodyPr wrap="square">
            <a:spAutoFit/>
          </a:bodyPr>
          <a:lstStyle/>
          <a:p>
            <a:pPr indent="457200" algn="just" fontAlgn="base"/>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trẻ</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tôi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rèn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trẻ</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âm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chuẩn</a:t>
            </a:r>
            <a:r>
              <a:rPr lang="en-US" sz="3200" dirty="0" smtClean="0">
                <a:latin typeface="Times New Roman" panose="02020603050405020304" pitchFamily="18" charset="0"/>
                <a:cs typeface="Times New Roman" panose="02020603050405020304" pitchFamily="18" charset="0"/>
              </a:rPr>
              <a:t>.</a:t>
            </a:r>
            <a:endParaRPr lang="en-US" sz="36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EEB6176D-07FC-726B-C8A8-5E953CA9763E}"/>
              </a:ext>
            </a:extLst>
          </p:cNvPr>
          <p:cNvSpPr txBox="1"/>
          <p:nvPr/>
        </p:nvSpPr>
        <p:spPr>
          <a:xfrm>
            <a:off x="544259" y="571853"/>
            <a:ext cx="6770942" cy="830997"/>
          </a:xfrm>
          <a:prstGeom prst="rect">
            <a:avLst/>
          </a:prstGeom>
          <a:solidFill>
            <a:srgbClr val="FEFEFE"/>
          </a:solidFill>
        </p:spPr>
        <p:txBody>
          <a:bodyPr wrap="square">
            <a:spAutoFit/>
          </a:bodyPr>
          <a:lstStyle/>
          <a:p>
            <a:r>
              <a:rPr lang="en-US" sz="2400" b="1" dirty="0">
                <a:latin typeface="Times New Roman" panose="02020603050405020304" pitchFamily="18" charset="0"/>
              </a:rPr>
              <a:t>3</a:t>
            </a:r>
            <a:r>
              <a:rPr lang="en-US" sz="2400" b="1" kern="1200" dirty="0">
                <a:effectLst/>
                <a:latin typeface="Times New Roman" panose="02020603050405020304" pitchFamily="18" charset="0"/>
              </a:rPr>
              <a:t>.3. </a:t>
            </a:r>
            <a:r>
              <a:rPr lang="en-US" sz="2400" b="1" kern="1200" dirty="0" err="1">
                <a:effectLst/>
                <a:latin typeface="Times New Roman" panose="02020603050405020304" pitchFamily="18" charset="0"/>
              </a:rPr>
              <a:t>Tích</a:t>
            </a:r>
            <a:r>
              <a:rPr lang="en-US" sz="2400" b="1" kern="1200" dirty="0">
                <a:effectLst/>
                <a:latin typeface="Times New Roman" panose="02020603050405020304" pitchFamily="18" charset="0"/>
              </a:rPr>
              <a:t> </a:t>
            </a:r>
            <a:r>
              <a:rPr lang="en-US" sz="2400" b="1" kern="1200" dirty="0" err="1">
                <a:effectLst/>
                <a:latin typeface="Times New Roman" panose="02020603050405020304" pitchFamily="18" charset="0"/>
              </a:rPr>
              <a:t>cực</a:t>
            </a:r>
            <a:r>
              <a:rPr lang="en-US" sz="2400" b="1" kern="1200" dirty="0">
                <a:effectLst/>
                <a:latin typeface="Times New Roman" panose="02020603050405020304" pitchFamily="18" charset="0"/>
              </a:rPr>
              <a:t> p</a:t>
            </a:r>
            <a:r>
              <a:rPr lang="vi-VN" sz="2400" b="1" kern="1200" dirty="0">
                <a:effectLst/>
                <a:latin typeface="Times New Roman" panose="02020603050405020304" pitchFamily="18" charset="0"/>
              </a:rPr>
              <a:t>hối kết hợp với phụ huynh</a:t>
            </a:r>
            <a:r>
              <a:rPr lang="en-US" sz="2400" b="1" kern="1200" dirty="0">
                <a:effectLst/>
                <a:latin typeface="Times New Roman" panose="02020603050405020304" pitchFamily="18" charset="0"/>
              </a:rPr>
              <a:t> </a:t>
            </a:r>
            <a:r>
              <a:rPr lang="en-US" sz="2400" b="1" kern="1200" dirty="0" err="1">
                <a:effectLst/>
                <a:latin typeface="Times New Roman" panose="02020603050405020304" pitchFamily="18" charset="0"/>
              </a:rPr>
              <a:t>cùng</a:t>
            </a:r>
            <a:r>
              <a:rPr lang="en-US" sz="2400" b="1" kern="1200" dirty="0">
                <a:effectLst/>
                <a:latin typeface="Times New Roman" panose="02020603050405020304" pitchFamily="18" charset="0"/>
              </a:rPr>
              <a:t> </a:t>
            </a:r>
            <a:r>
              <a:rPr lang="en-US" sz="2400" b="1" kern="1200" dirty="0" err="1">
                <a:effectLst/>
                <a:latin typeface="Times New Roman" panose="02020603050405020304" pitchFamily="18" charset="0"/>
              </a:rPr>
              <a:t>phát</a:t>
            </a:r>
            <a:r>
              <a:rPr lang="en-US" sz="2400" b="1" kern="1200" dirty="0">
                <a:effectLst/>
                <a:latin typeface="Times New Roman" panose="02020603050405020304" pitchFamily="18" charset="0"/>
              </a:rPr>
              <a:t> </a:t>
            </a:r>
            <a:r>
              <a:rPr lang="en-US" sz="2400" b="1" kern="1200" dirty="0" err="1">
                <a:effectLst/>
                <a:latin typeface="Times New Roman" panose="02020603050405020304" pitchFamily="18" charset="0"/>
              </a:rPr>
              <a:t>triển</a:t>
            </a:r>
            <a:r>
              <a:rPr lang="en-US" sz="2400" b="1" kern="1200" dirty="0">
                <a:effectLst/>
                <a:latin typeface="Times New Roman" panose="02020603050405020304" pitchFamily="18" charset="0"/>
              </a:rPr>
              <a:t> </a:t>
            </a:r>
            <a:r>
              <a:rPr lang="en-US" sz="2400" b="1" kern="1200" dirty="0" err="1">
                <a:effectLst/>
                <a:latin typeface="Times New Roman" panose="02020603050405020304" pitchFamily="18" charset="0"/>
              </a:rPr>
              <a:t>vốn</a:t>
            </a:r>
            <a:r>
              <a:rPr lang="en-US" sz="2400" b="1" kern="1200" dirty="0">
                <a:effectLst/>
                <a:latin typeface="Times New Roman" panose="02020603050405020304" pitchFamily="18" charset="0"/>
              </a:rPr>
              <a:t> </a:t>
            </a:r>
            <a:r>
              <a:rPr lang="en-US" sz="2400" b="1" kern="1200" dirty="0" err="1">
                <a:effectLst/>
                <a:latin typeface="Times New Roman" panose="02020603050405020304" pitchFamily="18" charset="0"/>
              </a:rPr>
              <a:t>từ</a:t>
            </a:r>
            <a:r>
              <a:rPr lang="en-US" sz="2400" b="1" kern="1200" dirty="0">
                <a:effectLst/>
                <a:latin typeface="Times New Roman" panose="02020603050405020304" pitchFamily="18" charset="0"/>
              </a:rPr>
              <a:t> </a:t>
            </a:r>
            <a:r>
              <a:rPr lang="en-US" sz="2400" b="1" kern="1200" dirty="0" err="1">
                <a:effectLst/>
                <a:latin typeface="Times New Roman" panose="02020603050405020304" pitchFamily="18" charset="0"/>
              </a:rPr>
              <a:t>cho</a:t>
            </a:r>
            <a:r>
              <a:rPr lang="en-US" sz="2400" b="1" kern="1200" dirty="0">
                <a:effectLst/>
                <a:latin typeface="Times New Roman" panose="02020603050405020304" pitchFamily="18" charset="0"/>
              </a:rPr>
              <a:t> </a:t>
            </a:r>
            <a:r>
              <a:rPr lang="en-US" sz="2400" b="1" kern="1200" dirty="0" err="1">
                <a:effectLst/>
                <a:latin typeface="Times New Roman" panose="02020603050405020304" pitchFamily="18" charset="0"/>
              </a:rPr>
              <a:t>trẻ</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833241" y="2409493"/>
            <a:ext cx="3804745" cy="2853559"/>
          </a:xfrm>
          <a:prstGeom prst="rect">
            <a:avLst/>
          </a:prstGeom>
        </p:spPr>
      </p:pic>
    </p:spTree>
    <p:extLst>
      <p:ext uri="{BB962C8B-B14F-4D97-AF65-F5344CB8AC3E}">
        <p14:creationId xmlns:p14="http://schemas.microsoft.com/office/powerpoint/2010/main" val="15025557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2DD4E13-8B40-E42D-C21D-1E0DBD2B12CE}"/>
              </a:ext>
            </a:extLst>
          </p:cNvPr>
          <p:cNvPicPr>
            <a:picLocks noChangeAspect="1"/>
          </p:cNvPicPr>
          <p:nvPr/>
        </p:nvPicPr>
        <p:blipFill rotWithShape="1">
          <a:blip r:embed="rId2"/>
          <a:srcRect t="19355"/>
          <a:stretch/>
        </p:blipFill>
        <p:spPr>
          <a:xfrm>
            <a:off x="0" y="62368"/>
            <a:ext cx="12191980" cy="6857990"/>
          </a:xfrm>
          <a:prstGeom prst="rect">
            <a:avLst/>
          </a:prstGeom>
        </p:spPr>
      </p:pic>
      <p:sp>
        <p:nvSpPr>
          <p:cNvPr id="5" name="Rectangle 1">
            <a:extLst>
              <a:ext uri="{FF2B5EF4-FFF2-40B4-BE49-F238E27FC236}">
                <a16:creationId xmlns:a16="http://schemas.microsoft.com/office/drawing/2014/main" id="{FB4928B0-414F-9BB1-DBEE-7C1066BB88D6}"/>
              </a:ext>
            </a:extLst>
          </p:cNvPr>
          <p:cNvSpPr>
            <a:spLocks noChangeArrowheads="1"/>
          </p:cNvSpPr>
          <p:nvPr/>
        </p:nvSpPr>
        <p:spPr bwMode="auto">
          <a:xfrm>
            <a:off x="400030" y="1442641"/>
            <a:ext cx="62152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Arial" panose="020B0604020202020204" pitchFamily="34" charset="0"/>
              </a:rPr>
              <a:t>Bảng tổng hợp kết quả khảo sát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Arial" panose="020B0604020202020204" pitchFamily="34" charset="0"/>
              </a:rPr>
              <a:t>và đánh giá</a:t>
            </a:r>
            <a:r>
              <a:rPr kumimoji="0" lang="vi-VN" altLang="en-US" sz="2400" b="1" i="0" u="none" strike="noStrike" cap="none" normalizeH="0" baseline="0">
                <a:ln>
                  <a:noFill/>
                </a:ln>
                <a:solidFill>
                  <a:srgbClr val="FF0000"/>
                </a:solidFill>
                <a:effectLst/>
                <a:latin typeface="Arial" panose="020B0604020202020204" pitchFamily="34" charset="0"/>
              </a:rPr>
              <a:t> vốn từ của</a:t>
            </a:r>
            <a:r>
              <a:rPr kumimoji="0" lang="en-US" altLang="en-US" sz="2400" b="1" i="0" u="none" strike="noStrike" cap="none" normalizeH="0" baseline="0">
                <a:ln>
                  <a:noFill/>
                </a:ln>
                <a:solidFill>
                  <a:srgbClr val="FF0000"/>
                </a:solidFill>
                <a:effectLst/>
                <a:latin typeface="Arial" panose="020B0604020202020204" pitchFamily="34" charset="0"/>
              </a:rPr>
              <a:t> trẻ</a:t>
            </a:r>
            <a:endParaRPr kumimoji="0" lang="en-US" altLang="en-US" sz="2000" b="0" i="0" u="none" strike="noStrike" cap="none" normalizeH="0" baseline="0">
              <a:ln>
                <a:noFill/>
              </a:ln>
              <a:solidFill>
                <a:srgbClr val="FF0000"/>
              </a:solidFill>
              <a:effectLst/>
              <a:latin typeface="Arial" panose="020B0604020202020204" pitchFamily="34" charset="0"/>
              <a:ea typeface="Times New Roman" panose="02020603050405020304" pitchFamily="18" charset="0"/>
            </a:endParaRPr>
          </a:p>
        </p:txBody>
      </p:sp>
      <p:sp>
        <p:nvSpPr>
          <p:cNvPr id="7" name="Hộp Văn bản 6">
            <a:extLst>
              <a:ext uri="{FF2B5EF4-FFF2-40B4-BE49-F238E27FC236}">
                <a16:creationId xmlns:a16="http://schemas.microsoft.com/office/drawing/2014/main" id="{E81C26D1-ECFE-ADEC-F3EB-DAA773C85EF3}"/>
              </a:ext>
            </a:extLst>
          </p:cNvPr>
          <p:cNvSpPr txBox="1"/>
          <p:nvPr/>
        </p:nvSpPr>
        <p:spPr>
          <a:xfrm>
            <a:off x="7704183" y="2265415"/>
            <a:ext cx="3791451" cy="3108543"/>
          </a:xfrm>
          <a:prstGeom prst="rect">
            <a:avLst/>
          </a:prstGeom>
          <a:noFill/>
        </p:spPr>
        <p:txBody>
          <a:bodyPr wrap="square">
            <a:spAutoFit/>
          </a:bodyPr>
          <a:lstStyle/>
          <a:p>
            <a:pPr indent="457200" algn="just" fontAlgn="base"/>
            <a:r>
              <a:rPr lang="en-US" sz="2800" kern="1200" dirty="0" err="1">
                <a:solidFill>
                  <a:schemeClr val="accent1">
                    <a:lumMod val="75000"/>
                  </a:schemeClr>
                </a:solidFill>
                <a:effectLst/>
                <a:latin typeface="Times New Roman" panose="02020603050405020304" pitchFamily="18" charset="0"/>
                <a:ea typeface="+mn-ea"/>
              </a:rPr>
              <a:t>Trải</a:t>
            </a:r>
            <a:r>
              <a:rPr lang="en-US" sz="2800" kern="1200" dirty="0">
                <a:solidFill>
                  <a:schemeClr val="accent1">
                    <a:lumMod val="75000"/>
                  </a:schemeClr>
                </a:solidFill>
                <a:effectLst/>
                <a:latin typeface="Times New Roman" panose="02020603050405020304" pitchFamily="18" charset="0"/>
                <a:ea typeface="+mn-ea"/>
              </a:rPr>
              <a:t> qua </a:t>
            </a:r>
            <a:r>
              <a:rPr lang="en-US" sz="2800" kern="1200" dirty="0" err="1">
                <a:solidFill>
                  <a:schemeClr val="accent1">
                    <a:lumMod val="75000"/>
                  </a:schemeClr>
                </a:solidFill>
                <a:effectLst/>
                <a:latin typeface="Times New Roman" panose="02020603050405020304" pitchFamily="18" charset="0"/>
                <a:ea typeface="+mn-ea"/>
              </a:rPr>
              <a:t>quá</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trình</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thực</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hiện</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bền</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bỉ</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liên</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tục</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trẻ</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lớp</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tôi</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đã</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có</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những</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chuyển</a:t>
            </a:r>
            <a:r>
              <a:rPr lang="en-US" sz="2800" kern="1200" dirty="0">
                <a:solidFill>
                  <a:schemeClr val="accent1">
                    <a:lumMod val="75000"/>
                  </a:schemeClr>
                </a:solidFill>
                <a:effectLst/>
                <a:latin typeface="Times New Roman" panose="02020603050405020304" pitchFamily="18" charset="0"/>
                <a:ea typeface="+mn-ea"/>
              </a:rPr>
              <a:t> </a:t>
            </a:r>
            <a:r>
              <a:rPr lang="vi-VN" sz="2800" kern="1200" dirty="0">
                <a:solidFill>
                  <a:schemeClr val="accent1">
                    <a:lumMod val="75000"/>
                  </a:schemeClr>
                </a:solidFill>
                <a:effectLst/>
                <a:latin typeface="Times New Roman" panose="02020603050405020304" pitchFamily="18" charset="0"/>
                <a:ea typeface="+mn-ea"/>
              </a:rPr>
              <a:t>biến tích cực</a:t>
            </a:r>
            <a:r>
              <a:rPr lang="en-US" sz="2800" kern="1200" dirty="0">
                <a:solidFill>
                  <a:schemeClr val="accent1">
                    <a:lumMod val="75000"/>
                  </a:schemeClr>
                </a:solidFill>
                <a:effectLst/>
                <a:latin typeface="Times New Roman" panose="02020603050405020304" pitchFamily="18" charset="0"/>
                <a:ea typeface="+mn-ea"/>
              </a:rPr>
              <a:t>, </a:t>
            </a:r>
            <a:r>
              <a:rPr lang="vi-VN" sz="2800" kern="1200" dirty="0">
                <a:solidFill>
                  <a:schemeClr val="accent1">
                    <a:lumMod val="75000"/>
                  </a:schemeClr>
                </a:solidFill>
                <a:effectLst/>
                <a:latin typeface="Times New Roman" panose="02020603050405020304" pitchFamily="18" charset="0"/>
                <a:ea typeface="+mn-ea"/>
              </a:rPr>
              <a:t>đa </a:t>
            </a:r>
            <a:r>
              <a:rPr lang="en-US" sz="2800" kern="1200" dirty="0" err="1">
                <a:solidFill>
                  <a:schemeClr val="accent1">
                    <a:lumMod val="75000"/>
                  </a:schemeClr>
                </a:solidFill>
                <a:effectLst/>
                <a:latin typeface="Times New Roman" panose="02020603050405020304" pitchFamily="18" charset="0"/>
                <a:ea typeface="+mn-ea"/>
              </a:rPr>
              <a:t>số</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trẻ</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trong</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lớp</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đã</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có</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một</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số</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vốn</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từ</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a:solidFill>
                  <a:schemeClr val="accent1">
                    <a:lumMod val="75000"/>
                  </a:schemeClr>
                </a:solidFill>
                <a:effectLst/>
                <a:latin typeface="Times New Roman" panose="02020603050405020304" pitchFamily="18" charset="0"/>
                <a:ea typeface="+mn-ea"/>
              </a:rPr>
              <a:t>rất</a:t>
            </a:r>
            <a:r>
              <a:rPr lang="en-US" sz="2800" kern="1200" dirty="0">
                <a:solidFill>
                  <a:schemeClr val="accent1">
                    <a:lumMod val="75000"/>
                  </a:schemeClr>
                </a:solidFill>
                <a:effectLst/>
                <a:latin typeface="Times New Roman" panose="02020603050405020304" pitchFamily="18" charset="0"/>
                <a:ea typeface="+mn-ea"/>
              </a:rPr>
              <a:t> </a:t>
            </a:r>
            <a:r>
              <a:rPr lang="en-US" sz="2800" kern="1200" dirty="0" err="1" smtClean="0">
                <a:solidFill>
                  <a:schemeClr val="accent1">
                    <a:lumMod val="75000"/>
                  </a:schemeClr>
                </a:solidFill>
                <a:effectLst/>
                <a:latin typeface="Times New Roman" panose="02020603050405020304" pitchFamily="18" charset="0"/>
                <a:ea typeface="+mn-ea"/>
              </a:rPr>
              <a:t>phong</a:t>
            </a:r>
            <a:r>
              <a:rPr lang="en-US" sz="2800" kern="1200" dirty="0" smtClean="0">
                <a:solidFill>
                  <a:schemeClr val="accent1">
                    <a:lumMod val="75000"/>
                  </a:schemeClr>
                </a:solidFill>
                <a:effectLst/>
                <a:latin typeface="Times New Roman" panose="02020603050405020304" pitchFamily="18" charset="0"/>
                <a:ea typeface="+mn-ea"/>
              </a:rPr>
              <a:t> </a:t>
            </a:r>
            <a:r>
              <a:rPr lang="en-US" sz="2800" kern="1200" dirty="0" err="1" smtClean="0">
                <a:solidFill>
                  <a:schemeClr val="accent1">
                    <a:lumMod val="75000"/>
                  </a:schemeClr>
                </a:solidFill>
                <a:effectLst/>
                <a:latin typeface="Times New Roman" panose="02020603050405020304" pitchFamily="18" charset="0"/>
                <a:ea typeface="+mn-ea"/>
              </a:rPr>
              <a:t>phú</a:t>
            </a:r>
            <a:r>
              <a:rPr lang="en-US" sz="2800" kern="1200" dirty="0" smtClean="0">
                <a:solidFill>
                  <a:schemeClr val="accent1">
                    <a:lumMod val="75000"/>
                  </a:schemeClr>
                </a:solidFill>
                <a:effectLst/>
                <a:latin typeface="Times New Roman" panose="02020603050405020304" pitchFamily="18" charset="0"/>
                <a:ea typeface="+mn-ea"/>
              </a:rPr>
              <a:t>.</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grpSp>
        <p:nvGrpSpPr>
          <p:cNvPr id="8" name="Nhóm 7">
            <a:extLst>
              <a:ext uri="{FF2B5EF4-FFF2-40B4-BE49-F238E27FC236}">
                <a16:creationId xmlns:a16="http://schemas.microsoft.com/office/drawing/2014/main" id="{3F6D15D1-4A0D-0E00-A715-5562D442C806}"/>
              </a:ext>
            </a:extLst>
          </p:cNvPr>
          <p:cNvGrpSpPr/>
          <p:nvPr/>
        </p:nvGrpSpPr>
        <p:grpSpPr>
          <a:xfrm>
            <a:off x="62288" y="273494"/>
            <a:ext cx="2406290" cy="480394"/>
            <a:chOff x="3486715" y="2136377"/>
            <a:chExt cx="4816929" cy="1444234"/>
          </a:xfrm>
          <a:solidFill>
            <a:srgbClr val="E9FED5"/>
          </a:solidFill>
        </p:grpSpPr>
        <p:sp>
          <p:nvSpPr>
            <p:cNvPr id="9" name="Hình chữ nhật: Góc Tròn 8">
              <a:extLst>
                <a:ext uri="{FF2B5EF4-FFF2-40B4-BE49-F238E27FC236}">
                  <a16:creationId xmlns:a16="http://schemas.microsoft.com/office/drawing/2014/main" id="{32F25E5D-B5CE-777C-4E3B-A9CEA6A8849C}"/>
                </a:ext>
              </a:extLst>
            </p:cNvPr>
            <p:cNvSpPr/>
            <p:nvPr/>
          </p:nvSpPr>
          <p:spPr>
            <a:xfrm>
              <a:off x="3486715" y="2192683"/>
              <a:ext cx="4816929" cy="138792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a:extLst>
                <a:ext uri="{FF2B5EF4-FFF2-40B4-BE49-F238E27FC236}">
                  <a16:creationId xmlns:a16="http://schemas.microsoft.com/office/drawing/2014/main" id="{64D42060-45E1-4FF4-70DD-9E583CB5FA1C}"/>
                </a:ext>
              </a:extLst>
            </p:cNvPr>
            <p:cNvSpPr txBox="1">
              <a:spLocks noChangeArrowheads="1"/>
            </p:cNvSpPr>
            <p:nvPr/>
          </p:nvSpPr>
          <p:spPr bwMode="ltGray">
            <a:xfrm>
              <a:off x="3486715" y="2136377"/>
              <a:ext cx="4501244" cy="1332410"/>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5000"/>
                </a:lnSpc>
                <a:spcBef>
                  <a:spcPct val="0"/>
                </a:spcBef>
                <a:spcAft>
                  <a:spcPts val="800"/>
                </a:spcAft>
                <a:buFontTx/>
                <a:buNone/>
              </a:pPr>
              <a:r>
                <a:rPr lang="en-US" altLang="en-US" sz="2400" b="1">
                  <a:solidFill>
                    <a:srgbClr val="FF0000"/>
                  </a:solidFill>
                  <a:latin typeface="Arial" panose="020B0604020202020204" pitchFamily="34" charset="0"/>
                </a:rPr>
                <a:t>4 . Kết quả</a:t>
              </a:r>
            </a:p>
          </p:txBody>
        </p:sp>
      </p:grpSp>
      <p:graphicFrame>
        <p:nvGraphicFramePr>
          <p:cNvPr id="2" name="Bảng 1">
            <a:extLst>
              <a:ext uri="{FF2B5EF4-FFF2-40B4-BE49-F238E27FC236}">
                <a16:creationId xmlns:a16="http://schemas.microsoft.com/office/drawing/2014/main" id="{633AEBFF-F84C-A26E-5427-07065067A982}"/>
              </a:ext>
            </a:extLst>
          </p:cNvPr>
          <p:cNvGraphicFramePr>
            <a:graphicFrameLocks noGrp="1"/>
          </p:cNvGraphicFramePr>
          <p:nvPr>
            <p:extLst>
              <p:ext uri="{D42A27DB-BD31-4B8C-83A1-F6EECF244321}">
                <p14:modId xmlns:p14="http://schemas.microsoft.com/office/powerpoint/2010/main" val="2494288785"/>
              </p:ext>
            </p:extLst>
          </p:nvPr>
        </p:nvGraphicFramePr>
        <p:xfrm>
          <a:off x="243840" y="2329241"/>
          <a:ext cx="7216503" cy="3031469"/>
        </p:xfrm>
        <a:graphic>
          <a:graphicData uri="http://schemas.openxmlformats.org/drawingml/2006/table">
            <a:tbl>
              <a:tblPr firstRow="1" bandRow="1">
                <a:tableStyleId>{5C22544A-7EE6-4342-B048-85BDC9FD1C3A}</a:tableStyleId>
              </a:tblPr>
              <a:tblGrid>
                <a:gridCol w="1599474">
                  <a:extLst>
                    <a:ext uri="{9D8B030D-6E8A-4147-A177-3AD203B41FA5}">
                      <a16:colId xmlns:a16="http://schemas.microsoft.com/office/drawing/2014/main" val="3452197304"/>
                    </a:ext>
                  </a:extLst>
                </a:gridCol>
                <a:gridCol w="972457">
                  <a:extLst>
                    <a:ext uri="{9D8B030D-6E8A-4147-A177-3AD203B41FA5}">
                      <a16:colId xmlns:a16="http://schemas.microsoft.com/office/drawing/2014/main" val="3234834579"/>
                    </a:ext>
                  </a:extLst>
                </a:gridCol>
                <a:gridCol w="1059543">
                  <a:extLst>
                    <a:ext uri="{9D8B030D-6E8A-4147-A177-3AD203B41FA5}">
                      <a16:colId xmlns:a16="http://schemas.microsoft.com/office/drawing/2014/main" val="484476173"/>
                    </a:ext>
                  </a:extLst>
                </a:gridCol>
                <a:gridCol w="1103086">
                  <a:extLst>
                    <a:ext uri="{9D8B030D-6E8A-4147-A177-3AD203B41FA5}">
                      <a16:colId xmlns:a16="http://schemas.microsoft.com/office/drawing/2014/main" val="85147467"/>
                    </a:ext>
                  </a:extLst>
                </a:gridCol>
                <a:gridCol w="1262743">
                  <a:extLst>
                    <a:ext uri="{9D8B030D-6E8A-4147-A177-3AD203B41FA5}">
                      <a16:colId xmlns:a16="http://schemas.microsoft.com/office/drawing/2014/main" val="696976830"/>
                    </a:ext>
                  </a:extLst>
                </a:gridCol>
                <a:gridCol w="1219200">
                  <a:extLst>
                    <a:ext uri="{9D8B030D-6E8A-4147-A177-3AD203B41FA5}">
                      <a16:colId xmlns:a16="http://schemas.microsoft.com/office/drawing/2014/main" val="3489291342"/>
                    </a:ext>
                  </a:extLst>
                </a:gridCol>
              </a:tblGrid>
              <a:tr h="421904">
                <a:tc rowSpan="2">
                  <a:txBody>
                    <a:bodyPr/>
                    <a:lstStyle/>
                    <a:p>
                      <a:pPr algn="ctr">
                        <a:lnSpc>
                          <a:spcPct val="115000"/>
                        </a:lnSpc>
                        <a:spcAft>
                          <a:spcPts val="1000"/>
                        </a:spcAft>
                      </a:pPr>
                      <a:r>
                        <a:rPr lang="vi-VN" sz="2000" kern="1200" dirty="0">
                          <a:effectLst/>
                          <a:latin typeface="+mj-lt"/>
                        </a:rPr>
                        <a:t>Phân loại khả năng</a:t>
                      </a:r>
                      <a:r>
                        <a:rPr lang="en-US" sz="2000" kern="1200" dirty="0">
                          <a:effectLst/>
                          <a:latin typeface="+mj-lt"/>
                        </a:rPr>
                        <a:t> </a:t>
                      </a:r>
                      <a:r>
                        <a:rPr lang="vi-VN" sz="2000" kern="1200" dirty="0">
                          <a:effectLst/>
                          <a:latin typeface="+mj-lt"/>
                        </a:rPr>
                        <a:t> </a:t>
                      </a:r>
                      <a:r>
                        <a:rPr lang="en-US" sz="2000" kern="1200" dirty="0" err="1">
                          <a:effectLst/>
                          <a:latin typeface="+mj-lt"/>
                        </a:rPr>
                        <a:t>vốn</a:t>
                      </a:r>
                      <a:r>
                        <a:rPr lang="en-US" sz="2000" kern="1200" dirty="0">
                          <a:effectLst/>
                          <a:latin typeface="+mj-lt"/>
                        </a:rPr>
                        <a:t> </a:t>
                      </a:r>
                      <a:r>
                        <a:rPr lang="en-US" sz="2000" kern="1200" dirty="0" err="1">
                          <a:effectLst/>
                          <a:latin typeface="+mj-lt"/>
                        </a:rPr>
                        <a:t>từ</a:t>
                      </a:r>
                      <a:r>
                        <a:rPr lang="en-US" sz="2000" kern="1200" dirty="0">
                          <a:effectLst/>
                          <a:latin typeface="+mj-lt"/>
                        </a:rPr>
                        <a:t> </a:t>
                      </a:r>
                      <a:r>
                        <a:rPr lang="vi-VN" sz="2000" kern="1200" dirty="0">
                          <a:effectLst/>
                          <a:latin typeface="+mj-lt"/>
                        </a:rPr>
                        <a:t>của trẻ</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15000"/>
                        </a:lnSpc>
                        <a:spcAft>
                          <a:spcPts val="1000"/>
                        </a:spcAft>
                      </a:pPr>
                      <a:r>
                        <a:rPr lang="vi-VN" sz="2000" kern="1200">
                          <a:effectLst/>
                          <a:latin typeface="+mj-lt"/>
                        </a:rPr>
                        <a:t>Số lượng trẻ</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1000"/>
                        </a:spcAft>
                      </a:pPr>
                      <a:r>
                        <a:rPr lang="vi-VN" sz="2000" kern="1200">
                          <a:effectLst/>
                          <a:latin typeface="+mj-lt"/>
                        </a:rPr>
                        <a:t>Đầu năm</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15000"/>
                        </a:lnSpc>
                        <a:spcAft>
                          <a:spcPts val="1000"/>
                        </a:spcAft>
                      </a:pPr>
                      <a:r>
                        <a:rPr lang="vi-VN" sz="2000" kern="1200">
                          <a:effectLst/>
                          <a:latin typeface="+mj-lt"/>
                        </a:rPr>
                        <a:t>Tháng </a:t>
                      </a:r>
                      <a:r>
                        <a:rPr lang="vi-VN" sz="2000" kern="1200" smtClean="0">
                          <a:effectLst/>
                          <a:latin typeface="+mj-lt"/>
                        </a:rPr>
                        <a:t>1</a:t>
                      </a:r>
                      <a:r>
                        <a:rPr lang="en-US" sz="2000" kern="1200" smtClean="0">
                          <a:effectLst/>
                          <a:latin typeface="+mj-lt"/>
                        </a:rPr>
                        <a:t>1</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404354292"/>
                  </a:ext>
                </a:extLst>
              </a:tr>
              <a:tr h="1095141">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vi-VN" sz="2000" kern="1200" dirty="0">
                          <a:effectLst/>
                          <a:latin typeface="+mj-lt"/>
                        </a:rPr>
                        <a:t>SL</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vi-VN" sz="2000" kern="1200">
                          <a:effectLst/>
                          <a:latin typeface="+mj-lt"/>
                        </a:rPr>
                        <a:t>%</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vi-VN" sz="2000" kern="1200">
                          <a:effectLst/>
                          <a:latin typeface="+mj-lt"/>
                        </a:rPr>
                        <a:t>SL</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vi-VN" sz="2000" kern="1200">
                          <a:effectLst/>
                          <a:latin typeface="+mj-lt"/>
                        </a:rPr>
                        <a:t>%</a:t>
                      </a:r>
                      <a:endParaRPr lang="en-US"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5215409"/>
                  </a:ext>
                </a:extLst>
              </a:tr>
              <a:tr h="374088">
                <a:tc>
                  <a:txBody>
                    <a:bodyPr/>
                    <a:lstStyle/>
                    <a:p>
                      <a:pPr algn="ctr">
                        <a:lnSpc>
                          <a:spcPct val="115000"/>
                        </a:lnSpc>
                        <a:spcAft>
                          <a:spcPts val="1000"/>
                        </a:spcAft>
                      </a:pPr>
                      <a:r>
                        <a:rPr lang="vi-VN" sz="2000" kern="1200">
                          <a:effectLst/>
                          <a:latin typeface="+mj-lt"/>
                        </a:rPr>
                        <a:t>Tốt</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latin typeface="+mj-lt"/>
                        </a:rPr>
                        <a:t>20</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latin typeface="+mj-lt"/>
                        </a:rPr>
                        <a:t>2</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latin typeface="+mj-lt"/>
                        </a:rPr>
                        <a:t>10</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latin typeface="+mj-lt"/>
                        </a:rPr>
                        <a:t>6</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latin typeface="+mj-lt"/>
                        </a:rPr>
                        <a:t>30</a:t>
                      </a:r>
                      <a:endParaRPr lang="en-US"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3156697"/>
                  </a:ext>
                </a:extLst>
              </a:tr>
              <a:tr h="389558">
                <a:tc>
                  <a:txBody>
                    <a:bodyPr/>
                    <a:lstStyle/>
                    <a:p>
                      <a:pPr algn="ctr">
                        <a:lnSpc>
                          <a:spcPct val="115000"/>
                        </a:lnSpc>
                        <a:spcAft>
                          <a:spcPts val="1000"/>
                        </a:spcAft>
                      </a:pPr>
                      <a:r>
                        <a:rPr lang="vi-VN" sz="2000" kern="1200">
                          <a:effectLst/>
                          <a:latin typeface="+mj-lt"/>
                        </a:rPr>
                        <a:t>Khá</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latin typeface="+mj-lt"/>
                        </a:rPr>
                        <a:t>20</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latin typeface="+mj-lt"/>
                        </a:rPr>
                        <a:t>6</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latin typeface="+mj-lt"/>
                        </a:rPr>
                        <a:t>30</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latin typeface="+mj-lt"/>
                        </a:rPr>
                        <a:t>9</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latin typeface="+mj-lt"/>
                        </a:rPr>
                        <a:t>45</a:t>
                      </a:r>
                      <a:endParaRPr lang="en-US"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5494473"/>
                  </a:ext>
                </a:extLst>
              </a:tr>
              <a:tr h="387448">
                <a:tc>
                  <a:txBody>
                    <a:bodyPr/>
                    <a:lstStyle/>
                    <a:p>
                      <a:pPr algn="ctr">
                        <a:lnSpc>
                          <a:spcPct val="115000"/>
                        </a:lnSpc>
                        <a:spcAft>
                          <a:spcPts val="1000"/>
                        </a:spcAft>
                      </a:pPr>
                      <a:r>
                        <a:rPr lang="vi-VN" sz="2000" kern="1200">
                          <a:effectLst/>
                          <a:latin typeface="+mj-lt"/>
                        </a:rPr>
                        <a:t>TB</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latin typeface="+mj-lt"/>
                        </a:rPr>
                        <a:t>20</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latin typeface="+mj-lt"/>
                        </a:rPr>
                        <a:t>5</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latin typeface="+mj-lt"/>
                        </a:rPr>
                        <a:t>25</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latin typeface="+mj-lt"/>
                        </a:rPr>
                        <a:t>3</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latin typeface="+mj-lt"/>
                        </a:rPr>
                        <a:t>15</a:t>
                      </a:r>
                      <a:endParaRPr lang="en-US"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296932"/>
                  </a:ext>
                </a:extLst>
              </a:tr>
              <a:tr h="363330">
                <a:tc>
                  <a:txBody>
                    <a:bodyPr/>
                    <a:lstStyle/>
                    <a:p>
                      <a:pPr algn="ctr">
                        <a:lnSpc>
                          <a:spcPct val="115000"/>
                        </a:lnSpc>
                        <a:spcAft>
                          <a:spcPts val="1000"/>
                        </a:spcAft>
                      </a:pPr>
                      <a:r>
                        <a:rPr lang="vi-VN" sz="2000" kern="1200">
                          <a:effectLst/>
                          <a:latin typeface="+mj-lt"/>
                        </a:rPr>
                        <a:t>Kém</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latin typeface="+mj-lt"/>
                        </a:rPr>
                        <a:t>20</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latin typeface="+mj-lt"/>
                        </a:rPr>
                        <a:t>7</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latin typeface="+mj-lt"/>
                        </a:rPr>
                        <a:t>35</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latin typeface="+mj-lt"/>
                        </a:rPr>
                        <a:t>2</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dirty="0">
                          <a:effectLst/>
                          <a:latin typeface="+mj-lt"/>
                        </a:rPr>
                        <a:t>10</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1385975"/>
                  </a:ext>
                </a:extLst>
              </a:tr>
            </a:tbl>
          </a:graphicData>
        </a:graphic>
      </p:graphicFrame>
      <p:sp>
        <p:nvSpPr>
          <p:cNvPr id="11" name="Hộp Văn bản 10">
            <a:extLst>
              <a:ext uri="{FF2B5EF4-FFF2-40B4-BE49-F238E27FC236}">
                <a16:creationId xmlns:a16="http://schemas.microsoft.com/office/drawing/2014/main" id="{B580CB0D-3233-EBD5-73B0-3B564FFED348}"/>
              </a:ext>
            </a:extLst>
          </p:cNvPr>
          <p:cNvSpPr txBox="1"/>
          <p:nvPr/>
        </p:nvSpPr>
        <p:spPr>
          <a:xfrm>
            <a:off x="-246745" y="804152"/>
            <a:ext cx="3338287" cy="461665"/>
          </a:xfrm>
          <a:prstGeom prst="rect">
            <a:avLst/>
          </a:prstGeom>
          <a:noFill/>
        </p:spPr>
        <p:txBody>
          <a:bodyPr wrap="square">
            <a:spAutoFit/>
          </a:bodyPr>
          <a:lstStyle/>
          <a:p>
            <a:pPr indent="457200" fontAlgn="base"/>
            <a:r>
              <a:rPr lang="en-US" sz="2400" b="1" kern="1200">
                <a:effectLst/>
                <a:latin typeface="Times New Roman" panose="02020603050405020304" pitchFamily="18" charset="0"/>
                <a:ea typeface="+mn-ea"/>
              </a:rPr>
              <a:t>4.1. Về phía trẻ:</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497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16" presetClass="entr" presetSubtype="21"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884696B-16EA-A641-D810-81958BD01872}"/>
              </a:ext>
            </a:extLst>
          </p:cNvPr>
          <p:cNvPicPr>
            <a:picLocks noChangeAspect="1"/>
          </p:cNvPicPr>
          <p:nvPr/>
        </p:nvPicPr>
        <p:blipFill rotWithShape="1">
          <a:blip r:embed="rId2"/>
          <a:srcRect t="15094"/>
          <a:stretch/>
        </p:blipFill>
        <p:spPr>
          <a:xfrm>
            <a:off x="20" y="0"/>
            <a:ext cx="12191980" cy="6857990"/>
          </a:xfrm>
          <a:prstGeom prst="rect">
            <a:avLst/>
          </a:prstGeom>
        </p:spPr>
      </p:pic>
      <p:sp>
        <p:nvSpPr>
          <p:cNvPr id="4" name="Hộp Văn bản 3">
            <a:extLst>
              <a:ext uri="{FF2B5EF4-FFF2-40B4-BE49-F238E27FC236}">
                <a16:creationId xmlns:a16="http://schemas.microsoft.com/office/drawing/2014/main" id="{CA7106C5-1CA4-7C4C-A9F6-85535634A9E1}"/>
              </a:ext>
            </a:extLst>
          </p:cNvPr>
          <p:cNvSpPr txBox="1"/>
          <p:nvPr/>
        </p:nvSpPr>
        <p:spPr>
          <a:xfrm>
            <a:off x="3997234" y="120026"/>
            <a:ext cx="7207795" cy="3970318"/>
          </a:xfrm>
          <a:prstGeom prst="rect">
            <a:avLst/>
          </a:prstGeom>
          <a:noFill/>
        </p:spPr>
        <p:txBody>
          <a:bodyPr wrap="square">
            <a:spAutoFit/>
          </a:bodyPr>
          <a:lstStyle/>
          <a:p>
            <a:pPr algn="just"/>
            <a:r>
              <a:rPr lang="en-US" sz="24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b="1" i="1" dirty="0">
                <a:solidFill>
                  <a:schemeClr val="accent1">
                    <a:lumMod val="75000"/>
                  </a:schemeClr>
                </a:solidFill>
                <a:effectLst/>
                <a:latin typeface="Times New Roman" panose="02020603050405020304" pitchFamily="18" charset="0"/>
                <a:ea typeface="Times New Roman" panose="02020603050405020304" pitchFamily="18" charset="0"/>
              </a:rPr>
              <a:t> 4.2. </a:t>
            </a:r>
            <a:r>
              <a:rPr lang="en-US" sz="2800" b="1" i="1" dirty="0" err="1">
                <a:solidFill>
                  <a:schemeClr val="accent1">
                    <a:lumMod val="75000"/>
                  </a:schemeClr>
                </a:solidFill>
                <a:effectLst/>
                <a:latin typeface="Times New Roman" panose="02020603050405020304" pitchFamily="18" charset="0"/>
                <a:ea typeface="Times New Roman" panose="02020603050405020304" pitchFamily="18" charset="0"/>
              </a:rPr>
              <a:t>Về</a:t>
            </a:r>
            <a:r>
              <a:rPr lang="en-US" sz="28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b="1" i="1" dirty="0" err="1">
                <a:solidFill>
                  <a:schemeClr val="accent1">
                    <a:lumMod val="75000"/>
                  </a:schemeClr>
                </a:solidFill>
                <a:effectLst/>
                <a:latin typeface="Times New Roman" panose="02020603050405020304" pitchFamily="18" charset="0"/>
                <a:ea typeface="Times New Roman" panose="02020603050405020304" pitchFamily="18" charset="0"/>
              </a:rPr>
              <a:t>phía</a:t>
            </a:r>
            <a:r>
              <a:rPr lang="en-US" sz="28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b="1" i="1"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800" b="1" i="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b="1" i="1" dirty="0" err="1">
                <a:solidFill>
                  <a:schemeClr val="accent1">
                    <a:lumMod val="75000"/>
                  </a:schemeClr>
                </a:solidFill>
                <a:effectLst/>
                <a:latin typeface="Times New Roman" panose="02020603050405020304" pitchFamily="18" charset="0"/>
                <a:ea typeface="Times New Roman" panose="02020603050405020304" pitchFamily="18" charset="0"/>
              </a:rPr>
              <a:t>viên</a:t>
            </a:r>
            <a:r>
              <a:rPr lang="en-US" sz="2800" b="1" i="1" dirty="0">
                <a:solidFill>
                  <a:schemeClr val="accent1">
                    <a:lumMod val="75000"/>
                  </a:schemeClr>
                </a:solidFill>
                <a:effectLst/>
                <a:latin typeface="Times New Roman" panose="02020603050405020304" pitchFamily="18" charset="0"/>
                <a:ea typeface="Times New Roman" panose="02020603050405020304" pitchFamily="18" charset="0"/>
              </a:rPr>
              <a:t>:</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a:p>
            <a:pPr indent="457200" algn="just"/>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viên</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nắm</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được</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đặc</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điểm</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tâm</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sinh</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lý</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lứa</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tuổi</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hoàn</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cảnh</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tính</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cách</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riêng</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của</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từng</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để</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có</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biện</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pháp</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dục</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phù</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hợp</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a:p>
            <a:pPr indent="457200" algn="just"/>
            <a:r>
              <a:rPr lang="en-US" sz="2800" dirty="0" smtClean="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viên</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biết</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tận</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dụng</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các</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tình</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huống</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xảy</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ra</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để</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dục</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biết</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quan</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tâm</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chia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sẻ</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a:p>
            <a:pPr indent="457200" algn="just"/>
            <a:r>
              <a:rPr lang="en-US" sz="2800" dirty="0" smtClean="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viên</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phối</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hợp</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với</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phụ</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huynh</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cùng</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giáo</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dục</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nuôi</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dạy</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trẻ</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trở</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thành</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những</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thế</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hệ</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tương</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lai</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có</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ích</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cho</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xã</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75000"/>
                  </a:schemeClr>
                </a:solidFill>
                <a:effectLst/>
                <a:latin typeface="Times New Roman" panose="02020603050405020304" pitchFamily="18" charset="0"/>
                <a:ea typeface="Times New Roman" panose="02020603050405020304" pitchFamily="18" charset="0"/>
              </a:rPr>
              <a:t>hội</a:t>
            </a:r>
            <a:r>
              <a:rPr lang="en-US" sz="2800" dirty="0">
                <a:solidFill>
                  <a:schemeClr val="accent1">
                    <a:lumMod val="75000"/>
                  </a:schemeClr>
                </a:solidFill>
                <a:effectLst/>
                <a:latin typeface="Times New Roman" panose="02020603050405020304" pitchFamily="18" charset="0"/>
                <a:ea typeface="Times New Roman" panose="02020603050405020304" pitchFamily="18" charset="0"/>
              </a:rPr>
              <a:t>.</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70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15C2EB8-F359-0B30-056C-E3D67709F6E7}"/>
              </a:ext>
            </a:extLst>
          </p:cNvPr>
          <p:cNvPicPr>
            <a:picLocks noChangeAspect="1"/>
          </p:cNvPicPr>
          <p:nvPr/>
        </p:nvPicPr>
        <p:blipFill rotWithShape="1">
          <a:blip r:embed="rId2"/>
          <a:srcRect t="10000"/>
          <a:stretch/>
        </p:blipFill>
        <p:spPr>
          <a:xfrm>
            <a:off x="20" y="10"/>
            <a:ext cx="12191980" cy="6857990"/>
          </a:xfrm>
          <a:prstGeom prst="rect">
            <a:avLst/>
          </a:prstGeom>
        </p:spPr>
      </p:pic>
      <p:sp>
        <p:nvSpPr>
          <p:cNvPr id="7" name="Hộp Văn bản 6">
            <a:extLst>
              <a:ext uri="{FF2B5EF4-FFF2-40B4-BE49-F238E27FC236}">
                <a16:creationId xmlns:a16="http://schemas.microsoft.com/office/drawing/2014/main" id="{C5AB4A28-48CC-AECB-BC0B-FDCAF3DB2AC2}"/>
              </a:ext>
            </a:extLst>
          </p:cNvPr>
          <p:cNvSpPr txBox="1"/>
          <p:nvPr/>
        </p:nvSpPr>
        <p:spPr>
          <a:xfrm>
            <a:off x="2139406" y="857795"/>
            <a:ext cx="6926217" cy="2677656"/>
          </a:xfrm>
          <a:prstGeom prst="rect">
            <a:avLst/>
          </a:prstGeom>
          <a:noFill/>
        </p:spPr>
        <p:txBody>
          <a:bodyPr wrap="square">
            <a:spAutoFit/>
          </a:bodyPr>
          <a:lstStyle/>
          <a:p>
            <a:pPr algn="just"/>
            <a:r>
              <a:rPr lang="en-US" sz="2400" b="1" i="1" dirty="0">
                <a:solidFill>
                  <a:srgbClr val="333333"/>
                </a:solidFill>
                <a:effectLst/>
                <a:latin typeface="Times New Roman" panose="02020603050405020304" pitchFamily="18" charset="0"/>
                <a:ea typeface="Times New Roman" panose="02020603050405020304" pitchFamily="18" charset="0"/>
              </a:rPr>
              <a:t>    </a:t>
            </a:r>
            <a:r>
              <a:rPr lang="en-US" sz="2800" b="1" i="1" dirty="0">
                <a:solidFill>
                  <a:srgbClr val="333333"/>
                </a:solidFill>
                <a:effectLst/>
                <a:latin typeface="Times New Roman" panose="02020603050405020304" pitchFamily="18" charset="0"/>
                <a:ea typeface="Times New Roman" panose="02020603050405020304" pitchFamily="18" charset="0"/>
              </a:rPr>
              <a:t> 4.3. </a:t>
            </a:r>
            <a:r>
              <a:rPr lang="en-US" sz="2800" b="1" i="1" dirty="0" err="1">
                <a:solidFill>
                  <a:srgbClr val="333333"/>
                </a:solidFill>
                <a:effectLst/>
                <a:latin typeface="Times New Roman" panose="02020603050405020304" pitchFamily="18" charset="0"/>
                <a:ea typeface="Times New Roman" panose="02020603050405020304" pitchFamily="18" charset="0"/>
              </a:rPr>
              <a:t>Về</a:t>
            </a:r>
            <a:r>
              <a:rPr lang="en-US" sz="2800" b="1" i="1" dirty="0">
                <a:solidFill>
                  <a:srgbClr val="333333"/>
                </a:solidFill>
                <a:effectLst/>
                <a:latin typeface="Times New Roman" panose="02020603050405020304" pitchFamily="18" charset="0"/>
                <a:ea typeface="Times New Roman" panose="02020603050405020304" pitchFamily="18" charset="0"/>
              </a:rPr>
              <a:t> </a:t>
            </a:r>
            <a:r>
              <a:rPr lang="en-US" sz="2800" b="1" i="1" dirty="0" err="1">
                <a:solidFill>
                  <a:srgbClr val="333333"/>
                </a:solidFill>
                <a:effectLst/>
                <a:latin typeface="Times New Roman" panose="02020603050405020304" pitchFamily="18" charset="0"/>
                <a:ea typeface="Times New Roman" panose="02020603050405020304" pitchFamily="18" charset="0"/>
              </a:rPr>
              <a:t>phía</a:t>
            </a:r>
            <a:r>
              <a:rPr lang="en-US" sz="2800" b="1" i="1" dirty="0">
                <a:solidFill>
                  <a:srgbClr val="333333"/>
                </a:solidFill>
                <a:effectLst/>
                <a:latin typeface="Times New Roman" panose="02020603050405020304" pitchFamily="18" charset="0"/>
                <a:ea typeface="Times New Roman" panose="02020603050405020304" pitchFamily="18" charset="0"/>
              </a:rPr>
              <a:t> </a:t>
            </a:r>
            <a:r>
              <a:rPr lang="en-US" sz="2800" b="1" i="1" dirty="0" err="1">
                <a:solidFill>
                  <a:srgbClr val="333333"/>
                </a:solidFill>
                <a:effectLst/>
                <a:latin typeface="Times New Roman" panose="02020603050405020304" pitchFamily="18" charset="0"/>
                <a:ea typeface="Times New Roman" panose="02020603050405020304" pitchFamily="18" charset="0"/>
              </a:rPr>
              <a:t>phụ</a:t>
            </a:r>
            <a:r>
              <a:rPr lang="en-US" sz="2800" b="1" i="1" dirty="0">
                <a:solidFill>
                  <a:srgbClr val="333333"/>
                </a:solidFill>
                <a:effectLst/>
                <a:latin typeface="Times New Roman" panose="02020603050405020304" pitchFamily="18" charset="0"/>
                <a:ea typeface="Times New Roman" panose="02020603050405020304" pitchFamily="18" charset="0"/>
              </a:rPr>
              <a:t> </a:t>
            </a:r>
            <a:r>
              <a:rPr lang="en-US" sz="2800" b="1" i="1" dirty="0" err="1">
                <a:solidFill>
                  <a:srgbClr val="333333"/>
                </a:solidFill>
                <a:effectLst/>
                <a:latin typeface="Times New Roman" panose="02020603050405020304" pitchFamily="18" charset="0"/>
                <a:ea typeface="Times New Roman" panose="02020603050405020304" pitchFamily="18" charset="0"/>
              </a:rPr>
              <a:t>huynh</a:t>
            </a:r>
            <a:r>
              <a:rPr lang="en-US" sz="2800" b="1" i="1" dirty="0">
                <a:solidFill>
                  <a:srgbClr val="333333"/>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indent="457200" algn="just"/>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Các</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bậc</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phụ</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huynh</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đã</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có</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những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chuyển</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biến</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rõ</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rệt</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về</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giao</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tiếp</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ứng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xử</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phong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cách</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và</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quan</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tâm</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ngày</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càng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nhiều</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đến</a:t>
            </a:r>
            <a:r>
              <a:rPr lang="en-US" sz="2800" dirty="0">
                <a:solidFill>
                  <a:srgbClr val="333333"/>
                </a:solidFill>
                <a:effectLst/>
                <a:latin typeface="Times New Roman" panose="02020603050405020304" pitchFamily="18" charset="0"/>
                <a:ea typeface="Times New Roman" panose="02020603050405020304" pitchFamily="18" charset="0"/>
              </a:rPr>
              <a:t> con </a:t>
            </a:r>
            <a:r>
              <a:rPr lang="en-US" sz="2800" dirty="0" err="1">
                <a:solidFill>
                  <a:srgbClr val="333333"/>
                </a:solidFill>
                <a:effectLst/>
                <a:latin typeface="Times New Roman" panose="02020603050405020304" pitchFamily="18" charset="0"/>
                <a:ea typeface="Times New Roman" panose="02020603050405020304" pitchFamily="18" charset="0"/>
              </a:rPr>
              <a:t>em</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mình</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phấn</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khởi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khi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thấy</a:t>
            </a:r>
            <a:r>
              <a:rPr lang="en-US" sz="2800" dirty="0">
                <a:solidFill>
                  <a:srgbClr val="333333"/>
                </a:solidFill>
                <a:effectLst/>
                <a:latin typeface="Times New Roman" panose="02020603050405020304" pitchFamily="18" charset="0"/>
                <a:ea typeface="Times New Roman" panose="02020603050405020304" pitchFamily="18" charset="0"/>
              </a:rPr>
              <a:t> con </a:t>
            </a:r>
            <a:r>
              <a:rPr lang="en-US" sz="2800" dirty="0" err="1">
                <a:solidFill>
                  <a:srgbClr val="333333"/>
                </a:solidFill>
                <a:effectLst/>
                <a:latin typeface="Times New Roman" panose="02020603050405020304" pitchFamily="18" charset="0"/>
                <a:ea typeface="Times New Roman" panose="02020603050405020304" pitchFamily="18" charset="0"/>
              </a:rPr>
              <a:t>mình</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ngày</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một</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ngoan</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hơn</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biết</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vâng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lời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smtClean="0">
                <a:solidFill>
                  <a:srgbClr val="333333"/>
                </a:solidFill>
                <a:effectLst/>
                <a:latin typeface="Times New Roman" panose="02020603050405020304" pitchFamily="18" charset="0"/>
                <a:ea typeface="Times New Roman" panose="02020603050405020304" pitchFamily="18" charset="0"/>
              </a:rPr>
              <a:t>.</a:t>
            </a:r>
            <a:r>
              <a:rPr lang="en-US" sz="2400" b="1" i="1" dirty="0">
                <a:solidFill>
                  <a:srgbClr val="333333"/>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7918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AD859DA-A82F-7FA1-826E-2926C94376D6}"/>
              </a:ext>
            </a:extLst>
          </p:cNvPr>
          <p:cNvPicPr>
            <a:picLocks noChangeAspect="1"/>
          </p:cNvPicPr>
          <p:nvPr/>
        </p:nvPicPr>
        <p:blipFill rotWithShape="1">
          <a:blip r:embed="rId2"/>
          <a:srcRect/>
          <a:stretch/>
        </p:blipFill>
        <p:spPr>
          <a:xfrm>
            <a:off x="20" y="10"/>
            <a:ext cx="12191980" cy="6857990"/>
          </a:xfrm>
          <a:prstGeom prst="rect">
            <a:avLst/>
          </a:prstGeom>
        </p:spPr>
      </p:pic>
      <p:sp>
        <p:nvSpPr>
          <p:cNvPr id="6" name="Hộp Văn bản 5">
            <a:extLst>
              <a:ext uri="{FF2B5EF4-FFF2-40B4-BE49-F238E27FC236}">
                <a16:creationId xmlns:a16="http://schemas.microsoft.com/office/drawing/2014/main" id="{5E8E800C-5420-206C-2F16-B68106F0A136}"/>
              </a:ext>
            </a:extLst>
          </p:cNvPr>
          <p:cNvSpPr txBox="1"/>
          <p:nvPr/>
        </p:nvSpPr>
        <p:spPr>
          <a:xfrm>
            <a:off x="2601438" y="1197625"/>
            <a:ext cx="6111488" cy="5509200"/>
          </a:xfrm>
          <a:prstGeom prst="rect">
            <a:avLst/>
          </a:prstGeom>
          <a:noFill/>
        </p:spPr>
        <p:txBody>
          <a:bodyPr wrap="square">
            <a:spAutoFit/>
          </a:bodyPr>
          <a:lstStyle/>
          <a:p>
            <a:pPr indent="457200" algn="ctr"/>
            <a:r>
              <a:rPr lang="en-US" sz="2400" b="1" kern="1200" dirty="0">
                <a:solidFill>
                  <a:schemeClr val="accent1">
                    <a:lumMod val="75000"/>
                  </a:schemeClr>
                </a:solidFill>
                <a:effectLst/>
                <a:latin typeface="Times New Roman" panose="02020603050405020304" pitchFamily="18" charset="0"/>
              </a:rPr>
              <a:t>III. KẾT LUẬN</a:t>
            </a:r>
            <a:endParaRPr lang="en-US" sz="2000" dirty="0">
              <a:solidFill>
                <a:schemeClr val="accent1">
                  <a:lumMod val="75000"/>
                </a:schemeClr>
              </a:solidFill>
              <a:effectLst/>
              <a:latin typeface="Times New Roman" panose="02020603050405020304" pitchFamily="18" charset="0"/>
              <a:ea typeface="Times New Roman" panose="02020603050405020304" pitchFamily="18" charset="0"/>
            </a:endParaRPr>
          </a:p>
          <a:p>
            <a:pPr algn="just" fontAlgn="base"/>
            <a:r>
              <a:rPr lang="en-US" sz="24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Phát</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triển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vốn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từ</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cho</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trẻ</a:t>
            </a:r>
            <a:r>
              <a:rPr lang="en-US" sz="2800" kern="1200" dirty="0">
                <a:solidFill>
                  <a:schemeClr val="accent1">
                    <a:lumMod val="75000"/>
                  </a:schemeClr>
                </a:solidFill>
                <a:effectLst/>
                <a:latin typeface="Times New Roman" panose="02020603050405020304" pitchFamily="18" charset="0"/>
              </a:rPr>
              <a:t> ở </a:t>
            </a:r>
            <a:r>
              <a:rPr lang="en-US" sz="2800" kern="1200" dirty="0" err="1">
                <a:solidFill>
                  <a:schemeClr val="accent1">
                    <a:lumMod val="75000"/>
                  </a:schemeClr>
                </a:solidFill>
                <a:effectLst/>
                <a:latin typeface="Times New Roman" panose="02020603050405020304" pitchFamily="18" charset="0"/>
              </a:rPr>
              <a:t>trường</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mầm</a:t>
            </a:r>
            <a:r>
              <a:rPr lang="en-US" sz="2800" kern="1200" dirty="0">
                <a:solidFill>
                  <a:schemeClr val="accent1">
                    <a:lumMod val="75000"/>
                  </a:schemeClr>
                </a:solidFill>
                <a:effectLst/>
                <a:latin typeface="Times New Roman" panose="02020603050405020304" pitchFamily="18" charset="0"/>
              </a:rPr>
              <a:t> non </a:t>
            </a:r>
            <a:r>
              <a:rPr lang="en-US" sz="2800" kern="1200" dirty="0" err="1">
                <a:solidFill>
                  <a:schemeClr val="accent1">
                    <a:lumMod val="75000"/>
                  </a:schemeClr>
                </a:solidFill>
                <a:effectLst/>
                <a:latin typeface="Times New Roman" panose="02020603050405020304" pitchFamily="18" charset="0"/>
              </a:rPr>
              <a:t>và</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đặc</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biệt</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là</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lứa</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tuổi</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nhà</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trẻ</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là</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vấn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đề</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rất</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quan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trọng</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và</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cần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thiết</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mức</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độ</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phát</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triển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vốn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từ</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của</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trẻ</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còn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tùy</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thuộc</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vào</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nhiều</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yếu</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tố</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khác</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nhau</a:t>
            </a:r>
            <a:r>
              <a:rPr lang="en-US" sz="2800" kern="1200" dirty="0">
                <a:solidFill>
                  <a:schemeClr val="accent1">
                    <a:lumMod val="75000"/>
                  </a:schemeClr>
                </a:solidFill>
                <a:effectLst/>
                <a:latin typeface="Times New Roman" panose="02020603050405020304" pitchFamily="18" charset="0"/>
              </a:rPr>
              <a:t>.</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a:p>
            <a:pPr indent="457200" algn="just" fontAlgn="base"/>
            <a:r>
              <a:rPr lang="en-US" sz="2800" kern="1200" dirty="0" err="1">
                <a:solidFill>
                  <a:schemeClr val="accent1">
                    <a:lumMod val="75000"/>
                  </a:schemeClr>
                </a:solidFill>
                <a:effectLst/>
                <a:latin typeface="Times New Roman" panose="02020603050405020304" pitchFamily="18" charset="0"/>
              </a:rPr>
              <a:t>Tôi</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nhận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thấy</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việc</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rèn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luyện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và</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phát</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triển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vốn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từ</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cho</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trẻ</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là</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cả</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quá</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trình</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liên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tục</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và</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có</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hệ</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thống</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đòi</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hỏi</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giáo</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viên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phải</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kiên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trì</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khắc</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phục</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khó</a:t>
            </a:r>
            <a:r>
              <a:rPr lang="en-US" sz="2800" kern="1200" dirty="0">
                <a:solidFill>
                  <a:schemeClr val="accent1">
                    <a:lumMod val="75000"/>
                  </a:schemeClr>
                </a:solidFill>
                <a:effectLst/>
                <a:latin typeface="Times New Roman" panose="02020603050405020304" pitchFamily="18" charset="0"/>
              </a:rPr>
              <a:t> </a:t>
            </a:r>
            <a:r>
              <a:rPr lang="en-US" sz="2800" kern="1200" dirty="0" err="1" smtClean="0">
                <a:solidFill>
                  <a:schemeClr val="accent1">
                    <a:lumMod val="75000"/>
                  </a:schemeClr>
                </a:solidFill>
                <a:effectLst/>
                <a:latin typeface="Times New Roman" panose="02020603050405020304" pitchFamily="18" charset="0"/>
              </a:rPr>
              <a:t>khăn</a:t>
            </a:r>
            <a:r>
              <a:rPr lang="en-US" sz="2800" dirty="0" smtClean="0">
                <a:solidFill>
                  <a:schemeClr val="accent1">
                    <a:lumMod val="75000"/>
                  </a:schemeClr>
                </a:solidFill>
                <a:latin typeface="Times New Roman" panose="02020603050405020304" pitchFamily="18" charset="0"/>
              </a:rPr>
              <a:t> </a:t>
            </a:r>
            <a:r>
              <a:rPr lang="en-US" sz="2800" dirty="0" err="1" smtClean="0">
                <a:solidFill>
                  <a:schemeClr val="accent1">
                    <a:lumMod val="75000"/>
                  </a:schemeClr>
                </a:solidFill>
                <a:latin typeface="Times New Roman" panose="02020603050405020304" pitchFamily="18" charset="0"/>
              </a:rPr>
              <a:t>là</a:t>
            </a:r>
            <a:r>
              <a:rPr lang="en-US" sz="2800" kern="1200" dirty="0" smtClean="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điều</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kiên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cần</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thiết</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cho</a:t>
            </a:r>
            <a:r>
              <a:rPr lang="en-US" sz="2800" kern="1200" dirty="0">
                <a:solidFill>
                  <a:schemeClr val="accent1">
                    <a:lumMod val="75000"/>
                  </a:schemeClr>
                </a:solidFill>
                <a:effectLst/>
                <a:latin typeface="Times New Roman" panose="02020603050405020304" pitchFamily="18" charset="0"/>
              </a:rPr>
              <a:t> </a:t>
            </a:r>
            <a:r>
              <a:rPr lang="en-US" sz="2800" kern="1200" dirty="0" err="1">
                <a:solidFill>
                  <a:schemeClr val="accent1">
                    <a:lumMod val="75000"/>
                  </a:schemeClr>
                </a:solidFill>
                <a:effectLst/>
                <a:latin typeface="Times New Roman" panose="02020603050405020304" pitchFamily="18" charset="0"/>
              </a:rPr>
              <a:t>sự</a:t>
            </a:r>
            <a:r>
              <a:rPr lang="en-US" sz="2800" kern="1200" dirty="0">
                <a:solidFill>
                  <a:schemeClr val="accent1">
                    <a:lumMod val="75000"/>
                  </a:schemeClr>
                </a:solidFill>
                <a:effectLst/>
                <a:latin typeface="Times New Roman" panose="02020603050405020304" pitchFamily="18" charset="0"/>
              </a:rPr>
              <a:t> </a:t>
            </a:r>
            <a:r>
              <a:rPr lang="en-US" sz="2800" dirty="0" err="1" smtClean="0">
                <a:solidFill>
                  <a:srgbClr val="1D3B7B"/>
                </a:solidFill>
                <a:latin typeface="Times New Roman" panose="02020603050405020304" pitchFamily="18" charset="0"/>
                <a:cs typeface="Times New Roman" panose="02020603050405020304" pitchFamily="18" charset="0"/>
              </a:rPr>
              <a:t>phát</a:t>
            </a:r>
            <a:r>
              <a:rPr lang="en-US" sz="2800" dirty="0" smtClean="0">
                <a:solidFill>
                  <a:srgbClr val="1D3B7B"/>
                </a:solidFill>
                <a:latin typeface="Times New Roman" panose="02020603050405020304" pitchFamily="18" charset="0"/>
                <a:cs typeface="Times New Roman" panose="02020603050405020304" pitchFamily="18" charset="0"/>
              </a:rPr>
              <a:t> </a:t>
            </a:r>
            <a:r>
              <a:rPr lang="en-US" sz="2800" dirty="0" err="1" smtClean="0">
                <a:solidFill>
                  <a:srgbClr val="1D3B7B"/>
                </a:solidFill>
                <a:latin typeface="Times New Roman" panose="02020603050405020304" pitchFamily="18" charset="0"/>
                <a:cs typeface="Times New Roman" panose="02020603050405020304" pitchFamily="18" charset="0"/>
              </a:rPr>
              <a:t>triển</a:t>
            </a:r>
            <a:r>
              <a:rPr lang="en-US" sz="2800" dirty="0" smtClean="0">
                <a:solidFill>
                  <a:srgbClr val="1D3B7B"/>
                </a:solidFill>
                <a:latin typeface="Times New Roman" panose="02020603050405020304" pitchFamily="18" charset="0"/>
                <a:cs typeface="Times New Roman" panose="02020603050405020304" pitchFamily="18" charset="0"/>
              </a:rPr>
              <a:t> </a:t>
            </a:r>
            <a:r>
              <a:rPr lang="en-US" sz="2800" dirty="0" err="1" smtClean="0">
                <a:solidFill>
                  <a:srgbClr val="1D3B7B"/>
                </a:solidFill>
                <a:latin typeface="Times New Roman" panose="02020603050405020304" pitchFamily="18" charset="0"/>
                <a:cs typeface="Times New Roman" panose="02020603050405020304" pitchFamily="18" charset="0"/>
              </a:rPr>
              <a:t>vốn</a:t>
            </a:r>
            <a:r>
              <a:rPr lang="en-US" sz="2800" dirty="0" smtClean="0">
                <a:solidFill>
                  <a:srgbClr val="1D3B7B"/>
                </a:solidFill>
                <a:latin typeface="Times New Roman" panose="02020603050405020304" pitchFamily="18" charset="0"/>
                <a:cs typeface="Times New Roman" panose="02020603050405020304" pitchFamily="18" charset="0"/>
              </a:rPr>
              <a:t> </a:t>
            </a:r>
            <a:r>
              <a:rPr lang="en-US" sz="2800" dirty="0" err="1" smtClean="0">
                <a:solidFill>
                  <a:srgbClr val="1D3B7B"/>
                </a:solidFill>
                <a:latin typeface="Times New Roman" panose="02020603050405020304" pitchFamily="18" charset="0"/>
                <a:cs typeface="Times New Roman" panose="02020603050405020304" pitchFamily="18" charset="0"/>
              </a:rPr>
              <a:t>từ</a:t>
            </a:r>
            <a:r>
              <a:rPr lang="en-US" sz="2800" dirty="0" smtClean="0">
                <a:solidFill>
                  <a:srgbClr val="1D3B7B"/>
                </a:solidFill>
                <a:latin typeface="Times New Roman" panose="02020603050405020304" pitchFamily="18" charset="0"/>
                <a:cs typeface="Times New Roman" panose="02020603050405020304" pitchFamily="18" charset="0"/>
              </a:rPr>
              <a:t> </a:t>
            </a:r>
            <a:r>
              <a:rPr lang="en-US" sz="2800" dirty="0" err="1" smtClean="0">
                <a:solidFill>
                  <a:srgbClr val="1D3B7B"/>
                </a:solidFill>
                <a:latin typeface="Times New Roman" panose="02020603050405020304" pitchFamily="18" charset="0"/>
                <a:cs typeface="Times New Roman" panose="02020603050405020304" pitchFamily="18" charset="0"/>
              </a:rPr>
              <a:t>cho</a:t>
            </a:r>
            <a:r>
              <a:rPr lang="en-US" sz="2800" dirty="0" smtClean="0">
                <a:solidFill>
                  <a:srgbClr val="1D3B7B"/>
                </a:solidFill>
                <a:latin typeface="Times New Roman" panose="02020603050405020304" pitchFamily="18" charset="0"/>
                <a:cs typeface="Times New Roman" panose="02020603050405020304" pitchFamily="18" charset="0"/>
              </a:rPr>
              <a:t> </a:t>
            </a:r>
            <a:r>
              <a:rPr lang="en-US" sz="2800" dirty="0" err="1" smtClean="0">
                <a:solidFill>
                  <a:srgbClr val="1D3B7B"/>
                </a:solidFill>
                <a:latin typeface="Times New Roman" panose="02020603050405020304" pitchFamily="18" charset="0"/>
                <a:cs typeface="Times New Roman" panose="02020603050405020304" pitchFamily="18" charset="0"/>
              </a:rPr>
              <a:t>trẻ</a:t>
            </a:r>
            <a:r>
              <a:rPr lang="en-US" sz="2800" dirty="0" smtClean="0">
                <a:solidFill>
                  <a:srgbClr val="1D3B7B"/>
                </a:solidFill>
                <a:latin typeface="Times New Roman" panose="02020603050405020304" pitchFamily="18" charset="0"/>
                <a:cs typeface="Times New Roman" panose="02020603050405020304" pitchFamily="18" charset="0"/>
              </a:rPr>
              <a:t> </a:t>
            </a:r>
            <a:r>
              <a:rPr lang="en-US" sz="2800" dirty="0" err="1" smtClean="0">
                <a:solidFill>
                  <a:srgbClr val="1D3B7B"/>
                </a:solidFill>
                <a:latin typeface="Times New Roman" panose="02020603050405020304" pitchFamily="18" charset="0"/>
                <a:cs typeface="Times New Roman" panose="02020603050405020304" pitchFamily="18" charset="0"/>
              </a:rPr>
              <a:t>nhà</a:t>
            </a:r>
            <a:r>
              <a:rPr lang="en-US" sz="2800" dirty="0" smtClean="0">
                <a:solidFill>
                  <a:srgbClr val="1D3B7B"/>
                </a:solidFill>
                <a:latin typeface="Times New Roman" panose="02020603050405020304" pitchFamily="18" charset="0"/>
                <a:cs typeface="Times New Roman" panose="02020603050405020304" pitchFamily="18" charset="0"/>
              </a:rPr>
              <a:t> </a:t>
            </a:r>
            <a:r>
              <a:rPr lang="en-US" sz="2800" dirty="0" err="1" smtClean="0">
                <a:solidFill>
                  <a:srgbClr val="1D3B7B"/>
                </a:solidFill>
                <a:latin typeface="Times New Roman" panose="02020603050405020304" pitchFamily="18" charset="0"/>
                <a:cs typeface="Times New Roman" panose="02020603050405020304" pitchFamily="18" charset="0"/>
              </a:rPr>
              <a:t>trẻ</a:t>
            </a:r>
            <a:r>
              <a:rPr lang="en-US" sz="2800" dirty="0" smtClean="0">
                <a:solidFill>
                  <a:srgbClr val="1D3B7B"/>
                </a:solidFill>
                <a:latin typeface="Times New Roman" panose="02020603050405020304" pitchFamily="18" charset="0"/>
                <a:cs typeface="Times New Roman" panose="02020603050405020304" pitchFamily="18" charset="0"/>
              </a:rPr>
              <a:t> </a:t>
            </a:r>
            <a:r>
              <a:rPr lang="en-US" sz="2800" dirty="0" err="1" smtClean="0">
                <a:solidFill>
                  <a:srgbClr val="1D3B7B"/>
                </a:solidFill>
                <a:latin typeface="Times New Roman" panose="02020603050405020304" pitchFamily="18" charset="0"/>
                <a:cs typeface="Times New Roman" panose="02020603050405020304" pitchFamily="18" charset="0"/>
              </a:rPr>
              <a:t>trong</a:t>
            </a:r>
            <a:r>
              <a:rPr lang="en-US" sz="2800" dirty="0" smtClean="0">
                <a:solidFill>
                  <a:srgbClr val="1D3B7B"/>
                </a:solidFill>
                <a:latin typeface="Times New Roman" panose="02020603050405020304" pitchFamily="18" charset="0"/>
                <a:cs typeface="Times New Roman" panose="02020603050405020304" pitchFamily="18" charset="0"/>
              </a:rPr>
              <a:t> </a:t>
            </a:r>
            <a:r>
              <a:rPr lang="en-US" sz="2800" dirty="0" err="1" smtClean="0">
                <a:solidFill>
                  <a:srgbClr val="1D3B7B"/>
                </a:solidFill>
                <a:latin typeface="Times New Roman" panose="02020603050405020304" pitchFamily="18" charset="0"/>
                <a:cs typeface="Times New Roman" panose="02020603050405020304" pitchFamily="18" charset="0"/>
              </a:rPr>
              <a:t>trường</a:t>
            </a:r>
            <a:r>
              <a:rPr lang="en-US" sz="2800" dirty="0" smtClean="0">
                <a:solidFill>
                  <a:srgbClr val="1D3B7B"/>
                </a:solidFill>
                <a:latin typeface="Times New Roman" panose="02020603050405020304" pitchFamily="18" charset="0"/>
                <a:cs typeface="Times New Roman" panose="02020603050405020304" pitchFamily="18" charset="0"/>
              </a:rPr>
              <a:t> </a:t>
            </a:r>
            <a:r>
              <a:rPr lang="en-US" sz="2800" dirty="0" err="1" smtClean="0">
                <a:solidFill>
                  <a:srgbClr val="1D3B7B"/>
                </a:solidFill>
                <a:latin typeface="Times New Roman" panose="02020603050405020304" pitchFamily="18" charset="0"/>
                <a:cs typeface="Times New Roman" panose="02020603050405020304" pitchFamily="18" charset="0"/>
              </a:rPr>
              <a:t>mầm</a:t>
            </a:r>
            <a:r>
              <a:rPr lang="en-US" sz="2800" dirty="0" smtClean="0">
                <a:solidFill>
                  <a:srgbClr val="1D3B7B"/>
                </a:solidFill>
                <a:latin typeface="Times New Roman" panose="02020603050405020304" pitchFamily="18" charset="0"/>
                <a:cs typeface="Times New Roman" panose="02020603050405020304" pitchFamily="18" charset="0"/>
              </a:rPr>
              <a:t> non</a:t>
            </a:r>
            <a:r>
              <a:rPr lang="en-US" sz="2400" dirty="0" smtClean="0">
                <a:solidFill>
                  <a:srgbClr val="1D3B7B"/>
                </a:solidFill>
                <a:latin typeface="Times New Roman" panose="02020603050405020304" pitchFamily="18" charset="0"/>
                <a:cs typeface="Times New Roman" panose="02020603050405020304" pitchFamily="18" charset="0"/>
              </a:rPr>
              <a:t>.</a:t>
            </a:r>
          </a:p>
          <a:p>
            <a:pPr indent="457200" algn="just" fontAlgn="base"/>
            <a:endParaRPr lang="en-US" sz="20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6663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a:extLst>
              <a:ext uri="{FF2B5EF4-FFF2-40B4-BE49-F238E27FC236}">
                <a16:creationId xmlns:a16="http://schemas.microsoft.com/office/drawing/2014/main" id="{986EF1DE-4AC5-4568-9B02-97B1FE0433B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987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2">
            <a:extLst>
              <a:ext uri="{FF2B5EF4-FFF2-40B4-BE49-F238E27FC236}">
                <a16:creationId xmlns:a16="http://schemas.microsoft.com/office/drawing/2014/main" id="{0526F6FD-1FFA-D636-37B7-278A3D24F041}"/>
              </a:ext>
            </a:extLst>
          </p:cNvPr>
          <p:cNvGrpSpPr/>
          <p:nvPr/>
        </p:nvGrpSpPr>
        <p:grpSpPr>
          <a:xfrm>
            <a:off x="1827948" y="1286300"/>
            <a:ext cx="8812990" cy="3878671"/>
            <a:chOff x="1749572" y="2592585"/>
            <a:chExt cx="8812990" cy="3878671"/>
          </a:xfrm>
        </p:grpSpPr>
        <p:grpSp>
          <p:nvGrpSpPr>
            <p:cNvPr id="11" name="Nhóm 10">
              <a:extLst>
                <a:ext uri="{FF2B5EF4-FFF2-40B4-BE49-F238E27FC236}">
                  <a16:creationId xmlns:a16="http://schemas.microsoft.com/office/drawing/2014/main" id="{A4BCBF96-4A30-4485-D96B-E33002D829A9}"/>
                </a:ext>
              </a:extLst>
            </p:cNvPr>
            <p:cNvGrpSpPr/>
            <p:nvPr/>
          </p:nvGrpSpPr>
          <p:grpSpPr>
            <a:xfrm>
              <a:off x="1749572" y="3074627"/>
              <a:ext cx="8812990" cy="2439940"/>
              <a:chOff x="1749572" y="3058777"/>
              <a:chExt cx="8812990" cy="2439940"/>
            </a:xfrm>
          </p:grpSpPr>
          <p:pic>
            <p:nvPicPr>
              <p:cNvPr id="4" name="Hình ảnh 3">
                <a:extLst>
                  <a:ext uri="{FF2B5EF4-FFF2-40B4-BE49-F238E27FC236}">
                    <a16:creationId xmlns:a16="http://schemas.microsoft.com/office/drawing/2014/main" id="{2AF269D7-F52E-6988-8F51-8FC331E62FA6}"/>
                  </a:ext>
                </a:extLst>
              </p:cNvPr>
              <p:cNvPicPr>
                <a:picLocks noChangeAspect="1"/>
              </p:cNvPicPr>
              <p:nvPr/>
            </p:nvPicPr>
            <p:blipFill>
              <a:blip r:embed="rId3"/>
              <a:stretch>
                <a:fillRect/>
              </a:stretch>
            </p:blipFill>
            <p:spPr>
              <a:xfrm>
                <a:off x="6293227" y="4326138"/>
                <a:ext cx="1312258" cy="379864"/>
              </a:xfrm>
              <a:prstGeom prst="rect">
                <a:avLst/>
              </a:prstGeom>
            </p:spPr>
          </p:pic>
          <p:pic>
            <p:nvPicPr>
              <p:cNvPr id="8" name="Hình ảnh 7">
                <a:extLst>
                  <a:ext uri="{FF2B5EF4-FFF2-40B4-BE49-F238E27FC236}">
                    <a16:creationId xmlns:a16="http://schemas.microsoft.com/office/drawing/2014/main" id="{6B76AD25-3434-78F6-F2D0-4B0AEFF48FD5}"/>
                  </a:ext>
                </a:extLst>
              </p:cNvPr>
              <p:cNvPicPr>
                <a:picLocks noChangeAspect="1"/>
              </p:cNvPicPr>
              <p:nvPr/>
            </p:nvPicPr>
            <p:blipFill rotWithShape="1">
              <a:blip r:embed="rId4"/>
              <a:srcRect t="9205"/>
              <a:stretch/>
            </p:blipFill>
            <p:spPr>
              <a:xfrm>
                <a:off x="2023892" y="3913286"/>
                <a:ext cx="8538670" cy="1585431"/>
              </a:xfrm>
              <a:prstGeom prst="rect">
                <a:avLst/>
              </a:prstGeom>
            </p:spPr>
          </p:pic>
          <p:pic>
            <p:nvPicPr>
              <p:cNvPr id="10" name="Hình ảnh 9">
                <a:extLst>
                  <a:ext uri="{FF2B5EF4-FFF2-40B4-BE49-F238E27FC236}">
                    <a16:creationId xmlns:a16="http://schemas.microsoft.com/office/drawing/2014/main" id="{9102313D-343B-D555-6175-52FAB552F829}"/>
                  </a:ext>
                </a:extLst>
              </p:cNvPr>
              <p:cNvPicPr>
                <a:picLocks noChangeAspect="1"/>
              </p:cNvPicPr>
              <p:nvPr/>
            </p:nvPicPr>
            <p:blipFill rotWithShape="1">
              <a:blip r:embed="rId4"/>
              <a:srcRect t="8181"/>
              <a:stretch/>
            </p:blipFill>
            <p:spPr>
              <a:xfrm>
                <a:off x="1749572" y="3058777"/>
                <a:ext cx="8587554" cy="1585431"/>
              </a:xfrm>
              <a:prstGeom prst="rect">
                <a:avLst/>
              </a:prstGeom>
            </p:spPr>
          </p:pic>
        </p:grpSp>
        <p:pic>
          <p:nvPicPr>
            <p:cNvPr id="12" name="Picture 2" descr="Lời cảm ơn nhân Ngày Báo chí Cách mạng Việt Nam - Báo Giáo Dục &amp; Thời Đại">
              <a:extLst>
                <a:ext uri="{FF2B5EF4-FFF2-40B4-BE49-F238E27FC236}">
                  <a16:creationId xmlns:a16="http://schemas.microsoft.com/office/drawing/2014/main" id="{37BC2083-2C97-C547-0BEC-0ED66EDE2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24908">
              <a:off x="2370646" y="2592585"/>
              <a:ext cx="6859284" cy="38786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89604161"/>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58E28DD1-73A9-4A3E-9DBC-331DBDB5426E}"/>
              </a:ext>
            </a:extLst>
          </p:cNvPr>
          <p:cNvSpPr txBox="1"/>
          <p:nvPr/>
        </p:nvSpPr>
        <p:spPr>
          <a:xfrm>
            <a:off x="3631377" y="1147975"/>
            <a:ext cx="7120623" cy="5710025"/>
          </a:xfrm>
          <a:prstGeom prst="rect">
            <a:avLst/>
          </a:prstGeom>
          <a:noFill/>
        </p:spPr>
        <p:txBody>
          <a:bodyPr wrap="square">
            <a:spAutoFit/>
          </a:bodyPr>
          <a:lstStyle/>
          <a:p>
            <a:pPr indent="457200" algn="just">
              <a:lnSpc>
                <a:spcPct val="115000"/>
              </a:lnSpc>
              <a:spcAft>
                <a:spcPts val="1000"/>
              </a:spcAft>
            </a:pP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Mầm</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18- 24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trăn</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3200" dirty="0">
                <a:solidFill>
                  <a:srgbClr val="2D6B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1200" dirty="0">
                <a:solidFill>
                  <a:srgbClr val="2D6B25"/>
                </a:solidFill>
                <a:effectLst/>
                <a:latin typeface="Times New Roman" panose="02020603050405020304" pitchFamily="18" charset="0"/>
                <a:cs typeface="Times New Roman" panose="02020603050405020304" pitchFamily="18" charset="0"/>
              </a:rPr>
              <a:t>“</a:t>
            </a:r>
            <a:r>
              <a:rPr lang="vi-VN" sz="3200" b="1" i="1" kern="1200" dirty="0">
                <a:solidFill>
                  <a:srgbClr val="2D6B25"/>
                </a:solidFill>
                <a:effectLst/>
                <a:latin typeface="Times New Roman" panose="02020603050405020304" pitchFamily="18" charset="0"/>
                <a:cs typeface="Times New Roman" panose="02020603050405020304" pitchFamily="18" charset="0"/>
              </a:rPr>
              <a:t>Một số biện pháp</a:t>
            </a:r>
            <a:r>
              <a:rPr lang="en-US" sz="3200" b="1" i="1" kern="1200" dirty="0">
                <a:solidFill>
                  <a:srgbClr val="2D6B25"/>
                </a:solidFill>
                <a:effectLst/>
                <a:latin typeface="Times New Roman" panose="02020603050405020304" pitchFamily="18" charset="0"/>
                <a:cs typeface="Times New Roman" panose="02020603050405020304" pitchFamily="18" charset="0"/>
              </a:rPr>
              <a:t> </a:t>
            </a:r>
            <a:r>
              <a:rPr lang="en-US" sz="3200" b="1" i="1" kern="1200" dirty="0" err="1">
                <a:solidFill>
                  <a:srgbClr val="2D6B25"/>
                </a:solidFill>
                <a:effectLst/>
                <a:latin typeface="Times New Roman" panose="02020603050405020304" pitchFamily="18" charset="0"/>
                <a:cs typeface="Times New Roman" panose="02020603050405020304" pitchFamily="18" charset="0"/>
              </a:rPr>
              <a:t>phát</a:t>
            </a:r>
            <a:r>
              <a:rPr lang="en-US" sz="3200" b="1" i="1" kern="1200" dirty="0">
                <a:solidFill>
                  <a:srgbClr val="2D6B25"/>
                </a:solidFill>
                <a:effectLst/>
                <a:latin typeface="Times New Roman" panose="02020603050405020304" pitchFamily="18" charset="0"/>
                <a:cs typeface="Times New Roman" panose="02020603050405020304" pitchFamily="18" charset="0"/>
              </a:rPr>
              <a:t> </a:t>
            </a:r>
            <a:r>
              <a:rPr lang="en-US" sz="3200" b="1" i="1" kern="1200" dirty="0" err="1">
                <a:solidFill>
                  <a:srgbClr val="2D6B25"/>
                </a:solidFill>
                <a:effectLst/>
                <a:latin typeface="Times New Roman" panose="02020603050405020304" pitchFamily="18" charset="0"/>
                <a:cs typeface="Times New Roman" panose="02020603050405020304" pitchFamily="18" charset="0"/>
              </a:rPr>
              <a:t>triển</a:t>
            </a:r>
            <a:r>
              <a:rPr lang="en-US" sz="3200" b="1" i="1" kern="1200" dirty="0">
                <a:solidFill>
                  <a:srgbClr val="2D6B25"/>
                </a:solidFill>
                <a:effectLst/>
                <a:latin typeface="Times New Roman" panose="02020603050405020304" pitchFamily="18" charset="0"/>
                <a:cs typeface="Times New Roman" panose="02020603050405020304" pitchFamily="18" charset="0"/>
              </a:rPr>
              <a:t> </a:t>
            </a:r>
            <a:r>
              <a:rPr lang="en-US" sz="3200" b="1" i="1" kern="1200" dirty="0" err="1">
                <a:solidFill>
                  <a:srgbClr val="2D6B25"/>
                </a:solidFill>
                <a:effectLst/>
                <a:latin typeface="Times New Roman" panose="02020603050405020304" pitchFamily="18" charset="0"/>
                <a:cs typeface="Times New Roman" panose="02020603050405020304" pitchFamily="18" charset="0"/>
              </a:rPr>
              <a:t>vốn</a:t>
            </a:r>
            <a:r>
              <a:rPr lang="en-US" sz="3200" b="1" i="1" kern="1200" dirty="0">
                <a:solidFill>
                  <a:srgbClr val="2D6B25"/>
                </a:solidFill>
                <a:effectLst/>
                <a:latin typeface="Times New Roman" panose="02020603050405020304" pitchFamily="18" charset="0"/>
                <a:cs typeface="Times New Roman" panose="02020603050405020304" pitchFamily="18" charset="0"/>
              </a:rPr>
              <a:t> </a:t>
            </a:r>
            <a:r>
              <a:rPr lang="en-US" sz="3200" b="1" i="1" kern="1200" dirty="0" err="1">
                <a:solidFill>
                  <a:srgbClr val="2D6B25"/>
                </a:solidFill>
                <a:effectLst/>
                <a:latin typeface="Times New Roman" panose="02020603050405020304" pitchFamily="18" charset="0"/>
                <a:cs typeface="Times New Roman" panose="02020603050405020304" pitchFamily="18" charset="0"/>
              </a:rPr>
              <a:t>từ</a:t>
            </a:r>
            <a:r>
              <a:rPr lang="en-US" sz="3200" b="1" i="1" kern="1200" dirty="0">
                <a:solidFill>
                  <a:srgbClr val="2D6B25"/>
                </a:solidFill>
                <a:effectLst/>
                <a:latin typeface="Times New Roman" panose="02020603050405020304" pitchFamily="18" charset="0"/>
                <a:cs typeface="Times New Roman" panose="02020603050405020304" pitchFamily="18" charset="0"/>
              </a:rPr>
              <a:t> </a:t>
            </a:r>
            <a:r>
              <a:rPr lang="en-US" sz="3200" b="1" i="1" kern="1200" dirty="0" err="1">
                <a:solidFill>
                  <a:srgbClr val="2D6B25"/>
                </a:solidFill>
                <a:effectLst/>
                <a:latin typeface="Times New Roman" panose="02020603050405020304" pitchFamily="18" charset="0"/>
                <a:cs typeface="Times New Roman" panose="02020603050405020304" pitchFamily="18" charset="0"/>
              </a:rPr>
              <a:t>cho</a:t>
            </a:r>
            <a:r>
              <a:rPr lang="en-US" sz="3200" b="1" i="1" kern="1200" dirty="0">
                <a:solidFill>
                  <a:srgbClr val="2D6B25"/>
                </a:solidFill>
                <a:effectLst/>
                <a:latin typeface="Times New Roman" panose="02020603050405020304" pitchFamily="18" charset="0"/>
                <a:cs typeface="Times New Roman" panose="02020603050405020304" pitchFamily="18" charset="0"/>
              </a:rPr>
              <a:t> </a:t>
            </a:r>
            <a:r>
              <a:rPr lang="en-US" sz="3200" b="1" i="1" kern="1200" dirty="0" err="1">
                <a:solidFill>
                  <a:srgbClr val="2D6B25"/>
                </a:solidFill>
                <a:effectLst/>
                <a:latin typeface="Times New Roman" panose="02020603050405020304" pitchFamily="18" charset="0"/>
                <a:cs typeface="Times New Roman" panose="02020603050405020304" pitchFamily="18" charset="0"/>
              </a:rPr>
              <a:t>trẻ</a:t>
            </a:r>
            <a:r>
              <a:rPr lang="en-US" sz="3200" b="1" i="1" kern="1200" dirty="0">
                <a:solidFill>
                  <a:srgbClr val="2D6B25"/>
                </a:solidFill>
                <a:effectLst/>
                <a:latin typeface="Times New Roman" panose="02020603050405020304" pitchFamily="18" charset="0"/>
                <a:cs typeface="Times New Roman" panose="02020603050405020304" pitchFamily="18" charset="0"/>
              </a:rPr>
              <a:t> </a:t>
            </a:r>
            <a:r>
              <a:rPr lang="en-US" sz="3200" b="1" i="1" kern="1200" dirty="0" smtClean="0">
                <a:solidFill>
                  <a:srgbClr val="2D6B25"/>
                </a:solidFill>
                <a:effectLst/>
                <a:latin typeface="Times New Roman" panose="02020603050405020304" pitchFamily="18" charset="0"/>
                <a:cs typeface="Times New Roman" panose="02020603050405020304" pitchFamily="18" charset="0"/>
              </a:rPr>
              <a:t>18- 24 </a:t>
            </a:r>
            <a:r>
              <a:rPr lang="en-US" sz="3200" b="1" i="1" kern="1200" dirty="0" err="1" smtClean="0">
                <a:solidFill>
                  <a:srgbClr val="2D6B25"/>
                </a:solidFill>
                <a:effectLst/>
                <a:latin typeface="Times New Roman" panose="02020603050405020304" pitchFamily="18" charset="0"/>
                <a:cs typeface="Times New Roman" panose="02020603050405020304" pitchFamily="18" charset="0"/>
              </a:rPr>
              <a:t>tháng</a:t>
            </a:r>
            <a:r>
              <a:rPr lang="en-US" sz="3200" b="1" i="1" kern="1200" dirty="0" smtClean="0">
                <a:solidFill>
                  <a:srgbClr val="2D6B25"/>
                </a:solidFill>
                <a:effectLst/>
                <a:latin typeface="Times New Roman" panose="02020603050405020304" pitchFamily="18" charset="0"/>
                <a:cs typeface="Times New Roman" panose="02020603050405020304" pitchFamily="18" charset="0"/>
              </a:rPr>
              <a:t> </a:t>
            </a:r>
            <a:r>
              <a:rPr lang="en-US" sz="3200" b="1" i="1" kern="1200" dirty="0" err="1">
                <a:solidFill>
                  <a:srgbClr val="2D6B25"/>
                </a:solidFill>
                <a:effectLst/>
                <a:latin typeface="Times New Roman" panose="02020603050405020304" pitchFamily="18" charset="0"/>
                <a:cs typeface="Times New Roman" panose="02020603050405020304" pitchFamily="18" charset="0"/>
              </a:rPr>
              <a:t>tuổi</a:t>
            </a:r>
            <a:r>
              <a:rPr lang="en-US" sz="3200" b="1" i="1" kern="1200" dirty="0">
                <a:solidFill>
                  <a:srgbClr val="2D6B25"/>
                </a:solidFill>
                <a:effectLst/>
                <a:latin typeface="Times New Roman" panose="02020603050405020304" pitchFamily="18" charset="0"/>
                <a:cs typeface="Times New Roman" panose="02020603050405020304" pitchFamily="18" charset="0"/>
              </a:rPr>
              <a:t> </a:t>
            </a:r>
            <a:r>
              <a:rPr lang="en-US" sz="3200" b="1" i="1" kern="1200" dirty="0" err="1">
                <a:solidFill>
                  <a:srgbClr val="2D6B25"/>
                </a:solidFill>
                <a:effectLst/>
                <a:latin typeface="Times New Roman" panose="02020603050405020304" pitchFamily="18" charset="0"/>
                <a:cs typeface="Times New Roman" panose="02020603050405020304" pitchFamily="18" charset="0"/>
              </a:rPr>
              <a:t>trong</a:t>
            </a:r>
            <a:r>
              <a:rPr lang="en-US" sz="3200" b="1" i="1" kern="1200" dirty="0">
                <a:solidFill>
                  <a:srgbClr val="2D6B25"/>
                </a:solidFill>
                <a:effectLst/>
                <a:latin typeface="Times New Roman" panose="02020603050405020304" pitchFamily="18" charset="0"/>
                <a:cs typeface="Times New Roman" panose="02020603050405020304" pitchFamily="18" charset="0"/>
              </a:rPr>
              <a:t> </a:t>
            </a:r>
            <a:r>
              <a:rPr lang="en-US" sz="3200" b="1" i="1" kern="1200" dirty="0" err="1">
                <a:solidFill>
                  <a:srgbClr val="2D6B25"/>
                </a:solidFill>
                <a:effectLst/>
                <a:latin typeface="Times New Roman" panose="02020603050405020304" pitchFamily="18" charset="0"/>
                <a:cs typeface="Times New Roman" panose="02020603050405020304" pitchFamily="18" charset="0"/>
              </a:rPr>
              <a:t>trường</a:t>
            </a:r>
            <a:r>
              <a:rPr lang="en-US" sz="3200" b="1" i="1" kern="1200" dirty="0">
                <a:solidFill>
                  <a:srgbClr val="2D6B25"/>
                </a:solidFill>
                <a:effectLst/>
                <a:latin typeface="Times New Roman" panose="02020603050405020304" pitchFamily="18" charset="0"/>
                <a:cs typeface="Times New Roman" panose="02020603050405020304" pitchFamily="18" charset="0"/>
              </a:rPr>
              <a:t> </a:t>
            </a:r>
            <a:r>
              <a:rPr lang="en-US" sz="3200" b="1" i="1" kern="1200" dirty="0" err="1">
                <a:solidFill>
                  <a:srgbClr val="2D6B25"/>
                </a:solidFill>
                <a:effectLst/>
                <a:latin typeface="Times New Roman" panose="02020603050405020304" pitchFamily="18" charset="0"/>
                <a:cs typeface="Times New Roman" panose="02020603050405020304" pitchFamily="18" charset="0"/>
              </a:rPr>
              <a:t>mầm</a:t>
            </a:r>
            <a:r>
              <a:rPr lang="en-US" sz="3200" b="1" i="1" kern="1200" dirty="0">
                <a:solidFill>
                  <a:srgbClr val="2D6B25"/>
                </a:solidFill>
                <a:effectLst/>
                <a:latin typeface="Times New Roman" panose="02020603050405020304" pitchFamily="18" charset="0"/>
                <a:cs typeface="Times New Roman" panose="02020603050405020304" pitchFamily="18" charset="0"/>
              </a:rPr>
              <a:t> non”</a:t>
            </a:r>
            <a:r>
              <a:rPr lang="en-US" sz="3200" kern="1200" dirty="0">
                <a:solidFill>
                  <a:srgbClr val="2D6B25"/>
                </a:solidFill>
                <a:effectLst/>
                <a:latin typeface="Times New Roman" panose="02020603050405020304" pitchFamily="18" charset="0"/>
                <a:cs typeface="Times New Roman" panose="02020603050405020304" pitchFamily="18" charset="0"/>
              </a:rPr>
              <a:t> </a:t>
            </a:r>
            <a:r>
              <a:rPr lang="vi-VN" sz="3200" kern="1200" dirty="0">
                <a:solidFill>
                  <a:srgbClr val="2D6B25"/>
                </a:solidFill>
                <a:effectLst/>
                <a:latin typeface="Times New Roman" panose="02020603050405020304" pitchFamily="18" charset="0"/>
                <a:cs typeface="Times New Roman" panose="02020603050405020304" pitchFamily="18" charset="0"/>
              </a:rPr>
              <a:t>để</a:t>
            </a:r>
            <a:r>
              <a:rPr lang="en-US" sz="3200" kern="1200" dirty="0">
                <a:solidFill>
                  <a:srgbClr val="2D6B25"/>
                </a:solidFill>
                <a:effectLst/>
                <a:latin typeface="Times New Roman" panose="02020603050405020304" pitchFamily="18" charset="0"/>
                <a:cs typeface="Times New Roman" panose="02020603050405020304" pitchFamily="18" charset="0"/>
              </a:rPr>
              <a:t> </a:t>
            </a:r>
            <a:r>
              <a:rPr lang="en-US" sz="3200" kern="1200" dirty="0" err="1">
                <a:solidFill>
                  <a:srgbClr val="2D6B25"/>
                </a:solidFill>
                <a:effectLst/>
                <a:latin typeface="Times New Roman" panose="02020603050405020304" pitchFamily="18" charset="0"/>
                <a:cs typeface="Times New Roman" panose="02020603050405020304" pitchFamily="18" charset="0"/>
              </a:rPr>
              <a:t>nghiên</a:t>
            </a:r>
            <a:r>
              <a:rPr lang="en-US" sz="3200" kern="1200" dirty="0">
                <a:solidFill>
                  <a:srgbClr val="2D6B25"/>
                </a:solidFill>
                <a:effectLst/>
                <a:latin typeface="Times New Roman" panose="02020603050405020304" pitchFamily="18" charset="0"/>
                <a:cs typeface="Times New Roman" panose="02020603050405020304" pitchFamily="18" charset="0"/>
              </a:rPr>
              <a:t> </a:t>
            </a:r>
            <a:r>
              <a:rPr lang="en-US" sz="3200" kern="1200" dirty="0" err="1">
                <a:solidFill>
                  <a:srgbClr val="2D6B25"/>
                </a:solidFill>
                <a:effectLst/>
                <a:latin typeface="Times New Roman" panose="02020603050405020304" pitchFamily="18" charset="0"/>
                <a:cs typeface="Times New Roman" panose="02020603050405020304" pitchFamily="18" charset="0"/>
              </a:rPr>
              <a:t>cứu</a:t>
            </a:r>
            <a:r>
              <a:rPr lang="en-US" sz="3200" kern="1200" dirty="0">
                <a:solidFill>
                  <a:srgbClr val="2D6B25"/>
                </a:solidFill>
                <a:effectLst/>
                <a:latin typeface="Times New Roman" panose="02020603050405020304" pitchFamily="18" charset="0"/>
                <a:cs typeface="Times New Roman" panose="02020603050405020304" pitchFamily="18" charset="0"/>
              </a:rPr>
              <a:t>, </a:t>
            </a:r>
            <a:r>
              <a:rPr lang="en-US" sz="3200" kern="1200" dirty="0" err="1">
                <a:solidFill>
                  <a:srgbClr val="2D6B25"/>
                </a:solidFill>
                <a:effectLst/>
                <a:latin typeface="Times New Roman" panose="02020603050405020304" pitchFamily="18" charset="0"/>
                <a:cs typeface="Times New Roman" panose="02020603050405020304" pitchFamily="18" charset="0"/>
              </a:rPr>
              <a:t>thực</a:t>
            </a:r>
            <a:r>
              <a:rPr lang="en-US" sz="3200" kern="1200" dirty="0">
                <a:solidFill>
                  <a:srgbClr val="2D6B25"/>
                </a:solidFill>
                <a:effectLst/>
                <a:latin typeface="Times New Roman" panose="02020603050405020304" pitchFamily="18" charset="0"/>
                <a:cs typeface="Times New Roman" panose="02020603050405020304" pitchFamily="18" charset="0"/>
              </a:rPr>
              <a:t> </a:t>
            </a:r>
            <a:r>
              <a:rPr lang="en-US" sz="3200" kern="1200" dirty="0" err="1">
                <a:solidFill>
                  <a:srgbClr val="2D6B25"/>
                </a:solidFill>
                <a:effectLst/>
                <a:latin typeface="Times New Roman" panose="02020603050405020304" pitchFamily="18" charset="0"/>
                <a:cs typeface="Times New Roman" panose="02020603050405020304" pitchFamily="18" charset="0"/>
              </a:rPr>
              <a:t>hiện</a:t>
            </a:r>
            <a:r>
              <a:rPr lang="en-US" sz="3200" kern="1200" dirty="0">
                <a:solidFill>
                  <a:srgbClr val="2D6B25"/>
                </a:solidFill>
                <a:effectLst/>
                <a:latin typeface="Times New Roman" panose="02020603050405020304" pitchFamily="18" charset="0"/>
                <a:cs typeface="Times New Roman" panose="02020603050405020304" pitchFamily="18" charset="0"/>
              </a:rPr>
              <a:t> </a:t>
            </a:r>
            <a:r>
              <a:rPr lang="en-US" sz="3200" kern="1200" dirty="0" err="1">
                <a:solidFill>
                  <a:srgbClr val="2D6B25"/>
                </a:solidFill>
                <a:effectLst/>
                <a:latin typeface="Times New Roman" panose="02020603050405020304" pitchFamily="18" charset="0"/>
                <a:cs typeface="Times New Roman" panose="02020603050405020304" pitchFamily="18" charset="0"/>
              </a:rPr>
              <a:t>và</a:t>
            </a:r>
            <a:r>
              <a:rPr lang="en-US" sz="3200" kern="1200" dirty="0">
                <a:solidFill>
                  <a:srgbClr val="2D6B25"/>
                </a:solidFill>
                <a:effectLst/>
                <a:latin typeface="Times New Roman" panose="02020603050405020304" pitchFamily="18" charset="0"/>
                <a:cs typeface="Times New Roman" panose="02020603050405020304" pitchFamily="18" charset="0"/>
              </a:rPr>
              <a:t> </a:t>
            </a:r>
            <a:r>
              <a:rPr lang="en-US" sz="3200" kern="1200" dirty="0" err="1">
                <a:solidFill>
                  <a:srgbClr val="2D6B25"/>
                </a:solidFill>
                <a:effectLst/>
                <a:latin typeface="Times New Roman" panose="02020603050405020304" pitchFamily="18" charset="0"/>
                <a:cs typeface="Times New Roman" panose="02020603050405020304" pitchFamily="18" charset="0"/>
              </a:rPr>
              <a:t>áp</a:t>
            </a:r>
            <a:r>
              <a:rPr lang="en-US" sz="3200" kern="1200" dirty="0">
                <a:solidFill>
                  <a:srgbClr val="2D6B25"/>
                </a:solidFill>
                <a:effectLst/>
                <a:latin typeface="Times New Roman" panose="02020603050405020304" pitchFamily="18" charset="0"/>
                <a:cs typeface="Times New Roman" panose="02020603050405020304" pitchFamily="18" charset="0"/>
              </a:rPr>
              <a:t> </a:t>
            </a:r>
            <a:r>
              <a:rPr lang="en-US" sz="3200" kern="1200" dirty="0" err="1">
                <a:solidFill>
                  <a:srgbClr val="2D6B25"/>
                </a:solidFill>
                <a:effectLst/>
                <a:latin typeface="Times New Roman" panose="02020603050405020304" pitchFamily="18" charset="0"/>
                <a:cs typeface="Times New Roman" panose="02020603050405020304" pitchFamily="18" charset="0"/>
              </a:rPr>
              <a:t>dụng</a:t>
            </a:r>
            <a:r>
              <a:rPr lang="en-US" sz="3200" kern="1200" dirty="0">
                <a:solidFill>
                  <a:srgbClr val="2D6B25"/>
                </a:solidFill>
                <a:effectLst/>
                <a:latin typeface="Times New Roman" panose="02020603050405020304" pitchFamily="18" charset="0"/>
                <a:cs typeface="Times New Roman" panose="02020603050405020304" pitchFamily="18" charset="0"/>
              </a:rPr>
              <a:t> </a:t>
            </a:r>
            <a:r>
              <a:rPr lang="en-US" sz="3200" kern="1200" dirty="0" err="1">
                <a:solidFill>
                  <a:srgbClr val="2D6B25"/>
                </a:solidFill>
                <a:effectLst/>
                <a:latin typeface="Times New Roman" panose="02020603050405020304" pitchFamily="18" charset="0"/>
                <a:cs typeface="Times New Roman" panose="02020603050405020304" pitchFamily="18" charset="0"/>
              </a:rPr>
              <a:t>trong</a:t>
            </a:r>
            <a:r>
              <a:rPr lang="en-US" sz="3200" kern="1200" dirty="0">
                <a:solidFill>
                  <a:srgbClr val="2D6B25"/>
                </a:solidFill>
                <a:effectLst/>
                <a:latin typeface="Times New Roman" panose="02020603050405020304" pitchFamily="18" charset="0"/>
                <a:cs typeface="Times New Roman" panose="02020603050405020304" pitchFamily="18" charset="0"/>
              </a:rPr>
              <a:t> </a:t>
            </a:r>
            <a:r>
              <a:rPr lang="en-US" sz="3200" kern="1200" dirty="0" err="1">
                <a:solidFill>
                  <a:srgbClr val="2D6B25"/>
                </a:solidFill>
                <a:effectLst/>
                <a:latin typeface="Times New Roman" panose="02020603050405020304" pitchFamily="18" charset="0"/>
                <a:cs typeface="Times New Roman" panose="02020603050405020304" pitchFamily="18" charset="0"/>
              </a:rPr>
              <a:t>năm</a:t>
            </a:r>
            <a:r>
              <a:rPr lang="en-US" sz="3200" kern="1200" dirty="0">
                <a:solidFill>
                  <a:srgbClr val="2D6B25"/>
                </a:solidFill>
                <a:effectLst/>
                <a:latin typeface="Times New Roman" panose="02020603050405020304" pitchFamily="18" charset="0"/>
                <a:cs typeface="Times New Roman" panose="02020603050405020304" pitchFamily="18" charset="0"/>
              </a:rPr>
              <a:t> </a:t>
            </a:r>
            <a:r>
              <a:rPr lang="en-US" sz="3200" kern="1200" dirty="0" err="1">
                <a:solidFill>
                  <a:srgbClr val="2D6B25"/>
                </a:solidFill>
                <a:effectLst/>
                <a:latin typeface="Times New Roman" panose="02020603050405020304" pitchFamily="18" charset="0"/>
                <a:cs typeface="Times New Roman" panose="02020603050405020304" pitchFamily="18" charset="0"/>
              </a:rPr>
              <a:t>học</a:t>
            </a:r>
            <a:r>
              <a:rPr lang="en-US" sz="3200" kern="1200" dirty="0">
                <a:solidFill>
                  <a:srgbClr val="2D6B25"/>
                </a:solidFill>
                <a:effectLst/>
                <a:latin typeface="Times New Roman" panose="02020603050405020304" pitchFamily="18" charset="0"/>
                <a:cs typeface="Times New Roman" panose="02020603050405020304" pitchFamily="18" charset="0"/>
              </a:rPr>
              <a:t> </a:t>
            </a:r>
            <a:r>
              <a:rPr lang="en-US" sz="3200" kern="1200" dirty="0" err="1">
                <a:solidFill>
                  <a:srgbClr val="2D6B25"/>
                </a:solidFill>
                <a:effectLst/>
                <a:latin typeface="Times New Roman" panose="02020603050405020304" pitchFamily="18" charset="0"/>
                <a:cs typeface="Times New Roman" panose="02020603050405020304" pitchFamily="18" charset="0"/>
              </a:rPr>
              <a:t>này</a:t>
            </a:r>
            <a:r>
              <a:rPr lang="en-US" sz="3200" kern="1200" dirty="0">
                <a:solidFill>
                  <a:srgbClr val="2D6B25"/>
                </a:solidFill>
                <a:effectLst/>
                <a:latin typeface="Times New Roman" panose="02020603050405020304" pitchFamily="18" charset="0"/>
                <a:cs typeface="Times New Roman" panose="02020603050405020304" pitchFamily="18" charset="0"/>
              </a:rPr>
              <a:t>.</a:t>
            </a:r>
            <a:endParaRPr lang="en-US" sz="3200" dirty="0">
              <a:solidFill>
                <a:srgbClr val="2D6B25"/>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5919527" y="560622"/>
            <a:ext cx="2475358" cy="584775"/>
          </a:xfrm>
          <a:prstGeom prst="rect">
            <a:avLst/>
          </a:prstGeom>
          <a:noFill/>
        </p:spPr>
        <p:txBody>
          <a:bodyPr wrap="none" rtlCol="0">
            <a:spAutoFit/>
          </a:bodyPr>
          <a:lstStyle/>
          <a:p>
            <a:r>
              <a:rPr lang="en-US" sz="3200" b="1" dirty="0" smtClean="0">
                <a:solidFill>
                  <a:srgbClr val="2D6B25"/>
                </a:solidFill>
                <a:latin typeface="Times New Roman" panose="02020603050405020304" pitchFamily="18" charset="0"/>
                <a:cs typeface="Times New Roman" panose="02020603050405020304" pitchFamily="18" charset="0"/>
              </a:rPr>
              <a:t>I: </a:t>
            </a:r>
            <a:r>
              <a:rPr lang="en-US" sz="3200" b="1" dirty="0" err="1" smtClean="0">
                <a:solidFill>
                  <a:srgbClr val="2D6B25"/>
                </a:solidFill>
                <a:latin typeface="Times New Roman" panose="02020603050405020304" pitchFamily="18" charset="0"/>
                <a:cs typeface="Times New Roman" panose="02020603050405020304" pitchFamily="18" charset="0"/>
              </a:rPr>
              <a:t>Đặt</a:t>
            </a:r>
            <a:r>
              <a:rPr lang="en-US" sz="3200" b="1" dirty="0" smtClean="0">
                <a:solidFill>
                  <a:srgbClr val="2D6B25"/>
                </a:solidFill>
                <a:latin typeface="Times New Roman" panose="02020603050405020304" pitchFamily="18" charset="0"/>
                <a:cs typeface="Times New Roman" panose="02020603050405020304" pitchFamily="18" charset="0"/>
              </a:rPr>
              <a:t> </a:t>
            </a:r>
            <a:r>
              <a:rPr lang="en-US" sz="3200" b="1" dirty="0" err="1" smtClean="0">
                <a:solidFill>
                  <a:srgbClr val="2D6B25"/>
                </a:solidFill>
                <a:latin typeface="Times New Roman" panose="02020603050405020304" pitchFamily="18" charset="0"/>
                <a:cs typeface="Times New Roman" panose="02020603050405020304" pitchFamily="18" charset="0"/>
              </a:rPr>
              <a:t>vấn</a:t>
            </a:r>
            <a:r>
              <a:rPr lang="en-US" sz="3200" b="1" dirty="0" smtClean="0">
                <a:solidFill>
                  <a:srgbClr val="2D6B25"/>
                </a:solidFill>
                <a:latin typeface="Times New Roman" panose="02020603050405020304" pitchFamily="18" charset="0"/>
                <a:cs typeface="Times New Roman" panose="02020603050405020304" pitchFamily="18" charset="0"/>
              </a:rPr>
              <a:t> </a:t>
            </a:r>
            <a:r>
              <a:rPr lang="en-US" sz="3200" b="1" dirty="0" err="1" smtClean="0">
                <a:solidFill>
                  <a:srgbClr val="2D6B25"/>
                </a:solidFill>
                <a:latin typeface="Times New Roman" panose="02020603050405020304" pitchFamily="18" charset="0"/>
                <a:cs typeface="Times New Roman" panose="02020603050405020304" pitchFamily="18" charset="0"/>
              </a:rPr>
              <a:t>đề</a:t>
            </a:r>
            <a:endParaRPr lang="en-US" sz="3200" b="1" dirty="0">
              <a:solidFill>
                <a:srgbClr val="2D6B2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3261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AD859DA-A82F-7FA1-826E-2926C94376D6}"/>
              </a:ext>
            </a:extLst>
          </p:cNvPr>
          <p:cNvPicPr>
            <a:picLocks noChangeAspect="1"/>
          </p:cNvPicPr>
          <p:nvPr/>
        </p:nvPicPr>
        <p:blipFill rotWithShape="1">
          <a:blip r:embed="rId2"/>
          <a:srcRect/>
          <a:stretch/>
        </p:blipFill>
        <p:spPr>
          <a:xfrm>
            <a:off x="0" y="10"/>
            <a:ext cx="12191980" cy="6857990"/>
          </a:xfrm>
          <a:prstGeom prst="rect">
            <a:avLst/>
          </a:prstGeom>
        </p:spPr>
      </p:pic>
      <p:sp>
        <p:nvSpPr>
          <p:cNvPr id="6" name="Hộp Văn bản 5">
            <a:extLst>
              <a:ext uri="{FF2B5EF4-FFF2-40B4-BE49-F238E27FC236}">
                <a16:creationId xmlns:a16="http://schemas.microsoft.com/office/drawing/2014/main" id="{5E8E800C-5420-206C-2F16-B68106F0A136}"/>
              </a:ext>
            </a:extLst>
          </p:cNvPr>
          <p:cNvSpPr txBox="1"/>
          <p:nvPr/>
        </p:nvSpPr>
        <p:spPr>
          <a:xfrm>
            <a:off x="2760202" y="1379895"/>
            <a:ext cx="4869066" cy="1261884"/>
          </a:xfrm>
          <a:prstGeom prst="rect">
            <a:avLst/>
          </a:prstGeom>
          <a:noFill/>
        </p:spPr>
        <p:txBody>
          <a:bodyPr wrap="square">
            <a:spAutoFit/>
          </a:bodyPr>
          <a:lstStyle/>
          <a:p>
            <a:pPr indent="457200" algn="ct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I: GIẢI QUYẾT VẤN ĐỀ</a:t>
            </a:r>
          </a:p>
          <a:p>
            <a:pPr indent="457200" algn="ctr"/>
            <a:r>
              <a:rPr lang="en-US" sz="2000" b="1" dirty="0" smtClean="0">
                <a:solidFill>
                  <a:schemeClr val="accent1">
                    <a:lumMod val="50000"/>
                  </a:schemeClr>
                </a:solidFill>
                <a:latin typeface="Times New Roman" panose="02020603050405020304" pitchFamily="18" charset="0"/>
                <a:cs typeface="Times New Roman" panose="02020603050405020304" pitchFamily="18" charset="0"/>
              </a:rPr>
              <a:t>1</a:t>
            </a:r>
            <a:r>
              <a:rPr lang="en-US" sz="2000" b="1" kern="1200" dirty="0">
                <a:solidFill>
                  <a:schemeClr val="accent1">
                    <a:lumMod val="50000"/>
                  </a:schemeClr>
                </a:solidFill>
                <a:effectLst/>
                <a:latin typeface="Times New Roman" panose="02020603050405020304" pitchFamily="18" charset="0"/>
                <a:cs typeface="Times New Roman" panose="02020603050405020304" pitchFamily="18" charset="0"/>
              </a:rPr>
              <a:t>. CƠ SỞ LÝ LUẬN</a:t>
            </a:r>
            <a:endParaRPr lang="en-US"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r>
              <a:rPr lang="en-US" sz="3200" kern="1200" dirty="0">
                <a:solidFill>
                  <a:schemeClr val="accent1">
                    <a:lumMod val="50000"/>
                  </a:schemeClr>
                </a:solidFill>
                <a:effectLst/>
                <a:latin typeface="Times New Roman" panose="02020603050405020304" pitchFamily="18" charset="0"/>
                <a:cs typeface="Times New Roman" panose="02020603050405020304" pitchFamily="18" charset="0"/>
              </a:rPr>
              <a:t>      </a:t>
            </a:r>
            <a:endParaRPr lang="en-US" sz="28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E56ECEF3-5D1C-7181-33CE-91A835DF1F7A}"/>
              </a:ext>
            </a:extLst>
          </p:cNvPr>
          <p:cNvSpPr txBox="1"/>
          <p:nvPr/>
        </p:nvSpPr>
        <p:spPr>
          <a:xfrm>
            <a:off x="2444278" y="2641779"/>
            <a:ext cx="5500914" cy="2612125"/>
          </a:xfrm>
          <a:prstGeom prst="rect">
            <a:avLst/>
          </a:prstGeom>
          <a:noFill/>
        </p:spPr>
        <p:txBody>
          <a:bodyPr wrap="square">
            <a:spAutoFit/>
          </a:bodyPr>
          <a:lstStyle/>
          <a:p>
            <a:pPr indent="457200" algn="just">
              <a:lnSpc>
                <a:spcPct val="115000"/>
              </a:lnSpc>
              <a:spcAft>
                <a:spcPts val="1000"/>
              </a:spcAft>
            </a:pP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củng</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effectLst/>
                <a:latin typeface="Times New Roman" panose="02020603050405020304" pitchFamily="18" charset="0"/>
                <a:ea typeface="Times New Roman" panose="02020603050405020304" pitchFamily="18" charset="0"/>
              </a:rPr>
              <a:t>Trong</a:t>
            </a:r>
            <a:r>
              <a:rPr lang="en-US" sz="2400" dirty="0" smtClean="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quá</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trình</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thực</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hiện</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tôi</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đã</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gặp</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một</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số</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thuận</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lợi</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và</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khó</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khăn</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rPr>
              <a:t>sau</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rPr>
              <a:t>:</a:t>
            </a:r>
            <a:endParaRPr lang="en-US" sz="2400" dirty="0">
              <a:solidFill>
                <a:schemeClr val="accent1">
                  <a:lumMod val="50000"/>
                </a:schemeClr>
              </a:solidFill>
            </a:endParaRPr>
          </a:p>
        </p:txBody>
      </p:sp>
    </p:spTree>
    <p:extLst>
      <p:ext uri="{BB962C8B-B14F-4D97-AF65-F5344CB8AC3E}">
        <p14:creationId xmlns:p14="http://schemas.microsoft.com/office/powerpoint/2010/main" val="38965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D01B346F-B20C-4C59-B9BF-44EFDB5FCD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79" r="7751"/>
          <a:stretch/>
        </p:blipFill>
        <p:spPr bwMode="auto">
          <a:xfrm rot="16200000">
            <a:off x="2667000" y="-2702888"/>
            <a:ext cx="6858000" cy="12192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hóm 3">
            <a:extLst>
              <a:ext uri="{FF2B5EF4-FFF2-40B4-BE49-F238E27FC236}">
                <a16:creationId xmlns:a16="http://schemas.microsoft.com/office/drawing/2014/main" id="{DA1F9162-2AC3-4886-AF75-3DD4C3694861}"/>
              </a:ext>
            </a:extLst>
          </p:cNvPr>
          <p:cNvGrpSpPr/>
          <p:nvPr/>
        </p:nvGrpSpPr>
        <p:grpSpPr>
          <a:xfrm>
            <a:off x="2974428" y="328420"/>
            <a:ext cx="5109029" cy="928915"/>
            <a:chOff x="0" y="467482"/>
            <a:chExt cx="4762806" cy="1692526"/>
          </a:xfrm>
          <a:solidFill>
            <a:srgbClr val="B2D92A"/>
          </a:solidFill>
        </p:grpSpPr>
        <p:sp>
          <p:nvSpPr>
            <p:cNvPr id="5" name="Hình chữ nhật: Góc Tròn 4">
              <a:extLst>
                <a:ext uri="{FF2B5EF4-FFF2-40B4-BE49-F238E27FC236}">
                  <a16:creationId xmlns:a16="http://schemas.microsoft.com/office/drawing/2014/main" id="{2927A3DA-E179-4FF0-B350-1E0897BED966}"/>
                </a:ext>
              </a:extLst>
            </p:cNvPr>
            <p:cNvSpPr/>
            <p:nvPr/>
          </p:nvSpPr>
          <p:spPr>
            <a:xfrm>
              <a:off x="0" y="467486"/>
              <a:ext cx="4762806" cy="169252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a:extLst>
                <a:ext uri="{FF2B5EF4-FFF2-40B4-BE49-F238E27FC236}">
                  <a16:creationId xmlns:a16="http://schemas.microsoft.com/office/drawing/2014/main" id="{C25BB1FE-4F0B-4850-AB56-962D5F70ABDB}"/>
                </a:ext>
              </a:extLst>
            </p:cNvPr>
            <p:cNvSpPr txBox="1">
              <a:spLocks noChangeArrowheads="1"/>
            </p:cNvSpPr>
            <p:nvPr/>
          </p:nvSpPr>
          <p:spPr bwMode="ltGray">
            <a:xfrm>
              <a:off x="157842" y="467482"/>
              <a:ext cx="4501244" cy="1692526"/>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15000"/>
                </a:lnSpc>
                <a:spcBef>
                  <a:spcPts val="0"/>
                </a:spcBef>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Thực trạng.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0"/>
                </a:spcBef>
                <a:buNone/>
              </a:pPr>
              <a:r>
                <a:rPr lang="en-US" sz="2400" b="1" dirty="0">
                  <a:latin typeface="Times New Roman" panose="02020603050405020304" pitchFamily="18" charset="0"/>
                  <a:ea typeface="Calibri" panose="020F0502020204030204" pitchFamily="34" charset="0"/>
                  <a:cs typeface="Times New Roman" panose="02020603050405020304" pitchFamily="18" charset="0"/>
                </a:rPr>
                <a:t>2</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.1. Thuận lợi: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8" name="Hộp Văn bản 7">
            <a:extLst>
              <a:ext uri="{FF2B5EF4-FFF2-40B4-BE49-F238E27FC236}">
                <a16:creationId xmlns:a16="http://schemas.microsoft.com/office/drawing/2014/main" id="{A7ACB21D-C89C-4740-B8A3-35E3346AD51B}"/>
              </a:ext>
            </a:extLst>
          </p:cNvPr>
          <p:cNvSpPr txBox="1"/>
          <p:nvPr/>
        </p:nvSpPr>
        <p:spPr>
          <a:xfrm>
            <a:off x="2710735" y="1477076"/>
            <a:ext cx="5811156" cy="3093154"/>
          </a:xfrm>
          <a:prstGeom prst="rect">
            <a:avLst/>
          </a:prstGeom>
          <a:noFill/>
        </p:spPr>
        <p:txBody>
          <a:bodyPr wrap="square">
            <a:spAutoFit/>
          </a:bodyPr>
          <a:lstStyle/>
          <a:p>
            <a:pPr algn="just">
              <a:lnSpc>
                <a:spcPct val="115000"/>
              </a:lnSpc>
            </a:pPr>
            <a:r>
              <a:rPr lang="pt-BR"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 Được sự quan tâm của các cấp lãnh đạo, BGH nhà trường đã trang bị đầy đủ cơ sở vật chất, trang thiết bị, đồ dùng dạy học hiện đại phục vụ cho các hoạt động của trẻ.</a:t>
            </a:r>
            <a:endParaRPr lang="en-US" sz="20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pt-BR"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 Sĩ số học sinh trong lớp đạt chuẩn theo quy </a:t>
            </a:r>
            <a:r>
              <a:rPr lang="pt-BR" sz="2000" dirty="0" smtClean="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định</a:t>
            </a:r>
            <a:endPar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r>
              <a:rPr lang="pt-BR"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Phụ huynh học sinh nhiệt tình quan tâm, phối hợp tốt trong việc giáo dục trẻ.</a:t>
            </a:r>
            <a:endPar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r>
              <a:rPr lang="pt-BR"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Trẻ đều có sức khỏe tốt, nhanh nhẹn, yêu thích các hoạt động trong trường, trong lớp.</a:t>
            </a:r>
            <a:endPar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3376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C267CC9-3764-4983-BF7A-45936BDC19EB}"/>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877" r="4537"/>
          <a:stretch/>
        </p:blipFill>
        <p:spPr bwMode="auto">
          <a:xfrm rot="16200000">
            <a:off x="2666997"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AF5D3F10-93E0-FB5B-59F3-71822A7F82FD}"/>
              </a:ext>
            </a:extLst>
          </p:cNvPr>
          <p:cNvGrpSpPr/>
          <p:nvPr/>
        </p:nvGrpSpPr>
        <p:grpSpPr>
          <a:xfrm>
            <a:off x="4172855" y="459314"/>
            <a:ext cx="3846285" cy="656738"/>
            <a:chOff x="0" y="467486"/>
            <a:chExt cx="4762806" cy="1692522"/>
          </a:xfrm>
          <a:solidFill>
            <a:srgbClr val="A9C280"/>
          </a:solidFill>
        </p:grpSpPr>
        <p:sp>
          <p:nvSpPr>
            <p:cNvPr id="3" name="Hình chữ nhật: Góc Tròn 2">
              <a:extLst>
                <a:ext uri="{FF2B5EF4-FFF2-40B4-BE49-F238E27FC236}">
                  <a16:creationId xmlns:a16="http://schemas.microsoft.com/office/drawing/2014/main" id="{3D93724C-E600-A6B4-E732-AA9E31182CC7}"/>
                </a:ext>
              </a:extLst>
            </p:cNvPr>
            <p:cNvSpPr/>
            <p:nvPr/>
          </p:nvSpPr>
          <p:spPr>
            <a:xfrm>
              <a:off x="0" y="467486"/>
              <a:ext cx="4762806" cy="169252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0000"/>
                </a:solidFill>
              </a:endParaRPr>
            </a:p>
          </p:txBody>
        </p:sp>
        <p:sp>
          <p:nvSpPr>
            <p:cNvPr id="5" name="Text Box 3">
              <a:extLst>
                <a:ext uri="{FF2B5EF4-FFF2-40B4-BE49-F238E27FC236}">
                  <a16:creationId xmlns:a16="http://schemas.microsoft.com/office/drawing/2014/main" id="{AD43D9C4-3FE4-4035-0809-D5B253D6A460}"/>
                </a:ext>
              </a:extLst>
            </p:cNvPr>
            <p:cNvSpPr txBox="1">
              <a:spLocks noChangeArrowheads="1"/>
            </p:cNvSpPr>
            <p:nvPr/>
          </p:nvSpPr>
          <p:spPr bwMode="ltGray">
            <a:xfrm>
              <a:off x="157842" y="607472"/>
              <a:ext cx="4501244" cy="1412541"/>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15000"/>
                </a:lnSpc>
                <a:spcBef>
                  <a:spcPts val="0"/>
                </a:spcBef>
                <a:buNone/>
              </a:pPr>
              <a:r>
                <a:rPr lang="en-US" sz="2800" b="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2.2</a:t>
              </a:r>
              <a:r>
                <a:rPr lang="en-US" sz="2800" b="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Khó khăn</a:t>
              </a:r>
              <a:r>
                <a:rPr lang="vi-VN" sz="2800" b="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7" name="Hộp Văn bản 6">
            <a:extLst>
              <a:ext uri="{FF2B5EF4-FFF2-40B4-BE49-F238E27FC236}">
                <a16:creationId xmlns:a16="http://schemas.microsoft.com/office/drawing/2014/main" id="{72F51829-F49D-A662-F0D0-BE4A2D07D8A1}"/>
              </a:ext>
            </a:extLst>
          </p:cNvPr>
          <p:cNvSpPr txBox="1"/>
          <p:nvPr/>
        </p:nvSpPr>
        <p:spPr>
          <a:xfrm>
            <a:off x="2410737" y="1524806"/>
            <a:ext cx="8000361" cy="2897203"/>
          </a:xfrm>
          <a:prstGeom prst="rect">
            <a:avLst/>
          </a:prstGeom>
          <a:noFill/>
        </p:spPr>
        <p:txBody>
          <a:bodyPr wrap="square">
            <a:spAutoFit/>
          </a:bodyPr>
          <a:lstStyle/>
          <a:p>
            <a:pPr indent="457200" algn="just">
              <a:lnSpc>
                <a:spcPct val="115000"/>
              </a:lnSpc>
              <a:spcAft>
                <a:spcPts val="1000"/>
              </a:spcAft>
            </a:pPr>
            <a:r>
              <a:rPr lang="pt-BR" sz="24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BR" sz="2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100% số trẻ mới đến lớp lần đầu vẫn còn khóc nhiều do chưa quen với cô và các bạn, nhiều cháu sinh vào cuối năm vẫn còn non nớt nên sự phát triển ngôn ngữ chưa đồng đều.</a:t>
            </a:r>
            <a:endParaRPr lang="en-US" sz="2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1000"/>
              </a:spcAft>
            </a:pPr>
            <a:r>
              <a:rPr lang="pt-BR" sz="24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pt-BR" sz="2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Vốn từ của trẻ còn rất ít, khi phát âm trẻ thường bỏ bớt từ.</a:t>
            </a:r>
            <a:endParaRPr lang="en-US" sz="2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1000"/>
              </a:spcAft>
            </a:pPr>
            <a:r>
              <a:rPr lang="pt-BR" sz="2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 Nhiều cháu còn không chịu nói theo cô. Mỗi cháu lại có 1 sở thích và cá tính khác nhau</a:t>
            </a:r>
            <a:r>
              <a:rPr lang="pt-BR" sz="2400" dirty="0" smtClean="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Tuyển Tập 18 Hình Nền Mầm Non Dành Cho Trẻ Em Vô Cùng - Teachers Vector -  (1500x766) Png Clipart Download">
            <a:extLst>
              <a:ext uri="{FF2B5EF4-FFF2-40B4-BE49-F238E27FC236}">
                <a16:creationId xmlns:a16="http://schemas.microsoft.com/office/drawing/2014/main" id="{6BD781A9-436E-0566-D673-7451D81E5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371" y="4232052"/>
            <a:ext cx="5204736" cy="26579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nền mầm non đẹp, hình nền mầm non powerpoint đẹp - QuanTriMang.com">
            <a:extLst>
              <a:ext uri="{FF2B5EF4-FFF2-40B4-BE49-F238E27FC236}">
                <a16:creationId xmlns:a16="http://schemas.microsoft.com/office/drawing/2014/main" id="{06666C03-66F9-FFBC-6A2D-93ED02A3AF4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429" t="61049" r="2238"/>
          <a:stretch/>
        </p:blipFill>
        <p:spPr bwMode="auto">
          <a:xfrm>
            <a:off x="2583543" y="5089434"/>
            <a:ext cx="5872394" cy="17845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071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076" name="Picture 4" descr="Background mầm non đẹp">
            <a:extLst>
              <a:ext uri="{FF2B5EF4-FFF2-40B4-BE49-F238E27FC236}">
                <a16:creationId xmlns:a16="http://schemas.microsoft.com/office/drawing/2014/main" id="{CC057B3E-8FC6-4DB7-4AE4-1A1EB336B9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12"/>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E82B89CF-5C6F-E207-1DE4-5BBACA7D5BF1}"/>
              </a:ext>
            </a:extLst>
          </p:cNvPr>
          <p:cNvSpPr>
            <a:spLocks noChangeArrowheads="1"/>
          </p:cNvSpPr>
          <p:nvPr/>
        </p:nvSpPr>
        <p:spPr bwMode="auto">
          <a:xfrm>
            <a:off x="644576" y="771646"/>
            <a:ext cx="11287593" cy="52322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22860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accent1">
                    <a:lumMod val="75000"/>
                  </a:schemeClr>
                </a:solidFill>
                <a:effectLst/>
                <a:latin typeface="Arial" panose="020B0604020202020204" pitchFamily="34" charset="0"/>
                <a:ea typeface="Calibri" panose="020F0502020204030204" pitchFamily="34" charset="0"/>
                <a:cs typeface="Times New Roman" panose="02020603050405020304" pitchFamily="18" charset="0"/>
              </a:rPr>
              <a:t>*Thực trạng khảo sát lớp nhà trẻ </a:t>
            </a:r>
            <a:r>
              <a:rPr kumimoji="0" lang="en-US" altLang="en-US" sz="2800" b="0" i="0" u="none" strike="noStrike" cap="none" normalizeH="0" baseline="0" smtClean="0">
                <a:ln>
                  <a:noFill/>
                </a:ln>
                <a:solidFill>
                  <a:schemeClr val="accent1">
                    <a:lumMod val="75000"/>
                  </a:schemeClr>
                </a:solidFill>
                <a:effectLst/>
                <a:latin typeface="Arial" panose="020B0604020202020204" pitchFamily="34" charset="0"/>
                <a:ea typeface="Calibri" panose="020F0502020204030204" pitchFamily="34" charset="0"/>
                <a:cs typeface="Times New Roman" panose="02020603050405020304" pitchFamily="18" charset="0"/>
              </a:rPr>
              <a:t>D1</a:t>
            </a:r>
            <a:r>
              <a:rPr kumimoji="0" lang="en-US" altLang="en-US" sz="2800" b="0" i="0" u="none" strike="noStrike" cap="none" normalizeH="0" smtClean="0">
                <a:ln>
                  <a:noFill/>
                </a:ln>
                <a:solidFill>
                  <a:schemeClr val="accent1">
                    <a:lumMod val="75000"/>
                  </a:schemeClr>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800" b="0" i="0" u="none" strike="noStrike" cap="none" normalizeH="0" baseline="0" smtClean="0">
                <a:ln>
                  <a:noFill/>
                </a:ln>
                <a:solidFill>
                  <a:schemeClr val="accent1">
                    <a:lumMod val="75000"/>
                  </a:schemeClr>
                </a:solidFill>
                <a:effectLst/>
                <a:latin typeface="Arial" panose="020B0604020202020204" pitchFamily="34" charset="0"/>
                <a:ea typeface="Calibri" panose="020F0502020204030204" pitchFamily="34" charset="0"/>
                <a:cs typeface="Times New Roman" panose="02020603050405020304" pitchFamily="18" charset="0"/>
              </a:rPr>
              <a:t>về </a:t>
            </a:r>
            <a:r>
              <a:rPr kumimoji="0" lang="en-US" altLang="en-US" sz="2800" b="0" i="0" u="none" strike="noStrike" cap="none" normalizeH="0" baseline="0">
                <a:ln>
                  <a:noFill/>
                </a:ln>
                <a:solidFill>
                  <a:schemeClr val="accent1">
                    <a:lumMod val="75000"/>
                  </a:schemeClr>
                </a:solidFill>
                <a:effectLst/>
                <a:latin typeface="Arial" panose="020B0604020202020204" pitchFamily="34" charset="0"/>
                <a:ea typeface="Calibri" panose="020F0502020204030204" pitchFamily="34" charset="0"/>
                <a:cs typeface="Times New Roman" panose="02020603050405020304" pitchFamily="18" charset="0"/>
              </a:rPr>
              <a:t>khả năng ngôn ngữ của trẻ:</a:t>
            </a:r>
            <a:endParaRPr kumimoji="0" lang="en-US" altLang="en-US" sz="2000" b="0" i="0" u="none" strike="noStrike" cap="none" normalizeH="0" baseline="0">
              <a:ln>
                <a:noFill/>
              </a:ln>
              <a:solidFill>
                <a:schemeClr val="accent1">
                  <a:lumMod val="75000"/>
                </a:schemeClr>
              </a:solidFill>
              <a:effectLst/>
              <a:latin typeface="Arial" panose="020B0604020202020204" pitchFamily="34" charset="0"/>
            </a:endParaRPr>
          </a:p>
        </p:txBody>
      </p:sp>
      <p:graphicFrame>
        <p:nvGraphicFramePr>
          <p:cNvPr id="2" name="Bảng 1">
            <a:extLst>
              <a:ext uri="{FF2B5EF4-FFF2-40B4-BE49-F238E27FC236}">
                <a16:creationId xmlns:a16="http://schemas.microsoft.com/office/drawing/2014/main" id="{DF163E0D-919F-7883-87C5-DF4A52979D28}"/>
              </a:ext>
            </a:extLst>
          </p:cNvPr>
          <p:cNvGraphicFramePr>
            <a:graphicFrameLocks noGrp="1"/>
          </p:cNvGraphicFramePr>
          <p:nvPr>
            <p:extLst>
              <p:ext uri="{D42A27DB-BD31-4B8C-83A1-F6EECF244321}">
                <p14:modId xmlns:p14="http://schemas.microsoft.com/office/powerpoint/2010/main" val="222149815"/>
              </p:ext>
            </p:extLst>
          </p:nvPr>
        </p:nvGraphicFramePr>
        <p:xfrm>
          <a:off x="1683656" y="1407181"/>
          <a:ext cx="8897258" cy="3208362"/>
        </p:xfrm>
        <a:graphic>
          <a:graphicData uri="http://schemas.openxmlformats.org/drawingml/2006/table">
            <a:tbl>
              <a:tblPr firstRow="1" bandRow="1">
                <a:tableStyleId>{5940675A-B579-460E-94D1-54222C63F5DA}</a:tableStyleId>
              </a:tblPr>
              <a:tblGrid>
                <a:gridCol w="2555578">
                  <a:extLst>
                    <a:ext uri="{9D8B030D-6E8A-4147-A177-3AD203B41FA5}">
                      <a16:colId xmlns:a16="http://schemas.microsoft.com/office/drawing/2014/main" val="2775518776"/>
                    </a:ext>
                  </a:extLst>
                </a:gridCol>
                <a:gridCol w="1405485">
                  <a:extLst>
                    <a:ext uri="{9D8B030D-6E8A-4147-A177-3AD203B41FA5}">
                      <a16:colId xmlns:a16="http://schemas.microsoft.com/office/drawing/2014/main" val="1276460915"/>
                    </a:ext>
                  </a:extLst>
                </a:gridCol>
                <a:gridCol w="2555578">
                  <a:extLst>
                    <a:ext uri="{9D8B030D-6E8A-4147-A177-3AD203B41FA5}">
                      <a16:colId xmlns:a16="http://schemas.microsoft.com/office/drawing/2014/main" val="2721070404"/>
                    </a:ext>
                  </a:extLst>
                </a:gridCol>
                <a:gridCol w="2380617">
                  <a:extLst>
                    <a:ext uri="{9D8B030D-6E8A-4147-A177-3AD203B41FA5}">
                      <a16:colId xmlns:a16="http://schemas.microsoft.com/office/drawing/2014/main" val="3735528677"/>
                    </a:ext>
                  </a:extLst>
                </a:gridCol>
              </a:tblGrid>
              <a:tr h="567204">
                <a:tc rowSpan="2">
                  <a:txBody>
                    <a:bodyPr/>
                    <a:lstStyle/>
                    <a:p>
                      <a:pPr algn="ctr">
                        <a:lnSpc>
                          <a:spcPct val="115000"/>
                        </a:lnSpc>
                        <a:spcAft>
                          <a:spcPts val="1000"/>
                        </a:spcAft>
                      </a:pPr>
                      <a:r>
                        <a:rPr lang="vi-VN" sz="2000" kern="1200">
                          <a:effectLst/>
                        </a:rPr>
                        <a:t>Phân loại khả năng </a:t>
                      </a:r>
                      <a:r>
                        <a:rPr lang="en-US" sz="2400" kern="1200">
                          <a:effectLst/>
                          <a:latin typeface="Times New Roman" panose="02020603050405020304" pitchFamily="18" charset="0"/>
                          <a:cs typeface="Times New Roman" panose="02020603050405020304" pitchFamily="18" charset="0"/>
                        </a:rPr>
                        <a:t>vốn từ </a:t>
                      </a:r>
                      <a:r>
                        <a:rPr lang="vi-VN" sz="2000" kern="1200">
                          <a:effectLst/>
                        </a:rPr>
                        <a:t>của trẻ</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15000"/>
                        </a:lnSpc>
                        <a:spcAft>
                          <a:spcPts val="1000"/>
                        </a:spcAft>
                      </a:pPr>
                      <a:r>
                        <a:rPr lang="vi-VN" sz="2000" kern="1200">
                          <a:effectLst/>
                        </a:rPr>
                        <a:t>Số lượng trẻ</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1000"/>
                        </a:spcAft>
                      </a:pPr>
                      <a:r>
                        <a:rPr lang="vi-VN" sz="2000" kern="1200">
                          <a:effectLst/>
                        </a:rPr>
                        <a:t>Đầu năm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310901663"/>
                  </a:ext>
                </a:extLst>
              </a:tr>
              <a:tr h="606976">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vi-VN" sz="2000" kern="1200">
                          <a:effectLst/>
                        </a:rPr>
                        <a:t>SL</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vi-VN" sz="2000" kern="1200">
                          <a:effectLst/>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0293900"/>
                  </a:ext>
                </a:extLst>
              </a:tr>
              <a:tr h="502921">
                <a:tc>
                  <a:txBody>
                    <a:bodyPr/>
                    <a:lstStyle/>
                    <a:p>
                      <a:pPr algn="ctr">
                        <a:lnSpc>
                          <a:spcPct val="115000"/>
                        </a:lnSpc>
                        <a:spcAft>
                          <a:spcPts val="1000"/>
                        </a:spcAft>
                      </a:pPr>
                      <a:r>
                        <a:rPr lang="vi-VN" sz="2000" kern="1200">
                          <a:effectLst/>
                        </a:rPr>
                        <a:t>Tốt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rPr>
                        <a:t>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6786789"/>
                  </a:ext>
                </a:extLst>
              </a:tr>
              <a:tr h="523719">
                <a:tc>
                  <a:txBody>
                    <a:bodyPr/>
                    <a:lstStyle/>
                    <a:p>
                      <a:pPr algn="ctr">
                        <a:lnSpc>
                          <a:spcPct val="115000"/>
                        </a:lnSpc>
                        <a:spcAft>
                          <a:spcPts val="1000"/>
                        </a:spcAft>
                      </a:pPr>
                      <a:r>
                        <a:rPr lang="vi-VN" sz="2000" kern="1200">
                          <a:effectLst/>
                        </a:rPr>
                        <a:t>Khá</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rPr>
                        <a:t>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rPr>
                        <a:t>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rPr>
                        <a:t>30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2104719"/>
                  </a:ext>
                </a:extLst>
              </a:tr>
              <a:tr h="520882">
                <a:tc>
                  <a:txBody>
                    <a:bodyPr/>
                    <a:lstStyle/>
                    <a:p>
                      <a:pPr algn="ctr">
                        <a:lnSpc>
                          <a:spcPct val="115000"/>
                        </a:lnSpc>
                        <a:spcAft>
                          <a:spcPts val="1000"/>
                        </a:spcAft>
                      </a:pPr>
                      <a:r>
                        <a:rPr lang="vi-VN" sz="2000" kern="1200">
                          <a:effectLst/>
                        </a:rPr>
                        <a:t>TB</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rPr>
                        <a:t>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rPr>
                        <a:t>25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5213100"/>
                  </a:ext>
                </a:extLst>
              </a:tr>
              <a:tr h="486660">
                <a:tc>
                  <a:txBody>
                    <a:bodyPr/>
                    <a:lstStyle/>
                    <a:p>
                      <a:pPr algn="ctr">
                        <a:lnSpc>
                          <a:spcPct val="115000"/>
                        </a:lnSpc>
                        <a:spcAft>
                          <a:spcPts val="1000"/>
                        </a:spcAft>
                      </a:pPr>
                      <a:r>
                        <a:rPr lang="vi-VN" sz="2000" kern="1200">
                          <a:effectLst/>
                        </a:rPr>
                        <a:t>Kém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a:effectLst/>
                        </a:rPr>
                        <a:t>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rPr>
                        <a:t>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200">
                          <a:effectLst/>
                        </a:rPr>
                        <a:t>35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1467716"/>
                  </a:ext>
                </a:extLst>
              </a:tr>
            </a:tbl>
          </a:graphicData>
        </a:graphic>
      </p:graphicFrame>
    </p:spTree>
    <p:extLst>
      <p:ext uri="{BB962C8B-B14F-4D97-AF65-F5344CB8AC3E}">
        <p14:creationId xmlns:p14="http://schemas.microsoft.com/office/powerpoint/2010/main" val="1867507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08C5D7D-1F34-B1A0-CC68-A298DC71F05D}"/>
              </a:ext>
            </a:extLst>
          </p:cNvPr>
          <p:cNvSpPr>
            <a:spLocks noGrp="1"/>
          </p:cNvSpPr>
          <p:nvPr>
            <p:ph type="title"/>
          </p:nvPr>
        </p:nvSpPr>
        <p:spPr/>
        <p:txBody>
          <a:bodyPr/>
          <a:lstStyle/>
          <a:p>
            <a:endParaRPr lang="en-US"/>
          </a:p>
        </p:txBody>
      </p:sp>
      <p:pic>
        <p:nvPicPr>
          <p:cNvPr id="6" name="Hình ảnh 5">
            <a:extLst>
              <a:ext uri="{FF2B5EF4-FFF2-40B4-BE49-F238E27FC236}">
                <a16:creationId xmlns:a16="http://schemas.microsoft.com/office/drawing/2014/main" id="{F3D48B7A-F3ED-5DDD-D687-07A8B92CEF9D}"/>
              </a:ext>
            </a:extLst>
          </p:cNvPr>
          <p:cNvPicPr>
            <a:picLocks noChangeAspect="1"/>
          </p:cNvPicPr>
          <p:nvPr/>
        </p:nvPicPr>
        <p:blipFill>
          <a:blip r:embed="rId2"/>
          <a:stretch>
            <a:fillRect/>
          </a:stretch>
        </p:blipFill>
        <p:spPr>
          <a:xfrm>
            <a:off x="0" y="0"/>
            <a:ext cx="12192000" cy="6858000"/>
          </a:xfrm>
          <a:prstGeom prst="rect">
            <a:avLst/>
          </a:prstGeom>
        </p:spPr>
      </p:pic>
      <p:sp>
        <p:nvSpPr>
          <p:cNvPr id="11" name="Hộp Văn bản 10">
            <a:extLst>
              <a:ext uri="{FF2B5EF4-FFF2-40B4-BE49-F238E27FC236}">
                <a16:creationId xmlns:a16="http://schemas.microsoft.com/office/drawing/2014/main" id="{466797EA-D8AB-97E0-7733-72591726A9FD}"/>
              </a:ext>
            </a:extLst>
          </p:cNvPr>
          <p:cNvSpPr txBox="1"/>
          <p:nvPr/>
        </p:nvSpPr>
        <p:spPr>
          <a:xfrm>
            <a:off x="846038" y="2004204"/>
            <a:ext cx="5033249" cy="3970318"/>
          </a:xfrm>
          <a:prstGeom prst="rect">
            <a:avLst/>
          </a:prstGeom>
          <a:noFill/>
        </p:spPr>
        <p:txBody>
          <a:bodyPr wrap="square">
            <a:spAutoFit/>
          </a:bodyPr>
          <a:lstStyle/>
          <a:p>
            <a:pPr algn="just"/>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triển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vốn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trẻ</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thông</a:t>
            </a:r>
            <a:r>
              <a:rPr lang="en-US" sz="2800" b="1" i="1" dirty="0">
                <a:latin typeface="Times New Roman" panose="02020603050405020304" pitchFamily="18" charset="0"/>
                <a:cs typeface="Times New Roman" panose="02020603050405020304" pitchFamily="18" charset="0"/>
              </a:rPr>
              <a:t> qua </a:t>
            </a:r>
            <a:r>
              <a:rPr lang="en-US" sz="2800" b="1" i="1" dirty="0" err="1">
                <a:latin typeface="Times New Roman" panose="02020603050405020304" pitchFamily="18" charset="0"/>
                <a:cs typeface="Times New Roman" panose="02020603050405020304" pitchFamily="18" charset="0"/>
              </a:rPr>
              <a:t>hoạt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độn</a:t>
            </a:r>
            <a:r>
              <a:rPr lang="vi-VN" sz="2800" b="1" i="1" dirty="0">
                <a:latin typeface="Times New Roman" panose="02020603050405020304" pitchFamily="18" charset="0"/>
                <a:cs typeface="Times New Roman" panose="02020603050405020304" pitchFamily="18" charset="0"/>
              </a:rPr>
              <a:t>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nhận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biết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tập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nói</a:t>
            </a:r>
            <a:r>
              <a:rPr lang="en-US" sz="2800" b="1"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lắp</a:t>
            </a:r>
            <a:r>
              <a:rPr lang="en-US" sz="2800" dirty="0" smtClean="0">
                <a:latin typeface="Times New Roman" panose="02020603050405020304" pitchFamily="18" charset="0"/>
                <a:cs typeface="Times New Roman" panose="02020603050405020304" pitchFamily="18" charset="0"/>
              </a:rPr>
              <a:t>.</a:t>
            </a:r>
            <a:r>
              <a:rPr lang="en-US" sz="2800" b="1"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4" name="Text Box 3">
            <a:extLst>
              <a:ext uri="{FF2B5EF4-FFF2-40B4-BE49-F238E27FC236}">
                <a16:creationId xmlns:a16="http://schemas.microsoft.com/office/drawing/2014/main" id="{D8ED968D-E67C-2CC7-7207-23F9045DC42C}"/>
              </a:ext>
            </a:extLst>
          </p:cNvPr>
          <p:cNvSpPr txBox="1">
            <a:spLocks noChangeArrowheads="1"/>
          </p:cNvSpPr>
          <p:nvPr/>
        </p:nvSpPr>
        <p:spPr bwMode="ltGray">
          <a:xfrm>
            <a:off x="0" y="99553"/>
            <a:ext cx="4412343" cy="560153"/>
          </a:xfrm>
          <a:prstGeom prst="rect">
            <a:avLst/>
          </a:prstGeom>
          <a:solidFill>
            <a:srgbClr val="E9FED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5000"/>
              </a:lnSpc>
              <a:spcBef>
                <a:spcPct val="0"/>
              </a:spcBef>
              <a:spcAft>
                <a:spcPts val="800"/>
              </a:spcAft>
              <a:buNone/>
            </a:pPr>
            <a:r>
              <a:rPr lang="en-US" altLang="en-US" sz="2800" b="1" dirty="0">
                <a:solidFill>
                  <a:srgbClr val="002060"/>
                </a:solidFill>
                <a:latin typeface="Arial" panose="020B0604020202020204" pitchFamily="34" charset="0"/>
              </a:rPr>
              <a:t>3 . </a:t>
            </a:r>
            <a:r>
              <a:rPr lang="en-US" altLang="en-US" sz="2800" b="1" dirty="0" err="1">
                <a:solidFill>
                  <a:srgbClr val="002060"/>
                </a:solidFill>
                <a:latin typeface="Times New Roman" panose="02020603050405020304" pitchFamily="18" charset="0"/>
                <a:cs typeface="Times New Roman" panose="02020603050405020304" pitchFamily="18" charset="0"/>
              </a:rPr>
              <a:t>Biện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pháp</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thực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hiện</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8C5B9028-08C1-0F13-2E1C-19FB7983AECB}"/>
              </a:ext>
            </a:extLst>
          </p:cNvPr>
          <p:cNvSpPr txBox="1"/>
          <p:nvPr/>
        </p:nvSpPr>
        <p:spPr>
          <a:xfrm>
            <a:off x="541383" y="811846"/>
            <a:ext cx="6175828" cy="830997"/>
          </a:xfrm>
          <a:prstGeom prst="rect">
            <a:avLst/>
          </a:prstGeom>
          <a:noFill/>
        </p:spPr>
        <p:txBody>
          <a:bodyPr wrap="square">
            <a:spAutoFit/>
          </a:bodyPr>
          <a:lstStyle/>
          <a:p>
            <a:r>
              <a:rPr lang="pt-BR" sz="2400" b="1" dirty="0">
                <a:solidFill>
                  <a:schemeClr val="accent1">
                    <a:lumMod val="75000"/>
                  </a:schemeClr>
                </a:solidFill>
                <a:latin typeface="Times New Roman" panose="02020603050405020304" pitchFamily="18" charset="0"/>
                <a:cs typeface="Times New Roman" panose="02020603050405020304" pitchFamily="18" charset="0"/>
              </a:rPr>
              <a:t>3.1. Chú trọng phát triển vốn từ cho trẻ thông qua các hoạt động chơi - tập có chủ định.</a:t>
            </a:r>
            <a:r>
              <a:rPr lang="en-US" sz="2400" b="1" i="1" dirty="0"/>
              <a:t> </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9727" y="1494652"/>
            <a:ext cx="3385894" cy="224395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457" y="4113264"/>
            <a:ext cx="3365164" cy="2370083"/>
          </a:xfrm>
          <a:prstGeom prst="rect">
            <a:avLst/>
          </a:prstGeom>
        </p:spPr>
      </p:pic>
    </p:spTree>
    <p:extLst>
      <p:ext uri="{BB962C8B-B14F-4D97-AF65-F5344CB8AC3E}">
        <p14:creationId xmlns:p14="http://schemas.microsoft.com/office/powerpoint/2010/main" val="183839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oa, cây&#10;&#10;Mô tả được tạo tự động">
            <a:extLst>
              <a:ext uri="{FF2B5EF4-FFF2-40B4-BE49-F238E27FC236}">
                <a16:creationId xmlns:a16="http://schemas.microsoft.com/office/drawing/2014/main" id="{34DB20DB-99D4-4936-4FE2-3D15E8ABD1B6}"/>
              </a:ext>
            </a:extLst>
          </p:cNvPr>
          <p:cNvPicPr>
            <a:picLocks noChangeAspect="1"/>
          </p:cNvPicPr>
          <p:nvPr/>
        </p:nvPicPr>
        <p:blipFill>
          <a:blip r:embed="rId2"/>
          <a:stretch>
            <a:fillRect/>
          </a:stretch>
        </p:blipFill>
        <p:spPr>
          <a:xfrm>
            <a:off x="16626" y="0"/>
            <a:ext cx="12158748" cy="6858000"/>
          </a:xfrm>
          <a:prstGeom prst="rect">
            <a:avLst/>
          </a:prstGeom>
        </p:spPr>
      </p:pic>
      <p:sp>
        <p:nvSpPr>
          <p:cNvPr id="5" name="Hộp Văn bản 4">
            <a:extLst>
              <a:ext uri="{FF2B5EF4-FFF2-40B4-BE49-F238E27FC236}">
                <a16:creationId xmlns:a16="http://schemas.microsoft.com/office/drawing/2014/main" id="{2A16F52A-1A18-3F12-B3F8-7F14C83FBE86}"/>
              </a:ext>
            </a:extLst>
          </p:cNvPr>
          <p:cNvSpPr txBox="1"/>
          <p:nvPr/>
        </p:nvSpPr>
        <p:spPr>
          <a:xfrm>
            <a:off x="157719" y="638353"/>
            <a:ext cx="5196113" cy="3908762"/>
          </a:xfrm>
          <a:prstGeom prst="rect">
            <a:avLst/>
          </a:prstGeom>
          <a:noFill/>
        </p:spPr>
        <p:txBody>
          <a:bodyPr wrap="square">
            <a:spAutoFit/>
          </a:bodyPr>
          <a:lstStyle/>
          <a:p>
            <a:pPr indent="457200" algn="just" fontAlgn="base"/>
            <a:r>
              <a:rPr lang="en-US" sz="2800" b="1" kern="12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effectLst/>
                <a:latin typeface="Times New Roman" panose="02020603050405020304" pitchFamily="18" charset="0"/>
                <a:cs typeface="Times New Roman" panose="02020603050405020304" pitchFamily="18" charset="0"/>
              </a:rPr>
              <a:t>Phát</a:t>
            </a:r>
            <a:r>
              <a:rPr lang="en-US" sz="2800" b="1" kern="12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effectLst/>
                <a:latin typeface="Times New Roman" panose="02020603050405020304" pitchFamily="18" charset="0"/>
                <a:cs typeface="Times New Roman" panose="02020603050405020304" pitchFamily="18" charset="0"/>
              </a:rPr>
              <a:t>triển</a:t>
            </a:r>
            <a:r>
              <a:rPr lang="en-US" sz="2800" b="1" kern="12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effectLst/>
                <a:latin typeface="Times New Roman" panose="02020603050405020304" pitchFamily="18" charset="0"/>
                <a:cs typeface="Times New Roman" panose="02020603050405020304" pitchFamily="18" charset="0"/>
              </a:rPr>
              <a:t>vốn</a:t>
            </a:r>
            <a:r>
              <a:rPr lang="en-US" sz="2800" b="1" kern="12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effectLst/>
                <a:latin typeface="Times New Roman" panose="02020603050405020304" pitchFamily="18" charset="0"/>
                <a:cs typeface="Times New Roman" panose="02020603050405020304" pitchFamily="18" charset="0"/>
              </a:rPr>
              <a:t>từ</a:t>
            </a:r>
            <a:r>
              <a:rPr lang="en-US" sz="2800" b="1" kern="12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effectLst/>
                <a:latin typeface="Times New Roman" panose="02020603050405020304" pitchFamily="18" charset="0"/>
                <a:cs typeface="Times New Roman" panose="02020603050405020304" pitchFamily="18" charset="0"/>
              </a:rPr>
              <a:t>cho</a:t>
            </a:r>
            <a:r>
              <a:rPr lang="en-US" sz="2800" b="1" kern="12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effectLst/>
                <a:latin typeface="Times New Roman" panose="02020603050405020304" pitchFamily="18" charset="0"/>
                <a:cs typeface="Times New Roman" panose="02020603050405020304" pitchFamily="18" charset="0"/>
              </a:rPr>
              <a:t>trẻ</a:t>
            </a:r>
            <a:r>
              <a:rPr lang="en-US" sz="2800" b="1" kern="12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effectLst/>
                <a:latin typeface="Times New Roman" panose="02020603050405020304" pitchFamily="18" charset="0"/>
                <a:cs typeface="Times New Roman" panose="02020603050405020304" pitchFamily="18" charset="0"/>
              </a:rPr>
              <a:t>thông</a:t>
            </a:r>
            <a:r>
              <a:rPr lang="vi-VN" sz="2800" b="1" kern="1200" dirty="0">
                <a:solidFill>
                  <a:schemeClr val="accent1">
                    <a:lumMod val="75000"/>
                  </a:schemeClr>
                </a:solidFill>
                <a:effectLst/>
                <a:latin typeface="Times New Roman" panose="02020603050405020304" pitchFamily="18" charset="0"/>
                <a:cs typeface="Times New Roman" panose="02020603050405020304" pitchFamily="18" charset="0"/>
              </a:rPr>
              <a:t> qua thơ truyện:</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r>
              <a:rPr lang="vi-VN" sz="2400" kern="12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198" y="2184660"/>
            <a:ext cx="4081561" cy="3416039"/>
          </a:xfrm>
          <a:prstGeom prst="rect">
            <a:avLst/>
          </a:prstGeom>
        </p:spPr>
      </p:pic>
    </p:spTree>
    <p:extLst>
      <p:ext uri="{BB962C8B-B14F-4D97-AF65-F5344CB8AC3E}">
        <p14:creationId xmlns:p14="http://schemas.microsoft.com/office/powerpoint/2010/main" val="857013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5F52799-9031-4AA6-80F2-5BB3500F2C5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5976" b="5885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8B3AFA7-BCA3-42CB-AF5C-0B9A7387F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198"/>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B18C237E-2AF8-4238-A58D-61469567B317}"/>
              </a:ext>
            </a:extLst>
          </p:cNvPr>
          <p:cNvSpPr txBox="1"/>
          <p:nvPr/>
        </p:nvSpPr>
        <p:spPr>
          <a:xfrm>
            <a:off x="72570" y="326921"/>
            <a:ext cx="10207899" cy="2585323"/>
          </a:xfrm>
          <a:prstGeom prst="rect">
            <a:avLst/>
          </a:prstGeom>
          <a:noFill/>
        </p:spPr>
        <p:txBody>
          <a:bodyPr wrap="square">
            <a:spAutoFit/>
          </a:bodyPr>
          <a:lstStyle/>
          <a:p>
            <a:r>
              <a:rPr lang="pt-BR" sz="2400" b="1" dirty="0">
                <a:solidFill>
                  <a:schemeClr val="accent1">
                    <a:lumMod val="75000"/>
                  </a:schemeClr>
                </a:solidFill>
                <a:latin typeface="Times New Roman" panose="02020603050405020304" pitchFamily="18" charset="0"/>
                <a:cs typeface="Times New Roman" panose="02020603050405020304" pitchFamily="18" charset="0"/>
              </a:rPr>
              <a:t>3.2.</a:t>
            </a:r>
            <a:r>
              <a:rPr lang="vi-VN" sz="2400" b="1" dirty="0">
                <a:latin typeface="Times New Roman" panose="02020603050405020304" pitchFamily="18" charset="0"/>
                <a:cs typeface="Times New Roman" panose="02020603050405020304" pitchFamily="18" charset="0"/>
              </a:rPr>
              <a:t> </a:t>
            </a:r>
            <a:r>
              <a:rPr lang="pt-BR" sz="2400" b="1" dirty="0">
                <a:solidFill>
                  <a:schemeClr val="accent1">
                    <a:lumMod val="75000"/>
                  </a:schemeClr>
                </a:solidFill>
                <a:latin typeface="Times New Roman" panose="02020603050405020304" pitchFamily="18" charset="0"/>
                <a:cs typeface="Times New Roman" panose="02020603050405020304" pitchFamily="18" charset="0"/>
              </a:rPr>
              <a:t>Tăng cường phát triển vốn từ cho trẻ thông qua các hoạt động khác.</a:t>
            </a:r>
          </a:p>
          <a:p>
            <a:pPr indent="457200" algn="just">
              <a:lnSpc>
                <a:spcPct val="115000"/>
              </a:lnSpc>
            </a:pPr>
            <a:r>
              <a:rPr lang="pt-BR"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P</a:t>
            </a:r>
            <a:r>
              <a:rPr lang="pt-BR" sz="24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hát triển vốn từ cho trẻ thông qua giờ </a:t>
            </a:r>
            <a:r>
              <a:rPr lang="pt-BR" sz="2400" b="1" dirty="0" smtClean="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đón, trả </a:t>
            </a:r>
            <a:r>
              <a:rPr lang="pt-BR" sz="24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trẻ:</a:t>
            </a:r>
            <a:endParaRPr lang="en-US" sz="2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pPr>
            <a:r>
              <a:rPr lang="pt-BR" sz="2400" dirty="0">
                <a:latin typeface="Times New Roman" panose="02020603050405020304" pitchFamily="18" charset="0"/>
                <a:cs typeface="Times New Roman" panose="02020603050405020304" pitchFamily="18" charset="0"/>
              </a:rPr>
              <a:t>Giờ </a:t>
            </a:r>
            <a:r>
              <a:rPr lang="pt-BR" sz="2400" dirty="0" smtClean="0">
                <a:latin typeface="Times New Roman" panose="02020603050405020304" pitchFamily="18" charset="0"/>
                <a:cs typeface="Times New Roman" panose="02020603050405020304" pitchFamily="18" charset="0"/>
              </a:rPr>
              <a:t>đón, trả </a:t>
            </a:r>
            <a:r>
              <a:rPr lang="pt-BR" sz="2400" dirty="0">
                <a:latin typeface="Times New Roman" panose="02020603050405020304" pitchFamily="18" charset="0"/>
                <a:cs typeface="Times New Roman" panose="02020603050405020304" pitchFamily="18" charset="0"/>
              </a:rPr>
              <a:t>trẻ là lúc cần tạo không khí vui vẻ, lôi cuốn trẻ tới trường, tới lớp. Chính vì vậy tôi đã chủ động gần gũi, tích cực trò truyện với trẻ. Trò chuyện với trẻ là một hình thức đơn giản nhất để cung cấp vốn từ cho trẻ và phát triển ngôn ngữ cho </a:t>
            </a:r>
            <a:r>
              <a:rPr lang="pt-BR" sz="2400" dirty="0" smtClean="0">
                <a:latin typeface="Times New Roman" panose="02020603050405020304" pitchFamily="18" charset="0"/>
                <a:cs typeface="Times New Roman" panose="02020603050405020304" pitchFamily="18" charset="0"/>
              </a:rPr>
              <a:t>trẻ.</a:t>
            </a:r>
            <a:endParaRPr lang="en-US" sz="32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4427" y="2956011"/>
            <a:ext cx="4477407" cy="3358055"/>
          </a:xfrm>
          <a:prstGeom prst="rect">
            <a:avLst/>
          </a:prstGeom>
        </p:spPr>
      </p:pic>
    </p:spTree>
    <p:extLst>
      <p:ext uri="{BB962C8B-B14F-4D97-AF65-F5344CB8AC3E}">
        <p14:creationId xmlns:p14="http://schemas.microsoft.com/office/powerpoint/2010/main" val="2239373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61730538"/>
</p:tagLst>
</file>

<file path=ppt/theme/theme1.xml><?xml version="1.0" encoding="utf-8"?>
<a:theme xmlns:a="http://schemas.openxmlformats.org/drawingml/2006/main" name="Giọt nước">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TM04033925[[fn=Giọt nhỏ]]</Template>
  <TotalTime>5835</TotalTime>
  <Words>750</Words>
  <Application>Microsoft Office PowerPoint</Application>
  <PresentationFormat>Widescreen</PresentationFormat>
  <Paragraphs>103</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Times New Roman</vt:lpstr>
      <vt:lpstr>Tw Cen MT</vt:lpstr>
      <vt:lpstr>Giọt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Huế Đỗ</dc:creator>
  <cp:lastModifiedBy>Administrator</cp:lastModifiedBy>
  <cp:revision>79</cp:revision>
  <dcterms:created xsi:type="dcterms:W3CDTF">2022-01-07T23:09:18Z</dcterms:created>
  <dcterms:modified xsi:type="dcterms:W3CDTF">2023-11-13T13:35:37Z</dcterms:modified>
</cp:coreProperties>
</file>