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9" r:id="rId10"/>
    <p:sldId id="266" r:id="rId11"/>
    <p:sldId id="267" r:id="rId12"/>
    <p:sldId id="268"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2911"/>
    <a:srgbClr val="2C451B"/>
    <a:srgbClr val="2D6B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15" autoAdjust="0"/>
    <p:restoredTop sz="94660"/>
  </p:normalViewPr>
  <p:slideViewPr>
    <p:cSldViewPr snapToGrid="0">
      <p:cViewPr varScale="1">
        <p:scale>
          <a:sx n="87" d="100"/>
          <a:sy n="87" d="100"/>
        </p:scale>
        <p:origin x="90"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2C5B5E-5D27-4E07-A7A7-4FCE175BBF68}"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3968557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2C5B5E-5D27-4E07-A7A7-4FCE175BBF68}"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2429740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2C5B5E-5D27-4E07-A7A7-4FCE175BBF68}"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1238988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2C5B5E-5D27-4E07-A7A7-4FCE175BBF68}"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274378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2C5B5E-5D27-4E07-A7A7-4FCE175BBF68}"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3151497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2C5B5E-5D27-4E07-A7A7-4FCE175BBF68}"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3658907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2C5B5E-5D27-4E07-A7A7-4FCE175BBF68}" type="datetimeFigureOut">
              <a:rPr lang="en-US" smtClean="0"/>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1258035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2C5B5E-5D27-4E07-A7A7-4FCE175BBF68}" type="datetimeFigureOut">
              <a:rPr lang="en-US" smtClean="0"/>
              <a:t>11/14/2023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2868087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C5B5E-5D27-4E07-A7A7-4FCE175BBF68}" type="datetimeFigureOut">
              <a:rPr lang="en-US" smtClean="0"/>
              <a:t>11/14/2023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104802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2C5B5E-5D27-4E07-A7A7-4FCE175BBF68}"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2317680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2C5B5E-5D27-4E07-A7A7-4FCE175BBF68}"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B2672-9728-4D44-AC99-C3F950A3CBFC}" type="slidenum">
              <a:rPr lang="en-US" smtClean="0"/>
              <a:t>‹#›</a:t>
            </a:fld>
            <a:endParaRPr lang="en-US"/>
          </a:p>
        </p:txBody>
      </p:sp>
    </p:spTree>
    <p:extLst>
      <p:ext uri="{BB962C8B-B14F-4D97-AF65-F5344CB8AC3E}">
        <p14:creationId xmlns:p14="http://schemas.microsoft.com/office/powerpoint/2010/main" val="1648337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C5B5E-5D27-4E07-A7A7-4FCE175BBF68}" type="datetimeFigureOut">
              <a:rPr lang="en-US" smtClean="0"/>
              <a:t>11/14/2023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6B2672-9728-4D44-AC99-C3F950A3CBFC}" type="slidenum">
              <a:rPr lang="en-US" smtClean="0"/>
              <a:t>‹#›</a:t>
            </a:fld>
            <a:endParaRPr lang="en-US"/>
          </a:p>
        </p:txBody>
      </p:sp>
    </p:spTree>
    <p:extLst>
      <p:ext uri="{BB962C8B-B14F-4D97-AF65-F5344CB8AC3E}">
        <p14:creationId xmlns:p14="http://schemas.microsoft.com/office/powerpoint/2010/main" val="2202391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4" name="Rectangle 3"/>
          <p:cNvSpPr/>
          <p:nvPr/>
        </p:nvSpPr>
        <p:spPr>
          <a:xfrm>
            <a:off x="2975719" y="0"/>
            <a:ext cx="6096000" cy="707886"/>
          </a:xfrm>
          <a:prstGeom prst="rect">
            <a:avLst/>
          </a:prstGeom>
        </p:spPr>
        <p:txBody>
          <a:bodyPr>
            <a:spAutoFit/>
          </a:bodyPr>
          <a:lstStyle/>
          <a:p>
            <a:pPr algn="ctr">
              <a:defRPr/>
            </a:pPr>
            <a:r>
              <a:rPr lang="en-US" sz="2000" b="1">
                <a:ln w="11430"/>
                <a:solidFill>
                  <a:srgbClr val="1B2911"/>
                </a:solidFill>
                <a:effectLst>
                  <a:outerShdw blurRad="50800" dist="39000" dir="5460000" algn="tl">
                    <a:srgbClr val="000000">
                      <a:alpha val="38000"/>
                    </a:srgbClr>
                  </a:outerShdw>
                </a:effectLst>
                <a:latin typeface="Times New Roman" pitchFamily="18" charset="0"/>
                <a:cs typeface="Times New Roman" pitchFamily="18" charset="0"/>
              </a:rPr>
              <a:t>ỦY BAN NHÂN DÂN QUẬN LONG BIÊN</a:t>
            </a:r>
            <a:br>
              <a:rPr lang="en-US" sz="2000" b="1">
                <a:ln w="11430"/>
                <a:solidFill>
                  <a:srgbClr val="1B2911"/>
                </a:solidFill>
                <a:effectLst>
                  <a:outerShdw blurRad="50800" dist="39000" dir="5460000" algn="tl">
                    <a:srgbClr val="000000">
                      <a:alpha val="38000"/>
                    </a:srgbClr>
                  </a:outerShdw>
                </a:effectLst>
                <a:latin typeface="Times New Roman" pitchFamily="18" charset="0"/>
                <a:cs typeface="Times New Roman" pitchFamily="18" charset="0"/>
              </a:rPr>
            </a:br>
            <a:r>
              <a:rPr lang="en-US" sz="2000" b="1">
                <a:ln w="11430"/>
                <a:solidFill>
                  <a:srgbClr val="1B2911"/>
                </a:solidFill>
                <a:effectLst>
                  <a:outerShdw blurRad="50800" dist="39000" dir="5460000" algn="tl">
                    <a:srgbClr val="000000">
                      <a:alpha val="38000"/>
                    </a:srgbClr>
                  </a:outerShdw>
                </a:effectLst>
                <a:latin typeface="Times New Roman" pitchFamily="18" charset="0"/>
                <a:cs typeface="Times New Roman" pitchFamily="18" charset="0"/>
              </a:rPr>
              <a:t>TRƯỜNG MẦM NON NGUYỆT QUẾ</a:t>
            </a:r>
            <a:endParaRPr lang="en-US" sz="2800" b="1" dirty="0">
              <a:ln w="11430"/>
              <a:solidFill>
                <a:srgbClr val="1B2911"/>
              </a:solidFill>
              <a:effectLst>
                <a:outerShdw blurRad="50800" dist="39000" dir="5460000" algn="tl">
                  <a:srgbClr val="000000">
                    <a:alpha val="38000"/>
                  </a:srgbClr>
                </a:outerShdw>
              </a:effectLst>
              <a:latin typeface="Times New Roman" pitchFamily="18" charset="0"/>
              <a:cs typeface="Times New Roman" pitchFamily="18" charset="0"/>
            </a:endParaRPr>
          </a:p>
        </p:txBody>
      </p:sp>
      <p:pic>
        <p:nvPicPr>
          <p:cNvPr id="5" name="Picture 4"/>
          <p:cNvPicPr>
            <a:picLocks noChangeAspect="1"/>
          </p:cNvPicPr>
          <p:nvPr/>
        </p:nvPicPr>
        <p:blipFill>
          <a:blip r:embed="rId3"/>
          <a:stretch>
            <a:fillRect/>
          </a:stretch>
        </p:blipFill>
        <p:spPr>
          <a:xfrm>
            <a:off x="5296009" y="756564"/>
            <a:ext cx="948516" cy="944950"/>
          </a:xfrm>
          <a:prstGeom prst="rect">
            <a:avLst/>
          </a:prstGeom>
        </p:spPr>
      </p:pic>
      <p:sp>
        <p:nvSpPr>
          <p:cNvPr id="6" name="Rectangle 5"/>
          <p:cNvSpPr/>
          <p:nvPr/>
        </p:nvSpPr>
        <p:spPr>
          <a:xfrm>
            <a:off x="2905256" y="4726335"/>
            <a:ext cx="6096000" cy="892552"/>
          </a:xfrm>
          <a:prstGeom prst="rect">
            <a:avLst/>
          </a:prstGeom>
        </p:spPr>
        <p:txBody>
          <a:bodyPr>
            <a:spAutoFit/>
          </a:bodyPr>
          <a:lstStyle/>
          <a:p>
            <a:pPr marL="1407795"/>
            <a:r>
              <a:rPr lang="en-US" sz="20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Giáo viên  : Hoàng Thị Thuý</a:t>
            </a:r>
            <a:r>
              <a:rPr lang="en-US" sz="32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 </a:t>
            </a:r>
            <a:r>
              <a:rPr lang="en-US" sz="20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An</a:t>
            </a:r>
            <a:endParaRPr lang="en-US" sz="20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endParaRPr>
          </a:p>
          <a:p>
            <a:pPr marL="1407795"/>
            <a:r>
              <a:rPr lang="en-US" sz="20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Năm </a:t>
            </a:r>
            <a:r>
              <a:rPr lang="en-US" sz="20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học   : 2023-2024</a:t>
            </a:r>
            <a:endParaRPr lang="en-US" sz="1600" dirty="0">
              <a:solidFill>
                <a:srgbClr val="1B291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3310759" y="2988121"/>
            <a:ext cx="4694073" cy="1200329"/>
          </a:xfrm>
          <a:prstGeom prst="rect">
            <a:avLst/>
          </a:prstGeom>
        </p:spPr>
        <p:txBody>
          <a:bodyPr wrap="square">
            <a:spAutoFit/>
          </a:bodyPr>
          <a:lstStyle/>
          <a:p>
            <a:r>
              <a:rPr lang="pt-BR" sz="2400" b="1" smtClean="0">
                <a:solidFill>
                  <a:schemeClr val="bg1"/>
                </a:solidFill>
                <a:latin typeface="Times New Roman" panose="02020603050405020304" pitchFamily="18" charset="0"/>
                <a:ea typeface="Times New Roman" panose="02020603050405020304" pitchFamily="18" charset="0"/>
              </a:rPr>
              <a:t>Đề tài: </a:t>
            </a:r>
            <a:r>
              <a:rPr lang="pt-BR" sz="2400" b="1" i="1" smtClean="0">
                <a:solidFill>
                  <a:schemeClr val="bg1"/>
                </a:solidFill>
                <a:latin typeface="Times New Roman" panose="02020603050405020304" pitchFamily="18" charset="0"/>
                <a:ea typeface="Times New Roman" panose="02020603050405020304" pitchFamily="18" charset="0"/>
              </a:rPr>
              <a:t>“Sưu </a:t>
            </a:r>
            <a:r>
              <a:rPr lang="pt-BR" sz="2400" b="1" i="1">
                <a:solidFill>
                  <a:schemeClr val="bg1"/>
                </a:solidFill>
                <a:latin typeface="Times New Roman" panose="02020603050405020304" pitchFamily="18" charset="0"/>
                <a:ea typeface="Times New Roman" panose="02020603050405020304" pitchFamily="18" charset="0"/>
              </a:rPr>
              <a:t>tầm và thiết kế một số trò chơi rèn luyện kỹ năng vận động tinh cho trẻ 24- 36 tháng”.</a:t>
            </a:r>
            <a:r>
              <a:rPr lang="pt-BR" sz="2400" b="1" i="1">
                <a:solidFill>
                  <a:schemeClr val="bg1"/>
                </a:solidFill>
                <a:latin typeface="Times New Roman" panose="02020603050405020304" pitchFamily="18" charset="0"/>
                <a:ea typeface="Calibri" panose="020F0502020204030204" pitchFamily="34" charset="0"/>
              </a:rPr>
              <a:t> </a:t>
            </a:r>
            <a:endParaRPr lang="en-US" sz="2400" b="1" i="1">
              <a:solidFill>
                <a:schemeClr val="bg1"/>
              </a:solidFill>
            </a:endParaRPr>
          </a:p>
        </p:txBody>
      </p:sp>
      <p:sp>
        <p:nvSpPr>
          <p:cNvPr id="8" name="TextBox 7"/>
          <p:cNvSpPr txBox="1"/>
          <p:nvPr/>
        </p:nvSpPr>
        <p:spPr>
          <a:xfrm>
            <a:off x="3994478" y="2369156"/>
            <a:ext cx="4058482" cy="523220"/>
          </a:xfrm>
          <a:prstGeom prst="rect">
            <a:avLst/>
          </a:prstGeom>
          <a:noFill/>
        </p:spPr>
        <p:txBody>
          <a:bodyPr wrap="none" rtlCol="0">
            <a:spAutoFit/>
          </a:bodyPr>
          <a:lstStyle/>
          <a:p>
            <a:pPr algn="ctr"/>
            <a:r>
              <a:rPr lang="en-US" sz="2800" b="1" smtClean="0">
                <a:solidFill>
                  <a:srgbClr val="1B2911"/>
                </a:solidFill>
                <a:latin typeface="Times New Roman" panose="02020603050405020304" pitchFamily="18" charset="0"/>
                <a:cs typeface="Times New Roman" panose="02020603050405020304" pitchFamily="18" charset="0"/>
              </a:rPr>
              <a:t>BIỆN PHÁP SÁNG TẠO</a:t>
            </a:r>
            <a:endParaRPr lang="en-US" sz="2800" b="1">
              <a:solidFill>
                <a:srgbClr val="1B291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557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4499610" y="697391"/>
            <a:ext cx="6553200" cy="4967514"/>
          </a:xfrm>
          <a:prstGeom prst="rect">
            <a:avLst/>
          </a:prstGeom>
        </p:spPr>
        <p:txBody>
          <a:bodyPr wrap="square">
            <a:spAutoFit/>
          </a:bodyPr>
          <a:lstStyle/>
          <a:p>
            <a:pPr indent="457200" algn="just">
              <a:lnSpc>
                <a:spcPct val="120000"/>
              </a:lnSpc>
              <a:spcAft>
                <a:spcPts val="0"/>
              </a:spcAft>
            </a:pPr>
            <a:r>
              <a:rPr lang="en-US" sz="2000" b="1" kern="16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1600">
                <a:solidFill>
                  <a:srgbClr val="1B2911"/>
                </a:solidFill>
                <a:latin typeface="Times New Roman" panose="02020603050405020304" pitchFamily="18" charset="0"/>
                <a:ea typeface="Times New Roman" panose="02020603050405020304" pitchFamily="18" charset="0"/>
                <a:cs typeface="Times New Roman" panose="02020603050405020304" pitchFamily="18" charset="0"/>
              </a:rPr>
              <a:t>III: KẾT LUẬN, KIẾN NGHỊ</a:t>
            </a:r>
            <a:endParaRPr lang="en-US" sz="2000" smtClean="0">
              <a:solidFill>
                <a:srgbClr val="1B291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tabLst>
                <a:tab pos="571500" algn="l"/>
              </a:tabLst>
            </a:pPr>
            <a:r>
              <a:rPr lang="pl-PL" sz="2400" b="1">
                <a:solidFill>
                  <a:srgbClr val="1B2911"/>
                </a:solidFill>
                <a:latin typeface="Times New Roman" panose="02020603050405020304" pitchFamily="18" charset="0"/>
                <a:ea typeface="Calibri" panose="020F0502020204030204" pitchFamily="34" charset="0"/>
                <a:cs typeface="Times New Roman" panose="02020603050405020304" pitchFamily="18" charset="0"/>
              </a:rPr>
              <a:t>	1. Kết luận</a:t>
            </a:r>
            <a:endParaRPr lang="en-US" sz="2000" smtClean="0">
              <a:solidFill>
                <a:srgbClr val="1B291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tabLst>
                <a:tab pos="571500" algn="l"/>
              </a:tabLst>
            </a:pPr>
            <a:r>
              <a:rPr lang="pl-PL" sz="2000">
                <a:latin typeface="Times New Roman" panose="02020603050405020304" pitchFamily="18" charset="0"/>
                <a:ea typeface="Calibri" panose="020F0502020204030204" pitchFamily="34" charset="0"/>
                <a:cs typeface="Times New Roman" panose="02020603050405020304" pitchFamily="18" charset="0"/>
              </a:rPr>
              <a:t>	</a:t>
            </a:r>
            <a:r>
              <a:rPr lang="pl-PL" sz="24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Với những biện pháp </a:t>
            </a:r>
            <a:r>
              <a:rPr lang="pl-PL" sz="24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trê</a:t>
            </a:r>
            <a:r>
              <a:rPr lang="en-US" sz="24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n</a:t>
            </a:r>
            <a:r>
              <a:rPr lang="pl-PL" sz="24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 tôi </a:t>
            </a:r>
            <a:r>
              <a:rPr lang="pl-PL" sz="24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đã thay đổi một cách rõ rệt trong kỹ năng vận động tinh cho trẻ: </a:t>
            </a:r>
            <a:endParaRPr lang="en-US" sz="2000" smtClean="0">
              <a:solidFill>
                <a:srgbClr val="1B291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tabLst>
                <a:tab pos="571500" algn="l"/>
              </a:tabLst>
            </a:pPr>
            <a:r>
              <a:rPr lang="pl-PL" sz="24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 </a:t>
            </a:r>
            <a:r>
              <a:rPr lang="pl-PL" sz="24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Trẻ tích cực tham gia vào giờ học, tham gia các trò chơi do cô tổ chức.</a:t>
            </a:r>
            <a:endParaRPr lang="en-US" sz="2000" smtClean="0">
              <a:solidFill>
                <a:srgbClr val="1B291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tabLst>
                <a:tab pos="571500" algn="l"/>
              </a:tabLst>
            </a:pPr>
            <a:r>
              <a:rPr lang="pl-PL" sz="24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 Phụ huynh phối hợp cùng giáo viên trong lớp trong việc phối hợp rèn kỹ năng vận động tinh cho con ở nhà qua các hoạt động với sách báo, bảng phấn, các trò chơi dân gian hay những trò chơi với những vật dụng có sẵn tại nhà</a:t>
            </a:r>
            <a:r>
              <a:rPr lang="pl-PL" sz="20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a:t>
            </a:r>
            <a:endParaRPr lang="en-US">
              <a:solidFill>
                <a:srgbClr val="1B291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9226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Rectangle 3"/>
          <p:cNvSpPr/>
          <p:nvPr/>
        </p:nvSpPr>
        <p:spPr>
          <a:xfrm>
            <a:off x="2992594" y="768013"/>
            <a:ext cx="8218170" cy="5410712"/>
          </a:xfrm>
          <a:prstGeom prst="rect">
            <a:avLst/>
          </a:prstGeom>
        </p:spPr>
        <p:txBody>
          <a:bodyPr wrap="square">
            <a:spAutoFit/>
          </a:bodyPr>
          <a:lstStyle/>
          <a:p>
            <a:pPr indent="457200" algn="just">
              <a:lnSpc>
                <a:spcPct val="120000"/>
              </a:lnSpc>
              <a:spcAft>
                <a:spcPts val="0"/>
              </a:spcAft>
              <a:tabLst>
                <a:tab pos="571500" algn="l"/>
              </a:tabLst>
            </a:pPr>
            <a:r>
              <a:rPr lang="pl-PL" sz="2400" b="1">
                <a:latin typeface="Times New Roman" panose="02020603050405020304" pitchFamily="18" charset="0"/>
                <a:ea typeface="Calibri" panose="020F0502020204030204" pitchFamily="34" charset="0"/>
                <a:cs typeface="Times New Roman" panose="02020603050405020304" pitchFamily="18" charset="0"/>
              </a:rPr>
              <a:t>2. Bài học kinh nghiệm</a:t>
            </a:r>
            <a:endParaRPr lang="en-US" sz="200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tabLst>
                <a:tab pos="571500" algn="l"/>
              </a:tabLst>
            </a:pPr>
            <a:r>
              <a:rPr lang="pl-PL" sz="2400">
                <a:latin typeface="Times New Roman" panose="02020603050405020304" pitchFamily="18" charset="0"/>
                <a:ea typeface="Calibri" panose="020F0502020204030204" pitchFamily="34" charset="0"/>
                <a:cs typeface="Times New Roman" panose="02020603050405020304" pitchFamily="18" charset="0"/>
              </a:rPr>
              <a:t>Qua việc nghiên cứu và thực hiện đề tài trên, tôi đã rút ra một số bài học kinh nghiệm sau:</a:t>
            </a:r>
            <a:endParaRPr lang="en-US" sz="200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pPr>
            <a:r>
              <a:rPr lang="pl-PL" sz="2400">
                <a:latin typeface="Times New Roman" panose="02020603050405020304" pitchFamily="18" charset="0"/>
                <a:ea typeface="Times New Roman" panose="02020603050405020304" pitchFamily="18" charset="0"/>
                <a:cs typeface="Times New Roman" panose="02020603050405020304" pitchFamily="18" charset="0"/>
              </a:rPr>
              <a:t>- Cô giáo phải luôn tìm tòi sáng tạo, sưu tầm tranh ảnh, thơ ca, hò vè để góc vận động và trò chơi dân gian của bé ngày càng phong phú hơn, thay đổi môi trường lớp và nội dung chơi theo từng tháng để tạo sự mới lạ hấp dẫn trẻ.</a:t>
            </a:r>
            <a:endParaRPr lang="en-US" sz="200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pPr>
            <a:r>
              <a:rPr lang="pl-PL" sz="2400">
                <a:latin typeface="Times New Roman" panose="02020603050405020304" pitchFamily="18" charset="0"/>
                <a:ea typeface="Times New Roman" panose="02020603050405020304" pitchFamily="18" charset="0"/>
                <a:cs typeface="Times New Roman" panose="02020603050405020304" pitchFamily="18" charset="0"/>
              </a:rPr>
              <a:t>- Các tiết học có lồng ghép nội dung giáo dục thể chất dưới hình thức hò vè, ca dao, câu đố vào bài học để trẻ tích cực tham gia hoạt động.</a:t>
            </a:r>
            <a:endParaRPr lang="en-US" sz="200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pPr>
            <a:r>
              <a:rPr lang="pl-PL" sz="2400">
                <a:latin typeface="Times New Roman" panose="02020603050405020304" pitchFamily="18" charset="0"/>
                <a:ea typeface="Times New Roman" panose="02020603050405020304" pitchFamily="18" charset="0"/>
                <a:cs typeface="Times New Roman" panose="02020603050405020304" pitchFamily="18" charset="0"/>
              </a:rPr>
              <a:t>- Phải thường xuyên thực hiện giờ hoạt động ngoài trời, hoạt động góc để trẻ được chơi các trò chơi vận động</a:t>
            </a:r>
            <a:r>
              <a:rPr lang="pl-PL" sz="24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smtClean="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6588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Rectangle 3"/>
          <p:cNvSpPr/>
          <p:nvPr/>
        </p:nvSpPr>
        <p:spPr>
          <a:xfrm>
            <a:off x="3919382" y="1822174"/>
            <a:ext cx="3873176" cy="609398"/>
          </a:xfrm>
          <a:prstGeom prst="rect">
            <a:avLst/>
          </a:prstGeom>
        </p:spPr>
        <p:txBody>
          <a:bodyPr wrap="none">
            <a:spAutoFit/>
          </a:bodyPr>
          <a:lstStyle/>
          <a:p>
            <a:pPr indent="457200" algn="just">
              <a:lnSpc>
                <a:spcPct val="120000"/>
              </a:lnSpc>
              <a:spcAft>
                <a:spcPts val="0"/>
              </a:spcAft>
            </a:pPr>
            <a:r>
              <a:rPr lang="pl-PL" sz="2800" b="1">
                <a:solidFill>
                  <a:srgbClr val="1B2911"/>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kern="1600">
                <a:solidFill>
                  <a:srgbClr val="1B2911"/>
                </a:solidFill>
                <a:latin typeface="Times New Roman" panose="02020603050405020304" pitchFamily="18" charset="0"/>
                <a:ea typeface="Times New Roman" panose="02020603050405020304" pitchFamily="18" charset="0"/>
                <a:cs typeface="Times New Roman" panose="02020603050405020304" pitchFamily="18" charset="0"/>
              </a:rPr>
              <a:t>. Kiến nghị, đề xuất</a:t>
            </a:r>
            <a:r>
              <a:rPr lang="en-US" b="1" kern="1600">
                <a:latin typeface="Cambria" panose="02040503050406030204" pitchFamily="18" charset="0"/>
                <a:ea typeface="Times New Roman" panose="02020603050405020304" pitchFamily="18" charset="0"/>
                <a:cs typeface="Cambria" panose="02040503050406030204" pitchFamily="18" charset="0"/>
              </a:rPr>
              <a:t>.</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2526030" y="2689175"/>
            <a:ext cx="8001000" cy="3711785"/>
          </a:xfrm>
          <a:prstGeom prst="rect">
            <a:avLst/>
          </a:prstGeom>
        </p:spPr>
        <p:txBody>
          <a:bodyPr wrap="square">
            <a:spAutoFit/>
          </a:bodyPr>
          <a:lstStyle/>
          <a:p>
            <a:pPr indent="457200" algn="just">
              <a:lnSpc>
                <a:spcPct val="120000"/>
              </a:lnSpc>
              <a:spcAft>
                <a:spcPts val="0"/>
              </a:spcAft>
            </a:pPr>
            <a:r>
              <a:rPr lang="en-US" sz="20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 </a:t>
            </a:r>
            <a:r>
              <a:rPr lang="en-US" sz="28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Để đạt </a:t>
            </a:r>
            <a:r>
              <a:rPr lang="en-US" sz="28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được hiệu quả cao hơn nữa, tôi mong muốn có cơ hội được giao lưu, trao đổi học hỏi kinh nghiệm với đồng nghiệp ở các trường, được tham gia nhiều lớp tập huấn về dạy kĩ năng sống cho </a:t>
            </a:r>
            <a:r>
              <a:rPr lang="en-US" sz="2800"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trẻ, </a:t>
            </a:r>
            <a:r>
              <a:rPr lang="en-US" sz="2800">
                <a:solidFill>
                  <a:srgbClr val="1B2911"/>
                </a:solidFill>
                <a:latin typeface="Times New Roman" panose="02020603050405020304" pitchFamily="18" charset="0"/>
                <a:ea typeface="Calibri" panose="020F0502020204030204" pitchFamily="34" charset="0"/>
                <a:cs typeface="Times New Roman" panose="02020603050405020304" pitchFamily="18" charset="0"/>
              </a:rPr>
              <a:t>có nhiều đầu sách được nghiên cứu bổ xung cho chúng tôi nhiều nguồn tư liệu quí để tham khảo.</a:t>
            </a:r>
            <a:endParaRPr lang="en-US" sz="2400" smtClean="0">
              <a:solidFill>
                <a:srgbClr val="1B291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pPr>
            <a:r>
              <a:rPr lang="en-US" sz="2800" smtClean="0">
                <a:solidFill>
                  <a:srgbClr val="1B2911"/>
                </a:solidFill>
                <a:latin typeface="Snap ITC" panose="04040A07060A02020202" pitchFamily="82" charset="0"/>
                <a:ea typeface="Calibri" panose="020F0502020204030204" pitchFamily="34" charset="0"/>
                <a:cs typeface="Times New Roman" panose="02020603050405020304" pitchFamily="18" charset="0"/>
              </a:rPr>
              <a:t>         </a:t>
            </a:r>
            <a:r>
              <a:rPr lang="pl-PL" sz="2800" smtClean="0">
                <a:solidFill>
                  <a:srgbClr val="1B2911"/>
                </a:solidFill>
                <a:latin typeface="Snap ITC" panose="04040A07060A02020202" pitchFamily="82" charset="0"/>
                <a:ea typeface="Calibri" panose="020F0502020204030204" pitchFamily="34" charset="0"/>
                <a:cs typeface="Times New Roman" panose="02020603050405020304" pitchFamily="18" charset="0"/>
              </a:rPr>
              <a:t>Tôi </a:t>
            </a:r>
            <a:r>
              <a:rPr lang="pl-PL" sz="2800">
                <a:solidFill>
                  <a:srgbClr val="1B2911"/>
                </a:solidFill>
                <a:latin typeface="Snap ITC" panose="04040A07060A02020202" pitchFamily="82" charset="0"/>
                <a:ea typeface="Calibri" panose="020F0502020204030204" pitchFamily="34" charset="0"/>
                <a:cs typeface="Times New Roman" panose="02020603050405020304" pitchFamily="18" charset="0"/>
              </a:rPr>
              <a:t>xin chân thành cảm ơn!</a:t>
            </a:r>
            <a:endParaRPr lang="en-US" sz="2400">
              <a:solidFill>
                <a:srgbClr val="1B2911"/>
              </a:solidFill>
              <a:effectLst/>
              <a:latin typeface="Snap ITC" panose="04040A07060A02020202" pitchFamily="8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8094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017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6038682" y="869628"/>
            <a:ext cx="3159839" cy="496867"/>
          </a:xfrm>
          <a:prstGeom prst="rect">
            <a:avLst/>
          </a:prstGeom>
        </p:spPr>
        <p:txBody>
          <a:bodyPr wrap="none">
            <a:spAutoFit/>
          </a:bodyPr>
          <a:lstStyle/>
          <a:p>
            <a:pPr indent="457200">
              <a:lnSpc>
                <a:spcPct val="120000"/>
              </a:lnSpc>
              <a:spcAft>
                <a:spcPts val="0"/>
              </a:spcAft>
            </a:pPr>
            <a:r>
              <a:rPr lang="en-US" sz="2400" b="1">
                <a:solidFill>
                  <a:schemeClr val="accent6">
                    <a:lumMod val="50000"/>
                  </a:schemeClr>
                </a:solidFill>
                <a:latin typeface="Times New Roman" panose="02020603050405020304" pitchFamily="18" charset="0"/>
                <a:ea typeface="Calibri" panose="020F0502020204030204" pitchFamily="34" charset="0"/>
                <a:cs typeface="Times New Roman" panose="02020603050405020304" pitchFamily="18" charset="0"/>
              </a:rPr>
              <a:t>1. Lí do chọn đề tài</a:t>
            </a:r>
            <a:endParaRPr lang="en-US" sz="2000">
              <a:solidFill>
                <a:schemeClr val="accent6">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3539128" y="1759564"/>
            <a:ext cx="8470143" cy="4081117"/>
          </a:xfrm>
          <a:prstGeom prst="rect">
            <a:avLst/>
          </a:prstGeom>
        </p:spPr>
        <p:txBody>
          <a:bodyPr wrap="square">
            <a:spAutoFit/>
          </a:bodyPr>
          <a:lstStyle/>
          <a:p>
            <a:pPr indent="457200" algn="just">
              <a:lnSpc>
                <a:spcPct val="120000"/>
              </a:lnSpc>
              <a:spcAft>
                <a:spcPts val="0"/>
              </a:spcAft>
            </a:pPr>
            <a:r>
              <a:rPr lang="pt-BR" sz="2400">
                <a:latin typeface="Times New Roman" panose="02020603050405020304" pitchFamily="18" charset="0"/>
                <a:ea typeface="Times New Roman" panose="02020603050405020304" pitchFamily="18" charset="0"/>
                <a:cs typeface="Times New Roman" panose="02020603050405020304" pitchFamily="18" charset="0"/>
              </a:rPr>
              <a:t>K</a:t>
            </a: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ỹ </a:t>
            </a:r>
            <a:r>
              <a:rPr lang="pt-BR" sz="2400">
                <a:latin typeface="Times New Roman" panose="02020603050405020304" pitchFamily="18" charset="0"/>
                <a:ea typeface="Times New Roman" panose="02020603050405020304" pitchFamily="18" charset="0"/>
                <a:cs typeface="Times New Roman" panose="02020603050405020304" pitchFamily="18" charset="0"/>
              </a:rPr>
              <a:t>năng vận động tinh </a:t>
            </a: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là </a:t>
            </a:r>
            <a:r>
              <a:rPr lang="pt-BR" sz="2400">
                <a:latin typeface="Times New Roman" panose="02020603050405020304" pitchFamily="18" charset="0"/>
                <a:ea typeface="Times New Roman" panose="02020603050405020304" pitchFamily="18" charset="0"/>
                <a:cs typeface="Times New Roman" panose="02020603050405020304" pitchFamily="18" charset="0"/>
              </a:rPr>
              <a:t>một trong những phương tiện vô cùng quan trọng cho </a:t>
            </a: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trẻ.</a:t>
            </a:r>
          </a:p>
          <a:p>
            <a:pPr indent="457200" algn="just">
              <a:lnSpc>
                <a:spcPct val="120000"/>
              </a:lnSpc>
              <a:spcAft>
                <a:spcPts val="0"/>
              </a:spcAft>
            </a:pP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Cùng </a:t>
            </a:r>
            <a:r>
              <a:rPr lang="pt-BR" sz="2400">
                <a:latin typeface="Times New Roman" panose="02020603050405020304" pitchFamily="18" charset="0"/>
                <a:ea typeface="Times New Roman" panose="02020603050405020304" pitchFamily="18" charset="0"/>
                <a:cs typeface="Times New Roman" panose="02020603050405020304" pitchFamily="18" charset="0"/>
              </a:rPr>
              <a:t>với sự phát triển của khoa học kỹ thuật, của các trò chơi hiện đại lôi cuốn trẻ thì các trò chơi rèn luyện kỹ năng vận động tinh cho trẻ ngày càng trở lên vắng bóng, hay ít được cha mẹ tổ chức trong các cuộc chơi của trẻ. Bên cạnh đó, tài liệu tham khảo về trò chơi rèn luyện kỹ năng vận động tinh còn chưa nhiều. Chính vì vậy tôi đã chọn đề tài </a:t>
            </a:r>
            <a:r>
              <a:rPr lang="pt-BR" sz="2400" b="1" i="1">
                <a:latin typeface="Times New Roman" panose="02020603050405020304" pitchFamily="18" charset="0"/>
                <a:ea typeface="Times New Roman" panose="02020603050405020304" pitchFamily="18" charset="0"/>
                <a:cs typeface="Times New Roman" panose="02020603050405020304" pitchFamily="18" charset="0"/>
              </a:rPr>
              <a:t>“Sưu tầm và thiết kế một số trò chơi rèn luyện kỹ năng vận động tinh cho trẻ</a:t>
            </a:r>
            <a:r>
              <a:rPr lang="pt-BR" sz="2400">
                <a:latin typeface="Times New Roman" panose="02020603050405020304" pitchFamily="18" charset="0"/>
                <a:ea typeface="Times New Roman" panose="02020603050405020304" pitchFamily="18" charset="0"/>
                <a:cs typeface="Times New Roman" panose="02020603050405020304" pitchFamily="18" charset="0"/>
              </a:rPr>
              <a:t> </a:t>
            </a:r>
            <a:r>
              <a:rPr lang="pt-BR" sz="2400" b="1" i="1" smtClean="0">
                <a:latin typeface="Times New Roman" panose="02020603050405020304" pitchFamily="18" charset="0"/>
                <a:ea typeface="Times New Roman" panose="02020603050405020304" pitchFamily="18" charset="0"/>
                <a:cs typeface="Times New Roman" panose="02020603050405020304" pitchFamily="18" charset="0"/>
              </a:rPr>
              <a:t>nhà trẻ tháng</a:t>
            </a:r>
            <a:r>
              <a:rPr lang="pt-BR" sz="2400" b="1" i="1">
                <a:latin typeface="Times New Roman" panose="02020603050405020304" pitchFamily="18" charset="0"/>
                <a:ea typeface="Times New Roman" panose="02020603050405020304" pitchFamily="18" charset="0"/>
                <a:cs typeface="Times New Roman" panose="02020603050405020304" pitchFamily="18" charset="0"/>
              </a:rPr>
              <a:t>”.</a:t>
            </a:r>
            <a:r>
              <a:rPr lang="pt-BR" sz="2400">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9008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Rectangle 3"/>
          <p:cNvSpPr/>
          <p:nvPr/>
        </p:nvSpPr>
        <p:spPr>
          <a:xfrm>
            <a:off x="3937013" y="427714"/>
            <a:ext cx="4363695" cy="1081322"/>
          </a:xfrm>
          <a:prstGeom prst="rect">
            <a:avLst/>
          </a:prstGeom>
        </p:spPr>
        <p:txBody>
          <a:bodyPr wrap="none">
            <a:spAutoFit/>
          </a:bodyPr>
          <a:lstStyle/>
          <a:p>
            <a:pPr indent="457200" algn="just">
              <a:lnSpc>
                <a:spcPct val="120000"/>
              </a:lnSpc>
              <a:spcAft>
                <a:spcPts val="0"/>
              </a:spcAft>
            </a:pPr>
            <a:endParaRPr lang="en-US" sz="2800" b="1"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pPr>
            <a:r>
              <a:rPr lang="en-US" sz="2800" b="1" smtClean="0">
                <a:solidFill>
                  <a:srgbClr val="1B2911"/>
                </a:solidFill>
                <a:latin typeface="Times New Roman" panose="02020603050405020304" pitchFamily="18" charset="0"/>
                <a:ea typeface="Calibri" panose="020F0502020204030204" pitchFamily="34" charset="0"/>
                <a:cs typeface="Times New Roman" panose="02020603050405020304" pitchFamily="18" charset="0"/>
              </a:rPr>
              <a:t>2</a:t>
            </a:r>
            <a:r>
              <a:rPr lang="en-US" sz="2800" b="1">
                <a:solidFill>
                  <a:srgbClr val="1B2911"/>
                </a:solidFill>
                <a:latin typeface="Times New Roman" panose="02020603050405020304" pitchFamily="18" charset="0"/>
                <a:ea typeface="Calibri" panose="020F0502020204030204" pitchFamily="34" charset="0"/>
                <a:cs typeface="Times New Roman" panose="02020603050405020304" pitchFamily="18" charset="0"/>
              </a:rPr>
              <a:t>. Mục đích nghiên cứu:</a:t>
            </a:r>
            <a:endParaRPr lang="en-US" sz="2400">
              <a:solidFill>
                <a:srgbClr val="1B291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3356610" y="2055096"/>
            <a:ext cx="7387590" cy="3046988"/>
          </a:xfrm>
          <a:prstGeom prst="rect">
            <a:avLst/>
          </a:prstGeom>
        </p:spPr>
        <p:txBody>
          <a:bodyPr wrap="square">
            <a:spAutoFit/>
          </a:bodyPr>
          <a:lstStyle/>
          <a:p>
            <a:pPr indent="457200" algn="just">
              <a:lnSpc>
                <a:spcPct val="120000"/>
              </a:lnSpc>
              <a:spcAft>
                <a:spcPts val="0"/>
              </a:spcAft>
            </a:pPr>
            <a:r>
              <a:rPr lang="en-US" sz="2400" smtClean="0">
                <a:solidFill>
                  <a:schemeClr val="accent6">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en-US" sz="3200">
                <a:solidFill>
                  <a:schemeClr val="accent6">
                    <a:lumMod val="50000"/>
                  </a:schemeClr>
                </a:solidFill>
                <a:latin typeface="Times New Roman" panose="02020603050405020304" pitchFamily="18" charset="0"/>
                <a:ea typeface="Calibri" panose="020F0502020204030204" pitchFamily="34" charset="0"/>
                <a:cs typeface="Times New Roman" panose="02020603050405020304" pitchFamily="18" charset="0"/>
              </a:rPr>
              <a:t>Sưu tầm và thiết kế một số trò chơi rèn luyện kỹ năng vận động tinh cho trẻ </a:t>
            </a:r>
            <a:r>
              <a:rPr lang="en-US" sz="3200" smtClean="0">
                <a:solidFill>
                  <a:schemeClr val="accent6">
                    <a:lumMod val="50000"/>
                  </a:schemeClr>
                </a:solidFill>
                <a:latin typeface="Times New Roman" panose="02020603050405020304" pitchFamily="18" charset="0"/>
                <a:ea typeface="Calibri" panose="020F0502020204030204" pitchFamily="34" charset="0"/>
                <a:cs typeface="Times New Roman" panose="02020603050405020304" pitchFamily="18" charset="0"/>
              </a:rPr>
              <a:t>nhà trẻ dễ </a:t>
            </a:r>
            <a:r>
              <a:rPr lang="en-US" sz="3200">
                <a:solidFill>
                  <a:schemeClr val="accent6">
                    <a:lumMod val="50000"/>
                  </a:schemeClr>
                </a:solidFill>
                <a:latin typeface="Times New Roman" panose="02020603050405020304" pitchFamily="18" charset="0"/>
                <a:ea typeface="Calibri" panose="020F0502020204030204" pitchFamily="34" charset="0"/>
                <a:cs typeface="Times New Roman" panose="02020603050405020304" pitchFamily="18" charset="0"/>
              </a:rPr>
              <a:t>chơi, dễ thực hiện nhằm đạt hiệu quả cao đảm bảo tính sư phạm, tính ứng dụng cao, tính phổ biến.</a:t>
            </a:r>
            <a:endParaRPr lang="en-US" sz="2800">
              <a:solidFill>
                <a:schemeClr val="accent6">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7931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Rectangle 3"/>
          <p:cNvSpPr/>
          <p:nvPr/>
        </p:nvSpPr>
        <p:spPr>
          <a:xfrm>
            <a:off x="-175260" y="266766"/>
            <a:ext cx="6096000" cy="1421928"/>
          </a:xfrm>
          <a:prstGeom prst="rect">
            <a:avLst/>
          </a:prstGeom>
        </p:spPr>
        <p:txBody>
          <a:bodyPr>
            <a:spAutoFit/>
          </a:bodyPr>
          <a:lstStyle/>
          <a:p>
            <a:pPr indent="457200">
              <a:lnSpc>
                <a:spcPct val="120000"/>
              </a:lnSpc>
              <a:spcAft>
                <a:spcPts val="0"/>
              </a:spcAft>
            </a:pPr>
            <a:r>
              <a:rPr lang="pl-PL" sz="2400" b="1" spc="-5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II. GIẢI QUYẾT VẤN ĐỀ</a:t>
            </a:r>
            <a:endParaRPr lang="en-US" sz="2000" smtClean="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a:lnSpc>
                <a:spcPct val="120000"/>
              </a:lnSpc>
              <a:spcAft>
                <a:spcPts val="0"/>
              </a:spcAft>
            </a:pPr>
            <a:r>
              <a:rPr lang="pl-PL" sz="2400" b="1">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1.Thực trạng của vấn đề</a:t>
            </a:r>
            <a:endParaRPr lang="en-US" sz="2000" smtClean="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a:lnSpc>
                <a:spcPct val="120000"/>
              </a:lnSpc>
              <a:spcAft>
                <a:spcPts val="0"/>
              </a:spcAft>
            </a:pPr>
            <a:r>
              <a:rPr lang="pt-BR" sz="2400" b="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a. Thuận lợi:</a:t>
            </a:r>
            <a:endParaRPr lang="en-US" sz="200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3429734" y="1826740"/>
            <a:ext cx="8187690" cy="3194721"/>
          </a:xfrm>
          <a:prstGeom prst="rect">
            <a:avLst/>
          </a:prstGeom>
        </p:spPr>
        <p:txBody>
          <a:bodyPr wrap="square">
            <a:spAutoFit/>
          </a:bodyPr>
          <a:lstStyle/>
          <a:p>
            <a:pPr indent="457200" algn="just">
              <a:lnSpc>
                <a:spcPct val="120000"/>
              </a:lnSpc>
              <a:spcAft>
                <a:spcPts val="0"/>
              </a:spcAft>
            </a:pP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 Ban </a:t>
            </a:r>
            <a:r>
              <a:rPr lang="pt-BR" sz="2400">
                <a:latin typeface="Times New Roman" panose="02020603050405020304" pitchFamily="18" charset="0"/>
                <a:ea typeface="Times New Roman" panose="02020603050405020304" pitchFamily="18" charset="0"/>
                <a:cs typeface="Times New Roman" panose="02020603050405020304" pitchFamily="18" charset="0"/>
              </a:rPr>
              <a:t>giám hiệu nhà trường </a:t>
            </a: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cùng phụ </a:t>
            </a:r>
            <a:r>
              <a:rPr lang="pt-BR" sz="2400">
                <a:latin typeface="Times New Roman" panose="02020603050405020304" pitchFamily="18" charset="0"/>
                <a:ea typeface="Times New Roman" panose="02020603050405020304" pitchFamily="18" charset="0"/>
                <a:cs typeface="Times New Roman" panose="02020603050405020304" pitchFamily="18" charset="0"/>
              </a:rPr>
              <a:t>huynh rất quan tâm và thường xuyên phối hợp với giáo viên trong việc chăm </a:t>
            </a: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sóc, </a:t>
            </a:r>
            <a:r>
              <a:rPr lang="pt-BR" sz="2400">
                <a:latin typeface="Times New Roman" panose="02020603050405020304" pitchFamily="18" charset="0"/>
                <a:ea typeface="Times New Roman" panose="02020603050405020304" pitchFamily="18" charset="0"/>
                <a:cs typeface="Times New Roman" panose="02020603050405020304" pitchFamily="18" charset="0"/>
              </a:rPr>
              <a:t>giáo dục trẻ. </a:t>
            </a:r>
            <a:endParaRPr lang="en-US" sz="200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20000"/>
              </a:lnSpc>
              <a:spcAft>
                <a:spcPts val="0"/>
              </a:spcAft>
            </a:pPr>
            <a:r>
              <a:rPr lang="pt-BR" sz="2400" smtClean="0">
                <a:latin typeface="Times New Roman" panose="02020603050405020304" pitchFamily="18" charset="0"/>
                <a:ea typeface="Calibri" panose="020F0502020204030204" pitchFamily="34" charset="0"/>
                <a:cs typeface="Times New Roman" panose="02020603050405020304" pitchFamily="18" charset="0"/>
              </a:rPr>
              <a:t>- Giaó viên luôn </a:t>
            </a:r>
            <a:r>
              <a:rPr lang="pt-BR" sz="2400">
                <a:latin typeface="Times New Roman" panose="02020603050405020304" pitchFamily="18" charset="0"/>
                <a:ea typeface="Calibri" panose="020F0502020204030204" pitchFamily="34" charset="0"/>
                <a:cs typeface="Times New Roman" panose="02020603050405020304" pitchFamily="18" charset="0"/>
              </a:rPr>
              <a:t>tìm tòi, học hỏi</a:t>
            </a:r>
            <a:r>
              <a:rPr lang="pt-BR" sz="2400">
                <a:latin typeface="Times New Roman" panose="02020603050405020304" pitchFamily="18" charset="0"/>
                <a:ea typeface="Times New Roman" panose="02020603050405020304" pitchFamily="18" charset="0"/>
                <a:cs typeface="Times New Roman" panose="02020603050405020304" pitchFamily="18" charset="0"/>
              </a:rPr>
              <a:t> và có nghệ thuật trong việc chăm </a:t>
            </a: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sóc, </a:t>
            </a:r>
            <a:r>
              <a:rPr lang="pt-BR" sz="2400">
                <a:latin typeface="Times New Roman" panose="02020603050405020304" pitchFamily="18" charset="0"/>
                <a:ea typeface="Times New Roman" panose="02020603050405020304" pitchFamily="18" charset="0"/>
                <a:cs typeface="Times New Roman" panose="02020603050405020304" pitchFamily="18" charset="0"/>
              </a:rPr>
              <a:t>nuôi dạy </a:t>
            </a: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trẻ, hiểu </a:t>
            </a:r>
            <a:r>
              <a:rPr lang="pt-BR" sz="2400">
                <a:latin typeface="Times New Roman" panose="02020603050405020304" pitchFamily="18" charset="0"/>
                <a:ea typeface="Times New Roman" panose="02020603050405020304" pitchFamily="18" charset="0"/>
                <a:cs typeface="Times New Roman" panose="02020603050405020304" pitchFamily="18" charset="0"/>
              </a:rPr>
              <a:t>biết về tầm quan trọng của giáo dục thể chất với việc phát triển toàn diện nhân cách của trẻ đẻ </a:t>
            </a:r>
            <a:r>
              <a:rPr lang="pt-BR" sz="2400">
                <a:latin typeface="Times New Roman" panose="02020603050405020304" pitchFamily="18" charset="0"/>
                <a:ea typeface="Calibri" panose="020F0502020204030204" pitchFamily="34" charset="0"/>
                <a:cs typeface="Times New Roman" panose="02020603050405020304" pitchFamily="18" charset="0"/>
              </a:rPr>
              <a:t>có hiệu quả nhất </a:t>
            </a:r>
            <a:r>
              <a:rPr lang="pl-PL" sz="2400" b="1" spc="-5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1285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4" name="Rectangle 3"/>
          <p:cNvSpPr/>
          <p:nvPr/>
        </p:nvSpPr>
        <p:spPr>
          <a:xfrm>
            <a:off x="1464284" y="1743494"/>
            <a:ext cx="9864090" cy="3711785"/>
          </a:xfrm>
          <a:prstGeom prst="rect">
            <a:avLst/>
          </a:prstGeom>
        </p:spPr>
        <p:txBody>
          <a:bodyPr wrap="square">
            <a:spAutoFit/>
          </a:bodyPr>
          <a:lstStyle/>
          <a:p>
            <a:pPr indent="457200" algn="just">
              <a:lnSpc>
                <a:spcPct val="120000"/>
              </a:lnSpc>
              <a:spcAft>
                <a:spcPts val="0"/>
              </a:spcAft>
            </a:pPr>
            <a:r>
              <a:rPr lang="pt-BR" sz="2800" b="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b. Khó khăn</a:t>
            </a:r>
            <a:r>
              <a:rPr lang="pt-BR" sz="2400" b="1">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smtClean="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20000"/>
              </a:lnSpc>
              <a:spcAft>
                <a:spcPts val="0"/>
              </a:spcAft>
              <a:buFontTx/>
              <a:buChar char="-"/>
            </a:pP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Trẻ </a:t>
            </a:r>
            <a:r>
              <a:rPr lang="pt-BR" sz="2400">
                <a:latin typeface="Times New Roman" panose="02020603050405020304" pitchFamily="18" charset="0"/>
                <a:ea typeface="Times New Roman" panose="02020603050405020304" pitchFamily="18" charset="0"/>
                <a:cs typeface="Times New Roman" panose="02020603050405020304" pitchFamily="18" charset="0"/>
              </a:rPr>
              <a:t>còn bé, luôn được bao bọc giúp đỡ mọi công việc từ ông bà, cha mẹ  nên kỹ năng vận động tinh của trẻ còn yếu nên </a:t>
            </a: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rèn </a:t>
            </a:r>
            <a:r>
              <a:rPr lang="pt-BR" sz="2400">
                <a:latin typeface="Times New Roman" panose="02020603050405020304" pitchFamily="18" charset="0"/>
                <a:ea typeface="Times New Roman" panose="02020603050405020304" pitchFamily="18" charset="0"/>
                <a:cs typeface="Times New Roman" panose="02020603050405020304" pitchFamily="18" charset="0"/>
              </a:rPr>
              <a:t>vận động tinh cụ thể từ dễ đến khó. </a:t>
            </a:r>
            <a:endParaRPr lang="pt-BR" sz="240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20000"/>
              </a:lnSpc>
              <a:spcAft>
                <a:spcPts val="0"/>
              </a:spcAft>
              <a:buFontTx/>
              <a:buChar char="-"/>
            </a:pP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Có </a:t>
            </a:r>
            <a:r>
              <a:rPr lang="pt-BR" sz="2400">
                <a:latin typeface="Times New Roman" panose="02020603050405020304" pitchFamily="18" charset="0"/>
                <a:ea typeface="Times New Roman" panose="02020603050405020304" pitchFamily="18" charset="0"/>
                <a:cs typeface="Times New Roman" panose="02020603050405020304" pitchFamily="18" charset="0"/>
              </a:rPr>
              <a:t>nhiều trẻ còn nhút nhát, </a:t>
            </a:r>
            <a:r>
              <a:rPr lang="pt-BR" sz="24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chưa tích cực tham gia vào các hoạt động do cô tổ chức. </a:t>
            </a:r>
            <a:r>
              <a:rPr lang="pl-PL" sz="24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Trẻ đi học chưa đều do sức khỏe </a:t>
            </a:r>
            <a:r>
              <a:rPr lang="vi-VN" sz="24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pl-PL" sz="24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hạn chế về thể chất</a:t>
            </a:r>
            <a:r>
              <a:rPr lang="pl-PL" sz="24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20000"/>
              </a:lnSpc>
              <a:spcAft>
                <a:spcPts val="0"/>
              </a:spcAft>
              <a:buFontTx/>
              <a:buChar char="-"/>
            </a:pP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Tài </a:t>
            </a:r>
            <a:r>
              <a:rPr lang="pt-BR" sz="2400">
                <a:latin typeface="Times New Roman" panose="02020603050405020304" pitchFamily="18" charset="0"/>
                <a:ea typeface="Times New Roman" panose="02020603050405020304" pitchFamily="18" charset="0"/>
                <a:cs typeface="Times New Roman" panose="02020603050405020304" pitchFamily="18" charset="0"/>
              </a:rPr>
              <a:t>liệu tham khảo về các trò chơi rèn luyện vận động tinh cho trẻ nhà trẻ còn chưa nhiều</a:t>
            </a:r>
            <a:r>
              <a:rPr lang="pt-BR" sz="24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1510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22038144"/>
              </p:ext>
            </p:extLst>
          </p:nvPr>
        </p:nvGraphicFramePr>
        <p:xfrm>
          <a:off x="3972910" y="1215080"/>
          <a:ext cx="7704083" cy="4767072"/>
        </p:xfrm>
        <a:graphic>
          <a:graphicData uri="http://schemas.openxmlformats.org/drawingml/2006/table">
            <a:tbl>
              <a:tblPr firstRow="1" firstCol="1" lastRow="1" lastCol="1" bandRow="1" bandCol="1">
                <a:tableStyleId>{5C22544A-7EE6-4342-B048-85BDC9FD1C3A}</a:tableStyleId>
              </a:tblPr>
              <a:tblGrid>
                <a:gridCol w="841235">
                  <a:extLst>
                    <a:ext uri="{9D8B030D-6E8A-4147-A177-3AD203B41FA5}">
                      <a16:colId xmlns:a16="http://schemas.microsoft.com/office/drawing/2014/main" val="1496808487"/>
                    </a:ext>
                  </a:extLst>
                </a:gridCol>
                <a:gridCol w="1586307">
                  <a:extLst>
                    <a:ext uri="{9D8B030D-6E8A-4147-A177-3AD203B41FA5}">
                      <a16:colId xmlns:a16="http://schemas.microsoft.com/office/drawing/2014/main" val="1213553231"/>
                    </a:ext>
                  </a:extLst>
                </a:gridCol>
                <a:gridCol w="2732764">
                  <a:extLst>
                    <a:ext uri="{9D8B030D-6E8A-4147-A177-3AD203B41FA5}">
                      <a16:colId xmlns:a16="http://schemas.microsoft.com/office/drawing/2014/main" val="3386911369"/>
                    </a:ext>
                  </a:extLst>
                </a:gridCol>
                <a:gridCol w="2543777">
                  <a:extLst>
                    <a:ext uri="{9D8B030D-6E8A-4147-A177-3AD203B41FA5}">
                      <a16:colId xmlns:a16="http://schemas.microsoft.com/office/drawing/2014/main" val="1620379394"/>
                    </a:ext>
                  </a:extLst>
                </a:gridCol>
              </a:tblGrid>
              <a:tr h="482368">
                <a:tc>
                  <a:txBody>
                    <a:bodyPr/>
                    <a:lstStyle/>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STT</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tc>
                  <a:txBody>
                    <a:bodyPr/>
                    <a:lstStyle/>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Các kỹ năng</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trẻ yếu</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tc>
                  <a:txBody>
                    <a:bodyPr/>
                    <a:lstStyle/>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Trò chơi trẻ thích</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tc>
                  <a:txBody>
                    <a:bodyPr/>
                    <a:lstStyle/>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Trò chơi trẻ không thích</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extLst>
                  <a:ext uri="{0D108BD9-81ED-4DB2-BD59-A6C34878D82A}">
                    <a16:rowId xmlns:a16="http://schemas.microsoft.com/office/drawing/2014/main" val="2382243104"/>
                  </a:ext>
                </a:extLst>
              </a:tr>
              <a:tr h="831680">
                <a:tc>
                  <a:txBody>
                    <a:bodyPr/>
                    <a:lstStyle/>
                    <a:p>
                      <a:pPr algn="ctr">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1</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tc>
                  <a:txBody>
                    <a:bodyPr/>
                    <a:lstStyle/>
                    <a:p>
                      <a:pPr algn="just">
                        <a:lnSpc>
                          <a:spcPct val="115000"/>
                        </a:lnSpc>
                        <a:spcAft>
                          <a:spcPts val="0"/>
                        </a:spcAft>
                      </a:pPr>
                      <a:r>
                        <a:rPr lang="en-US" sz="1600" b="1">
                          <a:solidFill>
                            <a:schemeClr val="tx1"/>
                          </a:solidFill>
                          <a:effectLst/>
                          <a:latin typeface="Times New Roman" panose="02020603050405020304" pitchFamily="18" charset="0"/>
                          <a:cs typeface="Times New Roman" panose="02020603050405020304" pitchFamily="18" charset="0"/>
                        </a:rPr>
                        <a:t>Cử động bàn tay</a:t>
                      </a:r>
                      <a:endParaRPr lang="en-US" sz="1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tc>
                  <a:txBody>
                    <a:bodyPr/>
                    <a:lstStyle/>
                    <a:p>
                      <a:pPr algn="just">
                        <a:lnSpc>
                          <a:spcPct val="115000"/>
                        </a:lnSpc>
                        <a:spcAft>
                          <a:spcPts val="0"/>
                        </a:spcAft>
                      </a:pPr>
                      <a:r>
                        <a:rPr lang="en-US" sz="1600" b="1">
                          <a:solidFill>
                            <a:schemeClr val="tx1"/>
                          </a:solidFill>
                          <a:effectLst/>
                          <a:latin typeface="Times New Roman" panose="02020603050405020304" pitchFamily="18" charset="0"/>
                          <a:cs typeface="Times New Roman" panose="02020603050405020304" pitchFamily="18" charset="0"/>
                        </a:rPr>
                        <a:t>- Chơi múa khéo.</a:t>
                      </a:r>
                      <a:endParaRPr lang="en-US" sz="1400" b="1">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b="1">
                          <a:solidFill>
                            <a:schemeClr val="tx1"/>
                          </a:solidFill>
                          <a:effectLst/>
                          <a:latin typeface="Times New Roman" panose="02020603050405020304" pitchFamily="18" charset="0"/>
                          <a:cs typeface="Times New Roman" panose="02020603050405020304" pitchFamily="18" charset="0"/>
                        </a:rPr>
                        <a:t>- Chơi xếp tháp nhiều tầng.</a:t>
                      </a:r>
                      <a:endParaRPr lang="en-US" sz="1400" b="1">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b="1">
                          <a:solidFill>
                            <a:schemeClr val="tx1"/>
                          </a:solidFill>
                          <a:effectLst/>
                          <a:latin typeface="Times New Roman" panose="02020603050405020304" pitchFamily="18" charset="0"/>
                          <a:cs typeface="Times New Roman" panose="02020603050405020304" pitchFamily="18" charset="0"/>
                        </a:rPr>
                        <a:t>- Chơi trò chơi lắp ghép.</a:t>
                      </a:r>
                      <a:endParaRPr lang="en-US" sz="1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solidFill>
                      <a:schemeClr val="accent4">
                        <a:lumMod val="60000"/>
                        <a:lumOff val="40000"/>
                      </a:schemeClr>
                    </a:solidFill>
                  </a:tcPr>
                </a:tc>
                <a:tc>
                  <a:txBody>
                    <a:bodyPr/>
                    <a:lstStyle/>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với cát.</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với sỏi và nước.</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Vò giấy.</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solidFill>
                      <a:schemeClr val="accent4">
                        <a:lumMod val="60000"/>
                        <a:lumOff val="40000"/>
                      </a:schemeClr>
                    </a:solidFill>
                  </a:tcPr>
                </a:tc>
                <a:extLst>
                  <a:ext uri="{0D108BD9-81ED-4DB2-BD59-A6C34878D82A}">
                    <a16:rowId xmlns:a16="http://schemas.microsoft.com/office/drawing/2014/main" val="201482447"/>
                  </a:ext>
                </a:extLst>
              </a:tr>
              <a:tr h="1205920">
                <a:tc>
                  <a:txBody>
                    <a:bodyPr/>
                    <a:lstStyle/>
                    <a:p>
                      <a:pPr algn="ctr">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2</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tc>
                  <a:txBody>
                    <a:bodyPr/>
                    <a:lstStyle/>
                    <a:p>
                      <a:pPr algn="just">
                        <a:lnSpc>
                          <a:spcPct val="115000"/>
                        </a:lnSpc>
                        <a:spcAft>
                          <a:spcPts val="0"/>
                        </a:spcAft>
                      </a:pPr>
                      <a:r>
                        <a:rPr lang="en-US" sz="1600" b="1">
                          <a:solidFill>
                            <a:schemeClr val="tx1"/>
                          </a:solidFill>
                          <a:effectLst/>
                          <a:latin typeface="Times New Roman" panose="02020603050405020304" pitchFamily="18" charset="0"/>
                          <a:cs typeface="Times New Roman" panose="02020603050405020304" pitchFamily="18" charset="0"/>
                        </a:rPr>
                        <a:t> </a:t>
                      </a:r>
                      <a:endParaRPr lang="en-US" sz="1400" b="1">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b="1">
                          <a:solidFill>
                            <a:schemeClr val="tx1"/>
                          </a:solidFill>
                          <a:effectLst/>
                          <a:latin typeface="Times New Roman" panose="02020603050405020304" pitchFamily="18" charset="0"/>
                          <a:cs typeface="Times New Roman" panose="02020603050405020304" pitchFamily="18" charset="0"/>
                        </a:rPr>
                        <a:t>Cử động ngón tay</a:t>
                      </a:r>
                      <a:endParaRPr lang="en-US" sz="1400" b="1">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050" b="1">
                          <a:solidFill>
                            <a:schemeClr val="tx1"/>
                          </a:solidFill>
                          <a:effectLst/>
                          <a:latin typeface="Times New Roman" panose="02020603050405020304" pitchFamily="18" charset="0"/>
                          <a:cs typeface="Times New Roman" panose="02020603050405020304" pitchFamily="18" charset="0"/>
                        </a:rPr>
                        <a:t> </a:t>
                      </a:r>
                      <a:endParaRPr lang="en-US" sz="1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tc>
                  <a:txBody>
                    <a:bodyPr/>
                    <a:lstStyle/>
                    <a:p>
                      <a:pPr algn="just">
                        <a:lnSpc>
                          <a:spcPct val="115000"/>
                        </a:lnSpc>
                        <a:spcAft>
                          <a:spcPts val="0"/>
                        </a:spcAft>
                      </a:pPr>
                      <a:r>
                        <a:rPr lang="en-US" sz="1600" b="1">
                          <a:solidFill>
                            <a:schemeClr val="tx1"/>
                          </a:solidFill>
                          <a:effectLst/>
                          <a:latin typeface="Times New Roman" panose="02020603050405020304" pitchFamily="18" charset="0"/>
                          <a:cs typeface="Times New Roman" panose="02020603050405020304" pitchFamily="18" charset="0"/>
                        </a:rPr>
                        <a:t>- Chơi cài khuy áo.</a:t>
                      </a:r>
                      <a:endParaRPr lang="en-US" sz="1400" b="1">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b="1">
                          <a:solidFill>
                            <a:schemeClr val="tx1"/>
                          </a:solidFill>
                          <a:effectLst/>
                          <a:latin typeface="Times New Roman" panose="02020603050405020304" pitchFamily="18" charset="0"/>
                          <a:cs typeface="Times New Roman" panose="02020603050405020304" pitchFamily="18" charset="0"/>
                        </a:rPr>
                        <a:t>- Chơi với các loại hột hạt</a:t>
                      </a:r>
                      <a:endParaRPr lang="en-US" sz="1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solidFill>
                      <a:schemeClr val="accent4">
                        <a:lumMod val="60000"/>
                        <a:lumOff val="40000"/>
                      </a:schemeClr>
                    </a:solidFill>
                  </a:tcPr>
                </a:tc>
                <a:tc>
                  <a:txBody>
                    <a:bodyPr/>
                    <a:lstStyle/>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với giấy, bút, sách báo.</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với đất sét.</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Nhón nhặt đồ vật theo yêu cầu</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solidFill>
                      <a:schemeClr val="accent4">
                        <a:lumMod val="60000"/>
                        <a:lumOff val="40000"/>
                      </a:schemeClr>
                    </a:solidFill>
                  </a:tcPr>
                </a:tc>
                <a:extLst>
                  <a:ext uri="{0D108BD9-81ED-4DB2-BD59-A6C34878D82A}">
                    <a16:rowId xmlns:a16="http://schemas.microsoft.com/office/drawing/2014/main" val="1774391629"/>
                  </a:ext>
                </a:extLst>
              </a:tr>
              <a:tr h="1688289">
                <a:tc>
                  <a:txBody>
                    <a:bodyPr/>
                    <a:lstStyle/>
                    <a:p>
                      <a:pPr algn="ctr">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3</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tc>
                  <a:txBody>
                    <a:bodyPr/>
                    <a:lstStyle/>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Phối hợp tay và mắt.</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nchor="ctr">
                    <a:solidFill>
                      <a:schemeClr val="accent4">
                        <a:lumMod val="60000"/>
                        <a:lumOff val="40000"/>
                      </a:schemeClr>
                    </a:solidFill>
                  </a:tcPr>
                </a:tc>
                <a:tc>
                  <a:txBody>
                    <a:bodyPr/>
                    <a:lstStyle/>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xâu hoa.</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trò chơi dân gian</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(Chi chi chành chành; Nu na nu nống; Kéo cưa lừa xẻ; Tập tầm vông .</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với em búp bê.</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với phấn và bảng</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solidFill>
                      <a:schemeClr val="accent4">
                        <a:lumMod val="60000"/>
                        <a:lumOff val="40000"/>
                      </a:schemeClr>
                    </a:solidFill>
                  </a:tcPr>
                </a:tc>
                <a:tc>
                  <a:txBody>
                    <a:bodyPr/>
                    <a:lstStyle/>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xếp tất, gấp mũ, khăn, quần áo.</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Ném bóng.</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Chơi với bút và vở.</a:t>
                      </a:r>
                      <a:endParaRPr lang="en-US" sz="14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 </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67" marR="67567" marT="0" marB="0">
                    <a:solidFill>
                      <a:schemeClr val="accent4">
                        <a:lumMod val="60000"/>
                        <a:lumOff val="40000"/>
                      </a:schemeClr>
                    </a:solidFill>
                  </a:tcPr>
                </a:tc>
                <a:extLst>
                  <a:ext uri="{0D108BD9-81ED-4DB2-BD59-A6C34878D82A}">
                    <a16:rowId xmlns:a16="http://schemas.microsoft.com/office/drawing/2014/main" val="2156308641"/>
                  </a:ext>
                </a:extLst>
              </a:tr>
            </a:tbl>
          </a:graphicData>
        </a:graphic>
      </p:graphicFrame>
      <p:sp>
        <p:nvSpPr>
          <p:cNvPr id="5" name="Rectangle 1"/>
          <p:cNvSpPr>
            <a:spLocks noChangeArrowheads="1"/>
          </p:cNvSpPr>
          <p:nvPr/>
        </p:nvSpPr>
        <p:spPr bwMode="auto">
          <a:xfrm>
            <a:off x="1000026" y="186285"/>
            <a:ext cx="970988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pt-BR" altLang="en-US" sz="24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 Sưu tầm và thiết kế một số trò chơi rèn luyện kỹ năng vận động tinh cho trẻ</a:t>
            </a:r>
            <a:r>
              <a:rPr kumimoji="0" lang="pt-BR" altLang="en-US" sz="24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pt-BR" altLang="en-US" sz="24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kumimoji="0" lang="pt-BR" altLang="en-US" sz="2400" b="1" i="0" u="none" strike="noStrike" cap="none" normalizeH="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trẻ</a:t>
            </a:r>
            <a:endParaRPr kumimoji="0" lang="en-US" altLang="en-US"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sv-SE" altLang="en-US" sz="24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2.1. Khảo sát trẻ:</a:t>
            </a:r>
            <a:endParaRPr kumimoji="0" lang="sv-SE" altLang="en-US" sz="3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9633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64575032"/>
              </p:ext>
            </p:extLst>
          </p:nvPr>
        </p:nvGraphicFramePr>
        <p:xfrm>
          <a:off x="1965960" y="1448022"/>
          <a:ext cx="8378190" cy="5241290"/>
        </p:xfrm>
        <a:graphic>
          <a:graphicData uri="http://schemas.openxmlformats.org/drawingml/2006/table">
            <a:tbl>
              <a:tblPr firstRow="1" firstCol="1" lastRow="1" lastCol="1" bandRow="1" bandCol="1">
                <a:tableStyleId>{5C22544A-7EE6-4342-B048-85BDC9FD1C3A}</a:tableStyleId>
              </a:tblPr>
              <a:tblGrid>
                <a:gridCol w="4021531">
                  <a:extLst>
                    <a:ext uri="{9D8B030D-6E8A-4147-A177-3AD203B41FA5}">
                      <a16:colId xmlns:a16="http://schemas.microsoft.com/office/drawing/2014/main" val="1946623806"/>
                    </a:ext>
                  </a:extLst>
                </a:gridCol>
                <a:gridCol w="4356659">
                  <a:extLst>
                    <a:ext uri="{9D8B030D-6E8A-4147-A177-3AD203B41FA5}">
                      <a16:colId xmlns:a16="http://schemas.microsoft.com/office/drawing/2014/main" val="3734397344"/>
                    </a:ext>
                  </a:extLst>
                </a:gridCol>
              </a:tblGrid>
              <a:tr h="224155">
                <a:tc>
                  <a:txBody>
                    <a:bodyPr/>
                    <a:lstStyle/>
                    <a:p>
                      <a:pPr algn="just">
                        <a:lnSpc>
                          <a:spcPct val="115000"/>
                        </a:lnSpc>
                        <a:spcAft>
                          <a:spcPts val="0"/>
                        </a:spcAft>
                      </a:pPr>
                      <a:r>
                        <a:rPr lang="en-US" sz="10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Nội dung bài</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algn="just">
                        <a:lnSpc>
                          <a:spcPct val="115000"/>
                        </a:lnSpc>
                        <a:spcAft>
                          <a:spcPts val="0"/>
                        </a:spcAft>
                      </a:pPr>
                      <a:r>
                        <a:rPr lang="en-US" sz="10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Chuẩn bị</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4222360140"/>
                  </a:ext>
                </a:extLst>
              </a:tr>
              <a:tr h="490855">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Dạy trẻ chơi trò chơi: Tập bế em búp bê, cho em ăn, ngủ...</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Mỗi trẻ 01 em búp bê, bát, cốc, thìa, khăn lau mặt</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655191834"/>
                  </a:ext>
                </a:extLst>
              </a:tr>
              <a:tr h="345440">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Chơi các trò chơi dân gian: Con cua, con cá, con rùa</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Giỏ đựng cua, mai rùa, ao cá...</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985302416"/>
                  </a:ext>
                </a:extLst>
              </a:tr>
              <a:tr h="334010">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Chơi xếp tháp, đồ chơi lắp ghép</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Đồ chơi lắp ghép, tầng tháp.</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688469268"/>
                  </a:ext>
                </a:extLst>
              </a:tr>
              <a:tr h="278765">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Chơi với đất sét</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Bàn, đất sét, bảng, khăn lau tay, khay đựng sản phẩm.</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954274444"/>
                  </a:ext>
                </a:extLst>
              </a:tr>
              <a:tr h="267335">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Chơi với các loại </a:t>
                      </a:r>
                      <a:r>
                        <a:rPr lang="en-US" sz="1800" smtClean="0">
                          <a:solidFill>
                            <a:schemeClr val="tx1"/>
                          </a:solidFill>
                          <a:effectLst/>
                          <a:latin typeface="Times New Roman" panose="02020603050405020304" pitchFamily="18" charset="0"/>
                          <a:cs typeface="Times New Roman" panose="02020603050405020304" pitchFamily="18" charset="0"/>
                        </a:rPr>
                        <a:t>hột, </a:t>
                      </a:r>
                      <a:r>
                        <a:rPr lang="en-US" sz="1800">
                          <a:solidFill>
                            <a:schemeClr val="tx1"/>
                          </a:solidFill>
                          <a:effectLst/>
                          <a:latin typeface="Times New Roman" panose="02020603050405020304" pitchFamily="18" charset="0"/>
                          <a:cs typeface="Times New Roman" panose="02020603050405020304" pitchFamily="18" charset="0"/>
                        </a:rPr>
                        <a:t>hạt</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Các loại hột hạt: Hạt ngô, hạt đậu đỏ, </a:t>
                      </a:r>
                      <a:endParaRPr lang="en-US" sz="16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hạt lạc, hạt táo, giỏ đựng hạt...</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638218315"/>
                  </a:ext>
                </a:extLst>
              </a:tr>
              <a:tr h="300990">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Chơi với giấy, bút, sách báo</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Vở, bút, sách báo cũ, giấy loại.</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545361100"/>
                  </a:ext>
                </a:extLst>
              </a:tr>
              <a:tr h="300990">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Chơi với phấn, bảng</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Bàn, ghế, phấn, bảng, khăn lau tay.</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597091588"/>
                  </a:ext>
                </a:extLst>
              </a:tr>
              <a:tr h="267335">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Chơi xâu hoa 3 màu, xâu luồn các đồ vật có lỗ,</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Hoa 3 màu: Xanh - đỏ - vàng; dây xâu hoa, búp bê.</a:t>
                      </a:r>
                      <a:endParaRPr lang="en-US" sz="16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 Các khối hình nhiều màu sắc, vòng tay, các con vật... đều có lỗ để trẻ xâu.</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4257180390"/>
                  </a:ext>
                </a:extLst>
              </a:tr>
            </a:tbl>
          </a:graphicData>
        </a:graphic>
      </p:graphicFrame>
      <p:sp>
        <p:nvSpPr>
          <p:cNvPr id="5" name="Rectangle 1"/>
          <p:cNvSpPr>
            <a:spLocks noChangeArrowheads="1"/>
          </p:cNvSpPr>
          <p:nvPr/>
        </p:nvSpPr>
        <p:spPr bwMode="auto">
          <a:xfrm>
            <a:off x="1638300" y="391906"/>
            <a:ext cx="838581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sv-SE" altLang="en-US" sz="2400" b="1" i="0" u="none" strike="noStrike" cap="none" normalizeH="0" baseline="0" smtClean="0">
                <a:ln>
                  <a:noFill/>
                </a:ln>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2.2. Xây dựng kế hoạch: </a:t>
            </a:r>
            <a:r>
              <a:rPr kumimoji="0" lang="pt-BR" altLang="en-US" sz="2400" b="1" i="0" u="none" strike="noStrike" cap="none" normalizeH="0" baseline="0" smtClean="0">
                <a:ln>
                  <a:noFill/>
                </a:ln>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Sưu tầm và thiết kế một số trò chơi rèn luyện kỹ năng vận động tinh cho trẻ</a:t>
            </a:r>
            <a:r>
              <a:rPr kumimoji="0" lang="pt-BR" altLang="en-US" sz="2400" b="0" i="0" u="none" strike="noStrike" cap="none" normalizeH="0" baseline="0" smtClean="0">
                <a:ln>
                  <a:noFill/>
                </a:ln>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pt-BR" altLang="en-US" sz="2400" b="1" i="0" u="none" strike="noStrike" cap="none" normalizeH="0" baseline="0" smtClean="0">
                <a:ln>
                  <a:noFill/>
                </a:ln>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kumimoji="0" lang="pt-BR" altLang="en-US" sz="2400" b="1" i="0" u="none" strike="noStrike" cap="none" normalizeH="0" smtClean="0">
                <a:ln>
                  <a:noFill/>
                </a:ln>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trẻ</a:t>
            </a:r>
            <a:endParaRPr kumimoji="0" lang="pt-BR" altLang="en-US" sz="3200" b="0" i="0" u="none" strike="noStrike" cap="none" normalizeH="0" baseline="0" smtClean="0">
              <a:ln>
                <a:noFill/>
              </a:ln>
              <a:solidFill>
                <a:srgbClr val="C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320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1783080" y="497326"/>
            <a:ext cx="6332220"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pt-BR" altLang="en-US" sz="20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Trò chơi : Chơi với các loại hạt</a:t>
            </a:r>
            <a:endParaRPr kumimoji="0" lang="en-US" altLang="en-US" sz="11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pt-BR" altLang="en-US" sz="2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Mục đích: Rèn luyện cơ bàn tay, ngón tay, nhận biết và gọi tên một</a:t>
            </a:r>
            <a:r>
              <a:rPr lang="en-US" altLang="en-US" sz="1100">
                <a:latin typeface="Times New Roman" panose="02020603050405020304" pitchFamily="18" charset="0"/>
                <a:cs typeface="Times New Roman" panose="02020603050405020304" pitchFamily="18" charset="0"/>
              </a:rPr>
              <a:t> </a:t>
            </a:r>
            <a:r>
              <a:rPr kumimoji="0" lang="pt-BR" altLang="en-US" sz="2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số loại hạt.</a:t>
            </a:r>
            <a:endParaRPr kumimoji="0" lang="en-US" altLang="en-US" sz="11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pic>
        <p:nvPicPr>
          <p:cNvPr id="3073" name="Picture 3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47950" y="2348211"/>
            <a:ext cx="2590800" cy="16668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5795010" y="2119938"/>
            <a:ext cx="302895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pt-BR" altLang="en-US" b="0" i="1"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Trẻ chơi với các loại hạt</a:t>
            </a:r>
            <a:endParaRPr kumimoji="0" lang="en-US" altLang="en-US" sz="105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pt-BR" altLang="en-US"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Chuẩn bị: Khay đựng hạt lạc lẫn với hạt đậu đen; Rổ dựng hạt lạc và hạt đậu đen.</a:t>
            </a:r>
            <a:endParaRPr kumimoji="0" lang="en-US" altLang="en-US" sz="105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pt-BR" altLang="en-US"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Tiến hành: Cô hướng dẫn trẻ dùng ngón tay trỏ và ngón tay cái của bàn tay phải nhặt từng hạt, hạt lạc  nhặt cho vào mẹt màu đỏ, nhặt hạt đậu</a:t>
            </a:r>
            <a:br>
              <a:rPr kumimoji="0" lang="pt-BR" altLang="en-US"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pt-BR" altLang="en-US"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đen cho vào mẹt màu xanh. Trẻ nhặt cho đến khi hết các hạt trong mẹt.</a:t>
            </a:r>
            <a:endParaRPr kumimoji="0" lang="pt-BR" altLang="en-US"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1866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268979" y="678317"/>
            <a:ext cx="7749539" cy="3847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es-ES" altLang="en-US" sz="20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Trò chơi : Xâu luồn vòng hoa, các đồ vật có</a:t>
            </a:r>
            <a:r>
              <a:rPr kumimoji="0" lang="es-ES" altLang="en-US" sz="28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s-ES" altLang="en-US" sz="20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lỗ</a:t>
            </a:r>
            <a:endParaRPr kumimoji="0" lang="en-US" altLang="en-US" sz="11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s-ES" altLang="en-US"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Mục đích: Rèn luyện sự linh hoạt của đôi bàn tay các ngón tay. Dạy trẻ biết tri giác về màu sắc khi xâu, hoa theo yêu cầu của cô, luồn các đồ vật theo gợi ý.</a:t>
            </a:r>
            <a:endParaRPr kumimoji="0" lang="en-US" altLang="en-US" sz="105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s-ES" altLang="en-US"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Chuẩn bị: - Mỗi trẻ 1 dây xâu hoa, 1 rổ hoa 10 - 15 bông hoa để xâu hoa theo yêu cầu. Các khay đồ dùng xâu luồn: các con vật, vòng tay, hoa, khối hìn nhiều màu sắc để trẻ xâu theo ý thích…</a:t>
            </a:r>
            <a:endParaRPr kumimoji="0" lang="en-US" altLang="en-US" sz="105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s-ES" altLang="en-US"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pt-BR" altLang="en-US"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Tiến hành: Giáo viên hướng dẫn trẻ cách cầm dây xâu qua lỗ hoa. Xâu vòng hoa 3 màu: Xanh - đỏ- vàng; Đỏ - vàng- xanh; Vàng – xanh - đỏ. Sau khi xâu vòng hoa. Cô giáo hướng dẫn trẻ bê khay đồ dùng xuống ngồi và xâu, luồn theo ý thích của trẻ. Hướng dẫn trẻ cầm dây bằng tay phải, cầm vật xâu bằng tay trái, cầm để thừa 1 đoạn không dài quá cũng không ngắn quá để cho dễ xâuxong dạy trẻ cách cầm dây để buộc lại thành vòng</a:t>
            </a:r>
            <a:r>
              <a:rPr kumimoji="0" lang="pt-BR"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en-US" altLang="en-US" sz="900" b="0" i="0" u="none" strike="noStrike" cap="none" normalizeH="0" baseline="0" smtClean="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59" y="4389599"/>
            <a:ext cx="2916205" cy="1812253"/>
          </a:xfrm>
          <a:prstGeom prst="rect">
            <a:avLst/>
          </a:prstGeom>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44997" y="4389599"/>
            <a:ext cx="2418865" cy="1812253"/>
          </a:xfrm>
          <a:prstGeom prst="rect">
            <a:avLst/>
          </a:prstGeom>
        </p:spPr>
      </p:pic>
    </p:spTree>
    <p:extLst>
      <p:ext uri="{BB962C8B-B14F-4D97-AF65-F5344CB8AC3E}">
        <p14:creationId xmlns:p14="http://schemas.microsoft.com/office/powerpoint/2010/main" val="24251957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1441</Words>
  <Application>Microsoft Office PowerPoint</Application>
  <PresentationFormat>Widescreen</PresentationFormat>
  <Paragraphs>100</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Cambria</vt:lpstr>
      <vt:lpstr>Snap ITC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10</dc:creator>
  <cp:lastModifiedBy>Windows 10</cp:lastModifiedBy>
  <cp:revision>32</cp:revision>
  <dcterms:created xsi:type="dcterms:W3CDTF">2023-11-13T00:52:16Z</dcterms:created>
  <dcterms:modified xsi:type="dcterms:W3CDTF">2023-11-14T00:32:30Z</dcterms:modified>
</cp:coreProperties>
</file>