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80" r:id="rId3"/>
    <p:sldId id="281" r:id="rId4"/>
    <p:sldId id="257" r:id="rId5"/>
    <p:sldId id="261" r:id="rId6"/>
    <p:sldId id="264" r:id="rId7"/>
    <p:sldId id="265" r:id="rId8"/>
    <p:sldId id="266" r:id="rId9"/>
    <p:sldId id="267" r:id="rId10"/>
    <p:sldId id="268" r:id="rId11"/>
    <p:sldId id="269" r:id="rId12"/>
    <p:sldId id="262" r:id="rId13"/>
    <p:sldId id="270" r:id="rId14"/>
    <p:sldId id="271" r:id="rId15"/>
    <p:sldId id="272" r:id="rId16"/>
    <p:sldId id="273" r:id="rId17"/>
    <p:sldId id="277" r:id="rId18"/>
    <p:sldId id="278" r:id="rId19"/>
    <p:sldId id="282" r:id="rId20"/>
    <p:sldId id="283"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18" d="100"/>
          <a:sy n="118" d="100"/>
        </p:scale>
        <p:origin x="427"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3429C-8C02-4616-BAFA-81EFDDB7877C}" type="datetimeFigureOut">
              <a:rPr lang="en-US" smtClean="0"/>
              <a:pPr/>
              <a:t>09/08/2023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F850BF-4258-4B2D-9A2C-2FA6B6427E05}" type="slidenum">
              <a:rPr lang="en-US" smtClean="0"/>
              <a:pPr/>
              <a:t>‹#›</a:t>
            </a:fld>
            <a:endParaRPr lang="en-US"/>
          </a:p>
        </p:txBody>
      </p:sp>
    </p:spTree>
    <p:extLst>
      <p:ext uri="{BB962C8B-B14F-4D97-AF65-F5344CB8AC3E}">
        <p14:creationId xmlns:p14="http://schemas.microsoft.com/office/powerpoint/2010/main" val="422668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850BF-4258-4B2D-9A2C-2FA6B6427E05}" type="slidenum">
              <a:rPr lang="en-US" smtClean="0"/>
              <a:pPr/>
              <a:t>12</a:t>
            </a:fld>
            <a:endParaRPr lang="en-US"/>
          </a:p>
        </p:txBody>
      </p:sp>
    </p:spTree>
    <p:extLst>
      <p:ext uri="{BB962C8B-B14F-4D97-AF65-F5344CB8AC3E}">
        <p14:creationId xmlns:p14="http://schemas.microsoft.com/office/powerpoint/2010/main" val="334122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09/08/2023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17032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09/08/2023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68263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09/08/2023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517867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79E33F-BB37-4F63-B5DD-B3FEDCE47ABC}"/>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EBF17433-6495-49A9-A384-029F8C8AD4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5154F77-C6EE-4F45-BE71-D998AE83EE5D}"/>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CE2A5A22-C677-4102-B470-2EE208CDF08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B951826-EDEB-461A-9A87-A8674071EEC3}"/>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4532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6C3FC0-B42E-4C90-98E2-DF34485A1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9014F63-FBF0-4006-B11B-BDFA53CEC91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80760EE-1121-416D-B93C-F8771EECF204}"/>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755307E-DA7E-4ACA-9569-6CCF6914490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901090A-7276-4CE3-833A-4163E44984D0}"/>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0618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D7A4F0-AFDA-4EBA-A5C5-B72965277FF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D159A6F-D18B-461E-BCFE-C4B52DAC3F5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C4542B0F-2B5E-4CAB-BFD8-CBE2BBBB8771}"/>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E1FFFF8-4E84-4E61-B015-259ECAA8388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C01593C-A31E-4A0D-BBFD-3CEBA92DEF6A}"/>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0946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5350E71-6BA8-4ABB-A227-02CAD785E9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DE28FA1-0418-4EB4-A15C-AAA2D60988E4}"/>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BF75C0D-584B-4003-8AA0-09C581076B13}"/>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2F6FA1E3-6062-4F4C-A94E-05DF3FBA232A}"/>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510F42CE-B94F-4D53-864E-48A5A40DDD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5CD74223-38AE-4275-BD2E-38D4D72928D9}"/>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3343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EAC24E-8A33-4244-81D6-5B86E3EF73C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E9B3010-151B-4661-9E5C-B9AC423659C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713D36A-B6F3-422A-9ACD-253C5940049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F33CA4A-726D-4093-AE9D-8013B7763AD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A0D78DF-538B-4912-BCB1-829202DAD562}"/>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881A6AF9-4B04-4D83-8632-1CD5019E4F87}"/>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38A28D09-0A9B-438E-8327-B7567592C1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2A1C21D0-6122-4FB2-B1FC-63081DC38CA5}"/>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6929721" y="4822507"/>
            <a:ext cx="581352" cy="269304"/>
          </a:xfrm>
          <a:prstGeom prst="rect">
            <a:avLst/>
          </a:prstGeom>
        </p:spPr>
        <p:txBody>
          <a:bodyPr wrap="square" lIns="68580" tIns="34290" rIns="68580" bIns="34290">
            <a:spAutoFit/>
          </a:bodyPr>
          <a:lstStyle/>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6858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6858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6858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6858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6858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6858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384140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312798-BC08-4FF0-9497-918004E7681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975B3E1-80EE-45DA-93DB-BA982BE1D924}"/>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8BEC14E0-A9AC-473E-A1B6-2D5BC09DB4C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844D46D5-5E22-40EE-81AD-EA93E6E3BA34}"/>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6716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D9F73A2-9D91-4152-9F2F-69FD28213C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50" t="56668"/>
          <a:stretch/>
        </p:blipFill>
        <p:spPr>
          <a:xfrm>
            <a:off x="800100" y="4216716"/>
            <a:ext cx="8343900" cy="926481"/>
          </a:xfrm>
          <a:prstGeom prst="rect">
            <a:avLst/>
          </a:prstGeom>
        </p:spPr>
      </p:pic>
      <p:pic>
        <p:nvPicPr>
          <p:cNvPr id="7" name="图片 6">
            <a:extLst>
              <a:ext uri="{FF2B5EF4-FFF2-40B4-BE49-F238E27FC236}">
                <a16:creationId xmlns:a16="http://schemas.microsoft.com/office/drawing/2014/main" xmlns="" id="{65B34A44-BD60-4552-AFE9-043E64403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9862"/>
          <a:stretch/>
        </p:blipFill>
        <p:spPr>
          <a:xfrm>
            <a:off x="0" y="4043362"/>
            <a:ext cx="9144000" cy="1111817"/>
          </a:xfrm>
          <a:prstGeom prst="rect">
            <a:avLst/>
          </a:prstGeom>
        </p:spPr>
      </p:pic>
      <p:pic>
        <p:nvPicPr>
          <p:cNvPr id="8" name="图片 7">
            <a:extLst>
              <a:ext uri="{FF2B5EF4-FFF2-40B4-BE49-F238E27FC236}">
                <a16:creationId xmlns:a16="http://schemas.microsoft.com/office/drawing/2014/main" xmlns="" id="{38FA29B6-8AD9-4A98-9B9B-156F819086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2110" t="87921"/>
          <a:stretch/>
        </p:blipFill>
        <p:spPr>
          <a:xfrm>
            <a:off x="3850481" y="4791739"/>
            <a:ext cx="5293519" cy="363441"/>
          </a:xfrm>
          <a:prstGeom prst="rect">
            <a:avLst/>
          </a:prstGeom>
        </p:spPr>
      </p:pic>
      <p:pic>
        <p:nvPicPr>
          <p:cNvPr id="5" name="图片 4">
            <a:extLst>
              <a:ext uri="{FF2B5EF4-FFF2-40B4-BE49-F238E27FC236}">
                <a16:creationId xmlns:a16="http://schemas.microsoft.com/office/drawing/2014/main" xmlns="" id="{DE39A82C-9A74-4592-B1E5-048844569E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1221" y="102394"/>
            <a:ext cx="9305221" cy="4938713"/>
          </a:xfrm>
          <a:prstGeom prst="rect">
            <a:avLst/>
          </a:prstGeom>
        </p:spPr>
      </p:pic>
    </p:spTree>
    <p:extLst>
      <p:ext uri="{BB962C8B-B14F-4D97-AF65-F5344CB8AC3E}">
        <p14:creationId xmlns:p14="http://schemas.microsoft.com/office/powerpoint/2010/main" val="323395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3D0E43-0BAE-471E-80A7-E016AE7718D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970EEE8-DBF9-4DA5-8CB1-53CF01AD73C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BEEFFC7-A2DD-4CB0-9AC4-0AD5C5EEE57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32B4A92-7C6B-4664-8B29-16C76FA0725E}"/>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C7B7416D-9B4F-47B0-ACE1-7F56F1B29E3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5087A921-7CB9-4C56-B77B-5224A338D876}"/>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1918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09/08/2023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392672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9DBE0A-414C-465E-8230-D9CDB399A74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F18CAF3-6474-4BDA-AE93-FF8B5D7D65A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3F095E69-54F8-44F1-BF52-44246942E63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9046C16-C9F3-4D7E-A1A9-D32C32E1D84A}"/>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20C5C1A-5BE3-48C3-83F2-5A505C6CD2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F054640B-C2D5-4631-87CE-F6F5EBA5100C}"/>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5567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5759D6-033A-46F1-88BB-F179F474DA7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CA9AD6F-00C4-41F8-A667-1237DEE48EE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7BA700-C01A-4353-AA75-B2FC58B641D8}"/>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78F5294-72A9-45F6-8C0E-DC7E2966A5C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66164AB-FB60-4FBA-B16F-005D6F6B0CA8}"/>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928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137ED74-C04C-473E-9049-363C762AB458}"/>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FE29EB0-1DFA-4F23-857E-5405DF7DC93A}"/>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4BC25F4-112E-4D60-A648-C2C64F44166B}"/>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270686D-52D8-485D-A475-46EF80729C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3B300EA-8F96-4B87-A7FE-67A550EC8114}"/>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6771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301626" y="171450"/>
            <a:ext cx="8540750" cy="857250"/>
          </a:xfrm>
        </p:spPr>
        <p:txBody>
          <a:bodyPr/>
          <a:lstStyle/>
          <a:p>
            <a:r>
              <a:rPr lang="zh-CN" altLang="en-US"/>
              <a:t>单击此处编辑母版标题样式</a:t>
            </a:r>
          </a:p>
        </p:txBody>
      </p:sp>
      <p:sp>
        <p:nvSpPr>
          <p:cNvPr id="3" name="内容占位符 2"/>
          <p:cNvSpPr>
            <a:spLocks noGrp="1"/>
          </p:cNvSpPr>
          <p:nvPr>
            <p:ph sz="quarter" idx="1"/>
          </p:nvPr>
        </p:nvSpPr>
        <p:spPr>
          <a:xfrm>
            <a:off x="301626" y="1200150"/>
            <a:ext cx="4194175" cy="16299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1" y="1200150"/>
            <a:ext cx="4194175" cy="16299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301626" y="2944417"/>
            <a:ext cx="4194175" cy="162996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1" y="2944417"/>
            <a:ext cx="4194175" cy="162996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pPr>
              <a:defRPr/>
            </a:pPr>
            <a:fld id="{20283425-7A0C-4E33-9CF4-C37CE0F26F66}" type="datetimeFigureOut">
              <a:rPr lang="zh-CN" altLang="en-US">
                <a:solidFill>
                  <a:prstClr val="black">
                    <a:tint val="75000"/>
                  </a:prstClr>
                </a:solidFill>
              </a:rPr>
              <a:pPr>
                <a:defRPr/>
              </a:pPr>
              <a:t>2023/8/9</a:t>
            </a:fld>
            <a:endParaRPr lang="en-US" altLang="zh-CN" dirty="0">
              <a:solidFill>
                <a:prstClr val="black">
                  <a:tint val="75000"/>
                </a:prstClr>
              </a:solidFill>
            </a:endParaRPr>
          </a:p>
        </p:txBody>
      </p:sp>
      <p:sp>
        <p:nvSpPr>
          <p:cNvPr id="8" name="页脚占位符 7"/>
          <p:cNvSpPr>
            <a:spLocks noGrp="1"/>
          </p:cNvSpPr>
          <p:nvPr>
            <p:ph type="ftr" sz="quarter" idx="11"/>
          </p:nvPr>
        </p:nvSpPr>
        <p:spPr/>
        <p:txBody>
          <a:bodyPr/>
          <a:lstStyle>
            <a:lvl1pPr>
              <a:defRPr/>
            </a:lvl1pPr>
          </a:lstStyle>
          <a:p>
            <a:pPr>
              <a:defRPr/>
            </a:pPr>
            <a:endParaRPr lang="en-US" altLang="zh-CN"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vl1pPr>
          </a:lstStyle>
          <a:p>
            <a:pPr>
              <a:defRPr/>
            </a:pPr>
            <a:fld id="{732134A3-DDCB-4E34-B13E-0C93A73EBFAE}" type="slidenum">
              <a:rPr lang="zh-CN" altLang="en-US">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18742867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CB2A6A-9BD8-41FA-9CAA-6796278688E6}" type="datetimeFigureOut">
              <a:rPr lang="en-US" smtClean="0"/>
              <a:pPr/>
              <a:t>09/08/2023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38328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CB2A6A-9BD8-41FA-9CAA-6796278688E6}" type="datetimeFigureOut">
              <a:rPr lang="en-US" smtClean="0"/>
              <a:pPr/>
              <a:t>09/08/2023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422539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CB2A6A-9BD8-41FA-9CAA-6796278688E6}" type="datetimeFigureOut">
              <a:rPr lang="en-US" smtClean="0"/>
              <a:pPr/>
              <a:t>09/08/2023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96964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CB2A6A-9BD8-41FA-9CAA-6796278688E6}" type="datetimeFigureOut">
              <a:rPr lang="en-US" smtClean="0"/>
              <a:pPr/>
              <a:t>09/08/2023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01277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B2A6A-9BD8-41FA-9CAA-6796278688E6}" type="datetimeFigureOut">
              <a:rPr lang="en-US" smtClean="0"/>
              <a:pPr/>
              <a:t>09/08/2023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85325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B2A6A-9BD8-41FA-9CAA-6796278688E6}" type="datetimeFigureOut">
              <a:rPr lang="en-US" smtClean="0"/>
              <a:pPr/>
              <a:t>09/08/2023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35008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B2A6A-9BD8-41FA-9CAA-6796278688E6}" type="datetimeFigureOut">
              <a:rPr lang="en-US" smtClean="0"/>
              <a:pPr/>
              <a:t>09/08/2023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51307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CB2A6A-9BD8-41FA-9CAA-6796278688E6}" type="datetimeFigureOut">
              <a:rPr lang="en-US" smtClean="0"/>
              <a:pPr/>
              <a:t>09/08/2023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399C59E-86C5-4441-8F02-523C7207EC4A}" type="slidenum">
              <a:rPr lang="en-US" smtClean="0"/>
              <a:pPr/>
              <a:t>‹#›</a:t>
            </a:fld>
            <a:endParaRPr lang="en-US"/>
          </a:p>
        </p:txBody>
      </p:sp>
    </p:spTree>
    <p:extLst>
      <p:ext uri="{BB962C8B-B14F-4D97-AF65-F5344CB8AC3E}">
        <p14:creationId xmlns:p14="http://schemas.microsoft.com/office/powerpoint/2010/main" val="1310550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548FB393-E3B8-40BC-9973-4534F6FF52EE}"/>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EEE83CB-073D-463F-A9BF-43896B36E9E8}"/>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2E587D9-C950-4598-95B1-0CABAC6F2C34}"/>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E6936974-49F8-4A5C-B7ED-3319CCC645F6}" type="datetimeFigureOut">
              <a:rPr lang="zh-CN" altLang="en-US" smtClean="0">
                <a:solidFill>
                  <a:prstClr val="black">
                    <a:tint val="75000"/>
                  </a:prstClr>
                </a:solidFill>
              </a:rPr>
              <a:pPr defTabSz="685800"/>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E7D65F5-4415-4F01-9AB2-E89F29604456}"/>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F77E155-53A0-48FF-98C8-013F6CC56165}"/>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11176276-FEA2-4158-8176-C7D2C18AF9F0}" type="slidenum">
              <a:rPr lang="zh-CN" altLang="en-US" smtClean="0">
                <a:solidFill>
                  <a:prstClr val="black">
                    <a:tint val="75000"/>
                  </a:prstClr>
                </a:solidFill>
              </a:rPr>
              <a:pPr defTabSz="685800"/>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xmlns="" id="{62A81FE1-9668-4116-8F25-5570C2A3D278}"/>
              </a:ext>
            </a:extLst>
          </p:cNvPr>
          <p:cNvPicPr>
            <a:picLocks noChangeAspect="1"/>
          </p:cNvPicPr>
          <p:nvPr userDrawn="1"/>
        </p:nvPicPr>
        <p:blipFill>
          <a:blip r:embed="rId14"/>
          <a:stretch>
            <a:fillRect/>
          </a:stretch>
        </p:blipFill>
        <p:spPr>
          <a:xfrm>
            <a:off x="2880" y="1228"/>
            <a:ext cx="9141120" cy="5141276"/>
          </a:xfrm>
          <a:prstGeom prst="rect">
            <a:avLst/>
          </a:prstGeom>
        </p:spPr>
      </p:pic>
    </p:spTree>
    <p:extLst>
      <p:ext uri="{BB962C8B-B14F-4D97-AF65-F5344CB8AC3E}">
        <p14:creationId xmlns:p14="http://schemas.microsoft.com/office/powerpoint/2010/main" val="3641798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m4a"/><Relationship Id="rId7" Type="http://schemas.openxmlformats.org/officeDocument/2006/relationships/image" Target="../media/image20.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6" descr="Free Globe, Coffee, Magnifier Background Images, Creative Travel Background  Photo Background PNG and 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8100" y="-1613"/>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00200" y="273844"/>
            <a:ext cx="6477000" cy="584775"/>
          </a:xfrm>
          <a:prstGeom prst="rect">
            <a:avLst/>
          </a:prstGeom>
        </p:spPr>
        <p:txBody>
          <a:bodyPr wrap="square">
            <a:spAutoFit/>
          </a:bodyPr>
          <a:lstStyle/>
          <a:p>
            <a:pPr algn="ctr" defTabSz="685783"/>
            <a:r>
              <a:rPr lang="en-US" sz="1600" b="1" dirty="0"/>
              <a:t>PHÒNG GIÁO DỤC VÀ ĐÀO TẠO QUẬN LONG BIÊN</a:t>
            </a:r>
          </a:p>
          <a:p>
            <a:pPr algn="ctr" defTabSz="685783"/>
            <a:r>
              <a:rPr lang="en-US" sz="1600" b="1" dirty="0"/>
              <a:t>TRƯỜNG MẦM NON </a:t>
            </a:r>
            <a:r>
              <a:rPr lang="en-US" sz="1600" b="1" dirty="0" smtClean="0"/>
              <a:t>NẮNG MAI</a:t>
            </a:r>
            <a:endParaRPr lang="vi-VN" sz="1600" b="1" dirty="0"/>
          </a:p>
        </p:txBody>
      </p:sp>
      <p:sp>
        <p:nvSpPr>
          <p:cNvPr id="6" name="Rectangle 5"/>
          <p:cNvSpPr/>
          <p:nvPr/>
        </p:nvSpPr>
        <p:spPr>
          <a:xfrm>
            <a:off x="2362200" y="1589757"/>
            <a:ext cx="4876800" cy="369332"/>
          </a:xfrm>
          <a:prstGeom prst="rect">
            <a:avLst/>
          </a:prstGeom>
        </p:spPr>
        <p:txBody>
          <a:bodyPr wrap="square">
            <a:spAutoFit/>
          </a:bodyPr>
          <a:lstStyle/>
          <a:p>
            <a:pPr algn="ctr" defTabSz="685783"/>
            <a:r>
              <a:rPr lang="en-US" b="1" dirty="0">
                <a:solidFill>
                  <a:schemeClr val="accent6">
                    <a:lumMod val="50000"/>
                  </a:schemeClr>
                </a:solidFill>
                <a:latin typeface="Times New Roman" panose="02020603050405020304" pitchFamily="18" charset="0"/>
                <a:cs typeface="Times New Roman" panose="02020603050405020304" pitchFamily="18" charset="0"/>
              </a:rPr>
              <a:t>LĨNH VỰC PHÁT TRIỂN NGÔN NGỮ</a:t>
            </a:r>
          </a:p>
        </p:txBody>
      </p:sp>
      <p:sp>
        <p:nvSpPr>
          <p:cNvPr id="7" name="TextBox 6"/>
          <p:cNvSpPr txBox="1"/>
          <p:nvPr/>
        </p:nvSpPr>
        <p:spPr>
          <a:xfrm>
            <a:off x="1600200" y="1988774"/>
            <a:ext cx="6231082" cy="500135"/>
          </a:xfrm>
          <a:prstGeom prst="rect">
            <a:avLst/>
          </a:prstGeom>
          <a:noFill/>
        </p:spPr>
        <p:txBody>
          <a:bodyPr wrap="square" lIns="68579" tIns="34289" rIns="68579" bIns="34289" rtlCol="0">
            <a:spAutoFit/>
          </a:bodyPr>
          <a:lstStyle/>
          <a:p>
            <a:pPr algn="ctr" defTabSz="685783"/>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LQVH: “</a:t>
            </a: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Xe lu và </a:t>
            </a: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1350818" y="2474078"/>
            <a:ext cx="6899564" cy="346247"/>
          </a:xfrm>
          <a:prstGeom prst="rect">
            <a:avLst/>
          </a:prstGeom>
          <a:noFill/>
        </p:spPr>
        <p:txBody>
          <a:bodyPr wrap="square" lIns="68579" tIns="34289" rIns="68579" bIns="34289" rtlCol="0">
            <a:spAutoFit/>
          </a:bodyPr>
          <a:lstStyle/>
          <a:p>
            <a:pPr algn="ctr" defTabSz="685783"/>
            <a:r>
              <a:rPr lang="en-US" b="1" dirty="0" err="1">
                <a:solidFill>
                  <a:prstClr val="black"/>
                </a:solidFill>
                <a:latin typeface="Times New Roman" panose="02020603050405020304" pitchFamily="18" charset="0"/>
                <a:cs typeface="Times New Roman" panose="02020603050405020304" pitchFamily="18" charset="0"/>
              </a:rPr>
              <a:t>Lứa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tuổi</a:t>
            </a:r>
            <a:r>
              <a:rPr lang="en-US" b="1" dirty="0" smtClean="0">
                <a:solidFill>
                  <a:prstClr val="black"/>
                </a:solidFill>
                <a:latin typeface="Times New Roman" panose="02020603050405020304" pitchFamily="18" charset="0"/>
                <a:cs typeface="Times New Roman" panose="02020603050405020304" pitchFamily="18" charset="0"/>
              </a:rPr>
              <a:t>: 24-36 </a:t>
            </a:r>
            <a:r>
              <a:rPr lang="en-US" b="1" dirty="0" err="1" smtClean="0">
                <a:solidFill>
                  <a:prstClr val="black"/>
                </a:solidFill>
                <a:latin typeface="Times New Roman" panose="02020603050405020304" pitchFamily="18" charset="0"/>
                <a:cs typeface="Times New Roman" panose="02020603050405020304" pitchFamily="18" charset="0"/>
              </a:rPr>
              <a:t>Tháng</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26024" y="2826853"/>
            <a:ext cx="38100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giáo</a:t>
            </a:r>
            <a:r>
              <a:rPr lang="en-US" dirty="0" smtClean="0">
                <a:latin typeface="Times New Roman" panose="02020603050405020304" pitchFamily="18" charset="0"/>
                <a:cs typeface="Times New Roman" panose="02020603050405020304" pitchFamily="18" charset="0"/>
              </a:rPr>
              <a:t> : </a:t>
            </a:r>
            <a:r>
              <a:rPr lang="vi-VN" dirty="0" smtClean="0">
                <a:latin typeface="Times New Roman" panose="02020603050405020304" pitchFamily="18" charset="0"/>
                <a:cs typeface="Times New Roman" panose="02020603050405020304" pitchFamily="18" charset="0"/>
              </a:rPr>
              <a:t>Nguyễn Thị Thu Phương</a:t>
            </a:r>
            <a:endParaRPr lang="en-US" dirty="0">
              <a:latin typeface="Times New Roman" panose="02020603050405020304" pitchFamily="18" charset="0"/>
              <a:cs typeface="Times New Roman" panose="02020603050405020304" pitchFamily="18" charset="0"/>
            </a:endParaRPr>
          </a:p>
        </p:txBody>
      </p:sp>
      <p:pic>
        <p:nvPicPr>
          <p:cNvPr id="13" name="Picture 2" descr="Giáo án mầm non kể truyện xe lu và xe ca - Giáo án, bài giảng và tin tức  mầm n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8500" b="94500" l="2375" r="57625"/>
                    </a14:imgEffect>
                  </a14:imgLayer>
                </a14:imgProps>
              </a:ext>
              <a:ext uri="{28A0092B-C50C-407E-A947-70E740481C1C}">
                <a14:useLocalDpi xmlns:a14="http://schemas.microsoft.com/office/drawing/2010/main" val="0"/>
              </a:ext>
            </a:extLst>
          </a:blip>
          <a:srcRect l="1752" t="25694" r="47446" b="8905"/>
          <a:stretch/>
        </p:blipFill>
        <p:spPr bwMode="auto">
          <a:xfrm flipH="1">
            <a:off x="1611549" y="3281927"/>
            <a:ext cx="2710201" cy="16745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4191000" y="858442"/>
            <a:ext cx="838200" cy="683418"/>
          </a:xfrm>
          <a:prstGeom prst="rect">
            <a:avLst/>
          </a:prstGeom>
        </p:spPr>
      </p:pic>
    </p:spTree>
    <p:extLst>
      <p:ext uri="{BB962C8B-B14F-4D97-AF65-F5344CB8AC3E}">
        <p14:creationId xmlns:p14="http://schemas.microsoft.com/office/powerpoint/2010/main" val="1748267876"/>
      </p:ext>
    </p:extLst>
  </p:cSld>
  <p:clrMapOvr>
    <a:masterClrMapping/>
  </p:clrMapOvr>
  <mc:AlternateContent xmlns:mc="http://schemas.openxmlformats.org/markup-compatibility/2006" xmlns:p14="http://schemas.microsoft.com/office/powerpoint/2010/main">
    <mc:Choice Requires="p14">
      <p:transition spd="slow" p14:dur="1600" advTm="33005">
        <p14:conveyor dir="l"/>
      </p:transition>
    </mc:Choice>
    <mc:Fallback xmlns="">
      <p:transition spd="slow" advTm="33005">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198" t="29236" r="45180" b="18106"/>
          <a:stretch/>
        </p:blipFill>
        <p:spPr>
          <a:xfrm>
            <a:off x="0" y="-1"/>
            <a:ext cx="9144000" cy="5109273"/>
          </a:xfrm>
        </p:spPr>
      </p:pic>
      <p:sp>
        <p:nvSpPr>
          <p:cNvPr id="5" name="Rounded Rectangle 4"/>
          <p:cNvSpPr/>
          <p:nvPr/>
        </p:nvSpPr>
        <p:spPr>
          <a:xfrm>
            <a:off x="381000" y="4400550"/>
            <a:ext cx="8839200" cy="71697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Xe ca đã hiểu rằng tuy xe lu đi chậm chạp, dáng vẻ lù lù, thô kệch nhưng xe lu làm cho những con đường bằng phẳng để cho các xe khác đi lại dễ dàng. </a:t>
            </a:r>
            <a:endParaRPr lang="en-US" dirty="0" smtClean="0">
              <a:solidFill>
                <a:srgbClr val="002060"/>
              </a:solidFill>
            </a:endParaRPr>
          </a:p>
        </p:txBody>
      </p:sp>
    </p:spTree>
    <p:extLst>
      <p:ext uri="{BB962C8B-B14F-4D97-AF65-F5344CB8AC3E}">
        <p14:creationId xmlns:p14="http://schemas.microsoft.com/office/powerpoint/2010/main" val="1176033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772">
        <p15:prstTrans prst="pageCurlDouble"/>
      </p:transition>
    </mc:Choice>
    <mc:Fallback xmlns="">
      <p:transition spd="slow" advTm="12772">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931" r="44664" b="16881"/>
          <a:stretch/>
        </p:blipFill>
        <p:spPr>
          <a:xfrm>
            <a:off x="-1" y="0"/>
            <a:ext cx="9144001" cy="5143500"/>
          </a:xfrm>
        </p:spPr>
      </p:pic>
    </p:spTree>
    <p:extLst>
      <p:ext uri="{BB962C8B-B14F-4D97-AF65-F5344CB8AC3E}">
        <p14:creationId xmlns:p14="http://schemas.microsoft.com/office/powerpoint/2010/main" val="3801373826"/>
      </p:ext>
    </p:extLst>
  </p:cSld>
  <p:clrMapOvr>
    <a:masterClrMapping/>
  </p:clrMapOvr>
  <mc:AlternateContent xmlns:mc="http://schemas.openxmlformats.org/markup-compatibility/2006" xmlns:p14="http://schemas.microsoft.com/office/powerpoint/2010/main">
    <mc:Choice Requires="p14">
      <p:transition spd="slow" p14:dur="2000" advTm="11128"/>
    </mc:Choice>
    <mc:Fallback xmlns="">
      <p:transition spd="slow" advTm="1112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549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1776845" y="200236"/>
            <a:ext cx="5791200" cy="1066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20167" y="502804"/>
            <a:ext cx="7056066" cy="461665"/>
          </a:xfrm>
          <a:prstGeom prst="rect">
            <a:avLst/>
          </a:prstGeom>
          <a:noFill/>
        </p:spPr>
        <p:txBody>
          <a:bodyPr wrap="square" lIns="91440" tIns="45720" rIns="91440" bIns="45720">
            <a:spAutoFit/>
          </a:bodyPr>
          <a:lstStyle/>
          <a:p>
            <a:pPr algn="ct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Cô vừa kể cho các con nghe câu chuyện gì?</a:t>
            </a:r>
            <a:endPar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031" y="1268768"/>
            <a:ext cx="5671405" cy="367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657600" y="2114550"/>
            <a:ext cx="3276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14800" y="2124730"/>
            <a:ext cx="2170401" cy="523220"/>
          </a:xfrm>
          <a:prstGeom prst="rect">
            <a:avLst/>
          </a:prstGeom>
          <a:noFill/>
        </p:spPr>
        <p:txBody>
          <a:bodyPr wrap="none" lIns="91440" tIns="45720" rIns="91440" bIns="45720">
            <a:spAutoFit/>
          </a:bodyPr>
          <a:lstStyle/>
          <a:p>
            <a:pPr algn="ctr"/>
            <a:r>
              <a:rPr lang="en-US" sz="2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Xe lu và xe ca</a:t>
            </a:r>
            <a:endParaRPr lang="en-US" sz="2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36497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440">
        <p15:prstTrans prst="airplane"/>
      </p:transition>
    </mc:Choice>
    <mc:Fallback xmlns="">
      <p:transition spd="slow" advTm="16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circle(in)">
                                      <p:cBhvr>
                                        <p:cTn id="11" dur="2000"/>
                                        <p:tgtEl>
                                          <p:spTgt spid="205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304800" y="1123950"/>
            <a:ext cx="3886200" cy="381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48200" y="1123950"/>
            <a:ext cx="3886200" cy="381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131" t="21210" r="17616"/>
          <a:stretch/>
        </p:blipFill>
        <p:spPr bwMode="auto">
          <a:xfrm>
            <a:off x="495300" y="1276349"/>
            <a:ext cx="3505200" cy="286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0252" t="13767" r="23063" b="46065"/>
          <a:stretch/>
        </p:blipFill>
        <p:spPr bwMode="auto">
          <a:xfrm>
            <a:off x="4800600" y="1276350"/>
            <a:ext cx="3581400" cy="2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9897" y="4190751"/>
            <a:ext cx="1096006"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Xe lu</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6139660" y="4287619"/>
            <a:ext cx="1161087"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Xe ca</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1905000" y="215939"/>
            <a:ext cx="5791200" cy="6951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Trong câu truyện có những nhân vật nào?</a:t>
            </a:r>
            <a:endParaRPr lang="en-US" sz="2400"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414990026"/>
      </p:ext>
    </p:extLst>
  </p:cSld>
  <p:clrMapOvr>
    <a:masterClrMapping/>
  </p:clrMapOvr>
  <mc:AlternateContent xmlns:mc="http://schemas.openxmlformats.org/markup-compatibility/2006" xmlns:p14="http://schemas.microsoft.com/office/powerpoint/2010/main">
    <mc:Choice Requires="p14">
      <p:transition spd="slow" p14:dur="2000" advTm="10032"/>
    </mc:Choice>
    <mc:Fallback xmlns="">
      <p:transition spd="slow" advTm="100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circle(in)">
                                      <p:cBhvr>
                                        <p:cTn id="15" dur="2000"/>
                                        <p:tgtEl>
                                          <p:spTgt spid="307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circle(in)">
                                      <p:cBhvr>
                                        <p:cTn id="23" dur="2000"/>
                                        <p:tgtEl>
                                          <p:spTgt spid="307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38" t="-53" r="5743" b="15588"/>
          <a:stretch/>
        </p:blipFill>
        <p:spPr bwMode="auto">
          <a:xfrm>
            <a:off x="0" y="666750"/>
            <a:ext cx="9144000" cy="447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40039" y="82689"/>
            <a:ext cx="4261103" cy="461665"/>
          </a:xfrm>
          <a:prstGeom prst="rect">
            <a:avLst/>
          </a:prstGeom>
        </p:spPr>
        <p:txBody>
          <a:bodyPr wrap="none">
            <a:spAutoFit/>
          </a:bodyPr>
          <a:lstStyle/>
          <a:p>
            <a:pPr algn="ctr"/>
            <a:r>
              <a:rPr lang="en-US" sz="2400"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Xe Lu có dáng vẻ như thế nào?</a:t>
            </a:r>
            <a:endParaRPr lang="en-US" sz="2400"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06561191"/>
      </p:ext>
    </p:extLst>
  </p:cSld>
  <p:clrMapOvr>
    <a:masterClrMapping/>
  </p:clrMapOvr>
  <mc:AlternateContent xmlns:mc="http://schemas.openxmlformats.org/markup-compatibility/2006" xmlns:p14="http://schemas.microsoft.com/office/powerpoint/2010/main">
    <mc:Choice Requires="p14">
      <p:transition spd="slow" p14:dur="1600" advTm="7647">
        <p14:prism isInverted="1"/>
      </p:transition>
    </mc:Choice>
    <mc:Fallback xmlns="">
      <p:transition spd="slow" advTm="76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653" b="4687"/>
          <a:stretch/>
        </p:blipFill>
        <p:spPr bwMode="auto">
          <a:xfrm>
            <a:off x="0" y="819150"/>
            <a:ext cx="91440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33147" y="209550"/>
            <a:ext cx="7461337" cy="646331"/>
          </a:xfrm>
          <a:prstGeom prst="rect">
            <a:avLst/>
          </a:prstGeom>
        </p:spPr>
        <p:txBody>
          <a:bodyPr wrap="none">
            <a:spAutoFit/>
          </a:bodyPr>
          <a:lstStyle/>
          <a:p>
            <a:pPr algn="ctr"/>
            <a:r>
              <a:rPr lang="en-US"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 Thô kệch” có nghĩa là nhìn rất to, không nhỏ gọn, nhìn không được đẹp.</a:t>
            </a:r>
          </a:p>
          <a:p>
            <a:pPr algn="ctr"/>
            <a:r>
              <a:rPr lang="en-US"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Xe lu đi như thế nào? Xe lu và xe ca thì xe nào đi nhanh?</a:t>
            </a:r>
            <a:endParaRPr lang="en-US"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051313472"/>
      </p:ext>
    </p:extLst>
  </p:cSld>
  <p:clrMapOvr>
    <a:masterClrMapping/>
  </p:clrMapOvr>
  <mc:AlternateContent xmlns:mc="http://schemas.openxmlformats.org/markup-compatibility/2006" xmlns:p14="http://schemas.microsoft.com/office/powerpoint/2010/main">
    <mc:Choice Requires="p14">
      <p:transition spd="slow" p14:dur="1400" advTm="16228">
        <p14:doors dir="vert"/>
      </p:transition>
    </mc:Choice>
    <mc:Fallback xmlns="">
      <p:transition spd="slow" advTm="162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013" r="44836" b="17187"/>
          <a:stretch/>
        </p:blipFill>
        <p:spPr>
          <a:xfrm>
            <a:off x="0" y="-95250"/>
            <a:ext cx="9144000" cy="5274923"/>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Xe ca đã chế nhạo xe lu như thế nào?</a:t>
            </a:r>
            <a:endParaRPr lang="en-US" sz="2000" b="1" dirty="0">
              <a:solidFill>
                <a:srgbClr val="002060"/>
              </a:solidFill>
            </a:endParaRPr>
          </a:p>
        </p:txBody>
      </p:sp>
    </p:spTree>
    <p:extLst>
      <p:ext uri="{BB962C8B-B14F-4D97-AF65-F5344CB8AC3E}">
        <p14:creationId xmlns:p14="http://schemas.microsoft.com/office/powerpoint/2010/main" val="948681548"/>
      </p:ext>
    </p:extLst>
  </p:cSld>
  <p:clrMapOvr>
    <a:masterClrMapping/>
  </p:clrMapOvr>
  <mc:AlternateContent xmlns:mc="http://schemas.openxmlformats.org/markup-compatibility/2006" xmlns:p14="http://schemas.microsoft.com/office/powerpoint/2010/main">
    <mc:Choice Requires="p14">
      <p:transition spd="slow" p14:dur="2000" advTm="1881"/>
    </mc:Choice>
    <mc:Fallback xmlns="">
      <p:transition spd="slow" advTm="188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626" r="45008" b="15961"/>
          <a:stretch/>
        </p:blipFill>
        <p:spPr>
          <a:xfrm>
            <a:off x="0" y="0"/>
            <a:ext cx="9144000" cy="5201298"/>
          </a:xfrm>
        </p:spPr>
      </p:pic>
      <p:sp>
        <p:nvSpPr>
          <p:cNvPr id="5" name="Rounded Rectangle 4"/>
          <p:cNvSpPr/>
          <p:nvPr/>
        </p:nvSpPr>
        <p:spPr>
          <a:xfrm>
            <a:off x="76200" y="4171950"/>
            <a:ext cx="8839200" cy="10477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Khi đến đoạn đường hỏng ai đã giúp xe ca đi lại được dễ dàng?</a:t>
            </a:r>
            <a:endParaRPr lang="en-US" sz="2400" b="1" dirty="0" smtClean="0">
              <a:solidFill>
                <a:srgbClr val="002060"/>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 b="15872"/>
          <a:stretch/>
        </p:blipFill>
        <p:spPr bwMode="auto">
          <a:xfrm>
            <a:off x="0" y="0"/>
            <a:ext cx="9144000" cy="418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0948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Tổng hợp mẫu hình nền Powerpoint đơn giản,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971550"/>
            <a:ext cx="8839200" cy="1815882"/>
          </a:xfrm>
          <a:prstGeom prst="rect">
            <a:avLst/>
          </a:prstGeom>
        </p:spPr>
        <p:txBody>
          <a:bodyPr wrap="square">
            <a:spAutoFit/>
          </a:bodyPr>
          <a:lstStyle/>
          <a:p>
            <a:pPr algn="ct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Qua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câu</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chuyện</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các</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con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học</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tập</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bạn</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nào</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Tại</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sao</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a:t>
            </a:r>
          </a:p>
          <a:p>
            <a:pPr algn="ct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Chúng</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mình</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phải</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học</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tập</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bạn</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xe</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lu</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tốt</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bụng</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a:t>
            </a:r>
          </a:p>
          <a:p>
            <a:pPr algn="ct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biết</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yêu</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thương</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giúp</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đỡ</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các</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bạn</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và</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mọi</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người</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xung</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quanh</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32514676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Bộ hình nền &quot;Hoạt hình siêu dễ thương&quot; chất lượng cao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1200151"/>
            <a:ext cx="7696200" cy="1323439"/>
          </a:xfrm>
          <a:prstGeom prst="rect">
            <a:avLst/>
          </a:prstGeom>
        </p:spPr>
        <p:txBody>
          <a:bodyPr wrap="square">
            <a:spAutoFit/>
          </a:bodyPr>
          <a:lstStyle/>
          <a:p>
            <a:pPr algn="ct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Chúc</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các</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bé</a:t>
            </a:r>
            <a:endPar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endParaRPr>
          </a:p>
          <a:p>
            <a:pPr algn="ct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có</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một</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buổi</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học</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tập</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vui</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vẻ</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2655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140" y="751046"/>
            <a:ext cx="4732020" cy="447377"/>
          </a:xfrm>
        </p:spPr>
        <p:txBody>
          <a:bodyPr>
            <a:normAutofit fontScale="90000"/>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1752600" y="1504950"/>
            <a:ext cx="6915150" cy="3280173"/>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US" sz="3200" i="1" dirty="0" err="1" smtClean="0">
                <a:solidFill>
                  <a:schemeClr val="accent5">
                    <a:lumMod val="50000"/>
                  </a:schemeClr>
                </a:solidFill>
              </a:rPr>
              <a:t>Các</a:t>
            </a:r>
            <a:r>
              <a:rPr lang="en-US" sz="3200" i="1" dirty="0" smtClean="0">
                <a:solidFill>
                  <a:schemeClr val="accent5">
                    <a:lumMod val="50000"/>
                  </a:schemeClr>
                </a:solidFill>
              </a:rPr>
              <a:t> con </a:t>
            </a:r>
            <a:r>
              <a:rPr lang="en-US" sz="3200" i="1" dirty="0" err="1" smtClean="0">
                <a:solidFill>
                  <a:schemeClr val="accent5">
                    <a:lumMod val="50000"/>
                  </a:schemeClr>
                </a:solidFill>
              </a:rPr>
              <a:t>vừa</a:t>
            </a:r>
            <a:r>
              <a:rPr lang="en-US" sz="3200" i="1" dirty="0" smtClean="0">
                <a:solidFill>
                  <a:schemeClr val="accent5">
                    <a:lumMod val="50000"/>
                  </a:schemeClr>
                </a:solidFill>
              </a:rPr>
              <a:t> </a:t>
            </a:r>
            <a:r>
              <a:rPr lang="en-US" sz="3200" i="1" dirty="0" err="1" smtClean="0">
                <a:solidFill>
                  <a:schemeClr val="accent5">
                    <a:lumMod val="50000"/>
                  </a:schemeClr>
                </a:solidFill>
              </a:rPr>
              <a:t>lắng</a:t>
            </a:r>
            <a:r>
              <a:rPr lang="en-US" sz="3200" i="1" dirty="0" smtClean="0">
                <a:solidFill>
                  <a:schemeClr val="accent5">
                    <a:lumMod val="50000"/>
                  </a:schemeClr>
                </a:solidFill>
              </a:rPr>
              <a:t> </a:t>
            </a:r>
            <a:r>
              <a:rPr lang="en-US" sz="3200" i="1" dirty="0" err="1" smtClean="0">
                <a:solidFill>
                  <a:schemeClr val="accent5">
                    <a:lumMod val="50000"/>
                  </a:schemeClr>
                </a:solidFill>
              </a:rPr>
              <a:t>nghe</a:t>
            </a:r>
            <a:r>
              <a:rPr lang="en-US" sz="3200" i="1" dirty="0" smtClean="0">
                <a:solidFill>
                  <a:schemeClr val="accent5">
                    <a:lumMod val="50000"/>
                  </a:schemeClr>
                </a:solidFill>
              </a:rPr>
              <a:t> </a:t>
            </a:r>
            <a:r>
              <a:rPr lang="en-US" sz="3200" i="1" dirty="0" err="1" smtClean="0">
                <a:solidFill>
                  <a:schemeClr val="accent5">
                    <a:lumMod val="50000"/>
                  </a:schemeClr>
                </a:solidFill>
              </a:rPr>
              <a:t>bài</a:t>
            </a:r>
            <a:r>
              <a:rPr lang="en-US" sz="3200" i="1" dirty="0" smtClean="0">
                <a:solidFill>
                  <a:schemeClr val="accent5">
                    <a:lumMod val="50000"/>
                  </a:schemeClr>
                </a:solidFill>
              </a:rPr>
              <a:t> </a:t>
            </a:r>
            <a:r>
              <a:rPr lang="en-US" sz="3200" i="1" dirty="0" err="1" smtClean="0">
                <a:solidFill>
                  <a:schemeClr val="accent5">
                    <a:lumMod val="50000"/>
                  </a:schemeClr>
                </a:solidFill>
              </a:rPr>
              <a:t>hát</a:t>
            </a:r>
            <a:r>
              <a:rPr lang="en-US" sz="3200" i="1" dirty="0" smtClean="0">
                <a:solidFill>
                  <a:schemeClr val="accent5">
                    <a:lumMod val="50000"/>
                  </a:schemeClr>
                </a:solidFill>
              </a:rPr>
              <a:t> </a:t>
            </a:r>
            <a:r>
              <a:rPr lang="en-US" sz="3200" i="1" dirty="0" err="1" smtClean="0">
                <a:solidFill>
                  <a:schemeClr val="accent5">
                    <a:lumMod val="50000"/>
                  </a:schemeClr>
                </a:solidFill>
              </a:rPr>
              <a:t>gì</a:t>
            </a:r>
            <a:r>
              <a:rPr lang="en-US" sz="3200" i="1" dirty="0" smtClean="0">
                <a:solidFill>
                  <a:schemeClr val="accent5">
                    <a:lumMod val="50000"/>
                  </a:schemeClr>
                </a:solidFill>
              </a:rPr>
              <a:t>?</a:t>
            </a:r>
          </a:p>
          <a:p>
            <a:r>
              <a:rPr lang="en-US" sz="3200" i="1" dirty="0" err="1" smtClean="0">
                <a:solidFill>
                  <a:schemeClr val="accent5">
                    <a:lumMod val="50000"/>
                  </a:schemeClr>
                </a:solidFill>
              </a:rPr>
              <a:t>Bài</a:t>
            </a:r>
            <a:r>
              <a:rPr lang="en-US" sz="3200" i="1" dirty="0" smtClean="0">
                <a:solidFill>
                  <a:schemeClr val="accent5">
                    <a:lumMod val="50000"/>
                  </a:schemeClr>
                </a:solidFill>
              </a:rPr>
              <a:t> </a:t>
            </a:r>
            <a:r>
              <a:rPr lang="en-US" sz="3200" i="1" dirty="0" err="1" smtClean="0">
                <a:solidFill>
                  <a:schemeClr val="accent5">
                    <a:lumMod val="50000"/>
                  </a:schemeClr>
                </a:solidFill>
              </a:rPr>
              <a:t>hát</a:t>
            </a:r>
            <a:r>
              <a:rPr lang="en-US" sz="3200" i="1" dirty="0" smtClean="0">
                <a:solidFill>
                  <a:schemeClr val="accent5">
                    <a:lumMod val="50000"/>
                  </a:schemeClr>
                </a:solidFill>
              </a:rPr>
              <a:t> : </a:t>
            </a:r>
            <a:r>
              <a:rPr lang="en-US" sz="3200" i="1" dirty="0" err="1" smtClean="0">
                <a:solidFill>
                  <a:schemeClr val="accent5">
                    <a:lumMod val="50000"/>
                  </a:schemeClr>
                </a:solidFill>
              </a:rPr>
              <a:t>Em</a:t>
            </a:r>
            <a:r>
              <a:rPr lang="en-US" sz="3200" i="1" dirty="0" smtClean="0">
                <a:solidFill>
                  <a:schemeClr val="accent5">
                    <a:lumMod val="50000"/>
                  </a:schemeClr>
                </a:solidFill>
              </a:rPr>
              <a:t> </a:t>
            </a:r>
            <a:r>
              <a:rPr lang="en-US" sz="3200" i="1" dirty="0" err="1" smtClean="0">
                <a:solidFill>
                  <a:schemeClr val="accent5">
                    <a:lumMod val="50000"/>
                  </a:schemeClr>
                </a:solidFill>
              </a:rPr>
              <a:t>tập</a:t>
            </a:r>
            <a:r>
              <a:rPr lang="en-US" sz="3200" i="1" dirty="0" smtClean="0">
                <a:solidFill>
                  <a:schemeClr val="accent5">
                    <a:lumMod val="50000"/>
                  </a:schemeClr>
                </a:solidFill>
              </a:rPr>
              <a:t> </a:t>
            </a:r>
            <a:r>
              <a:rPr lang="en-US" sz="3200" i="1" dirty="0" err="1" smtClean="0">
                <a:solidFill>
                  <a:schemeClr val="accent5">
                    <a:lumMod val="50000"/>
                  </a:schemeClr>
                </a:solidFill>
              </a:rPr>
              <a:t>lái</a:t>
            </a:r>
            <a:r>
              <a:rPr lang="en-US" sz="3200" i="1" dirty="0" smtClean="0">
                <a:solidFill>
                  <a:schemeClr val="accent5">
                    <a:lumMod val="50000"/>
                  </a:schemeClr>
                </a:solidFill>
              </a:rPr>
              <a:t> ô </a:t>
            </a:r>
            <a:r>
              <a:rPr lang="en-US" sz="3200" i="1" dirty="0" err="1" smtClean="0">
                <a:solidFill>
                  <a:schemeClr val="accent5">
                    <a:lumMod val="50000"/>
                  </a:schemeClr>
                </a:solidFill>
              </a:rPr>
              <a:t>tô</a:t>
            </a:r>
            <a:endParaRPr lang="en-US" sz="3200" i="1" dirty="0">
              <a:solidFill>
                <a:schemeClr val="accent5">
                  <a:lumMod val="50000"/>
                </a:schemeClr>
              </a:solidFill>
            </a:endParaRPr>
          </a:p>
        </p:txBody>
      </p:sp>
    </p:spTree>
    <p:extLst>
      <p:ext uri="{BB962C8B-B14F-4D97-AF65-F5344CB8AC3E}">
        <p14:creationId xmlns:p14="http://schemas.microsoft.com/office/powerpoint/2010/main" val="923972805"/>
      </p:ext>
    </p:extLst>
  </p:cSld>
  <p:clrMapOvr>
    <a:masterClrMapping/>
  </p:clrMapOvr>
  <mc:AlternateContent xmlns:mc="http://schemas.openxmlformats.org/markup-compatibility/2006" xmlns:p14="http://schemas.microsoft.com/office/powerpoint/2010/main">
    <mc:Choice Requires="p14">
      <p:transition spd="slow" p14:dur="1600" advTm="14674">
        <p14:prism isInverted="1"/>
      </p:transition>
    </mc:Choice>
    <mc:Fallback xmlns="">
      <p:transition spd="slow" advTm="14674">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01000" cy="518876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276600" y="1123950"/>
            <a:ext cx="48768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67200" y="1257984"/>
            <a:ext cx="3098349"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Xe lu và xe ca</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1617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358">
        <p15:prstTrans prst="peelOff"/>
      </p:transition>
    </mc:Choice>
    <mc:Fallback xmlns="">
      <p:transition spd="slow" advTm="9358">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542" t="30073" r="44538" b="17102"/>
          <a:stretch/>
        </p:blipFill>
        <p:spPr>
          <a:xfrm>
            <a:off x="0" y="-12124"/>
            <a:ext cx="9157855" cy="5155623"/>
          </a:xfrm>
        </p:spPr>
      </p:pic>
      <p:sp>
        <p:nvSpPr>
          <p:cNvPr id="5" name="Rounded Rectangle 4"/>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Có một chiếc xe lu và một chiếc xe ca cùng đi trên một con đường. Xe lu dáng vẻ thô kệch, lăn từng bước chậm </a:t>
            </a:r>
            <a:r>
              <a:rPr lang="vi-VN" dirty="0" smtClean="0">
                <a:solidFill>
                  <a:srgbClr val="002060"/>
                </a:solidFill>
              </a:rPr>
              <a:t>chạp</a:t>
            </a:r>
            <a:r>
              <a:rPr lang="en-US" dirty="0" smtClean="0">
                <a:solidFill>
                  <a:srgbClr val="002060"/>
                </a:solidFill>
              </a:rPr>
              <a:t>.</a:t>
            </a:r>
            <a:endParaRPr lang="en-US" dirty="0">
              <a:solidFill>
                <a:srgbClr val="002060"/>
              </a:solidFill>
            </a:endParaRPr>
          </a:p>
        </p:txBody>
      </p:sp>
    </p:spTree>
    <p:extLst>
      <p:ext uri="{BB962C8B-B14F-4D97-AF65-F5344CB8AC3E}">
        <p14:creationId xmlns:p14="http://schemas.microsoft.com/office/powerpoint/2010/main" val="72623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324">
        <p15:prstTrans prst="peelOff"/>
      </p:transition>
    </mc:Choice>
    <mc:Fallback xmlns="">
      <p:transition spd="slow" advTm="10324">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318" t="29081" r="44545" b="17358"/>
          <a:stretch/>
        </p:blipFill>
        <p:spPr>
          <a:xfrm>
            <a:off x="0" y="0"/>
            <a:ext cx="9144000" cy="5131922"/>
          </a:xfrm>
          <a:prstGeom prst="rect">
            <a:avLst/>
          </a:prstGeom>
        </p:spPr>
      </p:pic>
      <p:sp>
        <p:nvSpPr>
          <p:cNvPr id="5" name="Rounded Rectangle 4"/>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C</a:t>
            </a:r>
            <a:r>
              <a:rPr lang="vi-VN" dirty="0" smtClean="0">
                <a:solidFill>
                  <a:srgbClr val="002060"/>
                </a:solidFill>
              </a:rPr>
              <a:t>òn </a:t>
            </a:r>
            <a:r>
              <a:rPr lang="vi-VN" dirty="0">
                <a:solidFill>
                  <a:srgbClr val="002060"/>
                </a:solidFill>
              </a:rPr>
              <a:t>xe ca có bề ngoài gọn gàng, phóng nhanh vun vút. </a:t>
            </a:r>
            <a:endParaRPr lang="en-US" dirty="0">
              <a:solidFill>
                <a:srgbClr val="002060"/>
              </a:solidFill>
            </a:endParaRPr>
          </a:p>
        </p:txBody>
      </p:sp>
    </p:spTree>
    <p:extLst>
      <p:ext uri="{BB962C8B-B14F-4D97-AF65-F5344CB8AC3E}">
        <p14:creationId xmlns:p14="http://schemas.microsoft.com/office/powerpoint/2010/main" val="2443641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065">
        <p15:prstTrans prst="pageCurlDouble"/>
      </p:transition>
    </mc:Choice>
    <mc:Fallback xmlns="">
      <p:transition spd="slow" advTm="8065">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013" r="44836" b="17187"/>
          <a:stretch/>
        </p:blipFill>
        <p:spPr>
          <a:xfrm>
            <a:off x="0" y="-95250"/>
            <a:ext cx="9144000" cy="5274923"/>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vi-VN" dirty="0" smtClean="0">
                <a:solidFill>
                  <a:srgbClr val="002060"/>
                </a:solidFill>
              </a:rPr>
              <a:t>Thấy </a:t>
            </a:r>
            <a:r>
              <a:rPr lang="vi-VN" dirty="0">
                <a:solidFill>
                  <a:srgbClr val="002060"/>
                </a:solidFill>
              </a:rPr>
              <a:t>vậy xe ca chế nhạo xe lu :</a:t>
            </a:r>
            <a:br>
              <a:rPr lang="vi-VN" dirty="0">
                <a:solidFill>
                  <a:srgbClr val="002060"/>
                </a:solidFill>
              </a:rPr>
            </a:br>
            <a:r>
              <a:rPr lang="vi-VN" dirty="0">
                <a:solidFill>
                  <a:srgbClr val="002060"/>
                </a:solidFill>
              </a:rPr>
              <a:t>-    Xe lu ơi ! Cậu đi chậm như rùa ấy ! Hãy xem tớ đây này !</a:t>
            </a:r>
            <a:br>
              <a:rPr lang="vi-VN"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184578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312">
        <p15:prstTrans prst="pageCurlDouble"/>
      </p:transition>
    </mc:Choice>
    <mc:Fallback xmlns="">
      <p:transition spd="slow" advTm="9312">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626" r="45008" b="15961"/>
          <a:stretch/>
        </p:blipFill>
        <p:spPr>
          <a:xfrm>
            <a:off x="0" y="0"/>
            <a:ext cx="9144000" cy="5201298"/>
          </a:xfrm>
        </p:spPr>
      </p:pic>
      <p:sp>
        <p:nvSpPr>
          <p:cNvPr id="5" name="Rounded Rectangle 4"/>
          <p:cNvSpPr/>
          <p:nvPr/>
        </p:nvSpPr>
        <p:spPr>
          <a:xfrm>
            <a:off x="76200" y="4171950"/>
            <a:ext cx="8839200" cy="10477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rPr>
              <a:t>Nói rồi, xe ca phóng vụt lên, bỏ xe lu ở lại đằng sau. Xe ca tưởng mình thế là giỏi lắm.</a:t>
            </a:r>
            <a:br>
              <a:rPr lang="vi-VN" sz="1600" dirty="0">
                <a:solidFill>
                  <a:srgbClr val="002060"/>
                </a:solidFill>
              </a:rPr>
            </a:br>
            <a:r>
              <a:rPr lang="vi-VN" sz="1600" dirty="0">
                <a:solidFill>
                  <a:srgbClr val="002060"/>
                </a:solidFill>
              </a:rPr>
              <a:t>Nhưng tới một quãng đường bị hỏng và lầy lội, xe ca không thể đi qua được, đành phải </a:t>
            </a:r>
            <a:r>
              <a:rPr lang="en-US" sz="1600" dirty="0" smtClean="0">
                <a:solidFill>
                  <a:srgbClr val="002060"/>
                </a:solidFill>
                <a:latin typeface="Arial" pitchFamily="34" charset="0"/>
                <a:cs typeface="Arial" pitchFamily="34" charset="0"/>
              </a:rPr>
              <a:t>đỗ</a:t>
            </a:r>
            <a:r>
              <a:rPr lang="vi-VN" sz="1600" dirty="0" smtClean="0">
                <a:solidFill>
                  <a:srgbClr val="002060"/>
                </a:solidFill>
                <a:latin typeface="Arial" pitchFamily="34" charset="0"/>
                <a:cs typeface="Arial" pitchFamily="34" charset="0"/>
              </a:rPr>
              <a:t> </a:t>
            </a:r>
            <a:r>
              <a:rPr lang="vi-VN" sz="1600" dirty="0">
                <a:solidFill>
                  <a:srgbClr val="002060"/>
                </a:solidFill>
              </a:rPr>
              <a:t>lại. </a:t>
            </a:r>
            <a:endParaRPr lang="en-US" dirty="0" smtClean="0">
              <a:solidFill>
                <a:srgbClr val="002060"/>
              </a:solidFill>
            </a:endParaRPr>
          </a:p>
        </p:txBody>
      </p:sp>
    </p:spTree>
    <p:extLst>
      <p:ext uri="{BB962C8B-B14F-4D97-AF65-F5344CB8AC3E}">
        <p14:creationId xmlns:p14="http://schemas.microsoft.com/office/powerpoint/2010/main" val="282354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163">
        <p15:prstTrans prst="pageCurlDouble"/>
      </p:transition>
    </mc:Choice>
    <mc:Fallback xmlns="">
      <p:transition spd="slow" advTm="16163">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15" t="28932" r="44492" b="17186"/>
          <a:stretch/>
        </p:blipFill>
        <p:spPr>
          <a:xfrm>
            <a:off x="0" y="1731"/>
            <a:ext cx="9144000" cy="5149449"/>
          </a:xfrm>
        </p:spPr>
      </p:pic>
      <p:sp>
        <p:nvSpPr>
          <p:cNvPr id="5" name="Rounded Rectangle 4"/>
          <p:cNvSpPr/>
          <p:nvPr/>
        </p:nvSpPr>
        <p:spPr>
          <a:xfrm>
            <a:off x="152400" y="4305295"/>
            <a:ext cx="8839200" cy="8139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rgbClr val="002060"/>
                </a:solidFill>
              </a:rPr>
              <a:t>Người </a:t>
            </a:r>
            <a:r>
              <a:rPr lang="vi-VN" sz="1600" dirty="0">
                <a:solidFill>
                  <a:srgbClr val="002060"/>
                </a:solidFill>
              </a:rPr>
              <a:t>ta đổ đá cuội xuống chỗ lầy </a:t>
            </a:r>
            <a:r>
              <a:rPr lang="vi-VN" sz="1600" dirty="0" smtClean="0">
                <a:solidFill>
                  <a:srgbClr val="002060"/>
                </a:solidFill>
              </a:rPr>
              <a:t>lội</a:t>
            </a:r>
            <a:r>
              <a:rPr lang="vi-VN" dirty="0"/>
              <a:t> </a:t>
            </a:r>
            <a:r>
              <a:rPr lang="en-US" dirty="0" smtClean="0"/>
              <a:t>.</a:t>
            </a:r>
          </a:p>
          <a:p>
            <a:pPr algn="ctr"/>
            <a:r>
              <a:rPr lang="vi-VN" dirty="0" smtClean="0">
                <a:solidFill>
                  <a:srgbClr val="002060"/>
                </a:solidFill>
              </a:rPr>
              <a:t>Bấy </a:t>
            </a:r>
            <a:r>
              <a:rPr lang="vi-VN" dirty="0">
                <a:solidFill>
                  <a:srgbClr val="002060"/>
                </a:solidFill>
              </a:rPr>
              <a:t>giờ xe lu mới tiến lên, đi lên đống đá và lăn qua lăn lại nhiều </a:t>
            </a:r>
            <a:r>
              <a:rPr lang="vi-VN" dirty="0" smtClean="0">
                <a:solidFill>
                  <a:srgbClr val="002060"/>
                </a:solidFill>
              </a:rPr>
              <a:t>lần</a:t>
            </a:r>
            <a:r>
              <a:rPr lang="en-US" dirty="0" smtClean="0">
                <a:solidFill>
                  <a:srgbClr val="002060"/>
                </a:solidFill>
              </a:rPr>
              <a:t>.</a:t>
            </a:r>
          </a:p>
        </p:txBody>
      </p:sp>
    </p:spTree>
    <p:extLst>
      <p:ext uri="{BB962C8B-B14F-4D97-AF65-F5344CB8AC3E}">
        <p14:creationId xmlns:p14="http://schemas.microsoft.com/office/powerpoint/2010/main" val="2338555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434">
        <p15:prstTrans prst="pageCurlDouble"/>
      </p:transition>
    </mc:Choice>
    <mc:Fallback xmlns="">
      <p:transition spd="slow" advTm="9434">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931" r="44320" b="16881"/>
          <a:stretch/>
        </p:blipFill>
        <p:spPr>
          <a:xfrm>
            <a:off x="0" y="0"/>
            <a:ext cx="9144000" cy="5170171"/>
          </a:xfrm>
        </p:spPr>
      </p:pic>
      <p:sp>
        <p:nvSpPr>
          <p:cNvPr id="5" name="Rounded Rectangle 4"/>
          <p:cNvSpPr/>
          <p:nvPr/>
        </p:nvSpPr>
        <p:spPr>
          <a:xfrm>
            <a:off x="152400" y="4305295"/>
            <a:ext cx="8839200" cy="8139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vi-VN" dirty="0" smtClean="0">
                <a:solidFill>
                  <a:srgbClr val="002060"/>
                </a:solidFill>
              </a:rPr>
              <a:t>Chẳng </a:t>
            </a:r>
            <a:r>
              <a:rPr lang="vi-VN" dirty="0">
                <a:solidFill>
                  <a:srgbClr val="002060"/>
                </a:solidFill>
              </a:rPr>
              <a:t>mấy chốc, mặt đường trở nên bằng phẳng. Nhờ vậy mà xe ca mới có thể đi qua được.</a:t>
            </a:r>
            <a:br>
              <a:rPr lang="vi-VN" dirty="0">
                <a:solidFill>
                  <a:srgbClr val="002060"/>
                </a:solidFill>
              </a:rPr>
            </a:br>
            <a:endParaRPr lang="en-US" dirty="0" smtClean="0">
              <a:solidFill>
                <a:srgbClr val="002060"/>
              </a:solidFill>
            </a:endParaRPr>
          </a:p>
        </p:txBody>
      </p:sp>
    </p:spTree>
    <p:extLst>
      <p:ext uri="{BB962C8B-B14F-4D97-AF65-F5344CB8AC3E}">
        <p14:creationId xmlns:p14="http://schemas.microsoft.com/office/powerpoint/2010/main" val="2643065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946">
        <p15:prstTrans prst="pageCurlDouble"/>
      </p:transition>
    </mc:Choice>
    <mc:Fallback xmlns="">
      <p:transition spd="slow" advTm="9946">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
</p:tagLst>
</file>

<file path=ppt/tags/tag2.xml><?xml version="1.0" encoding="utf-8"?>
<p:tagLst xmlns:a="http://schemas.openxmlformats.org/drawingml/2006/main" xmlns:r="http://schemas.openxmlformats.org/officeDocument/2006/relationships" xmlns:p="http://schemas.openxmlformats.org/presentationml/2006/main">
  <p:tag name="TIMING" val="|1.3|2.9|3.2"/>
</p:tagLst>
</file>

<file path=ppt/tags/tag3.xml><?xml version="1.0" encoding="utf-8"?>
<p:tagLst xmlns:a="http://schemas.openxmlformats.org/drawingml/2006/main" xmlns:r="http://schemas.openxmlformats.org/officeDocument/2006/relationships" xmlns:p="http://schemas.openxmlformats.org/presentationml/2006/main">
  <p:tag name="TIMING" val="|0.8|1.1"/>
</p:tagLst>
</file>

<file path=ppt/tags/tag4.xml><?xml version="1.0" encoding="utf-8"?>
<p:tagLst xmlns:a="http://schemas.openxmlformats.org/drawingml/2006/main" xmlns:r="http://schemas.openxmlformats.org/officeDocument/2006/relationships" xmlns:p="http://schemas.openxmlformats.org/presentationml/2006/main">
  <p:tag name="TIMING" val="|0.6|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TotalTime>
  <Words>392</Words>
  <Application>Microsoft Office PowerPoint</Application>
  <PresentationFormat>On-screen Show (16:9)</PresentationFormat>
  <Paragraphs>35</Paragraphs>
  <Slides>19</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宋体</vt:lpstr>
      <vt:lpstr>Arial</vt:lpstr>
      <vt:lpstr>Calibri</vt:lpstr>
      <vt:lpstr>Times New Roman</vt:lpstr>
      <vt:lpstr>等线</vt:lpstr>
      <vt:lpstr>等线 Light</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dc:creator>
  <cp:lastModifiedBy>Admin</cp:lastModifiedBy>
  <cp:revision>43</cp:revision>
  <dcterms:created xsi:type="dcterms:W3CDTF">2021-02-23T02:48:30Z</dcterms:created>
  <dcterms:modified xsi:type="dcterms:W3CDTF">2023-08-08T21:36:30Z</dcterms:modified>
</cp:coreProperties>
</file>