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61" r:id="rId6"/>
    <p:sldId id="263" r:id="rId7"/>
    <p:sldId id="264" r:id="rId8"/>
    <p:sldId id="262"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B132AE-97A8-45D6-B254-B32D80D7B98C}"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42934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132AE-97A8-45D6-B254-B32D80D7B98C}"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423127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132AE-97A8-45D6-B254-B32D80D7B98C}"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371759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132AE-97A8-45D6-B254-B32D80D7B98C}"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403226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B132AE-97A8-45D6-B254-B32D80D7B98C}"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323351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B132AE-97A8-45D6-B254-B32D80D7B98C}"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163207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B132AE-97A8-45D6-B254-B32D80D7B98C}"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69592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B132AE-97A8-45D6-B254-B32D80D7B98C}"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179101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132AE-97A8-45D6-B254-B32D80D7B98C}"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348932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B132AE-97A8-45D6-B254-B32D80D7B98C}"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20354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B132AE-97A8-45D6-B254-B32D80D7B98C}"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B0243-D8CB-4A5D-8AEB-0493270D791F}" type="slidenum">
              <a:rPr lang="en-US" smtClean="0"/>
              <a:t>‹#›</a:t>
            </a:fld>
            <a:endParaRPr lang="en-US"/>
          </a:p>
        </p:txBody>
      </p:sp>
    </p:spTree>
    <p:extLst>
      <p:ext uri="{BB962C8B-B14F-4D97-AF65-F5344CB8AC3E}">
        <p14:creationId xmlns:p14="http://schemas.microsoft.com/office/powerpoint/2010/main" val="307317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132AE-97A8-45D6-B254-B32D80D7B98C}"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B0243-D8CB-4A5D-8AEB-0493270D791F}" type="slidenum">
              <a:rPr lang="en-US" smtClean="0"/>
              <a:t>‹#›</a:t>
            </a:fld>
            <a:endParaRPr lang="en-US"/>
          </a:p>
        </p:txBody>
      </p:sp>
    </p:spTree>
    <p:extLst>
      <p:ext uri="{BB962C8B-B14F-4D97-AF65-F5344CB8AC3E}">
        <p14:creationId xmlns:p14="http://schemas.microsoft.com/office/powerpoint/2010/main" val="3109040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ải 50+ hình nền powerpoint hoa sen với độ phân giải cao và nét rõ né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noChangeArrowheads="1"/>
          </p:cNvSpPr>
          <p:nvPr/>
        </p:nvSpPr>
        <p:spPr>
          <a:xfrm>
            <a:off x="457200" y="24304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eaLnBrk="1" hangingPunct="1">
              <a:defRPr/>
            </a:pPr>
            <a:r>
              <a:rPr lang="en-US" smtClean="0"/>
              <a:t>`</a:t>
            </a:r>
          </a:p>
        </p:txBody>
      </p:sp>
      <p:sp>
        <p:nvSpPr>
          <p:cNvPr id="4" name="Rectangle 3"/>
          <p:cNvSpPr>
            <a:spLocks noChangeArrowheads="1"/>
          </p:cNvSpPr>
          <p:nvPr/>
        </p:nvSpPr>
        <p:spPr bwMode="auto">
          <a:xfrm>
            <a:off x="457200" y="2102005"/>
            <a:ext cx="7086600" cy="52387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800" b="1" dirty="0">
              <a:solidFill>
                <a:srgbClr val="0000FF"/>
              </a:solidFill>
              <a:effectLst>
                <a:outerShdw blurRad="38100" dist="38100" dir="2700000" algn="tl">
                  <a:srgbClr val="000000"/>
                </a:outerShdw>
              </a:effectLst>
            </a:endParaRPr>
          </a:p>
        </p:txBody>
      </p:sp>
      <p:sp>
        <p:nvSpPr>
          <p:cNvPr id="5" name="Text Box 21"/>
          <p:cNvSpPr txBox="1">
            <a:spLocks noChangeArrowheads="1"/>
          </p:cNvSpPr>
          <p:nvPr/>
        </p:nvSpPr>
        <p:spPr bwMode="auto">
          <a:xfrm>
            <a:off x="2743200" y="225779"/>
            <a:ext cx="7216775" cy="83026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0070C0"/>
                </a:solidFill>
                <a:latin typeface="Times New Roman" pitchFamily="18" charset="0"/>
                <a:cs typeface="Times New Roman" pitchFamily="18" charset="0"/>
              </a:rPr>
              <a:t>PHÒNG GD &amp; ĐT QUẬN LONG BIÊN</a:t>
            </a:r>
            <a:endParaRPr lang="en-US" sz="2400" b="1" dirty="0">
              <a:solidFill>
                <a:srgbClr val="0070C0"/>
              </a:solidFill>
              <a:latin typeface="Times New Roman" pitchFamily="18" charset="0"/>
              <a:cs typeface="Times New Roman" pitchFamily="18" charset="0"/>
            </a:endParaRPr>
          </a:p>
          <a:p>
            <a:pPr algn="ctr"/>
            <a:r>
              <a:rPr lang="en-US" sz="2400" b="1" dirty="0" smtClean="0">
                <a:solidFill>
                  <a:srgbClr val="0070C0"/>
                </a:solidFill>
                <a:latin typeface="Times New Roman" pitchFamily="18" charset="0"/>
                <a:cs typeface="Times New Roman" pitchFamily="18" charset="0"/>
              </a:rPr>
              <a:t>TRƯỜNG MN NẮNG MAI</a:t>
            </a:r>
            <a:endParaRPr lang="en-US" sz="2400" b="1" dirty="0">
              <a:solidFill>
                <a:srgbClr val="0070C0"/>
              </a:solidFill>
              <a:latin typeface="Times New Roman" pitchFamily="18" charset="0"/>
              <a:cs typeface="Times New Roman" pitchFamily="18" charset="0"/>
            </a:endParaRPr>
          </a:p>
        </p:txBody>
      </p:sp>
      <p:sp>
        <p:nvSpPr>
          <p:cNvPr id="6" name="Rectangle 5"/>
          <p:cNvSpPr>
            <a:spLocks noChangeArrowheads="1"/>
          </p:cNvSpPr>
          <p:nvPr/>
        </p:nvSpPr>
        <p:spPr bwMode="auto">
          <a:xfrm>
            <a:off x="2743200" y="1949605"/>
            <a:ext cx="3581400" cy="58420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200" b="1" dirty="0">
              <a:solidFill>
                <a:srgbClr val="FF0066"/>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528" y="1165170"/>
            <a:ext cx="1295400" cy="953889"/>
          </a:xfrm>
          <a:prstGeom prst="rect">
            <a:avLst/>
          </a:prstGeom>
        </p:spPr>
      </p:pic>
      <p:sp>
        <p:nvSpPr>
          <p:cNvPr id="8" name="Rectangle 7"/>
          <p:cNvSpPr/>
          <p:nvPr/>
        </p:nvSpPr>
        <p:spPr>
          <a:xfrm>
            <a:off x="2064664" y="2160277"/>
            <a:ext cx="8573845" cy="14228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8000" b="1" dirty="0" err="1" smtClean="0">
                <a:solidFill>
                  <a:srgbClr val="FF0000"/>
                </a:solidFill>
                <a:latin typeface="Times New Roman" panose="02020603050405020304" pitchFamily="18" charset="0"/>
                <a:cs typeface="Times New Roman" panose="02020603050405020304" pitchFamily="18" charset="0"/>
              </a:rPr>
              <a:t>Làm</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quen</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văn</a:t>
            </a:r>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err="1" smtClean="0">
                <a:solidFill>
                  <a:srgbClr val="FF0000"/>
                </a:solidFill>
                <a:latin typeface="Times New Roman" panose="02020603050405020304" pitchFamily="18" charset="0"/>
                <a:cs typeface="Times New Roman" panose="02020603050405020304" pitchFamily="18" charset="0"/>
              </a:rPr>
              <a:t>học</a:t>
            </a:r>
            <a:endParaRPr lang="en-US" sz="80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389492" y="3980451"/>
            <a:ext cx="6096000" cy="1338828"/>
          </a:xfrm>
          <a:prstGeom prst="rect">
            <a:avLst/>
          </a:prstGeom>
        </p:spPr>
        <p:txBody>
          <a:bodyPr>
            <a:spAutoFit/>
          </a:bodyPr>
          <a:lstStyle/>
          <a:p>
            <a:pPr>
              <a:lnSpc>
                <a:spcPct val="150000"/>
              </a:lnSpc>
              <a:defRPr/>
            </a:pPr>
            <a:r>
              <a:rPr lang="en-US" alt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a:t>
            </a:r>
            <a:r>
              <a:rPr lang="en-US" alt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tài</a:t>
            </a:r>
            <a:r>
              <a:rPr lang="en-US" alt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Thơ</a:t>
            </a:r>
            <a:r>
              <a:rPr lang="en-US" alt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Hoa</a:t>
            </a:r>
            <a:r>
              <a:rPr lang="en-US" alt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Sen</a:t>
            </a:r>
            <a:endParaRPr lang="en-US" altLang="en-US"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defRPr/>
            </a:pPr>
            <a:r>
              <a:rPr lang="en-US" alt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Lứa</a:t>
            </a:r>
            <a:r>
              <a:rPr lang="en-US" alt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tuổi</a:t>
            </a:r>
            <a:r>
              <a:rPr lang="en-US" alt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Mẫu</a:t>
            </a:r>
            <a:r>
              <a:rPr lang="en-US" alt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giáo</a:t>
            </a:r>
            <a:r>
              <a:rPr lang="en-US" alt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lớn</a:t>
            </a:r>
            <a:r>
              <a:rPr lang="en-US" alt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5-6 </a:t>
            </a:r>
            <a:r>
              <a:rPr lang="en-US" alt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tuổi</a:t>
            </a:r>
            <a:r>
              <a:rPr lang="en-US" alt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defRPr/>
            </a:pPr>
            <a:r>
              <a:rPr lang="en-US" alt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Giáo</a:t>
            </a:r>
            <a:r>
              <a:rPr lang="en-US" alt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viên</a:t>
            </a:r>
            <a:r>
              <a:rPr lang="en-US" alt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Nguyễn</a:t>
            </a:r>
            <a:r>
              <a:rPr lang="en-US" alt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Thị</a:t>
            </a:r>
            <a:r>
              <a:rPr lang="en-US" alt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Thanh</a:t>
            </a:r>
            <a:r>
              <a:rPr lang="en-US" altLang="en-U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Vân</a:t>
            </a:r>
            <a:endParaRPr lang="en-US" alt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70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1-3710-1402638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65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iết kế thật đẹp mắt với nhiều lựa chọn hình ảnh liên quan đến Background, chắc chắn sẽ giúp bạn thấy thích thú khi sử dụng chúng thay vì những hình ảnh tầm th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00248" y="1989873"/>
            <a:ext cx="6096000" cy="1824923"/>
          </a:xfrm>
          <a:prstGeom prst="rect">
            <a:avLst/>
          </a:prstGeom>
        </p:spPr>
        <p:txBody>
          <a:bodyPr>
            <a:spAutoFit/>
          </a:bodyPr>
          <a:lstStyle/>
          <a:p>
            <a:pPr>
              <a:lnSpc>
                <a:spcPct val="150000"/>
              </a:lnSpc>
            </a:pPr>
            <a:r>
              <a:rPr lang="en-US" altLang="en-US" sz="4000" b="1" dirty="0" err="1" smtClean="0">
                <a:solidFill>
                  <a:srgbClr val="0070C0"/>
                </a:solidFill>
                <a:latin typeface="Times New Roman" panose="02020603050405020304" pitchFamily="18" charset="0"/>
                <a:cs typeface="Times New Roman" panose="02020603050405020304" pitchFamily="18" charset="0"/>
              </a:rPr>
              <a:t>Gió</a:t>
            </a:r>
            <a:r>
              <a:rPr lang="en-US" altLang="en-US" sz="4000" b="1" dirty="0" smtClean="0">
                <a:solidFill>
                  <a:srgbClr val="0070C0"/>
                </a:solidFill>
                <a:latin typeface="Times New Roman" panose="02020603050405020304" pitchFamily="18" charset="0"/>
                <a:cs typeface="Times New Roman" panose="02020603050405020304" pitchFamily="18" charset="0"/>
              </a:rPr>
              <a:t> rung </a:t>
            </a:r>
            <a:r>
              <a:rPr lang="en-US" altLang="en-US" sz="4000" b="1" dirty="0" err="1" smtClean="0">
                <a:solidFill>
                  <a:srgbClr val="0070C0"/>
                </a:solidFill>
                <a:latin typeface="Times New Roman" panose="02020603050405020304" pitchFamily="18" charset="0"/>
                <a:cs typeface="Times New Roman" panose="02020603050405020304" pitchFamily="18" charset="0"/>
              </a:rPr>
              <a:t>êm</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đềm</a:t>
            </a:r>
            <a:endParaRPr lang="en-US" altLang="en-US" sz="40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altLang="en-US" sz="4000" b="1" dirty="0" err="1" smtClean="0">
                <a:solidFill>
                  <a:srgbClr val="0070C0"/>
                </a:solidFill>
                <a:latin typeface="Times New Roman" panose="02020603050405020304" pitchFamily="18" charset="0"/>
                <a:cs typeface="Times New Roman" panose="02020603050405020304" pitchFamily="18" charset="0"/>
              </a:rPr>
              <a:t>Sương</a:t>
            </a:r>
            <a:r>
              <a:rPr lang="en-US" altLang="en-US" sz="4000" b="1" dirty="0" smtClean="0">
                <a:solidFill>
                  <a:srgbClr val="0070C0"/>
                </a:solidFill>
                <a:latin typeface="Times New Roman" panose="02020603050405020304" pitchFamily="18" charset="0"/>
                <a:cs typeface="Times New Roman" panose="02020603050405020304" pitchFamily="18" charset="0"/>
              </a:rPr>
              <a:t> long </a:t>
            </a:r>
            <a:r>
              <a:rPr lang="en-US" altLang="en-US" sz="4000" b="1" dirty="0" err="1" smtClean="0">
                <a:solidFill>
                  <a:srgbClr val="0070C0"/>
                </a:solidFill>
                <a:latin typeface="Times New Roman" panose="02020603050405020304" pitchFamily="18" charset="0"/>
                <a:cs typeface="Times New Roman" panose="02020603050405020304" pitchFamily="18" charset="0"/>
              </a:rPr>
              <a:t>lanh</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chạy</a:t>
            </a:r>
            <a:endParaRPr lang="vi-VN" altLang="en-US" sz="4000" dirty="0">
              <a:solidFill>
                <a:srgbClr val="0070C0"/>
              </a:solidFill>
            </a:endParaRPr>
          </a:p>
        </p:txBody>
      </p:sp>
    </p:spTree>
    <p:extLst>
      <p:ext uri="{BB962C8B-B14F-4D97-AF65-F5344CB8AC3E}">
        <p14:creationId xmlns:p14="http://schemas.microsoft.com/office/powerpoint/2010/main" val="110291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ổng hợp Background slide hoa sen đẹp nhất và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27586" y="2126507"/>
            <a:ext cx="4572000" cy="1477328"/>
          </a:xfrm>
          <a:prstGeom prst="rect">
            <a:avLst/>
          </a:prstGeom>
        </p:spPr>
        <p:txBody>
          <a:bodyPr wrap="square">
            <a:spAutoFit/>
          </a:bodyPr>
          <a:lstStyle/>
          <a:p>
            <a:pPr>
              <a:lnSpc>
                <a:spcPct val="150000"/>
              </a:lnSpc>
            </a:pPr>
            <a:r>
              <a:rPr lang="en-US" altLang="en-US" sz="6000" b="1" dirty="0" err="1" smtClean="0">
                <a:solidFill>
                  <a:srgbClr val="C00000"/>
                </a:solidFill>
                <a:latin typeface="Times New Roman" panose="02020603050405020304" pitchFamily="18" charset="0"/>
                <a:cs typeface="Times New Roman" panose="02020603050405020304" pitchFamily="18" charset="0"/>
              </a:rPr>
              <a:t>Trẻ</a:t>
            </a:r>
            <a:r>
              <a:rPr lang="en-US" altLang="en-US" sz="6000" b="1" dirty="0" smtClean="0">
                <a:solidFill>
                  <a:srgbClr val="C00000"/>
                </a:solidFill>
                <a:latin typeface="Times New Roman" panose="02020603050405020304" pitchFamily="18" charset="0"/>
                <a:cs typeface="Times New Roman" panose="02020603050405020304" pitchFamily="18" charset="0"/>
              </a:rPr>
              <a:t> </a:t>
            </a:r>
            <a:r>
              <a:rPr lang="en-US" altLang="en-US" sz="6000" b="1" dirty="0" err="1" smtClean="0">
                <a:solidFill>
                  <a:srgbClr val="C00000"/>
                </a:solidFill>
                <a:latin typeface="Times New Roman" panose="02020603050405020304" pitchFamily="18" charset="0"/>
                <a:cs typeface="Times New Roman" panose="02020603050405020304" pitchFamily="18" charset="0"/>
              </a:rPr>
              <a:t>đọc</a:t>
            </a:r>
            <a:r>
              <a:rPr lang="en-US" altLang="en-US" sz="6000" b="1" dirty="0" smtClean="0">
                <a:solidFill>
                  <a:srgbClr val="C00000"/>
                </a:solidFill>
                <a:latin typeface="Times New Roman" panose="02020603050405020304" pitchFamily="18" charset="0"/>
                <a:cs typeface="Times New Roman" panose="02020603050405020304" pitchFamily="18" charset="0"/>
              </a:rPr>
              <a:t> </a:t>
            </a:r>
            <a:r>
              <a:rPr lang="en-US" altLang="en-US" sz="6000" b="1" dirty="0" err="1" smtClean="0">
                <a:solidFill>
                  <a:srgbClr val="C00000"/>
                </a:solidFill>
                <a:latin typeface="Times New Roman" panose="02020603050405020304" pitchFamily="18" charset="0"/>
                <a:cs typeface="Times New Roman" panose="02020603050405020304" pitchFamily="18" charset="0"/>
              </a:rPr>
              <a:t>thơ</a:t>
            </a:r>
            <a:endParaRPr lang="vi-VN" altLang="en-US" sz="6000" dirty="0">
              <a:solidFill>
                <a:srgbClr val="C00000"/>
              </a:solidFill>
            </a:endParaRPr>
          </a:p>
        </p:txBody>
      </p:sp>
    </p:spTree>
    <p:extLst>
      <p:ext uri="{BB962C8B-B14F-4D97-AF65-F5344CB8AC3E}">
        <p14:creationId xmlns:p14="http://schemas.microsoft.com/office/powerpoint/2010/main" val="175011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ảm ơn cuối slide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5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nền cho PowerPoint cực đẹp có hình cây nấm ở g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79"/>
            <a:ext cx="12192000" cy="686317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845268" y="1605906"/>
            <a:ext cx="6558456" cy="2677656"/>
          </a:xfrm>
          <a:prstGeom prst="rect">
            <a:avLst/>
          </a:prstGeom>
        </p:spPr>
        <p:txBody>
          <a:bodyPr wrap="square">
            <a:spAutoFit/>
          </a:bodyPr>
          <a:lstStyle/>
          <a:p>
            <a:pPr>
              <a:lnSpc>
                <a:spcPct val="150000"/>
              </a:lnSpc>
            </a:pPr>
            <a:r>
              <a:rPr lang="en-US" altLang="en-US" sz="2800" b="1" dirty="0">
                <a:solidFill>
                  <a:srgbClr val="C00000"/>
                </a:solidFill>
                <a:latin typeface="Times New Roman" panose="02020603050405020304" pitchFamily="18" charset="0"/>
                <a:cs typeface="Times New Roman" panose="02020603050405020304" pitchFamily="18" charset="0"/>
              </a:rPr>
              <a:t>1. </a:t>
            </a:r>
            <a:r>
              <a:rPr lang="vi-VN" altLang="en-US" sz="2800" b="1" dirty="0">
                <a:solidFill>
                  <a:srgbClr val="C00000"/>
                </a:solidFill>
                <a:latin typeface="Times New Roman" panose="02020603050405020304" pitchFamily="18" charset="0"/>
                <a:cs typeface="Times New Roman" panose="02020603050405020304" pitchFamily="18" charset="0"/>
              </a:rPr>
              <a:t>Ổn định tổ chức </a:t>
            </a:r>
            <a:endParaRPr lang="en-US" altLang="en-US" sz="2800" b="1"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Cô</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và</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trẻ</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chơi</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trò</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chơi</a:t>
            </a:r>
            <a:r>
              <a:rPr lang="en-US" altLang="en-US" sz="2800" i="1" dirty="0" err="1" smtClean="0">
                <a:solidFill>
                  <a:srgbClr val="C00000"/>
                </a:solidFill>
                <a:latin typeface="Times New Roman" panose="02020603050405020304" pitchFamily="18" charset="0"/>
                <a:cs typeface="Times New Roman" panose="02020603050405020304" pitchFamily="18" charset="0"/>
              </a:rPr>
              <a:t>“Gió</a:t>
            </a:r>
            <a:r>
              <a:rPr lang="en-US" altLang="en-US" sz="2800" i="1" dirty="0" smtClean="0">
                <a:solidFill>
                  <a:srgbClr val="C00000"/>
                </a:solidFill>
                <a:latin typeface="Times New Roman" panose="02020603050405020304" pitchFamily="18" charset="0"/>
                <a:cs typeface="Times New Roman" panose="02020603050405020304" pitchFamily="18" charset="0"/>
              </a:rPr>
              <a:t> </a:t>
            </a:r>
            <a:r>
              <a:rPr lang="en-US" altLang="en-US" sz="2800" i="1" dirty="0" err="1" smtClean="0">
                <a:solidFill>
                  <a:srgbClr val="C00000"/>
                </a:solidFill>
                <a:latin typeface="Times New Roman" panose="02020603050405020304" pitchFamily="18" charset="0"/>
                <a:cs typeface="Times New Roman" panose="02020603050405020304" pitchFamily="18" charset="0"/>
              </a:rPr>
              <a:t>thổi</a:t>
            </a:r>
            <a:r>
              <a:rPr lang="en-US" altLang="en-US" sz="2800" i="1" dirty="0" smtClean="0">
                <a:solidFill>
                  <a:srgbClr val="C00000"/>
                </a:solidFill>
                <a:latin typeface="Times New Roman" panose="02020603050405020304" pitchFamily="18" charset="0"/>
                <a:cs typeface="Times New Roman" panose="02020603050405020304" pitchFamily="18" charset="0"/>
              </a:rPr>
              <a:t>”</a:t>
            </a:r>
            <a:endParaRPr lang="vi-VN" altLang="en-US" sz="2800" i="1" dirty="0">
              <a:solidFill>
                <a:srgbClr val="C00000"/>
              </a:solidFill>
            </a:endParaRPr>
          </a:p>
          <a:p>
            <a:pPr marL="457200" indent="-457200">
              <a:lnSpc>
                <a:spcPct val="150000"/>
              </a:lnSpc>
              <a:buFontTx/>
              <a:buChar char="-"/>
            </a:pPr>
            <a:r>
              <a:rPr lang="en-US" altLang="en-US" sz="2800" dirty="0" err="1" smtClean="0">
                <a:solidFill>
                  <a:srgbClr val="C00000"/>
                </a:solidFill>
                <a:latin typeface="Times New Roman" panose="02020603050405020304" pitchFamily="18" charset="0"/>
                <a:cs typeface="Times New Roman" panose="02020603050405020304" pitchFamily="18" charset="0"/>
              </a:rPr>
              <a:t>Cô</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hỏi</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và</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đàm</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thoại</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về</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trò</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chơi</a:t>
            </a:r>
            <a:r>
              <a:rPr lang="en-US" altLang="en-US" sz="2800" dirty="0" smtClean="0">
                <a:solidFill>
                  <a:srgbClr val="C00000"/>
                </a:solidFill>
                <a:latin typeface="Times New Roman" panose="02020603050405020304" pitchFamily="18" charset="0"/>
                <a:cs typeface="Times New Roman" panose="02020603050405020304" pitchFamily="18" charset="0"/>
              </a:rPr>
              <a:t>.</a:t>
            </a:r>
          </a:p>
          <a:p>
            <a:pPr marL="457200" indent="-457200">
              <a:lnSpc>
                <a:spcPct val="150000"/>
              </a:lnSpc>
              <a:buFontTx/>
              <a:buChar char="-"/>
            </a:pPr>
            <a:r>
              <a:rPr lang="en-US" altLang="en-US" sz="2800" dirty="0" err="1" smtClean="0">
                <a:solidFill>
                  <a:srgbClr val="C00000"/>
                </a:solidFill>
                <a:latin typeface="Times New Roman" panose="02020603050405020304" pitchFamily="18" charset="0"/>
                <a:cs typeface="Times New Roman" panose="02020603050405020304" pitchFamily="18" charset="0"/>
              </a:rPr>
              <a:t>Dẫn</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dắt</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trẻ</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vào</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bài</a:t>
            </a:r>
            <a:r>
              <a:rPr lang="en-US" altLang="en-US" sz="2800" dirty="0" smtClean="0">
                <a:solidFill>
                  <a:srgbClr val="C00000"/>
                </a:solidFill>
                <a:latin typeface="Times New Roman" panose="02020603050405020304" pitchFamily="18" charset="0"/>
                <a:cs typeface="Times New Roman" panose="02020603050405020304" pitchFamily="18" charset="0"/>
              </a:rPr>
              <a:t> </a:t>
            </a:r>
            <a:r>
              <a:rPr lang="en-US" altLang="en-US" sz="2800" dirty="0" err="1" smtClean="0">
                <a:solidFill>
                  <a:srgbClr val="C00000"/>
                </a:solidFill>
                <a:latin typeface="Times New Roman" panose="02020603050405020304" pitchFamily="18" charset="0"/>
                <a:cs typeface="Times New Roman" panose="02020603050405020304" pitchFamily="18" charset="0"/>
              </a:rPr>
              <a:t>thơ</a:t>
            </a:r>
            <a:r>
              <a:rPr lang="en-US" altLang="en-US" sz="2800" dirty="0" smtClean="0">
                <a:solidFill>
                  <a:srgbClr val="C00000"/>
                </a:solidFill>
                <a:latin typeface="Times New Roman" panose="02020603050405020304" pitchFamily="18" charset="0"/>
                <a:cs typeface="Times New Roman" panose="02020603050405020304" pitchFamily="18" charset="0"/>
              </a:rPr>
              <a:t>.</a:t>
            </a:r>
            <a:endParaRPr lang="vi-VN" altLang="en-US" sz="2800" dirty="0">
              <a:solidFill>
                <a:srgbClr val="C00000"/>
              </a:solidFill>
            </a:endParaRPr>
          </a:p>
        </p:txBody>
      </p:sp>
    </p:spTree>
    <p:extLst>
      <p:ext uri="{BB962C8B-B14F-4D97-AF65-F5344CB8AC3E}">
        <p14:creationId xmlns:p14="http://schemas.microsoft.com/office/powerpoint/2010/main" val="106744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Tổng hợp Background slide hoa sen đẹp nhất và chuyên nghiệ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48334" y="1638023"/>
            <a:ext cx="764309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nTimeH" pitchFamily="34" charset="0"/>
                <a:ea typeface="+mn-ea"/>
                <a:cs typeface="+mn-cs"/>
              </a:defRPr>
            </a:lvl1pPr>
            <a:lvl2pPr marL="457200" algn="l" rtl="0" eaLnBrk="0" fontAlgn="base" hangingPunct="0">
              <a:spcBef>
                <a:spcPct val="0"/>
              </a:spcBef>
              <a:spcAft>
                <a:spcPct val="0"/>
              </a:spcAft>
              <a:defRPr kern="1200">
                <a:solidFill>
                  <a:schemeClr val="tx1"/>
                </a:solidFill>
                <a:latin typeface=".VnTimeH" pitchFamily="34" charset="0"/>
                <a:ea typeface="+mn-ea"/>
                <a:cs typeface="+mn-cs"/>
              </a:defRPr>
            </a:lvl2pPr>
            <a:lvl3pPr marL="914400" algn="l" rtl="0" eaLnBrk="0" fontAlgn="base" hangingPunct="0">
              <a:spcBef>
                <a:spcPct val="0"/>
              </a:spcBef>
              <a:spcAft>
                <a:spcPct val="0"/>
              </a:spcAft>
              <a:defRPr kern="1200">
                <a:solidFill>
                  <a:schemeClr val="tx1"/>
                </a:solidFill>
                <a:latin typeface=".VnTimeH" pitchFamily="34" charset="0"/>
                <a:ea typeface="+mn-ea"/>
                <a:cs typeface="+mn-cs"/>
              </a:defRPr>
            </a:lvl3pPr>
            <a:lvl4pPr marL="1371600" algn="l" rtl="0" eaLnBrk="0" fontAlgn="base" hangingPunct="0">
              <a:spcBef>
                <a:spcPct val="0"/>
              </a:spcBef>
              <a:spcAft>
                <a:spcPct val="0"/>
              </a:spcAft>
              <a:defRPr kern="1200">
                <a:solidFill>
                  <a:schemeClr val="tx1"/>
                </a:solidFill>
                <a:latin typeface=".VnTimeH" pitchFamily="34" charset="0"/>
                <a:ea typeface="+mn-ea"/>
                <a:cs typeface="+mn-cs"/>
              </a:defRPr>
            </a:lvl4pPr>
            <a:lvl5pPr marL="1828800" algn="l" rtl="0" eaLnBrk="0" fontAlgn="base" hangingPunct="0">
              <a:spcBef>
                <a:spcPct val="0"/>
              </a:spcBef>
              <a:spcAft>
                <a:spcPct val="0"/>
              </a:spcAft>
              <a:defRPr kern="1200">
                <a:solidFill>
                  <a:schemeClr val="tx1"/>
                </a:solidFill>
                <a:latin typeface=".VnTimeH" pitchFamily="34" charset="0"/>
                <a:ea typeface="+mn-ea"/>
                <a:cs typeface="+mn-cs"/>
              </a:defRPr>
            </a:lvl5pPr>
            <a:lvl6pPr marL="2286000" algn="l" defTabSz="914400" rtl="0" eaLnBrk="1" latinLnBrk="0" hangingPunct="1">
              <a:defRPr kern="1200">
                <a:solidFill>
                  <a:schemeClr val="tx1"/>
                </a:solidFill>
                <a:latin typeface=".VnTimeH" pitchFamily="34" charset="0"/>
                <a:ea typeface="+mn-ea"/>
                <a:cs typeface="+mn-cs"/>
              </a:defRPr>
            </a:lvl6pPr>
            <a:lvl7pPr marL="2743200" algn="l" defTabSz="914400" rtl="0" eaLnBrk="1" latinLnBrk="0" hangingPunct="1">
              <a:defRPr kern="1200">
                <a:solidFill>
                  <a:schemeClr val="tx1"/>
                </a:solidFill>
                <a:latin typeface=".VnTimeH" pitchFamily="34" charset="0"/>
                <a:ea typeface="+mn-ea"/>
                <a:cs typeface="+mn-cs"/>
              </a:defRPr>
            </a:lvl7pPr>
            <a:lvl8pPr marL="3200400" algn="l" defTabSz="914400" rtl="0" eaLnBrk="1" latinLnBrk="0" hangingPunct="1">
              <a:defRPr kern="1200">
                <a:solidFill>
                  <a:schemeClr val="tx1"/>
                </a:solidFill>
                <a:latin typeface=".VnTimeH" pitchFamily="34" charset="0"/>
                <a:ea typeface="+mn-ea"/>
                <a:cs typeface="+mn-cs"/>
              </a:defRPr>
            </a:lvl8pPr>
            <a:lvl9pPr marL="3657600" algn="l" defTabSz="914400" rtl="0" eaLnBrk="1" latinLnBrk="0" hangingPunct="1">
              <a:defRPr kern="1200">
                <a:solidFill>
                  <a:schemeClr val="tx1"/>
                </a:solidFill>
                <a:latin typeface=".VnTimeH" pitchFamily="34" charset="0"/>
                <a:ea typeface="+mn-ea"/>
                <a:cs typeface="+mn-cs"/>
              </a:defRPr>
            </a:lvl9pPr>
          </a:lstStyle>
          <a:p>
            <a:pPr marL="342900" indent="-342900" eaLnBrk="1" hangingPunct="1">
              <a:buFontTx/>
              <a:buChar char="-"/>
            </a:pP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eaLnBrk="1" hangingPunct="1">
              <a:buFontTx/>
              <a:buChar char="-"/>
            </a:pP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do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ai</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buFontTx/>
              <a:buChar char="-"/>
            </a:pPr>
            <a:r>
              <a:rPr lang="en-US" alt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Hoa</a:t>
            </a:r>
            <a:r>
              <a:rPr lang="en-US" alt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sen</a:t>
            </a:r>
            <a:r>
              <a:rPr lang="en-US" alt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nở</a:t>
            </a:r>
            <a:r>
              <a:rPr lang="en-US" alt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alt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alt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buFontTx/>
              <a:buChar char="-"/>
            </a:pPr>
            <a:r>
              <a:rPr lang="en-US" alt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Sen </a:t>
            </a:r>
            <a:r>
              <a:rPr lang="en-US" alt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nở</a:t>
            </a:r>
            <a:r>
              <a:rPr lang="en-US" alt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alt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alt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eaLnBrk="1" hangingPunct="1">
              <a:buFontTx/>
              <a:buChar char="-"/>
            </a:pP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gió</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hoa</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sen</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eaLnBrk="1" hangingPunct="1">
              <a:buFontTx/>
              <a:buChar char="-"/>
            </a:pP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sen</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Rounded Corners 3"/>
          <p:cNvSpPr/>
          <p:nvPr/>
        </p:nvSpPr>
        <p:spPr>
          <a:xfrm>
            <a:off x="4043114" y="787905"/>
            <a:ext cx="2575033" cy="69691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en-US" altLang="en-US" sz="4000" b="1" i="1" dirty="0" err="1" smtClean="0">
                <a:solidFill>
                  <a:srgbClr val="002060"/>
                </a:solidFill>
                <a:latin typeface="Times New Roman" panose="02020603050405020304" pitchFamily="18" charset="0"/>
                <a:cs typeface="Times New Roman" panose="02020603050405020304" pitchFamily="18" charset="0"/>
              </a:rPr>
              <a:t>Đàm</a:t>
            </a:r>
            <a:r>
              <a:rPr lang="en-US" altLang="en-US" sz="4000" b="1" i="1" dirty="0" smtClean="0">
                <a:solidFill>
                  <a:srgbClr val="002060"/>
                </a:solidFill>
                <a:latin typeface="Times New Roman" panose="02020603050405020304" pitchFamily="18" charset="0"/>
                <a:cs typeface="Times New Roman" panose="02020603050405020304" pitchFamily="18" charset="0"/>
              </a:rPr>
              <a:t> </a:t>
            </a:r>
            <a:r>
              <a:rPr lang="en-US" altLang="en-US" sz="4000" b="1" i="1" dirty="0" err="1" smtClean="0">
                <a:solidFill>
                  <a:srgbClr val="002060"/>
                </a:solidFill>
                <a:latin typeface="Times New Roman" panose="02020603050405020304" pitchFamily="18" charset="0"/>
                <a:cs typeface="Times New Roman" panose="02020603050405020304" pitchFamily="18" charset="0"/>
              </a:rPr>
              <a:t>thoại</a:t>
            </a:r>
            <a:endParaRPr lang="en-US" altLang="en-US" sz="4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08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ập nhật hơn 56 về hình nền powerpoint hoa sen hay nhất - cdgdbentre.edu.vn"/>
          <p:cNvPicPr>
            <a:picLocks noChangeAspect="1" noChangeArrowheads="1"/>
          </p:cNvPicPr>
          <p:nvPr/>
        </p:nvPicPr>
        <p:blipFill rotWithShape="1">
          <a:blip r:embed="rId2">
            <a:extLst>
              <a:ext uri="{28A0092B-C50C-407E-A947-70E740481C1C}">
                <a14:useLocalDpi xmlns:a14="http://schemas.microsoft.com/office/drawing/2010/main" val="0"/>
              </a:ext>
            </a:extLst>
          </a:blip>
          <a:srcRect b="145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Thiết kế thật đẹp mắt với nhiều lựa chọn hình ảnh liên quan đến Background, chắc chắn sẽ giúp bạn thấy thích thú khi sử dụng chúng thay vì những hình ảnh tầm th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0468" y="2026320"/>
            <a:ext cx="3657601" cy="1938992"/>
          </a:xfrm>
          <a:prstGeom prst="rect">
            <a:avLst/>
          </a:prstGeom>
        </p:spPr>
        <p:txBody>
          <a:bodyPr wrap="square">
            <a:spAutoFit/>
          </a:bodyPr>
          <a:lstStyle/>
          <a:p>
            <a:pPr>
              <a:lnSpc>
                <a:spcPct val="150000"/>
              </a:lnSpc>
            </a:pPr>
            <a:r>
              <a:rPr lang="en-US" altLang="en-US" sz="4000" b="1" dirty="0" err="1" smtClean="0">
                <a:solidFill>
                  <a:srgbClr val="0070C0"/>
                </a:solidFill>
                <a:latin typeface="Times New Roman" panose="02020603050405020304" pitchFamily="18" charset="0"/>
                <a:cs typeface="Times New Roman" panose="02020603050405020304" pitchFamily="18" charset="0"/>
              </a:rPr>
              <a:t>Hoa</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sen</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đã</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nở</a:t>
            </a:r>
            <a:endParaRPr lang="en-US" altLang="en-US" sz="40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altLang="en-US" sz="4000" b="1" dirty="0" err="1" smtClean="0">
                <a:solidFill>
                  <a:srgbClr val="0070C0"/>
                </a:solidFill>
                <a:latin typeface="Times New Roman" panose="02020603050405020304" pitchFamily="18" charset="0"/>
                <a:cs typeface="Times New Roman" panose="02020603050405020304" pitchFamily="18" charset="0"/>
              </a:rPr>
              <a:t>Rực</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rỡ</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đầy</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hồ</a:t>
            </a:r>
            <a:endParaRPr lang="vi-VN" altLang="en-US" sz="4000" dirty="0">
              <a:solidFill>
                <a:srgbClr val="0070C0"/>
              </a:solidFill>
            </a:endParaRPr>
          </a:p>
        </p:txBody>
      </p:sp>
    </p:spTree>
    <p:extLst>
      <p:ext uri="{BB962C8B-B14F-4D97-AF65-F5344CB8AC3E}">
        <p14:creationId xmlns:p14="http://schemas.microsoft.com/office/powerpoint/2010/main" val="377940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Gợi nhớ về vẻ đẹp của hoa sen, hình nền hoa sen cho máy tính sẽ mang đến sự tươi mới cho màn hình của bạn. Hãy cảm nhận sự thanh tịnh và yên bình từ những cánh hoa sen tuyệ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80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hiết kế thật đẹp mắt với nhiều lựa chọn hình ảnh liên quan đến Background, chắc chắn sẽ giúp bạn thấy thích thú khi sử dụng chúng thay vì những hình ảnh tầm th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00248" y="1989873"/>
            <a:ext cx="6096000" cy="1827744"/>
          </a:xfrm>
          <a:prstGeom prst="rect">
            <a:avLst/>
          </a:prstGeom>
        </p:spPr>
        <p:txBody>
          <a:bodyPr>
            <a:spAutoFit/>
          </a:bodyPr>
          <a:lstStyle/>
          <a:p>
            <a:pPr>
              <a:lnSpc>
                <a:spcPct val="150000"/>
              </a:lnSpc>
            </a:pPr>
            <a:r>
              <a:rPr lang="en-US" altLang="en-US" sz="4000" b="1" dirty="0" err="1" smtClean="0">
                <a:solidFill>
                  <a:srgbClr val="0070C0"/>
                </a:solidFill>
                <a:latin typeface="Times New Roman" panose="02020603050405020304" pitchFamily="18" charset="0"/>
                <a:cs typeface="Times New Roman" panose="02020603050405020304" pitchFamily="18" charset="0"/>
              </a:rPr>
              <a:t>Thoang</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thoảng</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gió</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đưa</a:t>
            </a:r>
            <a:endParaRPr lang="en-US" altLang="en-US" sz="40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altLang="en-US" sz="4000" b="1" dirty="0" err="1" smtClean="0">
                <a:solidFill>
                  <a:srgbClr val="0070C0"/>
                </a:solidFill>
                <a:latin typeface="Times New Roman" panose="02020603050405020304" pitchFamily="18" charset="0"/>
                <a:cs typeface="Times New Roman" panose="02020603050405020304" pitchFamily="18" charset="0"/>
              </a:rPr>
              <a:t>Mùi</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hương</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thơm</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ngát</a:t>
            </a:r>
            <a:endParaRPr lang="vi-VN" altLang="en-US" sz="4000" dirty="0">
              <a:solidFill>
                <a:srgbClr val="0070C0"/>
              </a:solidFill>
            </a:endParaRPr>
          </a:p>
        </p:txBody>
      </p:sp>
    </p:spTree>
    <p:extLst>
      <p:ext uri="{BB962C8B-B14F-4D97-AF65-F5344CB8AC3E}">
        <p14:creationId xmlns:p14="http://schemas.microsoft.com/office/powerpoint/2010/main" val="261648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00+ Hình nền, ảnh hoa sen đẹp cho Powerpoint, máy tính, điện tho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0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iết kế thật đẹp mắt với nhiều lựa chọn hình ảnh liên quan đến Background, chắc chắn sẽ giúp bạn thấy thích thú khi sử dụng chúng thay vì những hình ảnh tầm th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00248" y="1989873"/>
            <a:ext cx="6096000" cy="1824923"/>
          </a:xfrm>
          <a:prstGeom prst="rect">
            <a:avLst/>
          </a:prstGeom>
        </p:spPr>
        <p:txBody>
          <a:bodyPr>
            <a:spAutoFit/>
          </a:bodyPr>
          <a:lstStyle/>
          <a:p>
            <a:pPr>
              <a:lnSpc>
                <a:spcPct val="150000"/>
              </a:lnSpc>
            </a:pPr>
            <a:r>
              <a:rPr lang="en-US" altLang="en-US" sz="4000" b="1" dirty="0" err="1" smtClean="0">
                <a:solidFill>
                  <a:srgbClr val="0070C0"/>
                </a:solidFill>
                <a:latin typeface="Times New Roman" panose="02020603050405020304" pitchFamily="18" charset="0"/>
                <a:cs typeface="Times New Roman" panose="02020603050405020304" pitchFamily="18" charset="0"/>
              </a:rPr>
              <a:t>Lá</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sen</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xanh</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mát</a:t>
            </a:r>
            <a:endParaRPr lang="en-US" altLang="en-US" sz="40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altLang="en-US" sz="4000" b="1" dirty="0" err="1" smtClean="0">
                <a:solidFill>
                  <a:srgbClr val="0070C0"/>
                </a:solidFill>
                <a:latin typeface="Times New Roman" panose="02020603050405020304" pitchFamily="18" charset="0"/>
                <a:cs typeface="Times New Roman" panose="02020603050405020304" pitchFamily="18" charset="0"/>
              </a:rPr>
              <a:t>Đọng</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hạt</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sương</a:t>
            </a:r>
            <a:r>
              <a:rPr lang="en-US" altLang="en-US" sz="4000" b="1" dirty="0" smtClean="0">
                <a:solidFill>
                  <a:srgbClr val="0070C0"/>
                </a:solidFill>
                <a:latin typeface="Times New Roman" panose="02020603050405020304" pitchFamily="18" charset="0"/>
                <a:cs typeface="Times New Roman" panose="02020603050405020304" pitchFamily="18" charset="0"/>
              </a:rPr>
              <a:t> </a:t>
            </a:r>
            <a:r>
              <a:rPr lang="en-US" altLang="en-US" sz="4000" b="1" dirty="0" err="1" smtClean="0">
                <a:solidFill>
                  <a:srgbClr val="0070C0"/>
                </a:solidFill>
                <a:latin typeface="Times New Roman" panose="02020603050405020304" pitchFamily="18" charset="0"/>
                <a:cs typeface="Times New Roman" panose="02020603050405020304" pitchFamily="18" charset="0"/>
              </a:rPr>
              <a:t>đêm</a:t>
            </a:r>
            <a:endParaRPr lang="vi-VN" altLang="en-US" sz="4000" dirty="0">
              <a:solidFill>
                <a:srgbClr val="0070C0"/>
              </a:solidFill>
            </a:endParaRPr>
          </a:p>
        </p:txBody>
      </p:sp>
    </p:spTree>
    <p:extLst>
      <p:ext uri="{BB962C8B-B14F-4D97-AF65-F5344CB8AC3E}">
        <p14:creationId xmlns:p14="http://schemas.microsoft.com/office/powerpoint/2010/main" val="3473261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141</Words>
  <Application>Microsoft Office PowerPoint</Application>
  <PresentationFormat>Widescreen</PresentationFormat>
  <Paragraphs>27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Techsi.vn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17</cp:revision>
  <dcterms:created xsi:type="dcterms:W3CDTF">2023-07-19T02:31:23Z</dcterms:created>
  <dcterms:modified xsi:type="dcterms:W3CDTF">2023-07-19T06:14:54Z</dcterms:modified>
</cp:coreProperties>
</file>