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sldIdLst>
    <p:sldId id="256" r:id="rId5"/>
    <p:sldId id="257" r:id="rId6"/>
    <p:sldId id="258" r:id="rId7"/>
    <p:sldId id="259" r:id="rId8"/>
    <p:sldId id="283" r:id="rId9"/>
    <p:sldId id="260" r:id="rId10"/>
    <p:sldId id="287" r:id="rId11"/>
    <p:sldId id="262" r:id="rId12"/>
    <p:sldId id="288" r:id="rId13"/>
    <p:sldId id="264" r:id="rId14"/>
    <p:sldId id="265" r:id="rId15"/>
    <p:sldId id="289" r:id="rId16"/>
    <p:sldId id="291" r:id="rId17"/>
    <p:sldId id="281" r:id="rId18"/>
    <p:sldId id="290" r:id="rId19"/>
    <p:sldId id="284" r:id="rId20"/>
    <p:sldId id="282" r:id="rId21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6" d="100"/>
          <a:sy n="86" d="100"/>
        </p:scale>
        <p:origin x="330" y="1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F3E85-11B5-4E3B-9AAA-D5E83F44A9C2}" type="datetimeFigureOut">
              <a:rPr lang="vi-VN" smtClean="0"/>
              <a:t>10/08/2023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0F961-1E60-4864-9E08-66B6BEB29B6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675521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F3E85-11B5-4E3B-9AAA-D5E83F44A9C2}" type="datetimeFigureOut">
              <a:rPr lang="vi-VN" smtClean="0"/>
              <a:t>10/08/2023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0F961-1E60-4864-9E08-66B6BEB29B6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781358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F3E85-11B5-4E3B-9AAA-D5E83F44A9C2}" type="datetimeFigureOut">
              <a:rPr lang="vi-VN" smtClean="0"/>
              <a:t>10/08/2023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0F961-1E60-4864-9E08-66B6BEB29B6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176807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9F162-E841-426B-A4F8-EFD01C06DA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68313-C96A-42DD-AFF4-605FDDD13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1402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9F162-E841-426B-A4F8-EFD01C06DA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68313-C96A-42DD-AFF4-605FDDD13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684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9F162-E841-426B-A4F8-EFD01C06DA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68313-C96A-42DD-AFF4-605FDDD13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33952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9F162-E841-426B-A4F8-EFD01C06DA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68313-C96A-42DD-AFF4-605FDDD13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5553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9F162-E841-426B-A4F8-EFD01C06DA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68313-C96A-42DD-AFF4-605FDDD13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7716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9F162-E841-426B-A4F8-EFD01C06DA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68313-C96A-42DD-AFF4-605FDDD13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2118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9F162-E841-426B-A4F8-EFD01C06DA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68313-C96A-42DD-AFF4-605FDDD13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88594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9F162-E841-426B-A4F8-EFD01C06DA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68313-C96A-42DD-AFF4-605FDDD13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1280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F3E85-11B5-4E3B-9AAA-D5E83F44A9C2}" type="datetimeFigureOut">
              <a:rPr lang="vi-VN" smtClean="0"/>
              <a:t>10/08/2023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0F961-1E60-4864-9E08-66B6BEB29B6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082859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9F162-E841-426B-A4F8-EFD01C06DA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68313-C96A-42DD-AFF4-605FDDD13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43564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9F162-E841-426B-A4F8-EFD01C06DA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68313-C96A-42DD-AFF4-605FDDD13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0351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9F162-E841-426B-A4F8-EFD01C06DA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68313-C96A-42DD-AFF4-605FDDD13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1198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9F162-E841-426B-A4F8-EFD01C06DA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68313-C96A-42DD-AFF4-605FDDD13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4697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9F162-E841-426B-A4F8-EFD01C06DA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68313-C96A-42DD-AFF4-605FDDD13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3358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9F162-E841-426B-A4F8-EFD01C06DA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68313-C96A-42DD-AFF4-605FDDD13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3955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9F162-E841-426B-A4F8-EFD01C06DA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68313-C96A-42DD-AFF4-605FDDD13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41892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9F162-E841-426B-A4F8-EFD01C06DA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68313-C96A-42DD-AFF4-605FDDD13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7910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9F162-E841-426B-A4F8-EFD01C06DA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68313-C96A-42DD-AFF4-605FDDD13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0412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9F162-E841-426B-A4F8-EFD01C06DA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68313-C96A-42DD-AFF4-605FDDD13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412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F3E85-11B5-4E3B-9AAA-D5E83F44A9C2}" type="datetimeFigureOut">
              <a:rPr lang="vi-VN" smtClean="0"/>
              <a:t>10/08/2023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0F961-1E60-4864-9E08-66B6BEB29B6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5285624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9F162-E841-426B-A4F8-EFD01C06DA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68313-C96A-42DD-AFF4-605FDDD13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50593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9F162-E841-426B-A4F8-EFD01C06DA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68313-C96A-42DD-AFF4-605FDDD13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0988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9F162-E841-426B-A4F8-EFD01C06DA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68313-C96A-42DD-AFF4-605FDDD13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3613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9F162-E841-426B-A4F8-EFD01C06DA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68313-C96A-42DD-AFF4-605FDDD13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09078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9F162-E841-426B-A4F8-EFD01C06DA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68313-C96A-42DD-AFF4-605FDDD13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924680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9F162-E841-426B-A4F8-EFD01C06DA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68313-C96A-42DD-AFF4-605FDDD13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39510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9F162-E841-426B-A4F8-EFD01C06DA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68313-C96A-42DD-AFF4-605FDDD13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30589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9F162-E841-426B-A4F8-EFD01C06DA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68313-C96A-42DD-AFF4-605FDDD13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64748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9F162-E841-426B-A4F8-EFD01C06DA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68313-C96A-42DD-AFF4-605FDDD13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3001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9F162-E841-426B-A4F8-EFD01C06DA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68313-C96A-42DD-AFF4-605FDDD13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3081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F3E85-11B5-4E3B-9AAA-D5E83F44A9C2}" type="datetimeFigureOut">
              <a:rPr lang="vi-VN" smtClean="0"/>
              <a:t>10/08/2023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0F961-1E60-4864-9E08-66B6BEB29B6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9094675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9F162-E841-426B-A4F8-EFD01C06DA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68313-C96A-42DD-AFF4-605FDDD13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48211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9F162-E841-426B-A4F8-EFD01C06DA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68313-C96A-42DD-AFF4-605FDDD13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30578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9F162-E841-426B-A4F8-EFD01C06DA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68313-C96A-42DD-AFF4-605FDDD13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95307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9F162-E841-426B-A4F8-EFD01C06DA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68313-C96A-42DD-AFF4-605FDDD13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03141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9F162-E841-426B-A4F8-EFD01C06DA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68313-C96A-42DD-AFF4-605FDDD13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5488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F3E85-11B5-4E3B-9AAA-D5E83F44A9C2}" type="datetimeFigureOut">
              <a:rPr lang="vi-VN" smtClean="0"/>
              <a:t>10/08/2023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0F961-1E60-4864-9E08-66B6BEB29B6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766379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F3E85-11B5-4E3B-9AAA-D5E83F44A9C2}" type="datetimeFigureOut">
              <a:rPr lang="vi-VN" smtClean="0"/>
              <a:t>10/08/2023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0F961-1E60-4864-9E08-66B6BEB29B6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763208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F3E85-11B5-4E3B-9AAA-D5E83F44A9C2}" type="datetimeFigureOut">
              <a:rPr lang="vi-VN" smtClean="0"/>
              <a:t>10/08/2023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0F961-1E60-4864-9E08-66B6BEB29B6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916619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F3E85-11B5-4E3B-9AAA-D5E83F44A9C2}" type="datetimeFigureOut">
              <a:rPr lang="vi-VN" smtClean="0"/>
              <a:t>10/08/2023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0F961-1E60-4864-9E08-66B6BEB29B6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435220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F3E85-11B5-4E3B-9AAA-D5E83F44A9C2}" type="datetimeFigureOut">
              <a:rPr lang="vi-VN" smtClean="0"/>
              <a:t>10/08/2023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0F961-1E60-4864-9E08-66B6BEB29B6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640764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AF3E85-11B5-4E3B-9AAA-D5E83F44A9C2}" type="datetimeFigureOut">
              <a:rPr lang="vi-VN" smtClean="0"/>
              <a:t>10/08/2023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70F961-1E60-4864-9E08-66B6BEB29B6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09933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E9F162-E841-426B-A4F8-EFD01C06DA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568313-C96A-42DD-AFF4-605FDDD13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866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E9F162-E841-426B-A4F8-EFD01C06DA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568313-C96A-42DD-AFF4-605FDDD13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0979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E9F162-E841-426B-A4F8-EFD01C06DA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568313-C96A-42DD-AFF4-605FDDD13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436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6.jp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jpeg"/><Relationship Id="rId4" Type="http://schemas.openxmlformats.org/officeDocument/2006/relationships/image" Target="../media/image14.jpeg"/><Relationship Id="rId9" Type="http://schemas.openxmlformats.org/officeDocument/2006/relationships/image" Target="../media/image19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1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52700" y="368300"/>
            <a:ext cx="65913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40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PHÒNG GD VÀ ĐT </a:t>
            </a:r>
            <a:r>
              <a:rPr lang="en-US" sz="240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QUẬN </a:t>
            </a:r>
            <a:r>
              <a:rPr lang="en-US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LONG BIÊN</a:t>
            </a:r>
          </a:p>
          <a:p>
            <a:pPr algn="ctr"/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TRƯỜNG MẦM NON </a:t>
            </a:r>
            <a:r>
              <a:rPr lang="vi-VN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NẮNG MAI</a:t>
            </a:r>
            <a:endParaRPr lang="en-US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670300" y="1803400"/>
            <a:ext cx="5029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 PHÁ XÃ HỘI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2933700" y="3053834"/>
            <a:ext cx="5765800" cy="17467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Chủ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đề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  <a:r>
              <a:rPr kumimoji="0" lang="en-US" sz="2200" b="1" i="0" u="none" strike="noStrike" kern="1200" cap="none" spc="0" normalizeH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200" b="1" i="0" u="none" strike="noStrike" kern="1200" cap="none" spc="0" normalizeH="0" noProof="0" dirty="0" err="1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Nhận</a:t>
            </a:r>
            <a:r>
              <a:rPr kumimoji="0" lang="en-US" sz="2200" b="1" i="0" u="none" strike="noStrike" kern="1200" cap="none" spc="0" normalizeH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200" b="1" i="0" u="none" strike="noStrike" kern="1200" cap="none" spc="0" normalizeH="0" noProof="0" dirty="0" err="1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biết</a:t>
            </a:r>
            <a:r>
              <a:rPr kumimoji="0" lang="en-US" sz="2200" b="1" i="0" u="none" strike="noStrike" kern="1200" cap="none" spc="0" normalizeH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200" b="1" i="0" u="none" strike="noStrike" kern="1200" cap="none" spc="0" normalizeH="0" noProof="0" dirty="0" err="1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những</a:t>
            </a:r>
            <a:r>
              <a:rPr kumimoji="0" lang="en-US" sz="2200" b="1" i="0" u="none" strike="noStrike" kern="1200" cap="none" spc="0" normalizeH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200" b="1" i="0" u="none" strike="noStrike" kern="1200" cap="none" spc="0" normalizeH="0" noProof="0" dirty="0" err="1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nơi</a:t>
            </a:r>
            <a:r>
              <a:rPr kumimoji="0" lang="en-US" sz="2200" b="1" i="0" u="none" strike="noStrike" kern="1200" cap="none" spc="0" normalizeH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200" b="1" i="0" u="none" strike="noStrike" kern="1200" cap="none" spc="0" normalizeH="0" noProof="0" dirty="0" err="1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không</a:t>
            </a:r>
            <a:r>
              <a:rPr kumimoji="0" lang="en-US" sz="2200" b="1" i="0" u="none" strike="noStrike" kern="1200" cap="none" spc="0" normalizeH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an </a:t>
            </a:r>
            <a:r>
              <a:rPr kumimoji="0" lang="en-US" sz="2200" b="1" i="0" u="none" strike="noStrike" kern="1200" cap="none" spc="0" normalizeH="0" noProof="0" dirty="0" err="1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toàn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CC00CC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Lứa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tuổi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Mẫu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giáo</a:t>
            </a:r>
            <a:r>
              <a:rPr lang="en-US" sz="2200" b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C2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CC00CC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Giáo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viên</a:t>
            </a:r>
            <a:r>
              <a:rPr lang="en-US" sz="2200" b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vi-VN" sz="2200" b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200" b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vi-VN" sz="2200" b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200" b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vi-VN" sz="2200" b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200" b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Ngọc</a:t>
            </a:r>
            <a:r>
              <a:rPr lang="vi-VN" sz="2200" b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200" b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Quế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tint val="75000"/>
                </a:sysClr>
              </a:solidFill>
              <a:effectLst/>
              <a:uLnTx/>
              <a:uFillTx/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68830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6710" y="346333"/>
            <a:ext cx="4915373" cy="32131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643" y="346333"/>
            <a:ext cx="4929809" cy="32130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442" y="3559433"/>
            <a:ext cx="7361583" cy="2923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321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42" y="261620"/>
            <a:ext cx="5716381" cy="29514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0" y="3429000"/>
            <a:ext cx="6350000" cy="30314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686" y="261620"/>
            <a:ext cx="5413514" cy="295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378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946400" y="1689100"/>
            <a:ext cx="7454900" cy="3022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song,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trèo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5695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189922" y="516836"/>
            <a:ext cx="8683487" cy="10535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Time New Roman"/>
              </a:rPr>
              <a:t>TRÒ CHƠI : Ô CỬA BÍ MẬT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2011017" y="2305878"/>
            <a:ext cx="8169966" cy="29221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16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Cô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phổ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biến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cách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chơi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luật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chơi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:</a:t>
            </a:r>
            <a:endParaRPr lang="en-US" sz="2400" dirty="0">
              <a:latin typeface="Time New Roman"/>
              <a:ea typeface="Calibri"/>
              <a:cs typeface="Times New Roman"/>
            </a:endParaRPr>
          </a:p>
          <a:p>
            <a:pPr>
              <a:lnSpc>
                <a:spcPts val="16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-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Cách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chơi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: 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Cô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chia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làm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3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đội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trên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máy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tính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sẽ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xuất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hiện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ô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cửa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bí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mật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mỗi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ô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cửa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là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những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nơi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an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toàn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không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an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toàn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nhiệm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vụ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đội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là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đoán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thật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nhanh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xem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đó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là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ô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cửa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hình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ảnh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an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toàn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hay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không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an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toàn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.</a:t>
            </a:r>
            <a:endParaRPr lang="en-US" sz="2400" dirty="0">
              <a:latin typeface="Time New Roman"/>
              <a:ea typeface="Calibri"/>
              <a:cs typeface="Times New Roman"/>
            </a:endParaRPr>
          </a:p>
          <a:p>
            <a:pPr>
              <a:lnSpc>
                <a:spcPts val="16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-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Luật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chơi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: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Đội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nào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tìm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được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đúng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hình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ảnh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nhanh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nhất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đội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đó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giành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chiến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thắng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.</a:t>
            </a:r>
            <a:endParaRPr lang="en-US" sz="2400" dirty="0">
              <a:latin typeface="Time New Roman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14924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720" y="4296398"/>
            <a:ext cx="3602566" cy="19980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Rectangle 9"/>
          <p:cNvSpPr/>
          <p:nvPr/>
        </p:nvSpPr>
        <p:spPr>
          <a:xfrm>
            <a:off x="8307693" y="4075168"/>
            <a:ext cx="3984171" cy="2299062"/>
          </a:xfrm>
          <a:prstGeom prst="rect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Time New Roman"/>
              </a:rPr>
              <a:t>6</a:t>
            </a:r>
            <a:endParaRPr lang="vi-VN" sz="4400" b="1" dirty="0">
              <a:solidFill>
                <a:schemeClr val="tx1"/>
              </a:solidFill>
              <a:latin typeface="Time New Roman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611" y="4225692"/>
            <a:ext cx="3351635" cy="19980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Rectangle 10"/>
          <p:cNvSpPr/>
          <p:nvPr/>
        </p:nvSpPr>
        <p:spPr>
          <a:xfrm>
            <a:off x="4233344" y="4075168"/>
            <a:ext cx="3984171" cy="2299062"/>
          </a:xfrm>
          <a:prstGeom prst="rect">
            <a:avLst/>
          </a:prstGeom>
          <a:solidFill>
            <a:srgbClr val="7030A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Time New Roman"/>
              </a:rPr>
              <a:t>5</a:t>
            </a:r>
            <a:endParaRPr lang="vi-VN" sz="4400" b="1" dirty="0">
              <a:solidFill>
                <a:schemeClr val="tx1"/>
              </a:solidFill>
              <a:latin typeface="Time New Roman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24" y="4188466"/>
            <a:ext cx="3673118" cy="19980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Rectangle 11"/>
          <p:cNvSpPr/>
          <p:nvPr/>
        </p:nvSpPr>
        <p:spPr>
          <a:xfrm>
            <a:off x="158995" y="4037942"/>
            <a:ext cx="3984171" cy="2299062"/>
          </a:xfrm>
          <a:prstGeom prst="rect">
            <a:avLst/>
          </a:prstGeom>
          <a:solidFill>
            <a:srgbClr val="00B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Time New Roman"/>
              </a:rPr>
              <a:t>4</a:t>
            </a:r>
            <a:endParaRPr lang="vi-VN" sz="4400" b="1" dirty="0">
              <a:solidFill>
                <a:schemeClr val="tx1"/>
              </a:solidFill>
              <a:latin typeface="Time New Roman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8056" y="1728433"/>
            <a:ext cx="3383268" cy="21342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Rectangle 8"/>
          <p:cNvSpPr/>
          <p:nvPr/>
        </p:nvSpPr>
        <p:spPr>
          <a:xfrm>
            <a:off x="8307693" y="1607762"/>
            <a:ext cx="3984171" cy="2254879"/>
          </a:xfrm>
          <a:prstGeom prst="rect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Time New Roman"/>
              </a:rPr>
              <a:t>3</a:t>
            </a:r>
            <a:endParaRPr lang="vi-VN" sz="4400" b="1" dirty="0">
              <a:solidFill>
                <a:schemeClr val="tx1"/>
              </a:solidFill>
              <a:latin typeface="Time New Roman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9141" y="1643398"/>
            <a:ext cx="3242105" cy="22192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4233344" y="1625581"/>
            <a:ext cx="3984171" cy="2299062"/>
          </a:xfrm>
          <a:prstGeom prst="rect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Time New Roman"/>
              </a:rPr>
              <a:t>2</a:t>
            </a:r>
            <a:endParaRPr lang="vi-VN" sz="4400" b="1" dirty="0">
              <a:solidFill>
                <a:schemeClr val="tx1"/>
              </a:solidFill>
              <a:latin typeface="Time New Roman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486" y="1782221"/>
            <a:ext cx="3410785" cy="19415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158994" y="1607762"/>
            <a:ext cx="3984171" cy="229906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Time New Roman"/>
              </a:rPr>
              <a:t>1</a:t>
            </a:r>
            <a:endParaRPr lang="vi-VN" sz="4800" b="1" dirty="0">
              <a:solidFill>
                <a:schemeClr val="tx1"/>
              </a:solidFill>
              <a:latin typeface="Time New Roman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661271" y="122310"/>
            <a:ext cx="489490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latin typeface="Time New Roman"/>
                <a:cs typeface="Times New Roman" panose="02020603050405020304" pitchFamily="18" charset="0"/>
              </a:rPr>
              <a:t>Ô CỬA BÍ MẬT</a:t>
            </a:r>
          </a:p>
        </p:txBody>
      </p:sp>
      <p:pic>
        <p:nvPicPr>
          <p:cNvPr id="19" name="Đếm ngược 5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944846" y="0"/>
            <a:ext cx="2247154" cy="1264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818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552 0.0051 L -0.23958 0.09514 C -0.29101 0.13542 -0.36966 0.12269 -0.38255 0.0713 L -0.4112 -0.04305 " pathEditMode="relative" rAng="9360000" ptsTypes="AA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84" y="-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4.81481E-6 L 0.01302 4.81481E-6 C 0.01888 4.81481E-6 0.02617 0.25694 0.02617 0.46597 L 0.02617 0.93194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2" y="46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0.19027 L -0.02044 -0.5395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9" y="-17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8724 -0.02153 L -0.11693 -0.01574 C -0.11849 -0.01551 -0.11992 -0.01435 -0.12136 -0.01389 C -0.1267 -0.01181 -0.13138 -0.01111 -0.13685 -0.00995 C -0.13789 -0.00926 -0.13894 -0.00833 -0.14011 -0.00787 C -0.14271 -0.00695 -0.14532 -0.00718 -0.14779 -0.00602 C -0.14948 -0.00509 -0.15078 -0.00324 -0.15222 -0.00208 C -0.15339 -0.00116 -0.15456 -0.00093 -0.1556 0 C -0.15703 0.00116 -0.15847 0.00278 -0.16003 0.00393 C -0.16146 0.00486 -0.16289 0.00509 -0.16433 0.00579 C -0.1655 0.00648 -0.16654 0.00718 -0.16771 0.00787 C -0.17735 0.025 -0.16511 0.00393 -0.17435 0.01759 C -0.17552 0.01944 -0.1763 0.02199 -0.17761 0.02338 C -0.17865 0.02454 -0.17982 0.02454 -0.18099 0.02546 C -0.18242 0.02662 -0.18386 0.02824 -0.18529 0.0294 C -0.19063 0.03356 -0.19011 0.03287 -0.19532 0.03518 C -0.19636 0.03657 -0.19753 0.03773 -0.19857 0.03912 C -0.20013 0.04097 -0.20144 0.04329 -0.203 0.04514 C -0.20482 0.04722 -0.20664 0.04907 -0.20847 0.05093 C -0.21068 0.05301 -0.21289 0.05509 -0.21511 0.05671 C -0.21693 0.05833 -0.21888 0.05903 -0.22058 0.06065 C -0.22748 0.06759 -0.22383 0.06852 -0.23151 0.07847 C -0.23425 0.08171 -0.2375 0.08333 -0.24037 0.08634 C -0.24388 0.08981 -0.2474 0.0956 -0.25144 0.09792 C -0.25313 0.09907 -0.25508 0.0993 -0.2569 0.1 C -0.25795 0.10139 -0.25899 0.10278 -0.26016 0.10393 C -0.2612 0.10486 -0.26237 0.10509 -0.26354 0.10579 C -0.26537 0.10718 -0.26732 0.1081 -0.26901 0.10972 C -0.28425 0.12338 -0.26016 0.10718 -0.28776 0.12361 C -0.28998 0.12477 -0.29232 0.12569 -0.2944 0.12755 C -0.29584 0.1287 -0.29714 0.13102 -0.29883 0.13125 C -0.3069 0.1331 -0.31498 0.13264 -0.32305 0.13333 C -0.32448 0.13403 -0.32917 0.13588 -0.33073 0.13727 C -0.33724 0.14282 -0.33073 0.14005 -0.33854 0.14514 C -0.33998 0.14606 -0.34141 0.1463 -0.34297 0.14699 C -0.3517 0.15741 -0.34102 0.14375 -0.34844 0.15694 C -0.35052 0.16065 -0.35235 0.16111 -0.35508 0.16273 C -0.35573 0.16412 -0.35638 0.16574 -0.35729 0.16667 C -0.36407 0.17268 -0.37058 0.17153 -0.37826 0.17245 C -0.38112 0.17523 -0.38516 0.17546 -0.38698 0.18032 C -0.38985 0.18796 -0.38802 0.18565 -0.39258 0.18819 L -0.39701 0.2 L -0.39922 0.20602 L -0.40144 0.2 L -0.38151 0.18241 " pathEditMode="relative" ptsTypes="AAAAAAAAAAAAAAAAAAAAAAAAAAAAAAAAAAAAAAAAAAAAAA"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685 0.64746 L 0.08594 0.39236 C 0.11133 0.33472 0.14974 0.3044 0.19011 0.3044 C 0.23594 0.3044 0.27266 0.33472 0.29805 0.39236 L 0.42123 0.64746 " pathEditMode="relative" rAng="0" ptsTypes="AAAAA"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04" y="-17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1.85185E-6 L 0.04362 0.5201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74" y="25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  <p:bldLst>
      <p:bldP spid="10" grpId="0" animBg="1"/>
      <p:bldP spid="11" grpId="0" animBg="1"/>
      <p:bldP spid="12" grpId="0" animBg="1"/>
      <p:bldP spid="9" grpId="0" animBg="1"/>
      <p:bldP spid="8" grpId="0" animBg="1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285999" y="556593"/>
            <a:ext cx="8488018" cy="12125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Time New Roman"/>
              </a:rPr>
              <a:t>TRÒ CHƠI : ĐỘI NÀO NHANH NHẤT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851991" y="2425148"/>
            <a:ext cx="8488018" cy="363772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16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Cô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phổ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biến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cách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chơi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luật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chơi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:</a:t>
            </a:r>
            <a:endParaRPr lang="en-US" sz="2400" dirty="0">
              <a:latin typeface="Time New Roman"/>
              <a:ea typeface="Calibri"/>
              <a:cs typeface="Times New Roman"/>
            </a:endParaRPr>
          </a:p>
          <a:p>
            <a:pPr marL="342900" lvl="0" indent="-342900">
              <a:lnSpc>
                <a:spcPts val="1600"/>
              </a:lnSpc>
              <a:spcBef>
                <a:spcPts val="300"/>
              </a:spcBef>
              <a:spcAft>
                <a:spcPts val="300"/>
              </a:spcAft>
              <a:buFont typeface="Times New Roman"/>
              <a:buChar char="-"/>
            </a:pP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Cách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chơi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: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Cô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chia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trẻ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thành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2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đội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nhiệm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vụ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đội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bạn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đầu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hàng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sẽ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phải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đi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qua con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đường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,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sau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đó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chọn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một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bức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tranh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gắn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lên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bảng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rồi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chạy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về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phía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cuối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hàng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bạn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tiếp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theo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lên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thực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hiện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.</a:t>
            </a:r>
            <a:endParaRPr lang="en-US" sz="2400" dirty="0">
              <a:latin typeface="Time New Roman"/>
              <a:ea typeface="Times New Roman"/>
              <a:cs typeface="Times New Roman"/>
            </a:endParaRPr>
          </a:p>
          <a:p>
            <a:pPr marL="342900" lvl="0" indent="-342900">
              <a:lnSpc>
                <a:spcPts val="1600"/>
              </a:lnSpc>
              <a:spcBef>
                <a:spcPts val="300"/>
              </a:spcBef>
              <a:spcAft>
                <a:spcPts val="300"/>
              </a:spcAft>
              <a:buFont typeface="Times New Roman"/>
              <a:buChar char="-"/>
            </a:pP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Luật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chơi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: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Kết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thúc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1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bản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nhạc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đội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nào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gắn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được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nhiều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đúng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hơn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sẽ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là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đội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chiến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thắng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.</a:t>
            </a:r>
            <a:endParaRPr lang="en-US" sz="2400" dirty="0">
              <a:latin typeface="Time New Roman"/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13587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701800" y="698500"/>
            <a:ext cx="8775700" cy="1066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Time New Roman"/>
              </a:rPr>
              <a:t>TRÒ CHƠI : ĐỘI NÀO NHANH HƠN</a:t>
            </a:r>
          </a:p>
        </p:txBody>
      </p:sp>
      <p:pic>
        <p:nvPicPr>
          <p:cNvPr id="6" name="TheGummyBearSong-Dangcapnhat_nd3f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806" end="78225.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987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77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78922" y="1867989"/>
            <a:ext cx="846898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 New Roman"/>
              </a:rPr>
              <a:t>3, Kết thúc:</a:t>
            </a:r>
          </a:p>
          <a:p>
            <a:pPr algn="ctr"/>
            <a:r>
              <a:rPr lang="en-US" sz="3200" dirty="0">
                <a:latin typeface="Time New Roman"/>
              </a:rPr>
              <a:t> Cô nhận xét tiết học, động viên khen ngợi trẻ</a:t>
            </a:r>
            <a:endParaRPr lang="vi-VN" sz="3200" dirty="0">
              <a:latin typeface="Time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509359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00" y="0"/>
            <a:ext cx="121666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90600" y="1281169"/>
            <a:ext cx="9931400" cy="43478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MỤC ĐÍCH – YÊU CẦU</a:t>
            </a:r>
          </a:p>
          <a:p>
            <a:pPr marR="0" lvl="0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1.Kiến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>
              <a:lnSpc>
                <a:spcPct val="107000"/>
              </a:lnSpc>
            </a:pP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suối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…</a:t>
            </a:r>
            <a:endParaRPr lang="en-US" sz="24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>
              <a:lnSpc>
                <a:spcPct val="107000"/>
              </a:lnSpc>
            </a:pP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  </a:t>
            </a:r>
            <a:endParaRPr lang="en-US" sz="24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>
              <a:lnSpc>
                <a:spcPct val="107000"/>
              </a:lnSpc>
            </a:pP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Kỹ năng</a:t>
            </a:r>
            <a:endParaRPr lang="en-US" sz="2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600"/>
              </a:lnSpc>
              <a:spcBef>
                <a:spcPts val="300"/>
              </a:spcBef>
            </a:pP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  </a:t>
            </a: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Trẻ có kỹ năng bảo vệ bản thân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khỏi những nơi không an toàn.</a:t>
            </a:r>
            <a:endParaRPr lang="en-US" sz="2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6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Biết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cách chơi trò chơi</a:t>
            </a:r>
            <a:endParaRPr lang="en-US" sz="2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6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Sử dụng ngôn ngữ mạch lạ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để trả lời các câu hỏi của cô</a:t>
            </a:r>
            <a:endParaRPr lang="en-US" sz="2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>
              <a:lnSpc>
                <a:spcPct val="107000"/>
              </a:lnSpc>
              <a:spcAft>
                <a:spcPts val="675"/>
              </a:spcAft>
            </a:pP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Thái độ.</a:t>
            </a:r>
            <a:endParaRPr lang="en-US" sz="2400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6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 </a:t>
            </a:r>
            <a:r>
              <a:rPr lang="vi-VN" sz="2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Trẻ mạnh dạn, tự tin, biết hợp tác cùng nhau tham gia vào các hoạt động.</a:t>
            </a:r>
            <a:endParaRPr lang="en-US" sz="2400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6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vi-VN" sz="2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Giáo dục trẻ biết biết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bảo vệ bản thân và tránh những nơi không an toàn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5275346"/>
      </p:ext>
    </p:extLst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0"/>
            <a:ext cx="11976100" cy="67564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866900" y="1079500"/>
            <a:ext cx="7277100" cy="17553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600"/>
              </a:lnSpc>
              <a:spcBef>
                <a:spcPts val="300"/>
              </a:spcBef>
            </a:pPr>
            <a:r>
              <a:rPr lang="vi-VN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Máy tính,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6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Video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endParaRPr lang="en-US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6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6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endParaRPr lang="en-US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6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mếu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…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.</a:t>
            </a:r>
            <a:endParaRPr lang="en-US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866900" y="2933701"/>
            <a:ext cx="72771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gọn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gàng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9786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336800" y="596900"/>
            <a:ext cx="7010400" cy="838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 Ổn định tổ chức: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và trẻ hát bài : “ Bé yêu biển lắm”</a:t>
            </a:r>
          </a:p>
        </p:txBody>
      </p:sp>
      <p:pic>
        <p:nvPicPr>
          <p:cNvPr id="2" name="BeYeuBienLam-BeNguyetHang_4any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136" end="116951.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9333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53988" y="1423851"/>
            <a:ext cx="82408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Time New Roman"/>
              </a:rPr>
              <a:t>2, Phương thức, cách thực hiện:</a:t>
            </a:r>
          </a:p>
          <a:p>
            <a:pPr algn="ctr"/>
            <a:r>
              <a:rPr lang="en-US" sz="3600" dirty="0">
                <a:latin typeface="Time New Roman"/>
              </a:rPr>
              <a:t>Cô và trẻ cùng xem 1 video</a:t>
            </a:r>
            <a:endParaRPr lang="vi-VN" sz="3600" dirty="0">
              <a:latin typeface="Time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285324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ơi bóng trên lòng đường chuẩ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30084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324100" y="1244600"/>
            <a:ext cx="8458200" cy="13699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6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vi-VN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Các con vừa xem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video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6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vi-VN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6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vỉa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6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324100" y="3289299"/>
            <a:ext cx="6819900" cy="13514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47345" algn="just">
              <a:lnSpc>
                <a:spcPts val="16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Giáo dục trẻ: Các con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ạ,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vỉa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ngưòi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vỉa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dưói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!  </a:t>
            </a:r>
            <a:endParaRPr lang="en-US" sz="2400" dirty="0">
              <a:solidFill>
                <a:srgbClr val="FF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7238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đuối nước chuẩ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88900" y="-139700"/>
            <a:ext cx="12379325" cy="709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09349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522200" cy="6985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39900" y="355600"/>
            <a:ext cx="7404100" cy="18364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16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6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ts val="16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rủ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6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6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suối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828800" y="2547600"/>
            <a:ext cx="7315200" cy="11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16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Giáo dục trẻ : Các con ạ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suối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ngã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ngạt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nuớc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trôi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đuối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.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endParaRPr lang="en-US" sz="2400" dirty="0">
              <a:solidFill>
                <a:srgbClr val="FF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9295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264</TotalTime>
  <Words>854</Words>
  <Application>Microsoft Office PowerPoint</Application>
  <PresentationFormat>Màn hình rộng</PresentationFormat>
  <Paragraphs>59</Paragraphs>
  <Slides>17</Slides>
  <Notes>0</Notes>
  <HiddenSlides>0</HiddenSlides>
  <MMClips>5</MMClips>
  <ScaleCrop>false</ScaleCrop>
  <HeadingPairs>
    <vt:vector size="6" baseType="variant">
      <vt:variant>
        <vt:lpstr>Phông được Dùng</vt:lpstr>
      </vt:variant>
      <vt:variant>
        <vt:i4>5</vt:i4>
      </vt:variant>
      <vt:variant>
        <vt:lpstr>Chủ đề</vt:lpstr>
      </vt:variant>
      <vt:variant>
        <vt:i4>4</vt:i4>
      </vt:variant>
      <vt:variant>
        <vt:lpstr>Tiêu đề Bản chiếu</vt:lpstr>
      </vt:variant>
      <vt:variant>
        <vt:i4>17</vt:i4>
      </vt:variant>
    </vt:vector>
  </HeadingPairs>
  <TitlesOfParts>
    <vt:vector size="26" baseType="lpstr">
      <vt:lpstr>Arial</vt:lpstr>
      <vt:lpstr>Calibri</vt:lpstr>
      <vt:lpstr>Calibri Light</vt:lpstr>
      <vt:lpstr>Time New Roman</vt:lpstr>
      <vt:lpstr>Times New Roman</vt:lpstr>
      <vt:lpstr>Office Theme</vt:lpstr>
      <vt:lpstr>1_Office Theme</vt:lpstr>
      <vt:lpstr>2_Office Theme</vt:lpstr>
      <vt:lpstr>3_Office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MyPC</dc:creator>
  <cp:lastModifiedBy>Thế Vinh Nguyễn</cp:lastModifiedBy>
  <cp:revision>26</cp:revision>
  <dcterms:created xsi:type="dcterms:W3CDTF">2020-10-28T13:38:15Z</dcterms:created>
  <dcterms:modified xsi:type="dcterms:W3CDTF">2023-08-10T15:09:33Z</dcterms:modified>
</cp:coreProperties>
</file>