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411" r:id="rId2"/>
    <p:sldId id="314" r:id="rId3"/>
    <p:sldId id="412" r:id="rId4"/>
    <p:sldId id="415" r:id="rId5"/>
    <p:sldId id="416" r:id="rId6"/>
    <p:sldId id="414" r:id="rId7"/>
    <p:sldId id="417" r:id="rId8"/>
    <p:sldId id="413" r:id="rId9"/>
    <p:sldId id="418" r:id="rId10"/>
    <p:sldId id="428" r:id="rId11"/>
    <p:sldId id="429" r:id="rId12"/>
    <p:sldId id="430" r:id="rId13"/>
    <p:sldId id="431" r:id="rId14"/>
    <p:sldId id="432" r:id="rId15"/>
    <p:sldId id="422" r:id="rId16"/>
    <p:sldId id="423" r:id="rId17"/>
    <p:sldId id="425" r:id="rId18"/>
    <p:sldId id="426" r:id="rId19"/>
    <p:sldId id="421" r:id="rId20"/>
    <p:sldId id="42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00"/>
    <a:srgbClr val="FFCCCC"/>
    <a:srgbClr val="E6E6E6"/>
    <a:srgbClr val="FFE89F"/>
    <a:srgbClr val="339933"/>
    <a:srgbClr val="FF00FF"/>
    <a:srgbClr val="99FF33"/>
    <a:srgbClr val="CCFF33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32" autoAdjust="0"/>
    <p:restoredTop sz="94660"/>
  </p:normalViewPr>
  <p:slideViewPr>
    <p:cSldViewPr snapToGrid="0">
      <p:cViewPr varScale="1">
        <p:scale>
          <a:sx n="62" d="100"/>
          <a:sy n="62" d="100"/>
        </p:scale>
        <p:origin x="10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8A468D-2869-4C46-8808-396211E99537}" type="datetimeFigureOut">
              <a:rPr lang="en-US" smtClean="0"/>
              <a:t>08/08/2023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DFC398-62FA-48CF-86F1-2447C9A10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61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fld id="{9C0400B2-6EFC-4DE2-9B7E-88C60BAA1CF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214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9BA17-D31A-4140-AAE9-3477C183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ED03CB-6FAF-4546-ACA3-EFE48F333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81AF0-7376-4E7E-8652-5367BCD7C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A67F5-5972-4008-9AB4-495DD0B0B1A6}" type="datetimeFigureOut">
              <a:rPr lang="en-US" smtClean="0"/>
              <a:t>08/08/2023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FC4A5-4C24-4C22-82FC-9D49490E0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56215-AFBD-4FEB-8101-710E0F727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18F8-A942-416D-A5CC-95D263DB1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57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F5628-B93E-4AB1-AA41-D2228A6CE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26AA43-5920-4908-99D5-60CC8FDE45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66E7D9-F4D9-4DF2-ADDA-6E1ECDF8B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A67F5-5972-4008-9AB4-495DD0B0B1A6}" type="datetimeFigureOut">
              <a:rPr lang="en-US" smtClean="0"/>
              <a:t>08/08/2023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AB53B-AD78-4324-899C-4BEB049F1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9B49B-5A0F-44D7-8598-0DF4B2A59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18F8-A942-416D-A5CC-95D263DB1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303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53EB34-EE4E-4494-8963-E115F0DB72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952084-1B5F-4BA5-BAE3-342F2D0A26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3E20C-3727-404C-8CA3-842443184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A67F5-5972-4008-9AB4-495DD0B0B1A6}" type="datetimeFigureOut">
              <a:rPr lang="en-US" smtClean="0"/>
              <a:t>08/08/2023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44846-B552-470F-A9DF-1C9036C8D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1A628E-4684-4EB5-B18B-1ABDB19D3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18F8-A942-416D-A5CC-95D263DB1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406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1DC58-6171-48A4-BE47-02A5623BB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72B01-71CA-43F9-B245-4B86C2384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41C304-AD1F-41BC-A30C-50A6BAD38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A67F5-5972-4008-9AB4-495DD0B0B1A6}" type="datetimeFigureOut">
              <a:rPr lang="en-US" smtClean="0"/>
              <a:t>08/08/2023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FFDED0-08A7-45B3-9EC7-B42B128FC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5A24D-D5DA-4146-A8D5-D6ED020A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18F8-A942-416D-A5CC-95D263DB1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55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962B3-C056-424E-B62D-A8058C9DC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F8F79-5277-413F-8D3A-F472781D32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84C8F-F61C-4299-A8D6-B2E33050A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A67F5-5972-4008-9AB4-495DD0B0B1A6}" type="datetimeFigureOut">
              <a:rPr lang="en-US" smtClean="0"/>
              <a:t>08/08/2023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CA308-EA5A-4921-A0A9-77CEA230D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DEDB8F-1190-4A62-9CCC-EF4177021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18F8-A942-416D-A5CC-95D263DB1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186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98361-D86B-45DE-BA93-56FFB8EE5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AE3BE-9325-430E-9C46-A4715E1339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B55727-1617-4A75-8D9A-53E88E343B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8ABD05-342E-4F03-A1C4-9E15B0658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A67F5-5972-4008-9AB4-495DD0B0B1A6}" type="datetimeFigureOut">
              <a:rPr lang="en-US" smtClean="0"/>
              <a:t>08/08/2023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2D7424-693F-4FD4-A7A7-47C5BD467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BF1608-1F4A-4763-AB16-AEDD447FC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18F8-A942-416D-A5CC-95D263DB1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137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94327-5FDF-49CE-B6C1-4DFF1D8FB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30BE1A-B83D-4A35-9CB3-A6E761A5A7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248AE3-2F10-451F-ADA8-6B1B1FC51A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91F1BD-2268-4FE8-A6E4-0CA5FE19D5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81A67F-2EC7-4845-9D0F-AFA389D62E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0CB040-5574-4C8B-B345-71B11D70D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A67F5-5972-4008-9AB4-495DD0B0B1A6}" type="datetimeFigureOut">
              <a:rPr lang="en-US" smtClean="0"/>
              <a:t>08/08/2023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C08291-CF01-4294-ABBE-A42D9A14E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E5A0E5-8863-46F5-AE34-BFDA6290C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18F8-A942-416D-A5CC-95D263DB1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541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FA51C-7AD2-4935-8BF7-73C5A2B8B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2EAB8C-1ADD-449D-BDFD-A9A1E7063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A67F5-5972-4008-9AB4-495DD0B0B1A6}" type="datetimeFigureOut">
              <a:rPr lang="en-US" smtClean="0"/>
              <a:t>08/08/2023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FC78D9-7D90-4221-AAD0-CF930BDF2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A7AF12-5E35-43C5-9F32-7FCC115D7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18F8-A942-416D-A5CC-95D263DB1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669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7194A8-07B8-4F85-B8A9-2DFACE90B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A67F5-5972-4008-9AB4-495DD0B0B1A6}" type="datetimeFigureOut">
              <a:rPr lang="en-US" smtClean="0"/>
              <a:t>08/08/2023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C8BFE7-1FE2-4E04-9DDB-4244405E4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38CA1-E8E2-427C-8C25-5C0272995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18F8-A942-416D-A5CC-95D263DB1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41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4B39C-7E33-4C34-BC7B-16EF3B04F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83094-5AF7-4B86-842C-71BF8FF2D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225F40-859D-4739-8B9E-1BBDE6587B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4F9120-9F19-462C-86E0-C6B965F31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A67F5-5972-4008-9AB4-495DD0B0B1A6}" type="datetimeFigureOut">
              <a:rPr lang="en-US" smtClean="0"/>
              <a:t>08/08/2023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EB57A0-25FD-4280-8007-B0C3F4E60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759B57-2683-4777-937D-CE4178235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18F8-A942-416D-A5CC-95D263DB1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946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DA600-CE38-4283-B6F9-9601309BA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22BA6F-1E1B-4CE5-A592-01873E1522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27F3E4-D565-443B-B172-9F2A57B242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B8668A-2DE0-4CBB-A809-ABD062A31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A67F5-5972-4008-9AB4-495DD0B0B1A6}" type="datetimeFigureOut">
              <a:rPr lang="en-US" smtClean="0"/>
              <a:t>08/08/2023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21F533-25A9-475E-BDDB-389D681AD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1C0BF1-804E-42D1-B2E8-48C07A787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18F8-A942-416D-A5CC-95D263DB1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1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91A7CE-476C-4CC4-9AAE-FD1269B5D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1067EF-C7E8-480E-BBF2-76BBCDEBC0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B59C02-07A2-4D76-ABB2-A0EAEEA50E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A67F5-5972-4008-9AB4-495DD0B0B1A6}" type="datetimeFigureOut">
              <a:rPr lang="en-US" smtClean="0"/>
              <a:t>08/08/2023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2C5F1F-D5D2-4A96-9CD0-D241358B2D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9B7EB-937E-44A1-BC5D-B1C647EDA8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D18F8-A942-416D-A5CC-95D263DB1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09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p3"/><Relationship Id="rId2" Type="http://schemas.microsoft.com/office/2007/relationships/media" Target="../media/media10.mp3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26.jp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video" Target="../media/media12.mp4"/><Relationship Id="rId7" Type="http://schemas.openxmlformats.org/officeDocument/2006/relationships/audio" Target="../media/media14.mp3"/><Relationship Id="rId12" Type="http://schemas.openxmlformats.org/officeDocument/2006/relationships/image" Target="../media/image2.png"/><Relationship Id="rId2" Type="http://schemas.microsoft.com/office/2007/relationships/media" Target="../media/media12.mp4"/><Relationship Id="rId1" Type="http://schemas.openxmlformats.org/officeDocument/2006/relationships/tags" Target="../tags/tag9.xml"/><Relationship Id="rId6" Type="http://schemas.microsoft.com/office/2007/relationships/media" Target="../media/media14.mp3"/><Relationship Id="rId11" Type="http://schemas.openxmlformats.org/officeDocument/2006/relationships/image" Target="../media/image29.jpg"/><Relationship Id="rId5" Type="http://schemas.openxmlformats.org/officeDocument/2006/relationships/audio" Target="../media/media13.mp3"/><Relationship Id="rId10" Type="http://schemas.openxmlformats.org/officeDocument/2006/relationships/image" Target="../media/image28.png"/><Relationship Id="rId4" Type="http://schemas.microsoft.com/office/2007/relationships/media" Target="../media/media13.mp3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video" Target="../media/media12.mp4"/><Relationship Id="rId7" Type="http://schemas.openxmlformats.org/officeDocument/2006/relationships/audio" Target="../media/media15.mp3"/><Relationship Id="rId12" Type="http://schemas.openxmlformats.org/officeDocument/2006/relationships/image" Target="../media/image2.png"/><Relationship Id="rId2" Type="http://schemas.microsoft.com/office/2007/relationships/media" Target="../media/media12.mp4"/><Relationship Id="rId1" Type="http://schemas.openxmlformats.org/officeDocument/2006/relationships/tags" Target="../tags/tag10.xml"/><Relationship Id="rId6" Type="http://schemas.microsoft.com/office/2007/relationships/media" Target="../media/media15.mp3"/><Relationship Id="rId11" Type="http://schemas.openxmlformats.org/officeDocument/2006/relationships/image" Target="../media/image29.jpg"/><Relationship Id="rId5" Type="http://schemas.openxmlformats.org/officeDocument/2006/relationships/audio" Target="../media/media13.mp3"/><Relationship Id="rId10" Type="http://schemas.openxmlformats.org/officeDocument/2006/relationships/image" Target="../media/image28.png"/><Relationship Id="rId4" Type="http://schemas.microsoft.com/office/2007/relationships/media" Target="../media/media13.mp3"/><Relationship Id="rId9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video" Target="../media/media12.mp4"/><Relationship Id="rId7" Type="http://schemas.openxmlformats.org/officeDocument/2006/relationships/audio" Target="../media/media16.mp3"/><Relationship Id="rId12" Type="http://schemas.openxmlformats.org/officeDocument/2006/relationships/image" Target="../media/image2.png"/><Relationship Id="rId2" Type="http://schemas.microsoft.com/office/2007/relationships/media" Target="../media/media12.mp4"/><Relationship Id="rId1" Type="http://schemas.openxmlformats.org/officeDocument/2006/relationships/tags" Target="../tags/tag11.xml"/><Relationship Id="rId6" Type="http://schemas.microsoft.com/office/2007/relationships/media" Target="../media/media16.mp3"/><Relationship Id="rId11" Type="http://schemas.openxmlformats.org/officeDocument/2006/relationships/image" Target="../media/image29.jpg"/><Relationship Id="rId5" Type="http://schemas.openxmlformats.org/officeDocument/2006/relationships/audio" Target="../media/media13.mp3"/><Relationship Id="rId10" Type="http://schemas.openxmlformats.org/officeDocument/2006/relationships/image" Target="../media/image28.png"/><Relationship Id="rId4" Type="http://schemas.microsoft.com/office/2007/relationships/media" Target="../media/media13.mp3"/><Relationship Id="rId9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33.png"/><Relationship Id="rId3" Type="http://schemas.openxmlformats.org/officeDocument/2006/relationships/audio" Target="../media/media13.mp3"/><Relationship Id="rId7" Type="http://schemas.openxmlformats.org/officeDocument/2006/relationships/audio" Target="../media/media17.mp3"/><Relationship Id="rId12" Type="http://schemas.openxmlformats.org/officeDocument/2006/relationships/image" Target="../media/image14.png"/><Relationship Id="rId2" Type="http://schemas.microsoft.com/office/2007/relationships/media" Target="../media/media13.mp3"/><Relationship Id="rId16" Type="http://schemas.openxmlformats.org/officeDocument/2006/relationships/image" Target="../media/image37.png"/><Relationship Id="rId1" Type="http://schemas.openxmlformats.org/officeDocument/2006/relationships/tags" Target="../tags/tag12.xml"/><Relationship Id="rId6" Type="http://schemas.microsoft.com/office/2007/relationships/media" Target="../media/media17.mp3"/><Relationship Id="rId11" Type="http://schemas.openxmlformats.org/officeDocument/2006/relationships/image" Target="../media/image28.png"/><Relationship Id="rId5" Type="http://schemas.openxmlformats.org/officeDocument/2006/relationships/video" Target="../media/media12.mp4"/><Relationship Id="rId10" Type="http://schemas.openxmlformats.org/officeDocument/2006/relationships/image" Target="../media/image2.png"/><Relationship Id="rId4" Type="http://schemas.microsoft.com/office/2007/relationships/media" Target="../media/media12.mp4"/><Relationship Id="rId9" Type="http://schemas.openxmlformats.org/officeDocument/2006/relationships/image" Target="../media/image32.gif"/><Relationship Id="rId1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34.png"/><Relationship Id="rId18" Type="http://schemas.openxmlformats.org/officeDocument/2006/relationships/image" Target="../media/image20.png"/><Relationship Id="rId3" Type="http://schemas.openxmlformats.org/officeDocument/2006/relationships/audio" Target="../media/media13.mp3"/><Relationship Id="rId7" Type="http://schemas.openxmlformats.org/officeDocument/2006/relationships/audio" Target="../media/media18.mp3"/><Relationship Id="rId12" Type="http://schemas.openxmlformats.org/officeDocument/2006/relationships/image" Target="../media/image18.png"/><Relationship Id="rId17" Type="http://schemas.openxmlformats.org/officeDocument/2006/relationships/image" Target="../media/image19.jpg"/><Relationship Id="rId2" Type="http://schemas.microsoft.com/office/2007/relationships/media" Target="../media/media13.mp3"/><Relationship Id="rId16" Type="http://schemas.openxmlformats.org/officeDocument/2006/relationships/image" Target="../media/image400.png"/><Relationship Id="rId1" Type="http://schemas.openxmlformats.org/officeDocument/2006/relationships/tags" Target="../tags/tag13.xml"/><Relationship Id="rId6" Type="http://schemas.microsoft.com/office/2007/relationships/media" Target="../media/media18.mp3"/><Relationship Id="rId11" Type="http://schemas.openxmlformats.org/officeDocument/2006/relationships/image" Target="../media/image32.gif"/><Relationship Id="rId5" Type="http://schemas.openxmlformats.org/officeDocument/2006/relationships/video" Target="../media/media12.mp4"/><Relationship Id="rId10" Type="http://schemas.openxmlformats.org/officeDocument/2006/relationships/image" Target="../media/image28.png"/><Relationship Id="rId4" Type="http://schemas.microsoft.com/office/2007/relationships/media" Target="../media/media12.mp4"/><Relationship Id="rId9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36.png"/><Relationship Id="rId3" Type="http://schemas.openxmlformats.org/officeDocument/2006/relationships/video" Target="../media/media12.mp4"/><Relationship Id="rId7" Type="http://schemas.openxmlformats.org/officeDocument/2006/relationships/audio" Target="../media/media19.mp3"/><Relationship Id="rId12" Type="http://schemas.openxmlformats.org/officeDocument/2006/relationships/image" Target="../media/image35.jpeg"/><Relationship Id="rId2" Type="http://schemas.microsoft.com/office/2007/relationships/media" Target="../media/media12.mp4"/><Relationship Id="rId1" Type="http://schemas.openxmlformats.org/officeDocument/2006/relationships/tags" Target="../tags/tag14.xml"/><Relationship Id="rId6" Type="http://schemas.microsoft.com/office/2007/relationships/media" Target="../media/media19.mp3"/><Relationship Id="rId11" Type="http://schemas.openxmlformats.org/officeDocument/2006/relationships/image" Target="../media/image390.png"/><Relationship Id="rId5" Type="http://schemas.openxmlformats.org/officeDocument/2006/relationships/audio" Target="../media/media13.mp3"/><Relationship Id="rId15" Type="http://schemas.openxmlformats.org/officeDocument/2006/relationships/image" Target="../media/image32.gif"/><Relationship Id="rId10" Type="http://schemas.openxmlformats.org/officeDocument/2006/relationships/image" Target="../media/image2.png"/><Relationship Id="rId4" Type="http://schemas.microsoft.com/office/2007/relationships/media" Target="../media/media13.mp3"/><Relationship Id="rId9" Type="http://schemas.openxmlformats.org/officeDocument/2006/relationships/image" Target="../media/image28.png"/><Relationship Id="rId1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40.png"/><Relationship Id="rId3" Type="http://schemas.openxmlformats.org/officeDocument/2006/relationships/video" Target="../media/media12.mp4"/><Relationship Id="rId7" Type="http://schemas.openxmlformats.org/officeDocument/2006/relationships/audio" Target="../media/media20.mp3"/><Relationship Id="rId12" Type="http://schemas.openxmlformats.org/officeDocument/2006/relationships/image" Target="../media/image39.png"/><Relationship Id="rId2" Type="http://schemas.microsoft.com/office/2007/relationships/media" Target="../media/media12.mp4"/><Relationship Id="rId1" Type="http://schemas.openxmlformats.org/officeDocument/2006/relationships/tags" Target="../tags/tag15.xml"/><Relationship Id="rId6" Type="http://schemas.microsoft.com/office/2007/relationships/media" Target="../media/media20.mp3"/><Relationship Id="rId11" Type="http://schemas.openxmlformats.org/officeDocument/2006/relationships/image" Target="../media/image2.png"/><Relationship Id="rId5" Type="http://schemas.openxmlformats.org/officeDocument/2006/relationships/audio" Target="../media/media13.mp3"/><Relationship Id="rId15" Type="http://schemas.openxmlformats.org/officeDocument/2006/relationships/image" Target="../media/image42.png"/><Relationship Id="rId10" Type="http://schemas.openxmlformats.org/officeDocument/2006/relationships/image" Target="../media/image38.png"/><Relationship Id="rId4" Type="http://schemas.microsoft.com/office/2007/relationships/media" Target="../media/media13.mp3"/><Relationship Id="rId9" Type="http://schemas.openxmlformats.org/officeDocument/2006/relationships/image" Target="../media/image28.png"/><Relationship Id="rId1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2.png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2" Type="http://schemas.microsoft.com/office/2007/relationships/media" Target="../media/media3.mp3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4.mp3"/><Relationship Id="rId7" Type="http://schemas.openxmlformats.org/officeDocument/2006/relationships/image" Target="../media/image8.png"/><Relationship Id="rId2" Type="http://schemas.microsoft.com/office/2007/relationships/media" Target="../media/media4.mp3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11" Type="http://schemas.openxmlformats.org/officeDocument/2006/relationships/image" Target="../media/image11.jpeg"/><Relationship Id="rId5" Type="http://schemas.openxmlformats.org/officeDocument/2006/relationships/image" Target="../media/image6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p3"/><Relationship Id="rId2" Type="http://schemas.microsoft.com/office/2007/relationships/media" Target="../media/media5.mp3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6.mp3"/><Relationship Id="rId7" Type="http://schemas.openxmlformats.org/officeDocument/2006/relationships/image" Target="../media/image15.jpeg"/><Relationship Id="rId2" Type="http://schemas.microsoft.com/office/2007/relationships/media" Target="../media/media6.mp3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p3"/><Relationship Id="rId2" Type="http://schemas.microsoft.com/office/2007/relationships/media" Target="../media/media7.mp3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8.mp3"/><Relationship Id="rId7" Type="http://schemas.openxmlformats.org/officeDocument/2006/relationships/image" Target="../media/image19.jpg"/><Relationship Id="rId2" Type="http://schemas.microsoft.com/office/2007/relationships/media" Target="../media/media8.mp3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9.mp3"/><Relationship Id="rId7" Type="http://schemas.openxmlformats.org/officeDocument/2006/relationships/image" Target="../media/image24.png"/><Relationship Id="rId2" Type="http://schemas.microsoft.com/office/2007/relationships/media" Target="../media/media9.mp3"/><Relationship Id="rId1" Type="http://schemas.openxmlformats.org/officeDocument/2006/relationships/tags" Target="../tags/tag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460 Background powerpoint ý tưởng | hình ảnh, hình nền, food desig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0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6"/>
          <p:cNvSpPr txBox="1">
            <a:spLocks noChangeArrowheads="1"/>
          </p:cNvSpPr>
          <p:nvPr/>
        </p:nvSpPr>
        <p:spPr bwMode="auto">
          <a:xfrm>
            <a:off x="2087563" y="228601"/>
            <a:ext cx="7999412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B050"/>
                </a:solidFill>
              </a:rPr>
              <a:t>PHÒNG GIÁO DỤC VÀ ĐÀO TẠO QUẬN LONG BIÊN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B050"/>
                </a:solidFill>
              </a:rPr>
              <a:t>TRƯỜNG MẦM NON NẮNG MAI</a:t>
            </a:r>
          </a:p>
        </p:txBody>
      </p:sp>
      <p:sp>
        <p:nvSpPr>
          <p:cNvPr id="9221" name="Rectangle 4"/>
          <p:cNvSpPr>
            <a:spLocks noChangeArrowheads="1"/>
          </p:cNvSpPr>
          <p:nvPr/>
        </p:nvSpPr>
        <p:spPr bwMode="auto">
          <a:xfrm>
            <a:off x="3185320" y="2115802"/>
            <a:ext cx="70564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4000" b="1" dirty="0">
                <a:solidFill>
                  <a:srgbClr val="000000"/>
                </a:solidFill>
                <a:cs typeface="Times New Roman" panose="02020603050405020304" pitchFamily="18" charset="0"/>
              </a:rPr>
              <a:t>   </a:t>
            </a:r>
            <a:r>
              <a:rPr lang="en-US" sz="4400" b="1" dirty="0">
                <a:solidFill>
                  <a:srgbClr val="000000"/>
                </a:solidFill>
                <a:cs typeface="Times New Roman" panose="02020603050405020304" pitchFamily="18" charset="0"/>
              </a:rPr>
              <a:t>KHÁM PHÁ XÃ HỘI </a:t>
            </a:r>
            <a:endParaRPr lang="en-US" sz="40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9222" name="TextBox 7"/>
          <p:cNvSpPr txBox="1">
            <a:spLocks noChangeArrowheads="1"/>
          </p:cNvSpPr>
          <p:nvPr/>
        </p:nvSpPr>
        <p:spPr bwMode="auto">
          <a:xfrm>
            <a:off x="3048001" y="2776892"/>
            <a:ext cx="64452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Đề tài: Phân loại đồ dùng gia đình</a:t>
            </a:r>
            <a:r>
              <a:rPr lang="vi-VN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8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23" name="TextBox 17"/>
          <p:cNvSpPr txBox="1">
            <a:spLocks noChangeArrowheads="1"/>
          </p:cNvSpPr>
          <p:nvPr/>
        </p:nvSpPr>
        <p:spPr bwMode="auto">
          <a:xfrm>
            <a:off x="4921251" y="3343276"/>
            <a:ext cx="57197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i="1">
                <a:solidFill>
                  <a:srgbClr val="002060"/>
                </a:solidFill>
                <a:cs typeface="Times New Roman" panose="02020603050405020304" pitchFamily="18" charset="0"/>
              </a:rPr>
              <a:t>Lứa tuổi: Mẫu giáo lớn 5-6 tuổi</a:t>
            </a:r>
          </a:p>
        </p:txBody>
      </p:sp>
      <p:sp>
        <p:nvSpPr>
          <p:cNvPr id="9224" name="TextBox 18"/>
          <p:cNvSpPr txBox="1">
            <a:spLocks noChangeArrowheads="1"/>
          </p:cNvSpPr>
          <p:nvPr/>
        </p:nvSpPr>
        <p:spPr bwMode="auto">
          <a:xfrm>
            <a:off x="6346826" y="3930650"/>
            <a:ext cx="31464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000" b="1" i="1">
                <a:cs typeface="Times New Roman" panose="02020603050405020304" pitchFamily="18" charset="0"/>
              </a:rPr>
              <a:t>  </a:t>
            </a:r>
            <a:r>
              <a:rPr lang="en-US" sz="2000" b="1" i="1">
                <a:solidFill>
                  <a:srgbClr val="C00000"/>
                </a:solidFill>
                <a:cs typeface="Times New Roman" panose="02020603050405020304" pitchFamily="18" charset="0"/>
              </a:rPr>
              <a:t>Thiết kế bài giảng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000" b="1" i="1">
                <a:solidFill>
                  <a:srgbClr val="C00000"/>
                </a:solidFill>
                <a:cs typeface="Times New Roman" panose="02020603050405020304" pitchFamily="18" charset="0"/>
              </a:rPr>
              <a:t>Gv : Nguyễn Thị Lan Anh</a:t>
            </a:r>
          </a:p>
        </p:txBody>
      </p:sp>
      <p:pic>
        <p:nvPicPr>
          <p:cNvPr id="3" name="1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68696" y="6585332"/>
            <a:ext cx="273050" cy="273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B32BA5-F944-BF8B-8BDB-DF64000892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859" y="832957"/>
            <a:ext cx="2618282" cy="147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9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29"/>
    </mc:Choice>
    <mc:Fallback xmlns="">
      <p:transition spd="slow" advTm="22929"/>
    </mc:Fallback>
  </mc:AlternateContent>
  <p:timing>
    <p:tnLst>
      <p:par>
        <p:cTn id="1" dur="indefinite" restart="never" nodeType="tmRoot">
          <p:childTnLst>
            <p:audio>
              <p:cMediaNode vol="100000" numSld="999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22912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06" y="-104732"/>
            <a:ext cx="12252506" cy="6858000"/>
          </a:xfrm>
        </p:spPr>
      </p:pic>
      <p:sp>
        <p:nvSpPr>
          <p:cNvPr id="5" name="Rectangle 4"/>
          <p:cNvSpPr/>
          <p:nvPr/>
        </p:nvSpPr>
        <p:spPr>
          <a:xfrm>
            <a:off x="1326523" y="1667432"/>
            <a:ext cx="974930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        </a:t>
            </a:r>
            <a:r>
              <a:rPr lang="en-US" sz="3200" b="1" dirty="0" err="1">
                <a:solidFill>
                  <a:srgbClr val="00B0F0"/>
                </a:solidFill>
              </a:rPr>
              <a:t>Đồ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dùng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gia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đình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là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những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vật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rất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quan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trọng,cần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thiết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không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thể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thiếu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trong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mọi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nhà.Mỗi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đồ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dùng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trong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từng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phòng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có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công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dụng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khác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nhau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nhưng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khi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sử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dụng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đều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phải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sắp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xếp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gọn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gàng</a:t>
            </a:r>
            <a:r>
              <a:rPr lang="en-US" sz="3200" b="1" dirty="0">
                <a:solidFill>
                  <a:srgbClr val="00B0F0"/>
                </a:solidFill>
              </a:rPr>
              <a:t>, </a:t>
            </a:r>
            <a:r>
              <a:rPr lang="en-US" sz="3200" b="1" dirty="0" err="1">
                <a:solidFill>
                  <a:srgbClr val="00B0F0"/>
                </a:solidFill>
              </a:rPr>
              <a:t>giữ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gìn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cẩn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thận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thì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đồ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dùng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mới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bền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đẹp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được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các</a:t>
            </a:r>
            <a:r>
              <a:rPr lang="en-US" sz="3200" b="1" dirty="0">
                <a:solidFill>
                  <a:srgbClr val="00B0F0"/>
                </a:solidFill>
              </a:rPr>
              <a:t> con </a:t>
            </a:r>
            <a:r>
              <a:rPr lang="en-US" sz="3200" b="1" dirty="0" err="1">
                <a:solidFill>
                  <a:srgbClr val="00B0F0"/>
                </a:solidFill>
              </a:rPr>
              <a:t>nhớ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chưa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nào</a:t>
            </a:r>
            <a:r>
              <a:rPr lang="en-US" sz="3200" b="1" dirty="0">
                <a:solidFill>
                  <a:srgbClr val="00B0F0"/>
                </a:solidFill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72755" y="643944"/>
            <a:ext cx="33121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7030A0"/>
                </a:solidFill>
              </a:rPr>
              <a:t>GIÁO DỤC</a:t>
            </a:r>
          </a:p>
        </p:txBody>
      </p:sp>
      <p:pic>
        <p:nvPicPr>
          <p:cNvPr id="7" name="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02603" y="6368603"/>
            <a:ext cx="489397" cy="4893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965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22260"/>
    </mc:Choice>
    <mc:Fallback xmlns="">
      <p:transition spd="slow" advTm="22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  <p:extLst>
    <p:ext uri="{E180D4A7-C9FB-4DFB-919C-405C955672EB}">
      <p14:showEvtLst xmlns:p14="http://schemas.microsoft.com/office/powerpoint/2010/main">
        <p14:playEvt time="0" objId="7"/>
        <p14:stopEvt time="18954" objId="7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Những Trọn Bộ 11 Chủ Đề Hình Nền Powerpoint 2010 Đẹp, 100+ Hình Nền Slide  Đẹp 2021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13660" y="2698969"/>
            <a:ext cx="69646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 w="0"/>
                <a:solidFill>
                  <a:schemeClr val="accent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</a:rPr>
              <a:t>Trò</a:t>
            </a:r>
            <a:r>
              <a:rPr kumimoji="0" lang="en-US" sz="3600" b="1" i="0" u="none" strike="noStrike" kern="0" cap="none" spc="0" normalizeH="0" baseline="0" noProof="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</a:rPr>
              <a:t> </a:t>
            </a:r>
            <a:r>
              <a:rPr kumimoji="0" lang="vi-VN" sz="3600" b="1" i="0" u="none" strike="noStrike" kern="0" cap="none" spc="0" normalizeH="0" baseline="0" noProof="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</a:rPr>
              <a:t>chơi : </a:t>
            </a:r>
            <a:endParaRPr kumimoji="0" lang="en-US" sz="3600" b="1" i="0" u="none" strike="noStrike" kern="0" cap="none" spc="0" normalizeH="0" baseline="0" noProof="0" dirty="0">
              <a:ln w="0"/>
              <a:solidFill>
                <a:srgbClr val="0000FF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kern="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</a:rPr>
              <a:t>Ai </a:t>
            </a:r>
            <a:r>
              <a:rPr lang="en-US" sz="6000" b="1" kern="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thông</a:t>
            </a:r>
            <a:r>
              <a:rPr lang="en-US" sz="6000" b="1" kern="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</a:rPr>
              <a:t> minh </a:t>
            </a:r>
            <a:r>
              <a:rPr lang="en-US" sz="6000" b="1" kern="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</a:rPr>
              <a:t>hơn</a:t>
            </a:r>
            <a:r>
              <a:rPr lang="en-US" sz="6000" b="1" kern="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</a:rPr>
              <a:t>?</a:t>
            </a:r>
            <a:endParaRPr kumimoji="0" lang="en-US" sz="6000" b="1" i="0" u="none" strike="noStrike" kern="0" cap="none" spc="0" normalizeH="0" baseline="0" noProof="0" dirty="0">
              <a:ln w="0"/>
              <a:solidFill>
                <a:srgbClr val="0000FF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</a:endParaRPr>
          </a:p>
        </p:txBody>
      </p:sp>
      <p:pic>
        <p:nvPicPr>
          <p:cNvPr id="4" name="1T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59588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1507">
        <p:circle/>
      </p:transition>
    </mc:Choice>
    <mc:Fallback xmlns="">
      <p:transition spd="slow" advTm="2150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  <p:extLst>
    <p:ext uri="{E180D4A7-C9FB-4DFB-919C-405C955672EB}">
      <p14:showEvtLst xmlns:p14="http://schemas.microsoft.com/office/powerpoint/2010/main">
        <p14:playEvt time="2293" objId="4"/>
        <p14:stopEvt time="21446" objId="4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584960" y="137160"/>
            <a:ext cx="9265228" cy="1524000"/>
          </a:xfrm>
          <a:solidFill>
            <a:srgbClr val="8064A2"/>
          </a:solidFill>
          <a:ln w="38103">
            <a:solidFill>
              <a:srgbClr val="FFFFFF"/>
            </a:solidFill>
            <a:prstDash val="solid"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>
            <a:normAutofit fontScale="90000"/>
          </a:bodyPr>
          <a:lstStyle/>
          <a:p>
            <a:pPr lvl="0"/>
            <a:r>
              <a:rPr lang="en-US" sz="4000" dirty="0">
                <a:solidFill>
                  <a:srgbClr val="FFFFFF"/>
                </a:solidFill>
                <a:latin typeface="Arial"/>
              </a:rPr>
              <a:t>              </a:t>
            </a:r>
            <a:r>
              <a:rPr lang="en-US" sz="4000" dirty="0" err="1">
                <a:solidFill>
                  <a:srgbClr val="FFFFFF"/>
                </a:solidFill>
                <a:latin typeface="Arial"/>
              </a:rPr>
              <a:t>Một</a:t>
            </a:r>
            <a:r>
              <a:rPr lang="en-US" sz="40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Arial"/>
              </a:rPr>
              <a:t>mẹ</a:t>
            </a:r>
            <a:r>
              <a:rPr lang="en-US" sz="40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Arial"/>
              </a:rPr>
              <a:t>thường</a:t>
            </a:r>
            <a:r>
              <a:rPr lang="en-US" sz="40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Arial"/>
              </a:rPr>
              <a:t>có</a:t>
            </a:r>
            <a:r>
              <a:rPr lang="en-US" sz="40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Arial"/>
              </a:rPr>
              <a:t>sáu</a:t>
            </a:r>
            <a:r>
              <a:rPr lang="en-US" sz="4000" dirty="0">
                <a:solidFill>
                  <a:srgbClr val="FFFFFF"/>
                </a:solidFill>
                <a:latin typeface="Arial"/>
              </a:rPr>
              <a:t> con</a:t>
            </a:r>
            <a:br>
              <a:rPr lang="vi-VN" sz="4000" dirty="0">
                <a:solidFill>
                  <a:srgbClr val="FFFFFF"/>
                </a:solidFill>
                <a:latin typeface="Arial"/>
              </a:rPr>
            </a:br>
            <a:r>
              <a:rPr lang="en-US" sz="4000" dirty="0">
                <a:solidFill>
                  <a:srgbClr val="FFFFFF"/>
                </a:solidFill>
                <a:latin typeface="Arial"/>
              </a:rPr>
              <a:t>     </a:t>
            </a:r>
            <a:r>
              <a:rPr lang="en-US" sz="4000" dirty="0" err="1">
                <a:solidFill>
                  <a:srgbClr val="FFFFFF"/>
                </a:solidFill>
                <a:latin typeface="Arial"/>
              </a:rPr>
              <a:t>Yêu</a:t>
            </a:r>
            <a:r>
              <a:rPr lang="en-US" sz="40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Arial"/>
              </a:rPr>
              <a:t>thương</a:t>
            </a:r>
            <a:r>
              <a:rPr lang="en-US" sz="40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Arial"/>
              </a:rPr>
              <a:t>mẹ</a:t>
            </a:r>
            <a:r>
              <a:rPr lang="en-US" sz="40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Arial"/>
              </a:rPr>
              <a:t>sẻ</a:t>
            </a:r>
            <a:r>
              <a:rPr lang="en-US" sz="40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Arial"/>
              </a:rPr>
              <a:t>nước</a:t>
            </a:r>
            <a:r>
              <a:rPr lang="en-US" sz="4000" dirty="0">
                <a:solidFill>
                  <a:srgbClr val="FFFFFF"/>
                </a:solidFill>
                <a:latin typeface="Arial"/>
              </a:rPr>
              <a:t> non </a:t>
            </a:r>
            <a:r>
              <a:rPr lang="en-US" sz="4000" dirty="0" err="1">
                <a:solidFill>
                  <a:srgbClr val="FFFFFF"/>
                </a:solidFill>
                <a:latin typeface="Arial"/>
              </a:rPr>
              <a:t>vơi</a:t>
            </a:r>
            <a:r>
              <a:rPr lang="en-US" sz="40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Arial"/>
              </a:rPr>
              <a:t>đầy</a:t>
            </a:r>
            <a:r>
              <a:rPr lang="vi-VN" sz="4000" dirty="0">
                <a:solidFill>
                  <a:srgbClr val="FFFFFF"/>
                </a:solidFill>
                <a:latin typeface="Arial"/>
              </a:rPr>
              <a:t>?</a:t>
            </a:r>
            <a:br>
              <a:rPr lang="vi-VN" sz="4000" dirty="0">
                <a:solidFill>
                  <a:srgbClr val="FFFFFF"/>
                </a:solidFill>
                <a:latin typeface="Arial"/>
              </a:rPr>
            </a:br>
            <a:r>
              <a:rPr lang="en-US" sz="4000" i="1" dirty="0">
                <a:solidFill>
                  <a:srgbClr val="FFFFFF"/>
                </a:solidFill>
              </a:rPr>
              <a:t>                                                  </a:t>
            </a:r>
            <a:r>
              <a:rPr lang="vi-VN" sz="4000" i="1" dirty="0">
                <a:solidFill>
                  <a:srgbClr val="FFFFFF"/>
                </a:solidFill>
              </a:rPr>
              <a:t>(Đố là </a:t>
            </a:r>
            <a:r>
              <a:rPr lang="en-US" sz="4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sz="4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>
                <a:solidFill>
                  <a:srgbClr val="FFFFFF"/>
                </a:solidFill>
              </a:rPr>
              <a:t>gì?)</a:t>
            </a:r>
            <a:r>
              <a:rPr lang="en-US" sz="4000" i="1" dirty="0">
                <a:solidFill>
                  <a:srgbClr val="FFFFFF"/>
                </a:solidFill>
              </a:rPr>
              <a:t> </a:t>
            </a:r>
            <a:endParaRPr lang="vi-VN" sz="4000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5041" y="505266"/>
            <a:ext cx="7291828" cy="6047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Countdown 5 Seconds HD">
            <a:hlinkClick r:id="" action="ppaction://media"/>
            <a:extLst>
              <a:ext uri="{FF2B5EF4-FFF2-40B4-BE49-F238E27FC236}">
                <a16:creationId xmlns:a16="http://schemas.microsoft.com/office/drawing/2014/main" id="{8ADDC13E-CB06-4C03-A07A-E0DC166FAB3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4018" y="3370741"/>
            <a:ext cx="1524571" cy="11229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4EAE1E-6813-4412-8BBC-3220FED1DE8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61" y="2646696"/>
            <a:ext cx="1586430" cy="2014315"/>
          </a:xfrm>
          <a:prstGeom prst="rect">
            <a:avLst/>
          </a:prstGeom>
        </p:spPr>
      </p:pic>
      <p:pic>
        <p:nvPicPr>
          <p:cNvPr id="10" name="Tieng Vo Tay">
            <a:hlinkClick r:id="" action="ppaction://media"/>
            <a:extLst>
              <a:ext uri="{FF2B5EF4-FFF2-40B4-BE49-F238E27FC236}">
                <a16:creationId xmlns:a16="http://schemas.microsoft.com/office/drawing/2014/main" id="{DAAF075D-0D0B-4C72-999F-0EFD22FC3E7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90629" y="7036834"/>
            <a:ext cx="406400" cy="406400"/>
          </a:xfrm>
          <a:prstGeom prst="rect">
            <a:avLst/>
          </a:prstGeom>
        </p:spPr>
      </p:pic>
      <p:pic>
        <p:nvPicPr>
          <p:cNvPr id="11" name="2TC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42687" y="6248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030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4104">
        <p14:vortex dir="r"/>
      </p:transition>
    </mc:Choice>
    <mc:Fallback xmlns="">
      <p:transition spd="slow" advTm="341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4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>
              <p:cMediaNode vol="100000" numSld="999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 numSld="999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animBg="1"/>
      <p:bldP spid="4" grpId="1" animBg="1"/>
    </p:bldLst>
  </p:timing>
  <p:extLst>
    <p:ext uri="{E180D4A7-C9FB-4DFB-919C-405C955672EB}">
      <p14:showEvtLst xmlns:p14="http://schemas.microsoft.com/office/powerpoint/2010/main">
        <p14:playEvt time="0" objId="11"/>
        <p14:playEvt time="11049" objId="8"/>
        <p14:stopEvt time="17177" objId="8"/>
        <p14:playEvt time="29701" objId="10"/>
        <p14:stopEvt time="30370" objId="11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838200" y="1788840"/>
            <a:ext cx="10408920" cy="2232248"/>
          </a:xfrm>
          <a:solidFill>
            <a:srgbClr val="FF0000"/>
          </a:solidFill>
          <a:ln w="38103">
            <a:solidFill>
              <a:srgbClr val="FFFFFF"/>
            </a:solidFill>
            <a:prstDash val="solid"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>
            <a:normAutofit fontScale="90000"/>
          </a:bodyPr>
          <a:lstStyle/>
          <a:p>
            <a:pPr lvl="0"/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phau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phau</a:t>
            </a:r>
            <a:b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cơm,đựng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thịt,đựng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b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</a:t>
            </a:r>
            <a:r>
              <a:rPr lang="en-US" sz="4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4000" i="1" dirty="0">
                <a:solidFill>
                  <a:srgbClr val="FFFFFF"/>
                </a:solidFill>
                <a:cs typeface="Times New Roman" panose="02020603050405020304" pitchFamily="18" charset="0"/>
              </a:rPr>
              <a:t>Đố là </a:t>
            </a:r>
            <a:r>
              <a:rPr lang="en-US" sz="4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sz="4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>
                <a:solidFill>
                  <a:srgbClr val="FFFFFF"/>
                </a:solidFill>
                <a:cs typeface="Times New Roman" panose="02020603050405020304" pitchFamily="18" charset="0"/>
              </a:rPr>
              <a:t>gì?)</a:t>
            </a:r>
            <a:endParaRPr lang="en-US" sz="4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Chén cơm sứ 12 cm BHX SJP-101 - Bền đẹp, giá tố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670" y="411611"/>
            <a:ext cx="6138546" cy="613854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untdown 5 Seconds HD">
            <a:hlinkClick r:id="" action="ppaction://media"/>
            <a:extLst>
              <a:ext uri="{FF2B5EF4-FFF2-40B4-BE49-F238E27FC236}">
                <a16:creationId xmlns:a16="http://schemas.microsoft.com/office/drawing/2014/main" id="{8ADDC13E-CB06-4C03-A07A-E0DC166FAB3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5614" y="4406893"/>
            <a:ext cx="1524571" cy="11229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4EAE1E-6813-4412-8BBC-3220FED1DE8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841" y="4212699"/>
            <a:ext cx="1586430" cy="2014315"/>
          </a:xfrm>
          <a:prstGeom prst="rect">
            <a:avLst/>
          </a:prstGeom>
        </p:spPr>
      </p:pic>
      <p:pic>
        <p:nvPicPr>
          <p:cNvPr id="10" name="Tieng Vo Tay">
            <a:hlinkClick r:id="" action="ppaction://media"/>
            <a:extLst>
              <a:ext uri="{FF2B5EF4-FFF2-40B4-BE49-F238E27FC236}">
                <a16:creationId xmlns:a16="http://schemas.microsoft.com/office/drawing/2014/main" id="{DAAF075D-0D0B-4C72-999F-0EFD22FC3E7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90629" y="7036834"/>
            <a:ext cx="406400" cy="406400"/>
          </a:xfrm>
          <a:prstGeom prst="rect">
            <a:avLst/>
          </a:prstGeom>
        </p:spPr>
      </p:pic>
      <p:pic>
        <p:nvPicPr>
          <p:cNvPr id="6" name="3TC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60480" y="611382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852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7872">
        <p14:prism isInverted="1"/>
      </p:transition>
    </mc:Choice>
    <mc:Fallback xmlns="">
      <p:transition spd="slow" advTm="378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4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>
              <p:cMediaNode vol="100000" numSld="999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 numSld="999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4" grpId="1" animBg="1"/>
    </p:bldLst>
  </p:timing>
  <p:extLst>
    <p:ext uri="{E180D4A7-C9FB-4DFB-919C-405C955672EB}">
      <p14:showEvtLst xmlns:p14="http://schemas.microsoft.com/office/powerpoint/2010/main">
        <p14:playEvt time="0" objId="6"/>
        <p14:playEvt time="12088" objId="8"/>
        <p14:stopEvt time="18433" objId="8"/>
        <p14:playEvt time="32464" objId="10"/>
        <p14:stopEvt time="33351" objId="6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219867" y="1605104"/>
            <a:ext cx="10621613" cy="2935731"/>
          </a:xfrm>
          <a:prstGeom prst="rect">
            <a:avLst/>
          </a:prstGeom>
          <a:solidFill>
            <a:srgbClr val="00B0F0"/>
          </a:solidFill>
          <a:ln w="38103">
            <a:solidFill>
              <a:srgbClr val="FFFFFF"/>
            </a:solidFill>
            <a:prstDash val="solid"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cs typeface="Arial" pitchFamily="34" charset="0"/>
              </a:rPr>
              <a:t>                  </a:t>
            </a:r>
            <a:r>
              <a:rPr lang="vi-VN" sz="3600" dirty="0">
                <a:cs typeface="Arial" pitchFamily="34" charset="0"/>
              </a:rPr>
              <a:t>Có chân mà chẳng biết đi</a:t>
            </a:r>
            <a:br>
              <a:rPr lang="vi-VN" sz="3600" dirty="0">
                <a:cs typeface="Arial" pitchFamily="34" charset="0"/>
              </a:rPr>
            </a:br>
            <a:r>
              <a:rPr lang="en-US" sz="3600" dirty="0">
                <a:cs typeface="Arial" pitchFamily="34" charset="0"/>
              </a:rPr>
              <a:t>       </a:t>
            </a:r>
            <a:r>
              <a:rPr lang="vi-VN" sz="3600" dirty="0">
                <a:cs typeface="Arial" pitchFamily="34" charset="0"/>
              </a:rPr>
              <a:t>Quanh năm suốt tháng đứng ì một nơi</a:t>
            </a:r>
            <a:br>
              <a:rPr lang="vi-VN" sz="3600" dirty="0">
                <a:cs typeface="Arial" pitchFamily="34" charset="0"/>
              </a:rPr>
            </a:br>
            <a:r>
              <a:rPr lang="en-US" sz="3600" dirty="0">
                <a:cs typeface="Arial" pitchFamily="34" charset="0"/>
              </a:rPr>
              <a:t>                    </a:t>
            </a:r>
            <a:r>
              <a:rPr lang="vi-VN" sz="3600" dirty="0">
                <a:cs typeface="Arial" pitchFamily="34" charset="0"/>
              </a:rPr>
              <a:t>Bạn bè chăn, chiếu, gối thôi</a:t>
            </a:r>
            <a:br>
              <a:rPr lang="vi-VN" sz="3600" dirty="0">
                <a:cs typeface="Arial" pitchFamily="34" charset="0"/>
              </a:rPr>
            </a:br>
            <a:r>
              <a:rPr lang="en-US" sz="3600" dirty="0">
                <a:cs typeface="Arial" pitchFamily="34" charset="0"/>
              </a:rPr>
              <a:t>        </a:t>
            </a:r>
            <a:r>
              <a:rPr lang="vi-VN" sz="3600" dirty="0">
                <a:cs typeface="Arial" pitchFamily="34" charset="0"/>
              </a:rPr>
              <a:t>Cho người nằm ngủ thảnh thơi đêm ngày.</a:t>
            </a:r>
            <a:br>
              <a:rPr lang="vi-VN" sz="3600" dirty="0">
                <a:cs typeface="Arial" pitchFamily="34" charset="0"/>
              </a:rPr>
            </a:br>
            <a:r>
              <a:rPr lang="en-US" sz="3600" dirty="0">
                <a:cs typeface="Arial" pitchFamily="34" charset="0"/>
              </a:rPr>
              <a:t>                                             (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gì ?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41638"/>
            <a:ext cx="9102644" cy="56982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Countdown 5 Seconds HD">
            <a:hlinkClick r:id="" action="ppaction://media"/>
            <a:extLst>
              <a:ext uri="{FF2B5EF4-FFF2-40B4-BE49-F238E27FC236}">
                <a16:creationId xmlns:a16="http://schemas.microsoft.com/office/drawing/2014/main" id="{8ADDC13E-CB06-4C03-A07A-E0DC166FAB3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90629" y="4835337"/>
            <a:ext cx="1642746" cy="121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4EAE1E-6813-4412-8BBC-3220FED1DE8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804" y="4614571"/>
            <a:ext cx="1586430" cy="2014315"/>
          </a:xfrm>
          <a:prstGeom prst="rect">
            <a:avLst/>
          </a:prstGeom>
        </p:spPr>
      </p:pic>
      <p:pic>
        <p:nvPicPr>
          <p:cNvPr id="10" name="Tieng Vo Tay">
            <a:hlinkClick r:id="" action="ppaction://media"/>
            <a:extLst>
              <a:ext uri="{FF2B5EF4-FFF2-40B4-BE49-F238E27FC236}">
                <a16:creationId xmlns:a16="http://schemas.microsoft.com/office/drawing/2014/main" id="{DAAF075D-0D0B-4C72-999F-0EFD22FC3E7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90629" y="7036834"/>
            <a:ext cx="406400" cy="406400"/>
          </a:xfrm>
          <a:prstGeom prst="rect">
            <a:avLst/>
          </a:prstGeom>
        </p:spPr>
      </p:pic>
      <p:pic>
        <p:nvPicPr>
          <p:cNvPr id="11" name="4Tc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67459" y="611907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905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8471">
        <p:dissolve/>
      </p:transition>
    </mc:Choice>
    <mc:Fallback xmlns="">
      <p:transition spd="slow" advTm="48471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4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>
              <p:cMediaNode vol="100000" numSld="999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numSld="999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5" grpId="1" animBg="1"/>
    </p:bldLst>
  </p:timing>
  <p:extLst>
    <p:ext uri="{E180D4A7-C9FB-4DFB-919C-405C955672EB}">
      <p14:showEvtLst xmlns:p14="http://schemas.microsoft.com/office/powerpoint/2010/main">
        <p14:playEvt time="0" objId="11"/>
        <p14:playEvt time="19840" objId="8"/>
        <p14:stopEvt time="26169" objId="8"/>
        <p14:playEvt time="42159" objId="10"/>
        <p14:stopEvt time="44586" objId="11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6" name="Object 2"/>
          <p:cNvGraphicFramePr>
            <a:graphicFrameLocks noChangeAspect="1"/>
          </p:cNvGraphicFramePr>
          <p:nvPr/>
        </p:nvGraphicFramePr>
        <p:xfrm>
          <a:off x="0" y="0"/>
          <a:ext cx="1225616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2" imgW="4602450" imgH="3450157" progId="PowerPoint.Show.8">
                  <p:embed/>
                </p:oleObj>
              </mc:Choice>
              <mc:Fallback>
                <p:oleObj name="Presentation" r:id="rId2" imgW="4602450" imgH="3450157" progId="PowerPoint.Show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256168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2940265" y="967420"/>
            <a:ext cx="6096000" cy="141577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 w="0"/>
                <a:solidFill>
                  <a:schemeClr val="accent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</a:rPr>
              <a:t>  </a:t>
            </a:r>
            <a:r>
              <a:rPr kumimoji="0" lang="en-US" sz="3200" b="1" i="0" u="none" strike="noStrike" kern="0" cap="none" spc="0" normalizeH="0" baseline="0" noProof="0" dirty="0" err="1">
                <a:ln w="0"/>
                <a:solidFill>
                  <a:schemeClr val="accent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</a:rPr>
              <a:t>Trò</a:t>
            </a:r>
            <a:r>
              <a:rPr kumimoji="0" lang="en-US" sz="3200" b="1" i="0" u="none" strike="noStrike" kern="0" cap="none" spc="0" normalizeH="0" baseline="0" noProof="0" dirty="0">
                <a:ln w="0"/>
                <a:solidFill>
                  <a:schemeClr val="accent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</a:rPr>
              <a:t> </a:t>
            </a:r>
            <a:r>
              <a:rPr kumimoji="0" lang="vi-VN" sz="3200" b="1" i="0" u="none" strike="noStrike" kern="0" cap="none" spc="0" normalizeH="0" baseline="0" noProof="0" dirty="0">
                <a:ln w="0"/>
                <a:solidFill>
                  <a:schemeClr val="accent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</a:rPr>
              <a:t>chơi : </a:t>
            </a:r>
            <a:endParaRPr kumimoji="0" lang="en-US" sz="3200" b="1" i="0" u="none" strike="noStrike" kern="0" cap="none" spc="0" normalizeH="0" baseline="0" noProof="0" dirty="0">
              <a:ln w="0"/>
              <a:solidFill>
                <a:schemeClr val="accent1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>
                <a:ln w="0"/>
                <a:solidFill>
                  <a:schemeClr val="accent1"/>
                </a:solidFill>
                <a:effectLst>
                  <a:reflection blurRad="6350" stA="53000" endA="300" endPos="35500" dir="5400000" sy="-90000" algn="bl" rotWithShape="0"/>
                </a:effectLst>
              </a:rPr>
              <a:t>Ai </a:t>
            </a:r>
            <a:r>
              <a:rPr lang="en-US" sz="5400" b="1" kern="0" dirty="0" err="1">
                <a:ln w="0"/>
                <a:solidFill>
                  <a:schemeClr val="accent1"/>
                </a:solidFill>
                <a:effectLst>
                  <a:reflection blurRad="6350" stA="53000" endA="300" endPos="35500" dir="5400000" sy="-90000" algn="bl" rotWithShape="0"/>
                </a:effectLst>
              </a:rPr>
              <a:t>giỏi</a:t>
            </a:r>
            <a:r>
              <a:rPr lang="en-US" sz="5400" b="1" kern="0" dirty="0">
                <a:ln w="0"/>
                <a:solidFill>
                  <a:schemeClr val="accent1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kern="0" dirty="0" err="1">
                <a:ln w="0"/>
                <a:solidFill>
                  <a:schemeClr val="accent1"/>
                </a:solidFill>
                <a:effectLst>
                  <a:reflection blurRad="6350" stA="53000" endA="300" endPos="35500" dir="5400000" sy="-90000" algn="bl" rotWithShape="0"/>
                </a:effectLst>
              </a:rPr>
              <a:t>nhất</a:t>
            </a:r>
            <a:r>
              <a:rPr lang="en-US" sz="5400" b="1" kern="0" dirty="0">
                <a:ln w="0"/>
                <a:solidFill>
                  <a:schemeClr val="accent1"/>
                </a:solidFill>
                <a:effectLst>
                  <a:reflection blurRad="6350" stA="53000" endA="300" endPos="35500" dir="5400000" sy="-90000" algn="bl" rotWithShape="0"/>
                </a:effectLst>
              </a:rPr>
              <a:t>?</a:t>
            </a:r>
            <a:endParaRPr kumimoji="0" lang="en-US" sz="5400" b="1" i="0" u="none" strike="noStrike" kern="0" cap="none" spc="0" normalizeH="0" baseline="0" noProof="0" dirty="0">
              <a:ln w="0"/>
              <a:solidFill>
                <a:schemeClr val="accent1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73413" y="2383192"/>
            <a:ext cx="7940233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 nghe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giành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77058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1029">
        <p15:prstTrans prst="peelOff"/>
      </p:transition>
    </mc:Choice>
    <mc:Fallback xmlns="">
      <p:transition spd="slow" advTm="210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9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</p:bldLst>
  </p:timing>
  <p:extLst>
    <p:ext uri="{E180D4A7-C9FB-4DFB-919C-405C955672EB}">
      <p14:showEvtLst xmlns:p14="http://schemas.microsoft.com/office/powerpoint/2010/main">
        <p14:playEvt time="0" objId="2"/>
        <p14:stopEvt time="20415" objId="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4904" y="15864"/>
            <a:ext cx="94371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1.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</a:rPr>
              <a:t>Những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</a:rPr>
              <a:t>đồ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</a:rPr>
              <a:t>dùng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</a:rPr>
              <a:t>nào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</a:rPr>
              <a:t>sau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</a:rPr>
              <a:t>đây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</a:rPr>
              <a:t>có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</a:rPr>
              <a:t>trong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</a:rPr>
              <a:t>phòng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</a:rPr>
              <a:t>khách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39072" y="3339016"/>
            <a:ext cx="513134" cy="37442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flipH="1">
            <a:off x="7065210" y="3339017"/>
            <a:ext cx="558460" cy="34724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551313" y="6333145"/>
            <a:ext cx="454410" cy="386268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866" y="3943485"/>
            <a:ext cx="2297180" cy="2177163"/>
          </a:xfrm>
          <a:prstGeom prst="rect">
            <a:avLst/>
          </a:prstGeom>
        </p:spPr>
      </p:pic>
      <p:pic>
        <p:nvPicPr>
          <p:cNvPr id="21" name="Tieng Vo Tay">
            <a:hlinkClick r:id="" action="ppaction://media"/>
            <a:extLst>
              <a:ext uri="{FF2B5EF4-FFF2-40B4-BE49-F238E27FC236}">
                <a16:creationId xmlns:a16="http://schemas.microsoft.com/office/drawing/2014/main" id="{A480BFB1-A259-4F11-982E-B587D0E8556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90629" y="7036834"/>
            <a:ext cx="406400" cy="406400"/>
          </a:xfrm>
          <a:prstGeom prst="rect">
            <a:avLst/>
          </a:prstGeom>
        </p:spPr>
      </p:pic>
      <p:pic>
        <p:nvPicPr>
          <p:cNvPr id="22" name="Countdown 5 Seconds HD">
            <a:hlinkClick r:id="" action="ppaction://media"/>
            <a:extLst>
              <a:ext uri="{FF2B5EF4-FFF2-40B4-BE49-F238E27FC236}">
                <a16:creationId xmlns:a16="http://schemas.microsoft.com/office/drawing/2014/main" id="{8ADDC13E-CB06-4C03-A07A-E0DC166FAB32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2210" y="4436804"/>
            <a:ext cx="1524571" cy="112295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9072" y="734256"/>
            <a:ext cx="4161605" cy="24559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8" name="TextBox 47"/>
          <p:cNvSpPr txBox="1"/>
          <p:nvPr/>
        </p:nvSpPr>
        <p:spPr>
          <a:xfrm>
            <a:off x="7786025" y="3281807"/>
            <a:ext cx="40270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C00000"/>
                </a:solidFill>
              </a:rPr>
              <a:t>2. </a:t>
            </a:r>
            <a:r>
              <a:rPr lang="en-US" sz="2400" b="1" dirty="0" err="1">
                <a:solidFill>
                  <a:srgbClr val="C00000"/>
                </a:solidFill>
              </a:rPr>
              <a:t>Bàn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ghế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536391" y="6329365"/>
            <a:ext cx="42822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C00000"/>
                </a:solidFill>
              </a:rPr>
              <a:t>3. </a:t>
            </a:r>
            <a:r>
              <a:rPr lang="en-US" sz="2400" b="1" dirty="0" err="1">
                <a:solidFill>
                  <a:srgbClr val="C00000"/>
                </a:solidFill>
              </a:rPr>
              <a:t>Bồn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rửa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mặt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51313" y="3797623"/>
            <a:ext cx="4321738" cy="2481371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251887" y="3190218"/>
            <a:ext cx="46365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</a:rPr>
              <a:t>1. </a:t>
            </a:r>
            <a:r>
              <a:rPr lang="en-US" sz="2400" b="1" dirty="0" err="1">
                <a:solidFill>
                  <a:srgbClr val="C00000"/>
                </a:solidFill>
              </a:rPr>
              <a:t>Bếp,xoong,nồi,chảo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10" name="1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05046" y="6172088"/>
            <a:ext cx="543582" cy="543582"/>
          </a:xfrm>
          <a:prstGeom prst="rect">
            <a:avLst/>
          </a:prstGeom>
        </p:spPr>
      </p:pic>
      <p:pic>
        <p:nvPicPr>
          <p:cNvPr id="18" name="Picture 2" descr="Bộ Bàn Ghế, Salon Gỗ, Sofa Gỗ Phòng Khách Đẹp, Giá Rẻ, Đa Dạng Mẫu Mã by  Khôi Minh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206" y="743115"/>
            <a:ext cx="4397829" cy="2453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4DF4D9A-D812-4A51-B941-A981ED571E88}"/>
                  </a:ext>
                </a:extLst>
              </p:cNvPr>
              <p:cNvSpPr/>
              <p:nvPr/>
            </p:nvSpPr>
            <p:spPr>
              <a:xfrm>
                <a:off x="7148040" y="2943996"/>
                <a:ext cx="725011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</m:t>
                      </m:r>
                    </m:oMath>
                  </m:oMathPara>
                </a14:m>
                <a:endParaRPr lang="en-US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4DF4D9A-D812-4A51-B941-A981ED571E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8040" y="2943996"/>
                <a:ext cx="725011" cy="1015663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705533000"/>
      </p:ext>
    </p:extLst>
  </p:cSld>
  <p:clrMapOvr>
    <a:masterClrMapping/>
  </p:clrMapOvr>
  <p:transition spd="slow" advTm="35576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601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773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video>
              <p:cMediaNode vol="100000">
                <p:cTn id="92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audio>
              <p:cMediaNode vol="100000" numSld="999" showWhenStopped="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 animBg="1"/>
      <p:bldP spid="17" grpId="0" animBg="1"/>
      <p:bldP spid="19" grpId="0" animBg="1"/>
      <p:bldP spid="48" grpId="0"/>
      <p:bldP spid="52" grpId="0"/>
      <p:bldP spid="38" grpId="0"/>
      <p:bldP spid="43" grpId="0"/>
    </p:bldLst>
  </p:timing>
  <p:extLst>
    <p:ext uri="{E180D4A7-C9FB-4DFB-919C-405C955672EB}">
      <p14:showEvtLst xmlns:p14="http://schemas.microsoft.com/office/powerpoint/2010/main">
        <p14:playEvt time="0" objId="10"/>
        <p14:playEvt time="15553" objId="22"/>
        <p14:stopEvt time="21680" objId="22"/>
        <p14:playEvt time="30437" objId="21"/>
        <p14:stopEvt time="31809" objId="10"/>
        <p14:stopEvt time="35576" objId="21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007" y="236498"/>
            <a:ext cx="89707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3.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</a:rPr>
              <a:t>Đồ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</a:rPr>
              <a:t>dùng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</a:rPr>
              <a:t>nào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</a:rPr>
              <a:t>sau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</a:rPr>
              <a:t>đây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</a:rPr>
              <a:t>không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</a:rPr>
              <a:t>có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</a:rPr>
              <a:t>trong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</a:rPr>
              <a:t>phòng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</a:rPr>
              <a:t>ngủ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 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20988" y="3582960"/>
            <a:ext cx="571040" cy="42454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flipH="1">
            <a:off x="7942996" y="3564397"/>
            <a:ext cx="554737" cy="40459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737152" y="6430470"/>
            <a:ext cx="539243" cy="37464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69766" y="6377527"/>
            <a:ext cx="541105" cy="42454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utoShape 8" descr="Thông tin cần biết về ngành Công An Nhân Dân năm 2016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5" name="Tieng Vo Tay">
            <a:hlinkClick r:id="" action="ppaction://media"/>
            <a:extLst>
              <a:ext uri="{FF2B5EF4-FFF2-40B4-BE49-F238E27FC236}">
                <a16:creationId xmlns:a16="http://schemas.microsoft.com/office/drawing/2014/main" id="{A480BFB1-A259-4F11-982E-B587D0E8556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18018" y="7255199"/>
            <a:ext cx="406400" cy="406400"/>
          </a:xfrm>
          <a:prstGeom prst="rect">
            <a:avLst/>
          </a:prstGeom>
        </p:spPr>
      </p:pic>
      <p:pic>
        <p:nvPicPr>
          <p:cNvPr id="26" name="Countdown 5 Seconds HD">
            <a:hlinkClick r:id="" action="ppaction://media"/>
            <a:extLst>
              <a:ext uri="{FF2B5EF4-FFF2-40B4-BE49-F238E27FC236}">
                <a16:creationId xmlns:a16="http://schemas.microsoft.com/office/drawing/2014/main" id="{8ADDC13E-CB06-4C03-A07A-E0DC166FAB32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529143" y="3364833"/>
            <a:ext cx="1524571" cy="11229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498" y="2993293"/>
            <a:ext cx="2051038" cy="1851918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133910" y="3516651"/>
            <a:ext cx="24457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C00000"/>
                </a:solidFill>
              </a:rPr>
              <a:t>1. </a:t>
            </a:r>
            <a:r>
              <a:rPr lang="en-US" sz="2400" b="1" dirty="0" err="1">
                <a:solidFill>
                  <a:srgbClr val="C00000"/>
                </a:solidFill>
              </a:rPr>
              <a:t>Giường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536898" y="3464646"/>
            <a:ext cx="21560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C00000"/>
                </a:solidFill>
              </a:rPr>
              <a:t>2. </a:t>
            </a:r>
            <a:r>
              <a:rPr lang="en-US" sz="2400" b="1" dirty="0" err="1">
                <a:solidFill>
                  <a:srgbClr val="C00000"/>
                </a:solidFill>
              </a:rPr>
              <a:t>Chăn,gối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49672" y="3919252"/>
            <a:ext cx="4329880" cy="24685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7" name="TextBox 36"/>
          <p:cNvSpPr txBox="1"/>
          <p:nvPr/>
        </p:nvSpPr>
        <p:spPr>
          <a:xfrm>
            <a:off x="8967471" y="6443451"/>
            <a:ext cx="31925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C00000"/>
                </a:solidFill>
              </a:rPr>
              <a:t>4. </a:t>
            </a:r>
            <a:r>
              <a:rPr lang="en-US" sz="2400" b="1" dirty="0" err="1">
                <a:solidFill>
                  <a:srgbClr val="C00000"/>
                </a:solidFill>
              </a:rPr>
              <a:t>Đèn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ngủ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343490" y="6342243"/>
            <a:ext cx="21560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C00000"/>
                </a:solidFill>
              </a:rPr>
              <a:t>3. </a:t>
            </a:r>
            <a:r>
              <a:rPr lang="en-US" sz="2400" b="1" dirty="0" err="1">
                <a:solidFill>
                  <a:srgbClr val="C00000"/>
                </a:solidFill>
              </a:rPr>
              <a:t>Bếp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ga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38" name="Picture 8" descr="Bếp gas dương kính SUNHOUSE MAMA MMB0781L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70" y="4014679"/>
            <a:ext cx="4329328" cy="2404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4DF4D9A-D812-4A51-B941-A981ED571E88}"/>
                  </a:ext>
                </a:extLst>
              </p:cNvPr>
              <p:cNvSpPr/>
              <p:nvPr/>
            </p:nvSpPr>
            <p:spPr>
              <a:xfrm flipH="1">
                <a:off x="769766" y="6099637"/>
                <a:ext cx="736742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</m:t>
                      </m:r>
                    </m:oMath>
                  </m:oMathPara>
                </a14:m>
                <a:endParaRPr lang="en-US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4DF4D9A-D812-4A51-B941-A981ED571E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69766" y="6099637"/>
                <a:ext cx="736742" cy="1015663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tc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183181" y="5824557"/>
            <a:ext cx="421839" cy="42183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66" y="854349"/>
            <a:ext cx="4494732" cy="2540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54702" y="835801"/>
            <a:ext cx="4335162" cy="25589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100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3050">
        <p14:window dir="vert"/>
      </p:transition>
    </mc:Choice>
    <mc:Fallback xmlns="">
      <p:transition spd="slow" advTm="330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601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773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8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audio>
              <p:cMediaNode vol="100000" numSld="999" showWhenStopped="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 numSld="999" showWhenStopped="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2" grpId="0" animBg="1"/>
      <p:bldP spid="24" grpId="0" animBg="1"/>
      <p:bldP spid="32" grpId="0" animBg="1"/>
      <p:bldP spid="27" grpId="0" animBg="1"/>
      <p:bldP spid="31" grpId="0"/>
      <p:bldP spid="35" grpId="0"/>
      <p:bldP spid="37" grpId="0"/>
      <p:bldP spid="39" grpId="0"/>
      <p:bldP spid="28" grpId="0"/>
    </p:bldLst>
  </p:timing>
  <p:extLst>
    <p:ext uri="{E180D4A7-C9FB-4DFB-919C-405C955672EB}">
      <p14:showEvtLst xmlns:p14="http://schemas.microsoft.com/office/powerpoint/2010/main">
        <p14:playEvt time="0" objId="2"/>
        <p14:playEvt time="14683" objId="26"/>
        <p14:stopEvt time="20727" objId="26"/>
        <p14:playEvt time="28479" objId="25"/>
        <p14:stopEvt time="29902" objId="2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0720" y="62950"/>
            <a:ext cx="106683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4.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</a:rPr>
              <a:t>Khi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</a:rPr>
              <a:t>sử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</a:rPr>
              <a:t>dụng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</a:rPr>
              <a:t>đồ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</a:rPr>
              <a:t>dùng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</a:rPr>
              <a:t>trong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</a:rPr>
              <a:t>nhà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</a:rPr>
              <a:t>vệ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</a:rPr>
              <a:t>sinh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</a:rPr>
              <a:t>bé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</a:rPr>
              <a:t>cần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</a:rPr>
              <a:t>chú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 ý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</a:rPr>
              <a:t>điều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</a:rPr>
              <a:t>gì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0375" y="3345246"/>
            <a:ext cx="571040" cy="42577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flipH="1">
            <a:off x="148596" y="6409214"/>
            <a:ext cx="597299" cy="40291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802723" y="5418815"/>
            <a:ext cx="571040" cy="42454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utoShape 8" descr="Thông tin cần biết về ngành Công An Nhân Dân năm 2016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" name="Countdown 5 Seconds HD">
            <a:hlinkClick r:id="" action="ppaction://media"/>
            <a:extLst>
              <a:ext uri="{FF2B5EF4-FFF2-40B4-BE49-F238E27FC236}">
                <a16:creationId xmlns:a16="http://schemas.microsoft.com/office/drawing/2014/main" id="{8ADDC13E-CB06-4C03-A07A-E0DC166FAB3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95165" y="3208830"/>
            <a:ext cx="1559492" cy="1112648"/>
          </a:xfrm>
          <a:prstGeom prst="rect">
            <a:avLst/>
          </a:prstGeom>
        </p:spPr>
      </p:pic>
      <p:pic>
        <p:nvPicPr>
          <p:cNvPr id="18" name="Tieng Vo Tay">
            <a:hlinkClick r:id="" action="ppaction://media"/>
            <a:extLst>
              <a:ext uri="{FF2B5EF4-FFF2-40B4-BE49-F238E27FC236}">
                <a16:creationId xmlns:a16="http://schemas.microsoft.com/office/drawing/2014/main" id="{DAAF075D-0D0B-4C72-999F-0EFD22FC3E7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90629" y="7036834"/>
            <a:ext cx="406400" cy="406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4DF4D9A-D812-4A51-B941-A981ED571E88}"/>
                  </a:ext>
                </a:extLst>
              </p:cNvPr>
              <p:cNvSpPr/>
              <p:nvPr/>
            </p:nvSpPr>
            <p:spPr>
              <a:xfrm>
                <a:off x="7753767" y="5184193"/>
                <a:ext cx="900484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</m:t>
                      </m:r>
                    </m:oMath>
                  </m:oMathPara>
                </a14:m>
                <a:endParaRPr lang="en-US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4DF4D9A-D812-4A51-B941-A981ED571E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3767" y="5184193"/>
                <a:ext cx="900484" cy="1015663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 descr="Giai đoạn 2020-2025, phấn đấu hằng năm tiết kiệm tối thiểu 2% tổng điện  năng tiêu thụ | Tạp chí Kinh tế và Dự bá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76" y="664267"/>
            <a:ext cx="3921730" cy="2634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Sử dụng máy bơm nước như thế nào sẽ tiết kiệm điện nước nhất?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31277" y="638416"/>
            <a:ext cx="4142531" cy="2685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Biển báo Giữ gìn vệ sinh sạch sẽ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62" y="3892983"/>
            <a:ext cx="3811358" cy="25162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286325" y="3336694"/>
            <a:ext cx="31925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rgbClr val="C00000"/>
                </a:solidFill>
              </a:rPr>
              <a:t>Tiết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kiệm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điện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654251" y="3431318"/>
            <a:ext cx="31925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rgbClr val="C00000"/>
                </a:solidFill>
              </a:rPr>
              <a:t>Tiết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kiệm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nước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506883" y="5405936"/>
            <a:ext cx="31925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rgbClr val="C00000"/>
                </a:solidFill>
              </a:rPr>
              <a:t>Cả</a:t>
            </a:r>
            <a:r>
              <a:rPr lang="en-US" sz="2400" b="1" dirty="0">
                <a:solidFill>
                  <a:srgbClr val="C00000"/>
                </a:solidFill>
              </a:rPr>
              <a:t> 3 </a:t>
            </a:r>
            <a:r>
              <a:rPr lang="en-US" sz="2400" b="1" dirty="0" err="1">
                <a:solidFill>
                  <a:srgbClr val="C00000"/>
                </a:solidFill>
              </a:rPr>
              <a:t>phương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án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trên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558" y="2573568"/>
            <a:ext cx="2075501" cy="217716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 flipH="1">
            <a:off x="7928864" y="3650706"/>
            <a:ext cx="597299" cy="40291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018295" y="6409214"/>
            <a:ext cx="31925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rgbClr val="C00000"/>
                </a:solidFill>
              </a:rPr>
              <a:t>Giữ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vệ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sinh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sạch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sẽ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2" name="tc4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0"/>
          <a:stretch>
            <a:fillRect/>
          </a:stretch>
        </p:blipFill>
        <p:spPr>
          <a:xfrm flipV="1">
            <a:off x="11559200" y="6214802"/>
            <a:ext cx="520505" cy="5205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9570901"/>
      </p:ext>
    </p:extLst>
  </p:cSld>
  <p:clrMapOvr>
    <a:masterClrMapping/>
  </p:clrMapOvr>
  <p:transition spd="slow" advTm="33529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601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audio>
              <p:cMediaNode vol="100000" numSld="999" showWhenStopped="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 numSld="999" showWhenStopped="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24" grpId="0" animBg="1"/>
      <p:bldP spid="27" grpId="0" animBg="1"/>
      <p:bldP spid="34" grpId="0"/>
      <p:bldP spid="23" grpId="0"/>
      <p:bldP spid="26" grpId="0"/>
      <p:bldP spid="28" grpId="0"/>
      <p:bldP spid="19" grpId="0" animBg="1"/>
      <p:bldP spid="20" grpId="0"/>
    </p:bldLst>
  </p:timing>
  <p:extLst>
    <p:ext uri="{E180D4A7-C9FB-4DFB-919C-405C955672EB}">
      <p14:showEvtLst xmlns:p14="http://schemas.microsoft.com/office/powerpoint/2010/main">
        <p14:playEvt time="0" objId="2"/>
        <p14:playEvt time="19047" objId="17"/>
        <p14:stopEvt time="24907" objId="17"/>
        <p14:playEvt time="32910" objId="18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651386" y="125697"/>
            <a:ext cx="10434267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5.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Để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đồ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dùng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gia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đình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luôn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sạch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sẽ,sáng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mới,bé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nên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làm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gì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 flipH="1">
            <a:off x="951772" y="3504197"/>
            <a:ext cx="604592" cy="40291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36216" y="3517633"/>
            <a:ext cx="32315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C00000"/>
                </a:solidFill>
              </a:rPr>
              <a:t>1. Lau </a:t>
            </a:r>
            <a:r>
              <a:rPr lang="en-US" sz="2400" b="1" dirty="0" err="1">
                <a:solidFill>
                  <a:srgbClr val="C00000"/>
                </a:solidFill>
              </a:rPr>
              <a:t>dọn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đồ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dùng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402728" y="6392825"/>
            <a:ext cx="604592" cy="40291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340818" y="3549690"/>
            <a:ext cx="32315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C00000"/>
                </a:solidFill>
              </a:rPr>
              <a:t>2. </a:t>
            </a:r>
            <a:r>
              <a:rPr lang="en-US" sz="2400" b="1" dirty="0" err="1">
                <a:solidFill>
                  <a:srgbClr val="C00000"/>
                </a:solidFill>
              </a:rPr>
              <a:t>Vứt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đồ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dùng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mọi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nơi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7762017" y="3517790"/>
            <a:ext cx="604592" cy="49356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007320" y="6396335"/>
            <a:ext cx="32315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C00000"/>
                </a:solidFill>
              </a:rPr>
              <a:t>3. </a:t>
            </a:r>
            <a:r>
              <a:rPr lang="en-US" sz="2400" b="1" dirty="0" err="1">
                <a:solidFill>
                  <a:srgbClr val="C00000"/>
                </a:solidFill>
              </a:rPr>
              <a:t>Bôi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bẩn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lên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>
                <a:solidFill>
                  <a:srgbClr val="C00000"/>
                </a:solidFill>
              </a:rPr>
              <a:t>đồ </a:t>
            </a:r>
            <a:r>
              <a:rPr lang="en-US" sz="2400" b="1" dirty="0" err="1">
                <a:solidFill>
                  <a:srgbClr val="C00000"/>
                </a:solidFill>
              </a:rPr>
              <a:t>dùng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17" name="Countdown 5 Seconds HD">
            <a:hlinkClick r:id="" action="ppaction://media"/>
            <a:extLst>
              <a:ext uri="{FF2B5EF4-FFF2-40B4-BE49-F238E27FC236}">
                <a16:creationId xmlns:a16="http://schemas.microsoft.com/office/drawing/2014/main" id="{8ADDC13E-CB06-4C03-A07A-E0DC166FAB3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89263" y="2402131"/>
            <a:ext cx="1559492" cy="11126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32599" y="1834894"/>
            <a:ext cx="2072820" cy="2176461"/>
          </a:xfrm>
          <a:prstGeom prst="rect">
            <a:avLst/>
          </a:prstGeom>
        </p:spPr>
      </p:pic>
      <p:pic>
        <p:nvPicPr>
          <p:cNvPr id="20" name="Tieng Vo Tay">
            <a:hlinkClick r:id="" action="ppaction://media"/>
            <a:extLst>
              <a:ext uri="{FF2B5EF4-FFF2-40B4-BE49-F238E27FC236}">
                <a16:creationId xmlns:a16="http://schemas.microsoft.com/office/drawing/2014/main" id="{DAAF075D-0D0B-4C72-999F-0EFD22FC3E7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90629" y="7036834"/>
            <a:ext cx="406400" cy="406400"/>
          </a:xfrm>
          <a:prstGeom prst="rect">
            <a:avLst/>
          </a:prstGeom>
        </p:spPr>
      </p:pic>
      <p:pic>
        <p:nvPicPr>
          <p:cNvPr id="21" name="tc5">
            <a:hlinkClick r:id="" action="ppaction://media"/>
          </p:cNvPr>
          <p:cNvPicPr>
            <a:picLocks noGrp="1" noChangeAspect="1"/>
          </p:cNvPicPr>
          <p:nvPr>
            <p:ph idx="1"/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63955" y="6106662"/>
            <a:ext cx="520505" cy="520505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7881" y="661228"/>
            <a:ext cx="4338053" cy="27707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0252" y="3146941"/>
            <a:ext cx="902286" cy="10181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81315" y="738956"/>
            <a:ext cx="4511756" cy="26653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38891" y="4130081"/>
            <a:ext cx="4407568" cy="27279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156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9814">
        <p14:doors dir="vert"/>
      </p:transition>
    </mc:Choice>
    <mc:Fallback xmlns="">
      <p:transition spd="slow" advTm="398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601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91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audio>
              <p:cMediaNode vol="100000" numSld="999" showWhenStopped="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100000" numSld="999" showWhenStopped="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7" grpId="0" animBg="1"/>
      <p:bldP spid="8" grpId="0"/>
      <p:bldP spid="12" grpId="0" animBg="1"/>
      <p:bldP spid="13" grpId="0"/>
      <p:bldP spid="15" grpId="0" animBg="1"/>
      <p:bldP spid="16" grpId="0"/>
    </p:bldLst>
  </p:timing>
  <p:extLst>
    <p:ext uri="{E180D4A7-C9FB-4DFB-919C-405C955672EB}">
      <p14:showEvtLst xmlns:p14="http://schemas.microsoft.com/office/powerpoint/2010/main">
        <p14:playEvt time="0" objId="21"/>
        <p14:playEvt time="18166" objId="17"/>
        <p14:stopEvt time="23406" objId="17"/>
        <p14:playEvt time="33234" objId="20"/>
        <p14:stopEvt time="33937" objId="21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2" descr="giaoan.link] hinh-nen-powerpoint-don-gian-dep-3 » Tài liệu miễn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8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95377" y="1300162"/>
            <a:ext cx="70326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</a:rPr>
              <a:t>Các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 con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</a:rPr>
              <a:t>vừa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</a:rPr>
              <a:t>hát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</a:rPr>
              <a:t>bài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</a:rPr>
              <a:t>hát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</a:rPr>
              <a:t>gì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?</a:t>
            </a:r>
          </a:p>
        </p:txBody>
      </p:sp>
      <p:pic>
        <p:nvPicPr>
          <p:cNvPr id="2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1438" y="6366233"/>
            <a:ext cx="491767" cy="49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596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7509">
        <p15:prstTrans prst="peelOff"/>
      </p:transition>
    </mc:Choice>
    <mc:Fallback xmlns="">
      <p:transition spd="slow" advTm="175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7 -3.7037E-6 L 4.16667E-7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697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  <p:extLst>
    <p:ext uri="{E180D4A7-C9FB-4DFB-919C-405C955672EB}">
      <p14:showEvtLst xmlns:p14="http://schemas.microsoft.com/office/powerpoint/2010/main">
        <p14:playEvt time="0" objId="2"/>
        <p14:stopEvt time="17471" objId="2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0" y="0"/>
            <a:ext cx="12125310" cy="6820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1447" y="2176453"/>
            <a:ext cx="8689155" cy="1826324"/>
          </a:xfrm>
          <a:prstGeom prst="rect">
            <a:avLst/>
          </a:prstGeom>
        </p:spPr>
      </p:pic>
      <p:pic>
        <p:nvPicPr>
          <p:cNvPr id="2" name="5T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08080" y="60045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07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0598">
        <p15:prstTrans prst="curtains"/>
      </p:transition>
    </mc:Choice>
    <mc:Fallback xmlns="">
      <p:transition spd="slow" advTm="10598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10581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52" y="120651"/>
            <a:ext cx="11979612" cy="66001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745774" y="120651"/>
            <a:ext cx="38425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Phòng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khách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72872" y="6117467"/>
            <a:ext cx="496896" cy="4453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806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1110">
        <p14:switch dir="r"/>
      </p:transition>
    </mc:Choice>
    <mc:Fallback xmlns="">
      <p:transition spd="slow" advTm="211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  <p:extLst>
    <p:ext uri="{E180D4A7-C9FB-4DFB-919C-405C955672EB}">
      <p14:showEvtLst xmlns:p14="http://schemas.microsoft.com/office/powerpoint/2010/main">
        <p14:playEvt time="0" objId="2"/>
        <p14:stopEvt time="21061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338" y="4144557"/>
            <a:ext cx="3274722" cy="20506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1544" y="4056373"/>
            <a:ext cx="3807336" cy="21388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3000" y="4100465"/>
            <a:ext cx="2900907" cy="21388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3000" y="714782"/>
            <a:ext cx="2900907" cy="24534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0338" y="714782"/>
            <a:ext cx="3307213" cy="23995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" name="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48741" y="7008227"/>
            <a:ext cx="502276" cy="50227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95392" y="3298466"/>
            <a:ext cx="27770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C00000"/>
                </a:solidFill>
              </a:rPr>
              <a:t>Bàn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ghế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2623" y="3235291"/>
            <a:ext cx="2802397" cy="52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C00000"/>
                </a:solidFill>
              </a:rPr>
              <a:t>Ấm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chén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85893" y="6195203"/>
            <a:ext cx="2802397" cy="52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</a:rPr>
              <a:t>Ti vi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06483" y="6288816"/>
            <a:ext cx="2802397" cy="52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C00000"/>
                </a:solidFill>
              </a:rPr>
              <a:t>Quạt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trần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527073" y="6309930"/>
            <a:ext cx="2802397" cy="52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C00000"/>
                </a:solidFill>
              </a:rPr>
              <a:t>Đồng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hồ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957655" y="3297609"/>
            <a:ext cx="2802397" cy="52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C00000"/>
                </a:solidFill>
              </a:rPr>
              <a:t>Lọ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hoa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Bộ Bàn Ghế, Salon Gỗ, Sofa Gỗ Phòng Khách Đẹp, Giá Rẻ, Đa Dạng Mẫu Mã by  Khôi Minh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544" y="714782"/>
            <a:ext cx="3807336" cy="24534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0189322"/>
      </p:ext>
    </p:extLst>
  </p:cSld>
  <p:clrMapOvr>
    <a:masterClrMapping/>
  </p:clrMapOvr>
  <p:transition spd="slow" advTm="62579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</p:bldLst>
  </p:timing>
  <p:extLst>
    <p:ext uri="{E180D4A7-C9FB-4DFB-919C-405C955672EB}">
      <p14:showEvtLst xmlns:p14="http://schemas.microsoft.com/office/powerpoint/2010/main">
        <p14:playEvt time="0" objId="2"/>
        <p14:stopEvt time="62417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00905" y="6297769"/>
            <a:ext cx="462566" cy="4625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70694" y="0"/>
            <a:ext cx="33139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Phòng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bếp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9475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724">
        <p15:prstTrans prst="airplane"/>
      </p:transition>
    </mc:Choice>
    <mc:Fallback xmlns="">
      <p:transition spd="slow" advTm="77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  <p:extLst>
    <p:ext uri="{E180D4A7-C9FB-4DFB-919C-405C955672EB}">
      <p14:showEvtLst xmlns:p14="http://schemas.microsoft.com/office/powerpoint/2010/main">
        <p14:playEvt time="0" objId="2"/>
        <p14:stopEvt time="7182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0696" y="3656553"/>
            <a:ext cx="4111197" cy="26583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4929" y="282316"/>
            <a:ext cx="4151977" cy="25415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8" name="Picture 4" descr="Kệ chén gác bồn co dãn, kệ chén đa năng , kệ úp bát đĩa, kệ úp chén đĩa  phong cách hiện đại | Tiki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648" y="3675852"/>
            <a:ext cx="4346687" cy="26592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62666" y="6435969"/>
            <a:ext cx="422031" cy="4220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56346" y="2925976"/>
            <a:ext cx="2802397" cy="52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C00000"/>
                </a:solidFill>
              </a:rPr>
              <a:t>Bàn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ghế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87654" y="2926833"/>
            <a:ext cx="31953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C00000"/>
                </a:solidFill>
              </a:rPr>
              <a:t>Bếp,xoong,nồi,chảo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48250" y="6435969"/>
            <a:ext cx="2896563" cy="522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C00000"/>
                </a:solidFill>
              </a:rPr>
              <a:t>Bát</a:t>
            </a:r>
            <a:r>
              <a:rPr lang="en-US" sz="2800" b="1" dirty="0">
                <a:solidFill>
                  <a:srgbClr val="C00000"/>
                </a:solidFill>
              </a:rPr>
              <a:t>, </a:t>
            </a:r>
            <a:r>
              <a:rPr lang="en-US" sz="2800" b="1" dirty="0" err="1">
                <a:solidFill>
                  <a:srgbClr val="C00000"/>
                </a:solidFill>
              </a:rPr>
              <a:t>đĩa,thìa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85330" y="6385524"/>
            <a:ext cx="2896563" cy="522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C00000"/>
                </a:solidFill>
              </a:rPr>
              <a:t>Dao,thớt,kéo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1900" y="282316"/>
            <a:ext cx="4404249" cy="26436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740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26"/>
    </mc:Choice>
    <mc:Fallback xmlns="">
      <p:transition spd="slow" advTm="70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3" grpId="0"/>
    </p:bldLst>
  </p:timing>
  <p:extLst>
    <p:ext uri="{E180D4A7-C9FB-4DFB-919C-405C955672EB}">
      <p14:showEvtLst xmlns:p14="http://schemas.microsoft.com/office/powerpoint/2010/main">
        <p14:playEvt time="0" objId="2"/>
        <p14:stopEvt time="70788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op 99+] Mẫu Thiết Kế Nội Thất Phòng Ngủ Đẹp Vạn Người Mê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2" y="100178"/>
            <a:ext cx="11979612" cy="66354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4327302" y="356027"/>
            <a:ext cx="32184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Phòng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ngủ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2" name="8'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87033" y="6332560"/>
            <a:ext cx="504967" cy="5049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486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21"/>
    </mc:Choice>
    <mc:Fallback xmlns="">
      <p:transition spd="slow" advTm="9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  <p:extLst>
    <p:ext uri="{E180D4A7-C9FB-4DFB-919C-405C955672EB}">
      <p14:showEvtLst xmlns:p14="http://schemas.microsoft.com/office/powerpoint/2010/main">
        <p14:playEvt time="0" objId="2"/>
        <p14:stopEvt time="9030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90600" y="517526"/>
            <a:ext cx="10515600" cy="1257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7512" y="3725500"/>
            <a:ext cx="4539782" cy="2695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9329383" y="2920707"/>
            <a:ext cx="3043451" cy="522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00FF00"/>
                </a:solidFill>
              </a:rPr>
              <a:t>Đệm</a:t>
            </a:r>
            <a:endParaRPr lang="en-US" sz="2800" b="1" dirty="0">
              <a:solidFill>
                <a:srgbClr val="00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71913" y="6420812"/>
            <a:ext cx="3041176" cy="522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00FF00"/>
                </a:solidFill>
              </a:rPr>
              <a:t>Ga,gối</a:t>
            </a:r>
            <a:endParaRPr lang="en-US" sz="2800" b="1" dirty="0">
              <a:solidFill>
                <a:srgbClr val="00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63654" y="2979953"/>
            <a:ext cx="3043451" cy="522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00FF00"/>
                </a:solidFill>
              </a:rPr>
              <a:t>Giường</a:t>
            </a:r>
            <a:endParaRPr lang="en-US" sz="2800" b="1" dirty="0">
              <a:solidFill>
                <a:srgbClr val="00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8549" y="6384065"/>
            <a:ext cx="3043451" cy="522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00FF00"/>
                </a:solidFill>
              </a:rPr>
              <a:t>Đèn</a:t>
            </a:r>
            <a:r>
              <a:rPr lang="en-US" sz="2800" b="1" dirty="0">
                <a:solidFill>
                  <a:srgbClr val="00FF00"/>
                </a:solidFill>
              </a:rPr>
              <a:t> </a:t>
            </a:r>
            <a:r>
              <a:rPr lang="en-US" sz="2800" b="1" dirty="0" err="1">
                <a:solidFill>
                  <a:srgbClr val="00FF00"/>
                </a:solidFill>
              </a:rPr>
              <a:t>ngủ</a:t>
            </a:r>
            <a:endParaRPr lang="en-US" sz="2800" b="1" dirty="0">
              <a:solidFill>
                <a:srgbClr val="00FF00"/>
              </a:solidFill>
            </a:endParaRPr>
          </a:p>
        </p:txBody>
      </p:sp>
      <p:pic>
        <p:nvPicPr>
          <p:cNvPr id="2" name="8'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06634" y="6420812"/>
            <a:ext cx="437188" cy="43718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80" y="325554"/>
            <a:ext cx="4561625" cy="26605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86824" y="266237"/>
            <a:ext cx="4401157" cy="26054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7484" y="3745914"/>
            <a:ext cx="4653886" cy="2704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9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7808">
        <p:checker/>
      </p:transition>
    </mc:Choice>
    <mc:Fallback xmlns="">
      <p:transition spd="slow" advTm="17808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17328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ỬA NHÀ VỆ SINH VÀ NHỮNG LƯU Ý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636"/>
            <a:ext cx="12192000" cy="689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02899" y="560551"/>
            <a:ext cx="72747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Phòng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vệ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sinh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5248" y="254317"/>
            <a:ext cx="3474720" cy="29765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4828347" y="3125073"/>
            <a:ext cx="76204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Bồn</a:t>
            </a:r>
            <a:r>
              <a:rPr lang="en-US" sz="2400" b="1" dirty="0">
                <a:solidFill>
                  <a:srgbClr val="C00000"/>
                </a:solidFill>
              </a:rPr>
              <a:t>  </a:t>
            </a:r>
            <a:r>
              <a:rPr lang="en-US" sz="2400" b="1" dirty="0" err="1">
                <a:solidFill>
                  <a:srgbClr val="C00000"/>
                </a:solidFill>
              </a:rPr>
              <a:t>rửa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mặt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endParaRPr lang="en-US" sz="1200" b="1" dirty="0">
              <a:solidFill>
                <a:srgbClr val="C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841" y="3272190"/>
            <a:ext cx="3294880" cy="32196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1078501" y="2396532"/>
            <a:ext cx="74996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Buồng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tắm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32285" y="3272190"/>
            <a:ext cx="3441397" cy="330231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TextBox 9"/>
          <p:cNvSpPr txBox="1"/>
          <p:nvPr/>
        </p:nvSpPr>
        <p:spPr>
          <a:xfrm>
            <a:off x="9419278" y="2522994"/>
            <a:ext cx="26510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Bồn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cầu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2" name="10.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69331" y="607699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9146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1369">
        <p15:prstTrans prst="fracture"/>
      </p:transition>
    </mc:Choice>
    <mc:Fallback xmlns="">
      <p:transition spd="slow" advTm="313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6" grpId="1"/>
      <p:bldP spid="8" grpId="0"/>
      <p:bldP spid="8" grpId="1"/>
      <p:bldP spid="10" grpId="0"/>
      <p:bldP spid="10" grpId="1"/>
    </p:bldLst>
  </p:timing>
  <p:extLst>
    <p:ext uri="{E180D4A7-C9FB-4DFB-919C-405C955672EB}">
      <p14:showEvtLst xmlns:p14="http://schemas.microsoft.com/office/powerpoint/2010/main">
        <p14:playEvt time="0" objId="2"/>
        <p14:stopEvt time="31291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9.1|1|5.9|0.9|12.4|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5|1.7|5.8|2.3|13|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3|2.4|2.1|1.3|5.7|1.6|6.6|0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1.6|1.6|2|1.9|2.1|5.5|0.7|6.5|0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2.3|2.4|2.9|2.7|1.9|5.3|1.1|6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3.3|3.2|3.7|0.9|4.7|1.7|4.5|4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7.9|9.5|13.5|0.7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3.2|25.2|18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|1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1.1|1.1|6.1|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7.5|0.7|5.6|0.9|11.2|0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12579</TotalTime>
  <Words>476</Words>
  <Application>Microsoft Office PowerPoint</Application>
  <PresentationFormat>Widescreen</PresentationFormat>
  <Paragraphs>63</Paragraphs>
  <Slides>20</Slides>
  <Notes>1</Notes>
  <HiddenSlides>0</HiddenSlides>
  <MMClips>33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Times New Roman</vt:lpstr>
      <vt:lpstr>VNI-Avo</vt:lpstr>
      <vt:lpstr>Office Theme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Một mẹ thường có sáu con      Yêu thương mẹ sẻ nước non vơi đầy?                                                   (Đố là đồ dùng gì?) </vt:lpstr>
      <vt:lpstr>             Miệng tròn lòng trắng phau phau       Đựng cơm,đựng thịt,đựng rau hàng ngày?                                                     (Đố là đồ dùng gì?)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5. Để đồ dùng gia đình luôn sạch sẽ,sáng mới,bé nên làm gì?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Lan Anh Nguyễn</cp:lastModifiedBy>
  <cp:revision>494</cp:revision>
  <dcterms:created xsi:type="dcterms:W3CDTF">2021-05-04T07:02:56Z</dcterms:created>
  <dcterms:modified xsi:type="dcterms:W3CDTF">2023-08-08T14:24:42Z</dcterms:modified>
</cp:coreProperties>
</file>