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9" r:id="rId5"/>
    <p:sldId id="260" r:id="rId6"/>
    <p:sldId id="263" r:id="rId7"/>
    <p:sldId id="285" r:id="rId8"/>
    <p:sldId id="286" r:id="rId9"/>
    <p:sldId id="299" r:id="rId10"/>
    <p:sldId id="287" r:id="rId11"/>
    <p:sldId id="288" r:id="rId12"/>
    <p:sldId id="298" r:id="rId13"/>
    <p:sldId id="289" r:id="rId14"/>
    <p:sldId id="290" r:id="rId15"/>
    <p:sldId id="291" r:id="rId16"/>
    <p:sldId id="275" r:id="rId17"/>
    <p:sldId id="292" r:id="rId18"/>
    <p:sldId id="293" r:id="rId19"/>
    <p:sldId id="294" r:id="rId20"/>
    <p:sldId id="279" r:id="rId21"/>
    <p:sldId id="262" r:id="rId22"/>
    <p:sldId id="295" r:id="rId23"/>
    <p:sldId id="281" r:id="rId24"/>
    <p:sldId id="282" r:id="rId25"/>
    <p:sldId id="296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9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9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7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0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9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43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40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6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0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02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64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99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11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70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37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9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88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35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37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7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89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5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6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9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6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9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4AEE-B4EE-487B-9D15-C353FC9F0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6B25-CA5D-486C-946B-071BA69C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6C49-955D-472C-B30E-8BE0B808D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530B9-DC36-4C1F-B138-558F11701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2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19AE-0C88-4539-87AD-21303ABBF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668B-1C80-4C85-A98F-E746D5072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1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4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../media/media2.mp4"/><Relationship Id="rId7" Type="http://schemas.openxmlformats.org/officeDocument/2006/relationships/image" Target="../media/image15.jpeg"/><Relationship Id="rId12" Type="http://schemas.openxmlformats.org/officeDocument/2006/relationships/image" Target="../media/image3.png"/><Relationship Id="rId2" Type="http://schemas.microsoft.com/office/2007/relationships/media" Target="../media/media2.mp4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audio" Target="../media/media3.m4a"/><Relationship Id="rId10" Type="http://schemas.openxmlformats.org/officeDocument/2006/relationships/image" Target="../media/image18.png"/><Relationship Id="rId4" Type="http://schemas.microsoft.com/office/2007/relationships/media" Target="../media/media3.m4a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video" Target="../media/media2.mp4"/><Relationship Id="rId7" Type="http://schemas.openxmlformats.org/officeDocument/2006/relationships/image" Target="../media/image18.png"/><Relationship Id="rId2" Type="http://schemas.microsoft.com/office/2007/relationships/media" Target="../media/media2.mp4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video" Target="../media/media2.mp4"/><Relationship Id="rId21" Type="http://schemas.openxmlformats.org/officeDocument/2006/relationships/image" Target="../media/image17.pn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microsoft.com/office/2007/relationships/media" Target="../media/media2.mp4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audio" Target="../media/media4.m4a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18.png"/><Relationship Id="rId4" Type="http://schemas.microsoft.com/office/2007/relationships/media" Target="../media/media4.m4a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3.jpeg"/><Relationship Id="rId3" Type="http://schemas.openxmlformats.org/officeDocument/2006/relationships/video" Target="../media/media2.mp4"/><Relationship Id="rId7" Type="http://schemas.openxmlformats.org/officeDocument/2006/relationships/image" Target="../media/image33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microsoft.com/office/2007/relationships/media" Target="../media/media2.mp4"/><Relationship Id="rId16" Type="http://schemas.openxmlformats.org/officeDocument/2006/relationships/image" Target="../media/image34.png"/><Relationship Id="rId1" Type="http://schemas.openxmlformats.org/officeDocument/2006/relationships/tags" Target="../tags/tag19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22.jpg"/><Relationship Id="rId15" Type="http://schemas.openxmlformats.org/officeDocument/2006/relationships/image" Target="../media/image18.png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Relationship Id="rId1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1812" y="144222"/>
            <a:ext cx="5456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PHÒNG GIÁO DỤC VÀ ĐÀO TẠO QUẬN LONG </a:t>
            </a:r>
            <a:r>
              <a:rPr lang="en-US" sz="2000" b="1" dirty="0" smtClean="0">
                <a:solidFill>
                  <a:prstClr val="black"/>
                </a:solidFill>
              </a:rPr>
              <a:t>BIÊN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            </a:t>
            </a:r>
            <a:r>
              <a:rPr lang="en-US" sz="2000" b="1" dirty="0">
                <a:solidFill>
                  <a:prstClr val="black"/>
                </a:solidFill>
              </a:rPr>
              <a:t>TRƯỜNG MẦM NON </a:t>
            </a:r>
            <a:r>
              <a:rPr lang="en-US" sz="2000" b="1" dirty="0" smtClean="0">
                <a:solidFill>
                  <a:prstClr val="black"/>
                </a:solidFill>
              </a:rPr>
              <a:t>NẮNG MAI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390" y="2229631"/>
            <a:ext cx="103765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    </a:t>
            </a:r>
            <a:r>
              <a:rPr lang="en-US" sz="3600">
                <a:solidFill>
                  <a:srgbClr val="00B0F0"/>
                </a:solidFill>
              </a:rPr>
              <a:t>LĨNH VỰC PHÁT </a:t>
            </a:r>
            <a:r>
              <a:rPr lang="en-US" sz="3600" smtClean="0">
                <a:solidFill>
                  <a:srgbClr val="00B0F0"/>
                </a:solidFill>
              </a:rPr>
              <a:t>TRIỂN NHẬN THỨC </a:t>
            </a:r>
            <a:endParaRPr lang="en-US" sz="4400">
              <a:solidFill>
                <a:srgbClr val="00B0F0"/>
              </a:solidFill>
            </a:endParaRPr>
          </a:p>
          <a:p>
            <a:pPr algn="ctr"/>
            <a:r>
              <a:rPr lang="en-US" sz="3200">
                <a:solidFill>
                  <a:srgbClr val="FFFF00"/>
                </a:solidFill>
              </a:rPr>
              <a:t>        </a:t>
            </a:r>
            <a:r>
              <a:rPr lang="en-US" sz="3600" smtClean="0">
                <a:solidFill>
                  <a:srgbClr val="C00000"/>
                </a:solidFill>
              </a:rPr>
              <a:t>So sánh, sắp xếp thứ tự chiều cao của 3 đối tượng 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3190" y="3861197"/>
            <a:ext cx="773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GB" sz="28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GB" sz="28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GB" sz="28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GB" sz="28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(4 - 5 </a:t>
            </a:r>
            <a:r>
              <a:rPr lang="en-GB" sz="28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GB" sz="28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i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0874" y="5500624"/>
            <a:ext cx="467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4472C4">
                    <a:lumMod val="75000"/>
                  </a:srgbClr>
                </a:solidFill>
              </a:rPr>
              <a:t>Người</a:t>
            </a:r>
            <a:r>
              <a:rPr lang="en-US" sz="2400" i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2400" i="1" dirty="0" err="1">
                <a:solidFill>
                  <a:srgbClr val="4472C4">
                    <a:lumMod val="75000"/>
                  </a:srgbClr>
                </a:solidFill>
              </a:rPr>
              <a:t>thực</a:t>
            </a:r>
            <a:r>
              <a:rPr lang="en-US" sz="2400" i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2400" i="1" dirty="0" err="1" smtClean="0">
                <a:solidFill>
                  <a:srgbClr val="4472C4">
                    <a:lumMod val="75000"/>
                  </a:srgbClr>
                </a:solidFill>
              </a:rPr>
              <a:t>hiện</a:t>
            </a:r>
            <a:r>
              <a:rPr lang="en-US" sz="2400" i="1" dirty="0" smtClean="0">
                <a:solidFill>
                  <a:srgbClr val="4472C4">
                    <a:lumMod val="75000"/>
                  </a:srgbClr>
                </a:solidFill>
              </a:rPr>
              <a:t>:</a:t>
            </a:r>
          </a:p>
          <a:p>
            <a:pPr algn="ctr"/>
            <a:r>
              <a:rPr lang="en-US" sz="2400" i="1" dirty="0" smtClean="0">
                <a:solidFill>
                  <a:srgbClr val="4472C4">
                    <a:lumMod val="75000"/>
                  </a:srgbClr>
                </a:solidFill>
              </a:rPr>
              <a:t>GV. </a:t>
            </a:r>
            <a:r>
              <a:rPr lang="vi-VN" sz="2400" i="1" dirty="0" smtClean="0">
                <a:solidFill>
                  <a:srgbClr val="4472C4">
                    <a:lumMod val="75000"/>
                  </a:srgbClr>
                </a:solidFill>
              </a:rPr>
              <a:t>Nguyễn Thị Hương Hải</a:t>
            </a:r>
            <a:endParaRPr lang="en-US" sz="2400" i="1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9" y="4019550"/>
            <a:ext cx="1883001" cy="2714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40" y="783963"/>
            <a:ext cx="1627155" cy="15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084">
        <p:circle/>
      </p:transition>
    </mc:Choice>
    <mc:Fallback xmlns="">
      <p:transition spd="slow" advTm="2808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ther portrait vector illustration. ⬇ Vector Image by © adekvat | Vector  Stock 1105971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38" y="1123950"/>
            <a:ext cx="4049468" cy="58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54" y="2975336"/>
            <a:ext cx="3730264" cy="3730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7429" y="239448"/>
            <a:ext cx="10433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</a:rPr>
              <a:t>Chiều cao của bạn An như thế nào so với chiều cao của mẹ ?</a:t>
            </a:r>
            <a:endParaRPr lang="en-US" sz="3200" b="1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7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272"/>
    </mc:Choice>
    <mc:Fallback xmlns="">
      <p:transition advTm="10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ther portrait vector illustration. ⬇ Vector Image by © adekvat | Vector  Stock 1105971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88" y="1133475"/>
            <a:ext cx="4049468" cy="58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54" y="2975336"/>
            <a:ext cx="3730264" cy="373026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124325" y="1743075"/>
            <a:ext cx="2057400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22655" y="3088161"/>
            <a:ext cx="2057400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-Down Arrow 10"/>
          <p:cNvSpPr/>
          <p:nvPr/>
        </p:nvSpPr>
        <p:spPr>
          <a:xfrm>
            <a:off x="4935490" y="1743075"/>
            <a:ext cx="295275" cy="1345086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5763" y="179368"/>
            <a:ext cx="7889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</a:rPr>
              <a:t>An thấp hơn mẹ vì khi để 2 người đứng cạnh nhau, phía trên cơ thể mẹ có phần thừa ra so với An.</a:t>
            </a:r>
            <a:endParaRPr lang="en-US" sz="2800" b="1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78"/>
    </mc:Choice>
    <mc:Fallback xmlns="">
      <p:transition advTm="9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33 0.00162 L -0.25 2.96296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ng Man In Dad Style Cartoon Character Style Stock Vector - Illustration  of clip, artistic: 183617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828675"/>
            <a:ext cx="2832100" cy="59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77" y="3013762"/>
            <a:ext cx="3730264" cy="3730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2256" y="210181"/>
            <a:ext cx="8497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</a:rPr>
              <a:t>Các con có nhận xét gì về chiều cao của An so với bố An?</a:t>
            </a:r>
            <a:endParaRPr lang="en-US" sz="2800" b="1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0542" y="210181"/>
            <a:ext cx="309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 An thấp hơn bố An</a:t>
            </a:r>
            <a:endParaRPr lang="en-US" sz="2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8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321"/>
    </mc:Choice>
    <mc:Fallback xmlns="">
      <p:transition advTm="12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5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ng Man In Dad Style Cartoon Character Style Stock Vector - Illustration  of clip, artistic: 183617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828675"/>
            <a:ext cx="2832100" cy="59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ther portrait vector illustration. ⬇ Vector Image by © adekvat | Vector  Stock 1105971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73" y="1190625"/>
            <a:ext cx="4049468" cy="58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57" y="2895600"/>
            <a:ext cx="3730264" cy="373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3831" y="221267"/>
            <a:ext cx="6825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</a:rPr>
              <a:t>Trong gia đình bạn An ai là người thấp nhất?</a:t>
            </a:r>
            <a:endParaRPr lang="en-US" sz="2800" b="1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816"/>
    </mc:Choice>
    <mc:Fallback xmlns="">
      <p:transition advTm="15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0980" y="3425001"/>
            <a:ext cx="7504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prstClr val="black"/>
                </a:solidFill>
              </a:rPr>
              <a:t> Hoạt động 3</a:t>
            </a:r>
          </a:p>
          <a:p>
            <a:pPr algn="ctr"/>
            <a:r>
              <a:rPr lang="en-US" sz="4000" b="1" smtClean="0">
                <a:solidFill>
                  <a:prstClr val="black"/>
                </a:solidFill>
              </a:rPr>
              <a:t>   Sắp xếp chiều cao 3 đối tượng 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17009"/>
      </p:ext>
    </p:extLst>
  </p:cSld>
  <p:clrMapOvr>
    <a:masterClrMapping/>
  </p:clrMapOvr>
  <p:transition spd="med" advTm="5595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ng Man In Dad Style Cartoon Character Style Stock Vector - Illustration  of clip, artistic: 183617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828675"/>
            <a:ext cx="2832100" cy="59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ther portrait vector illustration. ⬇ Vector Image by © adekvat | Vector  Stock 1105971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73" y="1190625"/>
            <a:ext cx="4049468" cy="58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57" y="2895600"/>
            <a:ext cx="3730264" cy="3730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4986" y="317153"/>
            <a:ext cx="6348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Chiều cao của mẹ  An như thế nào so với bố An?</a:t>
            </a:r>
            <a:endParaRPr lang="en-US" sz="2400" b="1"/>
          </a:p>
        </p:txBody>
      </p:sp>
      <p:sp>
        <p:nvSpPr>
          <p:cNvPr id="10" name="TextBox 9"/>
          <p:cNvSpPr txBox="1"/>
          <p:nvPr/>
        </p:nvSpPr>
        <p:spPr>
          <a:xfrm>
            <a:off x="3484986" y="367010"/>
            <a:ext cx="659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Chiều cao của mẹ An như thế nào so với bạn An?</a:t>
            </a:r>
            <a:endParaRPr lang="en-US" sz="2400" b="1"/>
          </a:p>
        </p:txBody>
      </p:sp>
      <p:sp>
        <p:nvSpPr>
          <p:cNvPr id="11" name="TextBox 10"/>
          <p:cNvSpPr txBox="1"/>
          <p:nvPr/>
        </p:nvSpPr>
        <p:spPr>
          <a:xfrm>
            <a:off x="3484986" y="359247"/>
            <a:ext cx="7199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Chiều cao của mẹ An như thế nào so với bố  An và An?</a:t>
            </a:r>
            <a:endParaRPr lang="en-US" sz="24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7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2596">
        <p:circle/>
      </p:transition>
    </mc:Choice>
    <mc:Fallback xmlns="">
      <p:transition spd="slow" advTm="4259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ng Man In Dad Style Cartoon Character Style Stock Vector - Illustration  of clip, artistic: 183617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86" y="943582"/>
            <a:ext cx="2832100" cy="57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ther portrait vector illustration. ⬇ Vector Image by © adekvat | Vector  Stock 1105971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1" y="1159873"/>
            <a:ext cx="4049468" cy="58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32" y="2975336"/>
            <a:ext cx="3730264" cy="373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2295" y="196084"/>
            <a:ext cx="992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prstClr val="black"/>
                </a:solidFill>
              </a:rPr>
              <a:t>Các con hãy sắp xếp các thành viên trong gia đình An theo thứ tự từ cao đến thấp? </a:t>
            </a:r>
            <a:endParaRPr lang="en-US" sz="2200" b="1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3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421"/>
    </mc:Choice>
    <mc:Fallback xmlns="">
      <p:transition advTm="38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25 3.3333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ng Man In Dad Style Cartoon Character Style Stock Vector - Illustration  of clip, artistic: 183617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11" y="867382"/>
            <a:ext cx="2832100" cy="57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ther portrait vector illustration. ⬇ Vector Image by © adekvat | Vector  Stock 1105971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8" y="1238250"/>
            <a:ext cx="4049468" cy="58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23" y="3047999"/>
            <a:ext cx="3730264" cy="373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2295" y="138083"/>
            <a:ext cx="992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prstClr val="black"/>
                </a:solidFill>
              </a:rPr>
              <a:t>Các con hãy sắp xếp các thành viên trong gia đình An theo thứ tự từ thấp đến cao? </a:t>
            </a:r>
            <a:endParaRPr lang="en-US" sz="2200" b="1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8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503"/>
    </mc:Choice>
    <mc:Fallback xmlns="">
      <p:transition advTm="40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5 4.8148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4793" y="3162354"/>
            <a:ext cx="7504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prstClr val="black"/>
                </a:solidFill>
              </a:rPr>
              <a:t> </a:t>
            </a:r>
            <a:r>
              <a:rPr lang="en-US" sz="6600" b="1" smtClean="0">
                <a:solidFill>
                  <a:prstClr val="black"/>
                </a:solidFill>
              </a:rPr>
              <a:t>Trò chơi</a:t>
            </a:r>
          </a:p>
          <a:p>
            <a:pPr algn="ctr"/>
            <a:r>
              <a:rPr lang="en-US" sz="6600" b="1" smtClean="0">
                <a:solidFill>
                  <a:prstClr val="black"/>
                </a:solidFill>
              </a:rPr>
              <a:t>Ai giỏi nhất</a:t>
            </a:r>
            <a:endParaRPr lang="en-US" sz="6600" b="1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31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3990">
        <p15:prstTrans prst="curtains"/>
      </p:transition>
    </mc:Choice>
    <mc:Fallback xmlns="">
      <p:transition spd="slow" advTm="23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3605" y="3411303"/>
            <a:ext cx="2232424" cy="2885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9817" y="482337"/>
            <a:ext cx="58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Sắp xếp theo thứ tự từ cao đến thấp?</a:t>
            </a:r>
            <a:endParaRPr lang="en-US" sz="2800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3397" y="60600"/>
            <a:ext cx="1541804" cy="1369366"/>
          </a:xfrm>
          <a:prstGeom prst="rect">
            <a:avLst/>
          </a:prstGeom>
        </p:spPr>
      </p:pic>
      <p:pic>
        <p:nvPicPr>
          <p:cNvPr id="2" name="Countdown 5 Seconds HD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9825" y="57149"/>
            <a:ext cx="2162175" cy="17999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23166" y="1722966"/>
            <a:ext cx="3040134" cy="4573674"/>
            <a:chOff x="1755602" y="2680854"/>
            <a:chExt cx="2101155" cy="36729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224" y="4238991"/>
              <a:ext cx="752580" cy="2114845"/>
            </a:xfrm>
            <a:prstGeom prst="rect">
              <a:avLst/>
            </a:prstGeom>
          </p:spPr>
        </p:pic>
        <p:sp>
          <p:nvSpPr>
            <p:cNvPr id="14" name="Cloud 13"/>
            <p:cNvSpPr/>
            <p:nvPr/>
          </p:nvSpPr>
          <p:spPr>
            <a:xfrm>
              <a:off x="1755602" y="2680854"/>
              <a:ext cx="2101155" cy="1758953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17912" y="2821894"/>
            <a:ext cx="2193290" cy="3503055"/>
            <a:chOff x="8517912" y="2821894"/>
            <a:chExt cx="2193290" cy="35030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2620" y="4210104"/>
              <a:ext cx="1023874" cy="2114845"/>
            </a:xfrm>
            <a:prstGeom prst="rect">
              <a:avLst/>
            </a:prstGeom>
          </p:spPr>
        </p:pic>
        <p:sp>
          <p:nvSpPr>
            <p:cNvPr id="9" name="Cloud 8"/>
            <p:cNvSpPr/>
            <p:nvPr/>
          </p:nvSpPr>
          <p:spPr>
            <a:xfrm>
              <a:off x="8517912" y="2821894"/>
              <a:ext cx="2193290" cy="1595337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2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7470">
        <p14:prism/>
      </p:transition>
    </mc:Choice>
    <mc:Fallback xmlns="">
      <p:transition spd="slow" advTm="574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63164 0.00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7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>
        <p14:playEvt time="10677" objId="2"/>
        <p14:stopEvt time="1701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1160" y="3200400"/>
            <a:ext cx="75362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                     Hoạt động 1</a:t>
            </a:r>
          </a:p>
          <a:p>
            <a:r>
              <a:rPr lang="en-US" sz="4000" b="1" smtClean="0"/>
              <a:t> Ôn so sánh chiều cao 2 đối tượng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823942200"/>
      </p:ext>
    </p:extLst>
  </p:cSld>
  <p:clrMapOvr>
    <a:masterClrMapping/>
  </p:clrMapOvr>
  <p:transition spd="slow" advTm="5843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70501" y="681973"/>
            <a:ext cx="58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</a:rPr>
              <a:t>Sắp xếp theo thứ tự từ thấp đến cao?</a:t>
            </a:r>
            <a:endParaRPr lang="en-US" sz="2800" b="1">
              <a:solidFill>
                <a:prstClr val="black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028" y="1447336"/>
            <a:ext cx="1002972" cy="1198519"/>
          </a:xfrm>
          <a:prstGeom prst="rect">
            <a:avLst/>
          </a:prstGeom>
        </p:spPr>
      </p:pic>
      <p:pic>
        <p:nvPicPr>
          <p:cNvPr id="8" name="Countdown 5 Seconds HD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9825" y="57149"/>
            <a:ext cx="2162175" cy="1799925"/>
          </a:xfrm>
          <a:prstGeom prst="rect">
            <a:avLst/>
          </a:prstGeom>
        </p:spPr>
      </p:pic>
      <p:pic>
        <p:nvPicPr>
          <p:cNvPr id="1026" name="Picture 2" descr="Trên 50+】hình ảnh hoa hồng trắng đẹp nhất qua các thế kỷ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44" y="1704511"/>
            <a:ext cx="3149600" cy="47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0+ hình nền hoa hồng đỏ đẹp - hinhanhsieudep.ne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14" y="2194884"/>
            <a:ext cx="3235669" cy="414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ồng vàng mật ong CTY (10) - hoa lẻ | hoa tươi cắt cành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3416185"/>
            <a:ext cx="2438400" cy="29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6847">
        <p:checker/>
      </p:transition>
    </mc:Choice>
    <mc:Fallback xmlns="">
      <p:transition spd="slow" advTm="4684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8" grpId="0"/>
    </p:bldLst>
  </p:timing>
  <p:extLst mod="1">
    <p:ext uri="{E180D4A7-C9FB-4DFB-919C-405C955672EB}">
      <p14:showEvtLst xmlns:p14="http://schemas.microsoft.com/office/powerpoint/2010/main">
        <p14:playEvt time="10379" objId="8"/>
        <p14:stopEvt time="16680" objId="8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4793" y="3162354"/>
            <a:ext cx="7504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prstClr val="black"/>
                </a:solidFill>
              </a:rPr>
              <a:t> </a:t>
            </a:r>
            <a:r>
              <a:rPr lang="en-US" sz="6600" b="1" smtClean="0">
                <a:solidFill>
                  <a:prstClr val="black"/>
                </a:solidFill>
              </a:rPr>
              <a:t>Trò chơi</a:t>
            </a:r>
          </a:p>
          <a:p>
            <a:pPr algn="ctr"/>
            <a:r>
              <a:rPr lang="en-US" sz="6600" b="1" smtClean="0">
                <a:solidFill>
                  <a:prstClr val="black"/>
                </a:solidFill>
              </a:rPr>
              <a:t>Ai thông minh hơn</a:t>
            </a:r>
            <a:endParaRPr lang="en-US" sz="6600" b="1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9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888">
        <p:circle/>
      </p:transition>
    </mc:Choice>
    <mc:Fallback xmlns="">
      <p:transition spd="slow" advTm="2388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157592" y="778212"/>
            <a:ext cx="3978612" cy="2091447"/>
            <a:chOff x="1157592" y="778212"/>
            <a:chExt cx="3978612" cy="2091447"/>
          </a:xfrm>
        </p:grpSpPr>
        <p:sp>
          <p:nvSpPr>
            <p:cNvPr id="4" name="Rectangle 3"/>
            <p:cNvSpPr/>
            <p:nvPr/>
          </p:nvSpPr>
          <p:spPr>
            <a:xfrm>
              <a:off x="1157592" y="778212"/>
              <a:ext cx="3978612" cy="20914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86101" y="1233903"/>
              <a:ext cx="1121593" cy="16357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7692" y="1702388"/>
              <a:ext cx="903216" cy="11672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32887" y="904672"/>
              <a:ext cx="1047015" cy="196498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706735" y="82552"/>
            <a:ext cx="675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Nhóm nào có cách sắp xếp từ thấp đến cao?</a:t>
            </a:r>
            <a:endParaRPr lang="en-US" sz="2800" b="1"/>
          </a:p>
        </p:txBody>
      </p:sp>
      <p:grpSp>
        <p:nvGrpSpPr>
          <p:cNvPr id="37" name="Group 36"/>
          <p:cNvGrpSpPr/>
          <p:nvPr/>
        </p:nvGrpSpPr>
        <p:grpSpPr>
          <a:xfrm>
            <a:off x="5922193" y="3937498"/>
            <a:ext cx="3978612" cy="2091447"/>
            <a:chOff x="6264613" y="4001309"/>
            <a:chExt cx="3978612" cy="2091447"/>
          </a:xfrm>
        </p:grpSpPr>
        <p:sp>
          <p:nvSpPr>
            <p:cNvPr id="6" name="Rectangle 5"/>
            <p:cNvSpPr/>
            <p:nvPr/>
          </p:nvSpPr>
          <p:spPr>
            <a:xfrm>
              <a:off x="6264613" y="4001309"/>
              <a:ext cx="3978612" cy="2091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01138" y="4075889"/>
              <a:ext cx="978352" cy="20168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99462" y="4503906"/>
              <a:ext cx="664682" cy="15888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28348" y="4817415"/>
              <a:ext cx="596588" cy="127534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922193" y="808043"/>
            <a:ext cx="3978612" cy="2091447"/>
            <a:chOff x="6185448" y="787938"/>
            <a:chExt cx="3978612" cy="2091447"/>
          </a:xfrm>
        </p:grpSpPr>
        <p:sp>
          <p:nvSpPr>
            <p:cNvPr id="7" name="Rectangle 6"/>
            <p:cNvSpPr/>
            <p:nvPr/>
          </p:nvSpPr>
          <p:spPr>
            <a:xfrm>
              <a:off x="6185448" y="787938"/>
              <a:ext cx="3978612" cy="20914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64713" y="1233503"/>
              <a:ext cx="846227" cy="16361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06833" y="1828800"/>
              <a:ext cx="735842" cy="10408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48791" y="911080"/>
              <a:ext cx="888317" cy="19585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157592" y="3937499"/>
            <a:ext cx="3978612" cy="2091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21746" y="4057375"/>
            <a:ext cx="915782" cy="1971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735" y="4362275"/>
            <a:ext cx="782582" cy="1666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371" y="4791909"/>
            <a:ext cx="913378" cy="127534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92341" y="3060494"/>
            <a:ext cx="554799" cy="45119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XXX</a:t>
            </a: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85761" y="6344615"/>
            <a:ext cx="603556" cy="475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63186" y="6308349"/>
            <a:ext cx="603556" cy="4755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87714" y="306049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1.</a:t>
            </a:r>
            <a:endParaRPr lang="en-US" sz="2800" b="1"/>
          </a:p>
        </p:txBody>
      </p:sp>
      <p:sp>
        <p:nvSpPr>
          <p:cNvPr id="27" name="TextBox 26"/>
          <p:cNvSpPr txBox="1"/>
          <p:nvPr/>
        </p:nvSpPr>
        <p:spPr>
          <a:xfrm>
            <a:off x="2425994" y="6313223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3</a:t>
            </a:r>
            <a:r>
              <a:rPr lang="en-US" sz="2800" b="1" smtClean="0"/>
              <a:t>.</a:t>
            </a:r>
            <a:endParaRPr lang="en-US" sz="2800" b="1"/>
          </a:p>
        </p:txBody>
      </p:sp>
      <p:grpSp>
        <p:nvGrpSpPr>
          <p:cNvPr id="38" name="Group 37"/>
          <p:cNvGrpSpPr/>
          <p:nvPr/>
        </p:nvGrpSpPr>
        <p:grpSpPr>
          <a:xfrm>
            <a:off x="7490734" y="3157865"/>
            <a:ext cx="1017455" cy="530544"/>
            <a:chOff x="7711166" y="3144217"/>
            <a:chExt cx="1017455" cy="5305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125065" y="3144217"/>
              <a:ext cx="603556" cy="47552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711166" y="3151541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2</a:t>
              </a:r>
              <a:r>
                <a:rPr lang="en-US" sz="2800" b="1" smtClean="0"/>
                <a:t>.</a:t>
              </a:r>
              <a:endParaRPr lang="en-US" sz="2800" b="1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31541" y="633304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4</a:t>
            </a:r>
            <a:r>
              <a:rPr lang="en-US" sz="2800" b="1" smtClean="0"/>
              <a:t>.</a:t>
            </a:r>
            <a:endParaRPr lang="en-US" sz="2800" b="1"/>
          </a:p>
        </p:txBody>
      </p:sp>
      <p:pic>
        <p:nvPicPr>
          <p:cNvPr id="33" name="Countdown 5 Seconds HD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029825" y="4709"/>
            <a:ext cx="2162175" cy="1799925"/>
          </a:xfrm>
          <a:prstGeom prst="rect">
            <a:avLst/>
          </a:prstGeom>
        </p:spPr>
      </p:pic>
      <p:pic>
        <p:nvPicPr>
          <p:cNvPr id="1026" name="Picture 2" descr="dấu tích - Google Tìm kiếm | Hình, Nụ cười, Hình ảnh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41" y="2915989"/>
            <a:ext cx="821933" cy="6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ấu tích - Google Tìm kiếm | Hình, Nụ cười, Hình ảnh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61" y="6168969"/>
            <a:ext cx="821933" cy="6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4704" y="2756761"/>
            <a:ext cx="1467208" cy="1753266"/>
          </a:xfrm>
          <a:prstGeom prst="rect">
            <a:avLst/>
          </a:prstGeom>
        </p:spPr>
      </p:pic>
      <p:pic>
        <p:nvPicPr>
          <p:cNvPr id="26" name="Audio 2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557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1208">
        <p15:prstTrans prst="fracture"/>
      </p:transition>
    </mc:Choice>
    <mc:Fallback xmlns="">
      <p:transition spd="slow" advTm="312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740" objId="33"/>
        <p14:stopEvt time="15946" objId="33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7592" y="778212"/>
            <a:ext cx="3978612" cy="2091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2966" y="108549"/>
            <a:ext cx="675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</a:rPr>
              <a:t>Nhóm nào có cách sắp xếp từ cao đến thấp?</a:t>
            </a:r>
            <a:endParaRPr lang="en-US" sz="2800" b="1">
              <a:solidFill>
                <a:prstClr val="black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922193" y="3937498"/>
            <a:ext cx="3978612" cy="2091447"/>
            <a:chOff x="6264613" y="4001309"/>
            <a:chExt cx="3978612" cy="2091447"/>
          </a:xfrm>
        </p:grpSpPr>
        <p:sp>
          <p:nvSpPr>
            <p:cNvPr id="6" name="Rectangle 5"/>
            <p:cNvSpPr/>
            <p:nvPr/>
          </p:nvSpPr>
          <p:spPr>
            <a:xfrm>
              <a:off x="6264613" y="4001309"/>
              <a:ext cx="3978612" cy="2091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1138" y="4075889"/>
              <a:ext cx="978352" cy="20168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99462" y="4503906"/>
              <a:ext cx="664682" cy="15888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28348" y="4817415"/>
              <a:ext cx="596588" cy="127534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922193" y="808043"/>
            <a:ext cx="3978612" cy="2091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7592" y="3937499"/>
            <a:ext cx="3978612" cy="2091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2341" y="3060494"/>
            <a:ext cx="554799" cy="45119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XXX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5761" y="6344615"/>
            <a:ext cx="603556" cy="475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186" y="6308349"/>
            <a:ext cx="603556" cy="4755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87714" y="306049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</a:rPr>
              <a:t>1.</a:t>
            </a:r>
            <a:endParaRPr lang="en-US" sz="2800" b="1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5994" y="6313223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</a:rPr>
              <a:t>3</a:t>
            </a:r>
            <a:r>
              <a:rPr lang="en-US" sz="2800" b="1" smtClean="0">
                <a:solidFill>
                  <a:prstClr val="black"/>
                </a:solidFill>
              </a:rPr>
              <a:t>.</a:t>
            </a:r>
            <a:endParaRPr lang="en-US" sz="2800" b="1">
              <a:solidFill>
                <a:prstClr val="black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490734" y="3157865"/>
            <a:ext cx="1017455" cy="530544"/>
            <a:chOff x="7711166" y="3144217"/>
            <a:chExt cx="1017455" cy="5305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25065" y="3144217"/>
              <a:ext cx="603556" cy="47552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711166" y="3151541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</a:rPr>
                <a:t>2</a:t>
              </a:r>
              <a:r>
                <a:rPr lang="en-US" sz="2800" b="1" smtClean="0">
                  <a:solidFill>
                    <a:prstClr val="black"/>
                  </a:solidFill>
                </a:rPr>
                <a:t>.</a:t>
              </a:r>
              <a:endParaRPr lang="en-US" sz="2800" b="1">
                <a:solidFill>
                  <a:prstClr val="black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31541" y="633304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</a:rPr>
              <a:t>4</a:t>
            </a:r>
            <a:r>
              <a:rPr lang="en-US" sz="2800" b="1" smtClean="0">
                <a:solidFill>
                  <a:prstClr val="black"/>
                </a:solidFill>
              </a:rPr>
              <a:t>.</a:t>
            </a:r>
            <a:endParaRPr lang="en-US" sz="2800" b="1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20" y="959811"/>
            <a:ext cx="1467821" cy="18825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24" y="1290553"/>
            <a:ext cx="1214000" cy="15570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90" y="1679553"/>
            <a:ext cx="906647" cy="1162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6020" y="818496"/>
            <a:ext cx="2096508" cy="20511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1357" y="1436621"/>
            <a:ext cx="1360123" cy="145161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255" y="1122600"/>
            <a:ext cx="1953747" cy="1754383"/>
          </a:xfrm>
          <a:prstGeom prst="rect">
            <a:avLst/>
          </a:prstGeom>
        </p:spPr>
      </p:pic>
      <p:pic>
        <p:nvPicPr>
          <p:cNvPr id="43" name="Picture 2" descr="Young Man In Dad Style Cartoon Character Style Stock Vector - Illustration  of clip, artistic: 18361793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4" y="3937498"/>
            <a:ext cx="898698" cy="20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Mother portrait vector illustration. ⬇ Vector Image by © adekvat | Vector  Stock 11059713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47" y="4088533"/>
            <a:ext cx="1629063" cy="20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59629" y="4753603"/>
            <a:ext cx="913378" cy="1275341"/>
          </a:xfrm>
          <a:prstGeom prst="rect">
            <a:avLst/>
          </a:prstGeom>
        </p:spPr>
      </p:pic>
      <p:pic>
        <p:nvPicPr>
          <p:cNvPr id="31" name="Countdown 5 Seconds HD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029825" y="0"/>
            <a:ext cx="2162175" cy="1799925"/>
          </a:xfrm>
          <a:prstGeom prst="rect">
            <a:avLst/>
          </a:prstGeom>
        </p:spPr>
      </p:pic>
      <p:pic>
        <p:nvPicPr>
          <p:cNvPr id="32" name="Picture 2" descr="dấu tích - Google Tìm kiếm | Hình, Nụ cười, Hình ảnh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41" y="2915989"/>
            <a:ext cx="821933" cy="6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ấu tích - Google Tìm kiếm | Hình, Nụ cười, Hình ảnh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98" y="3002785"/>
            <a:ext cx="821933" cy="6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ấu tích - Google Tìm kiếm | Hình, Nụ cười, Hình ảnh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222" y="6168969"/>
            <a:ext cx="821933" cy="6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4704" y="2756761"/>
            <a:ext cx="1467208" cy="1753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0437787"/>
      </p:ext>
    </p:extLst>
  </p:cSld>
  <p:clrMapOvr>
    <a:masterClrMapping/>
  </p:clrMapOvr>
  <p:transition spd="slow" advTm="3466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0264" objId="31"/>
        <p14:stopEvt time="16529" objId="31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40"/>
            <a:ext cx="12192000" cy="6869240"/>
          </a:xfrm>
        </p:spPr>
      </p:pic>
      <p:sp>
        <p:nvSpPr>
          <p:cNvPr id="5" name="Rectangle 4"/>
          <p:cNvSpPr/>
          <p:nvPr/>
        </p:nvSpPr>
        <p:spPr>
          <a:xfrm>
            <a:off x="3835400" y="1752600"/>
            <a:ext cx="508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XIN CHÀO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</a:rPr>
              <a:t>HẸN GẶP LẠI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5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275">
        <p14:conveyor dir="l"/>
      </p:transition>
    </mc:Choice>
    <mc:Fallback xmlns="">
      <p:transition spd="slow" advTm="82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188176" y="3781425"/>
            <a:ext cx="1405905" cy="2619375"/>
            <a:chOff x="2367280" y="2743200"/>
            <a:chExt cx="2895600" cy="3759200"/>
          </a:xfrm>
        </p:grpSpPr>
        <p:sp>
          <p:nvSpPr>
            <p:cNvPr id="5" name="Isosceles Triangle 4"/>
            <p:cNvSpPr/>
            <p:nvPr/>
          </p:nvSpPr>
          <p:spPr>
            <a:xfrm>
              <a:off x="2367280" y="2743200"/>
              <a:ext cx="2895600" cy="188976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67280" y="4632960"/>
              <a:ext cx="2895600" cy="1869440"/>
              <a:chOff x="2367280" y="4632960"/>
              <a:chExt cx="2895600" cy="186944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367280" y="4632960"/>
                <a:ext cx="2895600" cy="18694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560320" y="4917440"/>
                <a:ext cx="558800" cy="6299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572000" y="4917440"/>
                <a:ext cx="497840" cy="6299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556000" y="5781040"/>
                <a:ext cx="619760" cy="721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050506" y="2301240"/>
            <a:ext cx="1682042" cy="4099560"/>
            <a:chOff x="6268720" y="853440"/>
            <a:chExt cx="2905760" cy="5648960"/>
          </a:xfrm>
        </p:grpSpPr>
        <p:grpSp>
          <p:nvGrpSpPr>
            <p:cNvPr id="10" name="Group 9"/>
            <p:cNvGrpSpPr/>
            <p:nvPr/>
          </p:nvGrpSpPr>
          <p:grpSpPr>
            <a:xfrm>
              <a:off x="6278880" y="4632960"/>
              <a:ext cx="2895600" cy="1869440"/>
              <a:chOff x="2367280" y="4632960"/>
              <a:chExt cx="2895600" cy="186944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367280" y="4632960"/>
                <a:ext cx="2895600" cy="18694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60320" y="4917440"/>
                <a:ext cx="558800" cy="6299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72000" y="4917440"/>
                <a:ext cx="497840" cy="6299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56000" y="5781040"/>
                <a:ext cx="619760" cy="721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268720" y="2743200"/>
              <a:ext cx="2895600" cy="1869440"/>
              <a:chOff x="2367280" y="4632960"/>
              <a:chExt cx="2895600" cy="186944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367280" y="4632960"/>
                <a:ext cx="2895600" cy="18694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60320" y="4917440"/>
                <a:ext cx="558800" cy="6299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72000" y="4917440"/>
                <a:ext cx="497840" cy="6299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56000" y="5781040"/>
                <a:ext cx="619760" cy="721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Isosceles Triangle 19"/>
            <p:cNvSpPr/>
            <p:nvPr/>
          </p:nvSpPr>
          <p:spPr>
            <a:xfrm>
              <a:off x="6268720" y="853440"/>
              <a:ext cx="2895600" cy="188976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759799" y="652163"/>
            <a:ext cx="6581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/>
              <a:t> </a:t>
            </a:r>
            <a:r>
              <a:rPr lang="en-US" sz="3200" b="1" smtClean="0"/>
              <a:t>So sánh chiều cao nhóm 2 đối tượng </a:t>
            </a:r>
            <a:endParaRPr lang="en-US" sz="32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7" y="3860614"/>
            <a:ext cx="1535515" cy="24721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7688" y="4210334"/>
            <a:ext cx="1695304" cy="21721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4411" y="4827373"/>
            <a:ext cx="1342216" cy="157342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755602" y="2680854"/>
            <a:ext cx="2101155" cy="3672982"/>
            <a:chOff x="1755602" y="2680854"/>
            <a:chExt cx="2101155" cy="36729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224" y="4238991"/>
              <a:ext cx="752580" cy="2114845"/>
            </a:xfrm>
            <a:prstGeom prst="rect">
              <a:avLst/>
            </a:prstGeom>
          </p:spPr>
        </p:pic>
        <p:sp>
          <p:nvSpPr>
            <p:cNvPr id="25" name="Cloud 24"/>
            <p:cNvSpPr/>
            <p:nvPr/>
          </p:nvSpPr>
          <p:spPr>
            <a:xfrm>
              <a:off x="1755602" y="2680854"/>
              <a:ext cx="2101155" cy="1758953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7994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9798">
        <p15:prstTrans prst="wind"/>
      </p:transition>
    </mc:Choice>
    <mc:Fallback xmlns="">
      <p:transition spd="slow" advTm="79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0980" y="3425001"/>
            <a:ext cx="7504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prstClr val="black"/>
                </a:solidFill>
              </a:rPr>
              <a:t> Hoạt động 2</a:t>
            </a:r>
          </a:p>
          <a:p>
            <a:pPr algn="ctr"/>
            <a:r>
              <a:rPr lang="en-US" sz="4000" b="1" smtClean="0">
                <a:solidFill>
                  <a:prstClr val="black"/>
                </a:solidFill>
              </a:rPr>
              <a:t>   So sánh chiều cao 3 đối tượng 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551">
        <p14:doors dir="vert"/>
      </p:transition>
    </mc:Choice>
    <mc:Fallback xmlns="">
      <p:transition spd="slow" advTm="55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787" y="183480"/>
            <a:ext cx="685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</a:rPr>
              <a:t>Gia đình bạn An gồm những thành viên nào?</a:t>
            </a:r>
            <a:endParaRPr lang="en-US" sz="2800" b="1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6498" y="389579"/>
            <a:ext cx="1837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mtClean="0">
                <a:solidFill>
                  <a:srgbClr val="FF0000"/>
                </a:solidFill>
              </a:rPr>
              <a:t>3</a:t>
            </a:r>
            <a:endParaRPr lang="en-US" sz="13800" b="1">
              <a:solidFill>
                <a:srgbClr val="FF0000"/>
              </a:solidFill>
            </a:endParaRPr>
          </a:p>
        </p:txBody>
      </p:sp>
      <p:pic>
        <p:nvPicPr>
          <p:cNvPr id="1026" name="Picture 2" descr="Young Man In Dad Style Cartoon Character Style Stock Vector - Illustration  of clip, artistic: 183617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828675"/>
            <a:ext cx="2832100" cy="59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ther portrait vector illustration. ⬇ Vector Image by © adekvat | Vector  Stock 1105971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73" y="1190625"/>
            <a:ext cx="4049468" cy="58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57" y="2895600"/>
            <a:ext cx="3730264" cy="37302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0429" y="184753"/>
            <a:ext cx="9210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Chiều cao của các thành viên trong gia đình An như thế nào?</a:t>
            </a:r>
            <a:endParaRPr lang="en-US" sz="2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9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9092">
        <p14:ripple/>
      </p:transition>
    </mc:Choice>
    <mc:Fallback xmlns="">
      <p:transition spd="slow" advTm="490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ng Man In Dad Style Cartoon Character Style Stock Vector - Illustration  of clip, artistic: 183617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943583"/>
            <a:ext cx="2832100" cy="59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ther portrait vector illustration. ⬇ Vector Image by © adekvat | Vector  Stock 1105971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279580"/>
            <a:ext cx="4049468" cy="58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6100" y="120927"/>
            <a:ext cx="997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Các con có nhận xét gì về chiều cao của bố bạn An so với mẹ bạn ấy?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8950" y="29467"/>
            <a:ext cx="4737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Bố An cao hơn mẹ An vì khi 2 người đứng cạnh nhau, cơ thể bố có phần thừa ra so với mẹ.</a:t>
            </a:r>
            <a:endParaRPr lang="en-US" sz="2800" b="1"/>
          </a:p>
        </p:txBody>
      </p:sp>
      <p:sp>
        <p:nvSpPr>
          <p:cNvPr id="3" name="Up-Down Arrow 2"/>
          <p:cNvSpPr/>
          <p:nvPr/>
        </p:nvSpPr>
        <p:spPr>
          <a:xfrm>
            <a:off x="4781550" y="1047750"/>
            <a:ext cx="295275" cy="733425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210050" y="1047750"/>
            <a:ext cx="205740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91025" y="1752600"/>
            <a:ext cx="205740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695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495"/>
    </mc:Choice>
    <mc:Fallback xmlns="">
      <p:transition advTm="23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00834 L -0.19844 -0.008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ng Man In Dad Style Cartoon Character Style Stock Vector - Illustration  of clip, artistic: 183617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828675"/>
            <a:ext cx="2832100" cy="59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02" y="2975336"/>
            <a:ext cx="3730264" cy="3730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9191" y="210181"/>
            <a:ext cx="857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</a:rPr>
              <a:t>Các con có nhận xét gì về chiều cao của bố An so với An?</a:t>
            </a:r>
            <a:endParaRPr lang="en-US" sz="2800" b="1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6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981"/>
    </mc:Choice>
    <mc:Fallback xmlns="">
      <p:transition advTm="12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ng Man In Dad Style Cartoon Character Style Stock Vector - Illustration  of clip, artistic: 183617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828675"/>
            <a:ext cx="2832100" cy="59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77" y="3013762"/>
            <a:ext cx="3730264" cy="37302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60472" y="25108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>
                <a:solidFill>
                  <a:srgbClr val="002060"/>
                </a:solidFill>
              </a:rPr>
              <a:t>Bố An cao </a:t>
            </a:r>
            <a:r>
              <a:rPr lang="en-US" sz="2800" b="1" smtClean="0">
                <a:solidFill>
                  <a:srgbClr val="002060"/>
                </a:solidFill>
              </a:rPr>
              <a:t>hơn </a:t>
            </a:r>
            <a:r>
              <a:rPr lang="en-US" sz="2800" b="1">
                <a:solidFill>
                  <a:srgbClr val="002060"/>
                </a:solidFill>
              </a:rPr>
              <a:t>An vì khi 2 </a:t>
            </a:r>
            <a:r>
              <a:rPr lang="en-US" sz="2800" b="1" smtClean="0">
                <a:solidFill>
                  <a:srgbClr val="002060"/>
                </a:solidFill>
              </a:rPr>
              <a:t>người đứng </a:t>
            </a:r>
            <a:r>
              <a:rPr lang="en-US" sz="2800" b="1">
                <a:solidFill>
                  <a:srgbClr val="002060"/>
                </a:solidFill>
              </a:rPr>
              <a:t>cạnh nhau, </a:t>
            </a:r>
            <a:r>
              <a:rPr lang="en-US" sz="2800" b="1" smtClean="0">
                <a:solidFill>
                  <a:srgbClr val="002060"/>
                </a:solidFill>
              </a:rPr>
              <a:t>phần trên cơ </a:t>
            </a:r>
            <a:r>
              <a:rPr lang="en-US" sz="2800" b="1">
                <a:solidFill>
                  <a:srgbClr val="002060"/>
                </a:solidFill>
              </a:rPr>
              <a:t>thể bố có phần thừa ra so với </a:t>
            </a:r>
            <a:r>
              <a:rPr lang="en-US" sz="2800" b="1" smtClean="0">
                <a:solidFill>
                  <a:srgbClr val="002060"/>
                </a:solidFill>
              </a:rPr>
              <a:t>An.</a:t>
            </a:r>
            <a:endParaRPr lang="en-US" sz="2800" b="1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19500" y="1057275"/>
            <a:ext cx="20574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4408560" y="1095032"/>
            <a:ext cx="295275" cy="1956487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05580" y="3089275"/>
            <a:ext cx="2057400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833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777"/>
    </mc:Choice>
    <mc:Fallback xmlns="">
      <p:transition advTm="13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5 -2.59259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787" y="183480"/>
            <a:ext cx="665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</a:rPr>
              <a:t>Trong gia đình bạn An ai là người cao nhất?</a:t>
            </a:r>
            <a:endParaRPr lang="en-US" sz="2800" b="1">
              <a:solidFill>
                <a:prstClr val="black"/>
              </a:solidFill>
            </a:endParaRPr>
          </a:p>
        </p:txBody>
      </p:sp>
      <p:pic>
        <p:nvPicPr>
          <p:cNvPr id="1026" name="Picture 2" descr="Young Man In Dad Style Cartoon Character Style Stock Vector - Illustration  of clip, artistic: 183617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828675"/>
            <a:ext cx="2832100" cy="59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ther portrait vector illustration. ⬇ Vector Image by © adekvat | Vector  Stock 1105971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73" y="1190625"/>
            <a:ext cx="4049468" cy="58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26" y="2975336"/>
            <a:ext cx="3730264" cy="3730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517"/>
    </mc:Choice>
    <mc:Fallback xmlns="">
      <p:transition advTm="15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3|6.1|10.3|2.5|4.1|5.4|8|2.2|8.5|3.2|10.1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9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2.9|2.2|6|2.2|2.3|5.4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5|2.1|7.6|1.9|1.9|6|2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6|0.9|6.2|11.5|2.3|2.3|6.9|9.6|1.8|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.1|1.5|6.4|8.8|2.2|4.8|6.2|2.7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0.9|5.9|6.6|5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.2|6.3|6.5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.2|2.1|1.9|8.1|1.5|1.4|1.5|5.5|1.5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.2|1.1|2.5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7|2.1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7|1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458</Words>
  <Application>Microsoft Office PowerPoint</Application>
  <PresentationFormat>Widescreen</PresentationFormat>
  <Paragraphs>52</Paragraphs>
  <Slides>24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160</cp:revision>
  <dcterms:created xsi:type="dcterms:W3CDTF">2021-05-04T15:06:01Z</dcterms:created>
  <dcterms:modified xsi:type="dcterms:W3CDTF">2023-08-09T02:49:27Z</dcterms:modified>
</cp:coreProperties>
</file>