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1.wav" ContentType="audio/wav"/>
  <Override PartName="/ppt/tags/tag7.xml" ContentType="application/vnd.openxmlformats-officedocument.presentationml.tags+xml"/>
  <Override PartName="/ppt/tags/tag8.xml" ContentType="application/vnd.openxmlformats-officedocument.presentationml.tags+xml"/>
  <Override PartName="/ppt/media/audio4.wav" ContentType="audio/wav"/>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732" r:id="rId4"/>
  </p:sldMasterIdLst>
  <p:sldIdLst>
    <p:sldId id="256" r:id="rId5"/>
    <p:sldId id="285" r:id="rId6"/>
    <p:sldId id="265" r:id="rId7"/>
    <p:sldId id="295" r:id="rId8"/>
    <p:sldId id="260" r:id="rId9"/>
    <p:sldId id="266" r:id="rId10"/>
    <p:sldId id="269" r:id="rId11"/>
    <p:sldId id="271" r:id="rId12"/>
    <p:sldId id="294" r:id="rId13"/>
    <p:sldId id="287" r:id="rId14"/>
    <p:sldId id="275" r:id="rId15"/>
    <p:sldId id="290" r:id="rId16"/>
    <p:sldId id="281" r:id="rId17"/>
    <p:sldId id="293" r:id="rId18"/>
    <p:sldId id="282" r:id="rId19"/>
    <p:sldId id="292" r:id="rId20"/>
    <p:sldId id="28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1" d="100"/>
          <a:sy n="101" d="100"/>
        </p:scale>
        <p:origin x="126" y="14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02993C-EF06-400C-993A-144EC58D424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70490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2993C-EF06-400C-993A-144EC58D424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1806318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2993C-EF06-400C-993A-144EC58D424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374004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145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85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47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573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108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402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799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199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02993C-EF06-400C-993A-144EC58D424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326229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731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53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87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346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54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60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021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464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780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52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02993C-EF06-400C-993A-144EC58D424C}" type="datetimeFigureOut">
              <a:rPr lang="en-US" smtClean="0"/>
              <a:t>8/9/2023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1907109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913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65722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636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0900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772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11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645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352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176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219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02993C-EF06-400C-993A-144EC58D424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3338950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281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37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014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380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6401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02993C-EF06-400C-993A-144EC58D424C}" type="datetimeFigureOut">
              <a:rPr lang="en-US" smtClean="0"/>
              <a:t>8/9/2023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108745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02993C-EF06-400C-993A-144EC58D424C}" type="datetimeFigureOut">
              <a:rPr lang="en-US" smtClean="0"/>
              <a:t>8/9/2023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4999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2993C-EF06-400C-993A-144EC58D424C}" type="datetimeFigureOut">
              <a:rPr lang="en-US" smtClean="0"/>
              <a:t>8/9/2023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9453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2993C-EF06-400C-993A-144EC58D424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67416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02993C-EF06-400C-993A-144EC58D424C}" type="datetimeFigureOut">
              <a:rPr lang="en-US" smtClean="0"/>
              <a:t>8/9/2023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B9EAA-7232-4E05-8DA9-EC37B261F74E}" type="slidenum">
              <a:rPr lang="en-US" smtClean="0"/>
              <a:t>‹#›</a:t>
            </a:fld>
            <a:endParaRPr lang="en-US"/>
          </a:p>
        </p:txBody>
      </p:sp>
    </p:spTree>
    <p:extLst>
      <p:ext uri="{BB962C8B-B14F-4D97-AF65-F5344CB8AC3E}">
        <p14:creationId xmlns:p14="http://schemas.microsoft.com/office/powerpoint/2010/main" val="2772986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2993C-EF06-400C-993A-144EC58D424C}" type="datetimeFigureOut">
              <a:rPr lang="en-US" smtClean="0"/>
              <a:t>8/9/2023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5B9EAA-7232-4E05-8DA9-EC37B261F74E}" type="slidenum">
              <a:rPr lang="en-US" smtClean="0"/>
              <a:t>‹#›</a:t>
            </a:fld>
            <a:endParaRPr lang="en-US"/>
          </a:p>
        </p:txBody>
      </p:sp>
    </p:spTree>
    <p:extLst>
      <p:ext uri="{BB962C8B-B14F-4D97-AF65-F5344CB8AC3E}">
        <p14:creationId xmlns:p14="http://schemas.microsoft.com/office/powerpoint/2010/main" val="2714779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0379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2353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2319AE-0C88-4539-87AD-21303ABBF8D4}" type="datetimeFigureOut">
              <a:rPr lang="en-US" smtClean="0">
                <a:solidFill>
                  <a:prstClr val="black">
                    <a:tint val="75000"/>
                  </a:prstClr>
                </a:solidFill>
              </a:rPr>
              <a:pPr/>
              <a:t>8/9/2023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A668B-1C80-4C85-A98F-E746D50727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56309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2.jpg"/><Relationship Id="rId12" Type="http://schemas.openxmlformats.org/officeDocument/2006/relationships/image" Target="../media/image18.jpe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21.jpg"/><Relationship Id="rId11" Type="http://schemas.openxmlformats.org/officeDocument/2006/relationships/image" Target="../media/image26.gif"/><Relationship Id="rId5" Type="http://schemas.openxmlformats.org/officeDocument/2006/relationships/audio" Target="../media/audio3.wav"/><Relationship Id="rId10" Type="http://schemas.openxmlformats.org/officeDocument/2006/relationships/image" Target="../media/image25.jpeg"/><Relationship Id="rId4" Type="http://schemas.openxmlformats.org/officeDocument/2006/relationships/audio" Target="../media/audio2.wav"/><Relationship Id="rId9" Type="http://schemas.openxmlformats.org/officeDocument/2006/relationships/image" Target="../media/image24.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5.wav"/><Relationship Id="rId7" Type="http://schemas.openxmlformats.org/officeDocument/2006/relationships/image" Target="../media/image19.jpe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22.jpg"/><Relationship Id="rId12"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21.jpg"/><Relationship Id="rId11" Type="http://schemas.openxmlformats.org/officeDocument/2006/relationships/image" Target="../media/image19.jpe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4.wav"/><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13.jpg"/><Relationship Id="rId3" Type="http://schemas.openxmlformats.org/officeDocument/2006/relationships/audio" Target="../media/audio1.wav"/><Relationship Id="rId7" Type="http://schemas.openxmlformats.org/officeDocument/2006/relationships/image" Target="../media/image22.jpg"/><Relationship Id="rId12"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21.jpg"/><Relationship Id="rId11" Type="http://schemas.microsoft.com/office/2007/relationships/hdphoto" Target="../media/hdphoto2.wdp"/><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31.jp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5.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1.wma"/><Relationship Id="rId2" Type="http://schemas.microsoft.com/office/2007/relationships/media" Target="../media/media1.wm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098799" y="296047"/>
            <a:ext cx="6377580" cy="830997"/>
          </a:xfrm>
          <a:prstGeom prst="rect">
            <a:avLst/>
          </a:prstGeom>
          <a:noFill/>
        </p:spPr>
        <p:txBody>
          <a:bodyPr wrap="none" rtlCol="0">
            <a:spAutoFit/>
          </a:bodyPr>
          <a:lstStyle/>
          <a:p>
            <a:pPr algn="ctr"/>
            <a:r>
              <a:rPr lang="en-US" sz="2400" dirty="0" smtClean="0">
                <a:solidFill>
                  <a:srgbClr val="0070C0"/>
                </a:solidFill>
              </a:rPr>
              <a:t>PHÒNG GIÁO DỤC VÀ ĐÀO TẠO QUẬN LONG BIÊN</a:t>
            </a:r>
          </a:p>
          <a:p>
            <a:pPr algn="ctr"/>
            <a:r>
              <a:rPr lang="en-US" sz="2400" dirty="0" smtClean="0">
                <a:solidFill>
                  <a:srgbClr val="0070C0"/>
                </a:solidFill>
              </a:rPr>
              <a:t>TRƯỜNG MẦM NON NẮNG MAI</a:t>
            </a:r>
            <a:endParaRPr lang="en-US" sz="2400" dirty="0">
              <a:solidFill>
                <a:srgbClr val="0070C0"/>
              </a:solidFill>
            </a:endParaRPr>
          </a:p>
        </p:txBody>
      </p:sp>
      <p:sp>
        <p:nvSpPr>
          <p:cNvPr id="6" name="TextBox 5"/>
          <p:cNvSpPr txBox="1"/>
          <p:nvPr/>
        </p:nvSpPr>
        <p:spPr>
          <a:xfrm>
            <a:off x="3011636" y="2531416"/>
            <a:ext cx="7041864" cy="646331"/>
          </a:xfrm>
          <a:prstGeom prst="rect">
            <a:avLst/>
          </a:prstGeom>
          <a:noFill/>
        </p:spPr>
        <p:txBody>
          <a:bodyPr wrap="none" rtlCol="0">
            <a:spAutoFit/>
          </a:bodyPr>
          <a:lstStyle/>
          <a:p>
            <a:r>
              <a:rPr lang="en-US" sz="3600" b="1" smtClean="0">
                <a:solidFill>
                  <a:srgbClr val="00B0F0"/>
                </a:solidFill>
              </a:rPr>
              <a:t>LĨNH VỰC: PHÁT TRIỂN NHẬN THỨC</a:t>
            </a:r>
          </a:p>
        </p:txBody>
      </p:sp>
      <p:sp>
        <p:nvSpPr>
          <p:cNvPr id="7" name="TextBox 6"/>
          <p:cNvSpPr txBox="1"/>
          <p:nvPr/>
        </p:nvSpPr>
        <p:spPr>
          <a:xfrm>
            <a:off x="3684782" y="3209802"/>
            <a:ext cx="5961888" cy="646331"/>
          </a:xfrm>
          <a:prstGeom prst="rect">
            <a:avLst/>
          </a:prstGeom>
          <a:noFill/>
        </p:spPr>
        <p:txBody>
          <a:bodyPr wrap="none" rtlCol="0">
            <a:spAutoFit/>
          </a:bodyPr>
          <a:lstStyle/>
          <a:p>
            <a:r>
              <a:rPr lang="en-US" sz="3600" b="1" i="1" smtClean="0">
                <a:solidFill>
                  <a:srgbClr val="FF0000"/>
                </a:solidFill>
              </a:rPr>
              <a:t>Khám phá: Hội Gióng Sóc Sơn </a:t>
            </a:r>
            <a:endParaRPr lang="en-US" sz="3600" b="1" i="1">
              <a:solidFill>
                <a:srgbClr val="FF0000"/>
              </a:solidFill>
            </a:endParaRPr>
          </a:p>
        </p:txBody>
      </p:sp>
      <p:sp>
        <p:nvSpPr>
          <p:cNvPr id="8" name="TextBox 7"/>
          <p:cNvSpPr txBox="1"/>
          <p:nvPr/>
        </p:nvSpPr>
        <p:spPr>
          <a:xfrm>
            <a:off x="3960257" y="4072584"/>
            <a:ext cx="4903093" cy="523220"/>
          </a:xfrm>
          <a:prstGeom prst="rect">
            <a:avLst/>
          </a:prstGeom>
          <a:noFill/>
        </p:spPr>
        <p:txBody>
          <a:bodyPr wrap="square" rtlCol="0">
            <a:spAutoFit/>
          </a:bodyPr>
          <a:lstStyle/>
          <a:p>
            <a:r>
              <a:rPr lang="en-US" sz="2800" dirty="0" err="1" smtClean="0">
                <a:latin typeface=".VnAristote" panose="020B7200000000000000" pitchFamily="34" charset="0"/>
              </a:rPr>
              <a:t>Lứa</a:t>
            </a:r>
            <a:r>
              <a:rPr lang="en-US" sz="2800" dirty="0" smtClean="0">
                <a:latin typeface=".VnAristote" panose="020B7200000000000000" pitchFamily="34" charset="0"/>
              </a:rPr>
              <a:t> </a:t>
            </a:r>
            <a:r>
              <a:rPr lang="en-US" sz="2800" dirty="0" err="1" smtClean="0">
                <a:latin typeface=".VnAristote" panose="020B7200000000000000" pitchFamily="34" charset="0"/>
              </a:rPr>
              <a:t>tuổi</a:t>
            </a:r>
            <a:r>
              <a:rPr lang="en-US" sz="2800" dirty="0" smtClean="0">
                <a:latin typeface=".VnAristote" panose="020B7200000000000000" pitchFamily="34" charset="0"/>
              </a:rPr>
              <a:t>: </a:t>
            </a:r>
            <a:r>
              <a:rPr lang="en-US" sz="2800" dirty="0" err="1" smtClean="0">
                <a:latin typeface=".VnAristote" panose="020B7200000000000000" pitchFamily="34" charset="0"/>
              </a:rPr>
              <a:t>Lớp</a:t>
            </a:r>
            <a:r>
              <a:rPr lang="en-US" sz="2800" dirty="0" smtClean="0">
                <a:latin typeface=".VnAristote" panose="020B7200000000000000" pitchFamily="34" charset="0"/>
              </a:rPr>
              <a:t> MGN 4 – 5 </a:t>
            </a:r>
            <a:r>
              <a:rPr lang="en-US" sz="2800" dirty="0" err="1" smtClean="0">
                <a:latin typeface=".VnAristote" panose="020B7200000000000000" pitchFamily="34" charset="0"/>
              </a:rPr>
              <a:t>tuổi</a:t>
            </a:r>
            <a:endParaRPr lang="en-US" sz="2800" dirty="0">
              <a:latin typeface=".VnAristote" panose="020B7200000000000000" pitchFamily="34" charset="0"/>
            </a:endParaRPr>
          </a:p>
        </p:txBody>
      </p:sp>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795" y="1116987"/>
            <a:ext cx="1271587" cy="119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417867"/>
      </p:ext>
    </p:extLst>
  </p:cSld>
  <p:clrMapOvr>
    <a:masterClrMapping/>
  </p:clrMapOvr>
  <p:transition spd="slow" advTm="21905">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82160" y="558800"/>
            <a:ext cx="2302875" cy="707886"/>
          </a:xfrm>
          <a:prstGeom prst="rect">
            <a:avLst/>
          </a:prstGeom>
          <a:noFill/>
        </p:spPr>
        <p:txBody>
          <a:bodyPr wrap="none" rtlCol="0">
            <a:spAutoFit/>
          </a:bodyPr>
          <a:lstStyle/>
          <a:p>
            <a:r>
              <a:rPr lang="en-US" sz="4000" u="sng" smtClean="0">
                <a:solidFill>
                  <a:srgbClr val="FF0000"/>
                </a:solidFill>
              </a:rPr>
              <a:t>GIÁO DỤC</a:t>
            </a:r>
            <a:endParaRPr lang="en-US" sz="4000" u="sng">
              <a:solidFill>
                <a:srgbClr val="FF0000"/>
              </a:solidFill>
            </a:endParaRPr>
          </a:p>
        </p:txBody>
      </p:sp>
      <p:sp>
        <p:nvSpPr>
          <p:cNvPr id="5" name="TextBox 4"/>
          <p:cNvSpPr txBox="1"/>
          <p:nvPr/>
        </p:nvSpPr>
        <p:spPr>
          <a:xfrm>
            <a:off x="1087120" y="1686560"/>
            <a:ext cx="10281919" cy="4031873"/>
          </a:xfrm>
          <a:prstGeom prst="rect">
            <a:avLst/>
          </a:prstGeom>
          <a:noFill/>
        </p:spPr>
        <p:txBody>
          <a:bodyPr wrap="square" rtlCol="0">
            <a:spAutoFit/>
          </a:bodyPr>
          <a:lstStyle/>
          <a:p>
            <a:r>
              <a:rPr lang="en-US" sz="2400" smtClean="0"/>
              <a:t>      </a:t>
            </a:r>
            <a:r>
              <a:rPr lang="en-US" sz="2800" smtClean="0"/>
              <a:t>Các con ạ! Hội gióng đền Sóc là  1 lễ hội cổ truyền của dân tộc  mang nhiều ý nghĩa tốt đẹp đấy. Vì vậy mà khi chúng mình được đi lễ hội chúng mình chú ý giữ gìn vệ sinh chung, không chen lấn xô đẩy, không bẻ cành hái hoa nhé!</a:t>
            </a:r>
          </a:p>
          <a:p>
            <a:r>
              <a:rPr lang="en-US" sz="2800" smtClean="0"/>
              <a:t>    Nhưng do năm nay có dịch covid-19 đấy vì vậy mà con cũng nhắc nhở ông bà bố mẹ hạn chế đi lễ hội, đi chùa để góp phần vào phòng chống dịch covid. Các con có đồng ý không nào?</a:t>
            </a:r>
          </a:p>
          <a:p>
            <a:endParaRPr lang="en-US" sz="6000"/>
          </a:p>
        </p:txBody>
      </p:sp>
    </p:spTree>
    <p:extLst>
      <p:ext uri="{BB962C8B-B14F-4D97-AF65-F5344CB8AC3E}">
        <p14:creationId xmlns:p14="http://schemas.microsoft.com/office/powerpoint/2010/main" val="1153640571"/>
      </p:ext>
    </p:extLst>
  </p:cSld>
  <p:clrMapOvr>
    <a:masterClrMapping/>
  </p:clrMapOvr>
  <mc:AlternateContent xmlns:mc="http://schemas.openxmlformats.org/markup-compatibility/2006" xmlns:p14="http://schemas.microsoft.com/office/powerpoint/2010/main">
    <mc:Choice Requires="p14">
      <p:transition spd="slow" p14:dur="2000" advTm="33931"/>
    </mc:Choice>
    <mc:Fallback xmlns="">
      <p:transition spd="slow" advTm="3393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2540616" y="210533"/>
            <a:ext cx="8873904" cy="707886"/>
          </a:xfrm>
          <a:prstGeom prst="rect">
            <a:avLst/>
          </a:prstGeom>
          <a:noFill/>
        </p:spPr>
        <p:txBody>
          <a:bodyPr wrap="none" rtlCol="0">
            <a:spAutoFit/>
          </a:bodyPr>
          <a:lstStyle/>
          <a:p>
            <a:r>
              <a:rPr lang="en-US" sz="4000" b="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TRÒ </a:t>
            </a:r>
            <a:r>
              <a:rPr lang="en-US" sz="4000" b="1" smtClean="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CHƠI: THỬ TÀI THÔNG MINH</a:t>
            </a:r>
            <a:endParaRPr lang="en-US" sz="4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endParaRPr>
          </a:p>
        </p:txBody>
      </p:sp>
      <p:pic>
        <p:nvPicPr>
          <p:cNvPr id="1026" name="Picture 2" descr="Dân Nhật Tân tiết lộ cách để hoa đào được tươi lâu trong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857" y="1070646"/>
            <a:ext cx="3822012" cy="25756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Ngày xuân, nói chuyện hoa mai làm thuốc -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3799" y="1036811"/>
            <a:ext cx="4046714" cy="26095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30" name="Picture 6" descr="Bánh chưng xanh - hồn của Tết Việ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151" y="3892668"/>
            <a:ext cx="3822012" cy="26636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 name="Picture 8"/>
          <p:cNvPicPr>
            <a:picLocks noChangeAspect="1"/>
          </p:cNvPicPr>
          <p:nvPr/>
        </p:nvPicPr>
        <p:blipFill>
          <a:blip r:embed="rId7"/>
          <a:stretch>
            <a:fillRect/>
          </a:stretch>
        </p:blipFill>
        <p:spPr>
          <a:xfrm>
            <a:off x="917527" y="4355470"/>
            <a:ext cx="1835055" cy="2200847"/>
          </a:xfrm>
          <a:prstGeom prst="rect">
            <a:avLst/>
          </a:prstGeom>
        </p:spPr>
      </p:pic>
    </p:spTree>
    <p:custDataLst>
      <p:tags r:id="rId1"/>
    </p:custDataLst>
    <p:extLst>
      <p:ext uri="{BB962C8B-B14F-4D97-AF65-F5344CB8AC3E}">
        <p14:creationId xmlns:p14="http://schemas.microsoft.com/office/powerpoint/2010/main" val="4243308306"/>
      </p:ext>
    </p:extLst>
  </p:cSld>
  <p:clrMapOvr>
    <a:masterClrMapping/>
  </p:clrMapOvr>
  <mc:AlternateContent xmlns:mc="http://schemas.openxmlformats.org/markup-compatibility/2006" xmlns:p14="http://schemas.microsoft.com/office/powerpoint/2010/main">
    <mc:Choice Requires="p14">
      <p:transition spd="slow" p14:dur="1500" advTm="28238">
        <p14:window dir="vert"/>
      </p:transition>
    </mc:Choice>
    <mc:Fallback xmlns="">
      <p:transition spd="slow" advTm="282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5000" fill="hold" nodeType="withEffect">
                                  <p:stCondLst>
                                    <p:cond delay="0"/>
                                  </p:stCondLst>
                                  <p:childTnLst>
                                    <p:animEffect transition="out" filter="fade">
                                      <p:cBhvr>
                                        <p:cTn id="9" dur="500" tmFilter="0, 0; .2, .5; .8, .5; 1, 0"/>
                                        <p:tgtEl>
                                          <p:spTgt spid="4">
                                            <p:txEl>
                                              <p:pRg st="0" end="0"/>
                                            </p:txEl>
                                          </p:spTgt>
                                        </p:tgtEl>
                                      </p:cBhvr>
                                    </p:animEffect>
                                    <p:animScale>
                                      <p:cBhvr>
                                        <p:cTn id="10" dur="250" autoRev="1" fill="hold"/>
                                        <p:tgtEl>
                                          <p:spTgt spid="4">
                                            <p:txEl>
                                              <p:pRg st="0" end="0"/>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026"/>
                                        </p:tgtEl>
                                      </p:cBhvr>
                                    </p:animEffect>
                                    <p:animScale>
                                      <p:cBhvr>
                                        <p:cTn id="15" dur="250" autoRev="1" fill="hold"/>
                                        <p:tgtEl>
                                          <p:spTgt spid="102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1028"/>
                                        </p:tgtEl>
                                      </p:cBhvr>
                                    </p:animEffect>
                                    <p:animScale>
                                      <p:cBhvr>
                                        <p:cTn id="20" dur="250" autoRev="1" fill="hold"/>
                                        <p:tgtEl>
                                          <p:spTgt spid="102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30"/>
                                        </p:tgtEl>
                                      </p:cBhvr>
                                    </p:animEffect>
                                    <p:animScale>
                                      <p:cBhvr>
                                        <p:cTn id="25" dur="250" autoRev="1" fill="hold"/>
                                        <p:tgtEl>
                                          <p:spTgt spid="1030"/>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mod="1"/>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17909" y="573352"/>
            <a:ext cx="9261475" cy="584775"/>
          </a:xfrm>
          <a:prstGeom prst="rect">
            <a:avLst/>
          </a:prstGeom>
          <a:noFill/>
        </p:spPr>
        <p:txBody>
          <a:bodyPr wrap="square" rtlCol="0">
            <a:spAutoFit/>
          </a:bodyPr>
          <a:lstStyle/>
          <a:p>
            <a:r>
              <a:rPr lang="en-US" sz="3200" b="1">
                <a:solidFill>
                  <a:srgbClr val="002060"/>
                </a:solidFill>
              </a:rPr>
              <a:t>Hội gióng ở đền Sóc Sơn tưởng nhớ công đức của ai? </a:t>
            </a:r>
            <a:endParaRPr lang="en-US" sz="3200" b="1" dirty="0">
              <a:solidFill>
                <a:srgbClr val="002060"/>
              </a:solidFill>
            </a:endParaRPr>
          </a:p>
        </p:txBody>
      </p:sp>
      <p:sp>
        <p:nvSpPr>
          <p:cNvPr id="6" name="TextBox 5"/>
          <p:cNvSpPr txBox="1"/>
          <p:nvPr/>
        </p:nvSpPr>
        <p:spPr>
          <a:xfrm>
            <a:off x="1385889" y="3939738"/>
            <a:ext cx="2538411" cy="523220"/>
          </a:xfrm>
          <a:prstGeom prst="rect">
            <a:avLst/>
          </a:prstGeom>
          <a:noFill/>
        </p:spPr>
        <p:txBody>
          <a:bodyPr wrap="square" rtlCol="0">
            <a:spAutoFit/>
          </a:bodyPr>
          <a:lstStyle/>
          <a:p>
            <a:r>
              <a:rPr lang="en-US" sz="2800" b="1">
                <a:solidFill>
                  <a:srgbClr val="002060"/>
                </a:solidFill>
              </a:rPr>
              <a:t>A. Thánh Gióng</a:t>
            </a:r>
            <a:endParaRPr lang="en-US" sz="2800" b="1" dirty="0">
              <a:solidFill>
                <a:srgbClr val="002060"/>
              </a:solidFill>
            </a:endParaRPr>
          </a:p>
        </p:txBody>
      </p:sp>
      <p:sp>
        <p:nvSpPr>
          <p:cNvPr id="7" name="TextBox 6"/>
          <p:cNvSpPr txBox="1"/>
          <p:nvPr/>
        </p:nvSpPr>
        <p:spPr>
          <a:xfrm>
            <a:off x="5181600" y="3899156"/>
            <a:ext cx="2624351" cy="523220"/>
          </a:xfrm>
          <a:prstGeom prst="rect">
            <a:avLst/>
          </a:prstGeom>
          <a:noFill/>
        </p:spPr>
        <p:txBody>
          <a:bodyPr wrap="square" rtlCol="0">
            <a:spAutoFit/>
          </a:bodyPr>
          <a:lstStyle/>
          <a:p>
            <a:r>
              <a:rPr lang="en-US" sz="2800" b="1" dirty="0">
                <a:solidFill>
                  <a:srgbClr val="002060"/>
                </a:solidFill>
              </a:rPr>
              <a:t>B</a:t>
            </a:r>
            <a:r>
              <a:rPr lang="en-US" sz="2800" b="1">
                <a:solidFill>
                  <a:srgbClr val="002060"/>
                </a:solidFill>
              </a:rPr>
              <a:t>. Vua Hùng</a:t>
            </a:r>
            <a:endParaRPr lang="en-US" sz="2800" b="1" dirty="0">
              <a:solidFill>
                <a:srgbClr val="002060"/>
              </a:solidFill>
            </a:endParaRPr>
          </a:p>
        </p:txBody>
      </p:sp>
      <p:sp>
        <p:nvSpPr>
          <p:cNvPr id="8" name="TextBox 7"/>
          <p:cNvSpPr txBox="1"/>
          <p:nvPr/>
        </p:nvSpPr>
        <p:spPr>
          <a:xfrm>
            <a:off x="8760474" y="3923076"/>
            <a:ext cx="2095500" cy="523220"/>
          </a:xfrm>
          <a:prstGeom prst="rect">
            <a:avLst/>
          </a:prstGeom>
          <a:noFill/>
        </p:spPr>
        <p:txBody>
          <a:bodyPr wrap="square" rtlCol="0">
            <a:spAutoFit/>
          </a:bodyPr>
          <a:lstStyle/>
          <a:p>
            <a:r>
              <a:rPr lang="en-US" sz="2800" b="1" dirty="0">
                <a:solidFill>
                  <a:srgbClr val="002060"/>
                </a:solidFill>
              </a:rPr>
              <a:t>C</a:t>
            </a:r>
            <a:r>
              <a:rPr lang="en-US" sz="2800" b="1">
                <a:solidFill>
                  <a:srgbClr val="002060"/>
                </a:solidFill>
              </a:rPr>
              <a:t>. Vua Lê Lợi</a:t>
            </a:r>
            <a:endParaRPr lang="en-US" sz="2800" b="1" dirty="0">
              <a:solidFill>
                <a:srgbClr val="002060"/>
              </a:solidFill>
            </a:endParaRPr>
          </a:p>
        </p:txBody>
      </p:sp>
      <p:pic>
        <p:nvPicPr>
          <p:cNvPr id="12" name="Picture 11"/>
          <p:cNvPicPr>
            <a:picLocks noChangeAspect="1"/>
          </p:cNvPicPr>
          <p:nvPr/>
        </p:nvPicPr>
        <p:blipFill>
          <a:blip r:embed="rId7">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2135576" y="4738765"/>
            <a:ext cx="1704976" cy="1623434"/>
          </a:xfrm>
          <a:prstGeom prst="rect">
            <a:avLst/>
          </a:prstGeom>
        </p:spPr>
      </p:pic>
      <p:pic>
        <p:nvPicPr>
          <p:cNvPr id="38" name="Picture 6" descr="C:\Users\Computer\Pictures\12046755_138056383211771_3099081784999887315_n.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15600" y="162041"/>
            <a:ext cx="1215803" cy="91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49"/>
          <p:cNvSpPr/>
          <p:nvPr/>
        </p:nvSpPr>
        <p:spPr>
          <a:xfrm>
            <a:off x="7002755" y="4867211"/>
            <a:ext cx="1681076" cy="1633601"/>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p:cNvSpPr/>
          <p:nvPr/>
        </p:nvSpPr>
        <p:spPr>
          <a:xfrm>
            <a:off x="7137274" y="4963054"/>
            <a:ext cx="1412038" cy="14419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TextBox 51"/>
          <p:cNvSpPr txBox="1"/>
          <p:nvPr/>
        </p:nvSpPr>
        <p:spPr>
          <a:xfrm>
            <a:off x="7002755" y="4899438"/>
            <a:ext cx="1909046" cy="1446550"/>
          </a:xfrm>
          <a:prstGeom prst="rect">
            <a:avLst/>
          </a:prstGeom>
          <a:noFill/>
        </p:spPr>
        <p:txBody>
          <a:bodyPr wrap="square" rtlCol="0">
            <a:spAutoFit/>
          </a:bodyPr>
          <a:lstStyle/>
          <a:p>
            <a:pPr algn="ctr"/>
            <a:r>
              <a:rPr lang="en-US" sz="8800" b="1" dirty="0">
                <a:solidFill>
                  <a:srgbClr val="FF0000"/>
                </a:solidFill>
              </a:rPr>
              <a:t>4</a:t>
            </a:r>
          </a:p>
        </p:txBody>
      </p:sp>
      <p:sp>
        <p:nvSpPr>
          <p:cNvPr id="53" name="TextBox 52"/>
          <p:cNvSpPr txBox="1"/>
          <p:nvPr/>
        </p:nvSpPr>
        <p:spPr>
          <a:xfrm>
            <a:off x="6908800" y="5045761"/>
            <a:ext cx="1909046" cy="1446550"/>
          </a:xfrm>
          <a:prstGeom prst="rect">
            <a:avLst/>
          </a:prstGeom>
          <a:noFill/>
        </p:spPr>
        <p:txBody>
          <a:bodyPr wrap="square" rtlCol="0">
            <a:spAutoFit/>
          </a:bodyPr>
          <a:lstStyle/>
          <a:p>
            <a:pPr algn="ctr"/>
            <a:r>
              <a:rPr lang="en-US" sz="8800" b="1" dirty="0">
                <a:solidFill>
                  <a:srgbClr val="FF0000"/>
                </a:solidFill>
              </a:rPr>
              <a:t>3</a:t>
            </a:r>
          </a:p>
        </p:txBody>
      </p:sp>
      <p:sp>
        <p:nvSpPr>
          <p:cNvPr id="54" name="TextBox 53"/>
          <p:cNvSpPr txBox="1"/>
          <p:nvPr/>
        </p:nvSpPr>
        <p:spPr>
          <a:xfrm>
            <a:off x="6864959" y="4932277"/>
            <a:ext cx="1909046" cy="1446550"/>
          </a:xfrm>
          <a:prstGeom prst="rect">
            <a:avLst/>
          </a:prstGeom>
          <a:noFill/>
        </p:spPr>
        <p:txBody>
          <a:bodyPr wrap="square" rtlCol="0">
            <a:spAutoFit/>
          </a:bodyPr>
          <a:lstStyle/>
          <a:p>
            <a:pPr algn="ctr"/>
            <a:r>
              <a:rPr lang="en-US" sz="8800" b="1" dirty="0">
                <a:solidFill>
                  <a:srgbClr val="FF0000"/>
                </a:solidFill>
              </a:rPr>
              <a:t>2</a:t>
            </a:r>
          </a:p>
        </p:txBody>
      </p:sp>
      <p:sp>
        <p:nvSpPr>
          <p:cNvPr id="55" name="TextBox 54"/>
          <p:cNvSpPr txBox="1"/>
          <p:nvPr/>
        </p:nvSpPr>
        <p:spPr>
          <a:xfrm>
            <a:off x="6851428" y="4756801"/>
            <a:ext cx="1909046" cy="1446550"/>
          </a:xfrm>
          <a:prstGeom prst="rect">
            <a:avLst/>
          </a:prstGeom>
          <a:noFill/>
        </p:spPr>
        <p:txBody>
          <a:bodyPr wrap="square" rtlCol="0">
            <a:spAutoFit/>
          </a:bodyPr>
          <a:lstStyle/>
          <a:p>
            <a:pPr algn="ctr"/>
            <a:r>
              <a:rPr lang="en-US" sz="8800" b="1" dirty="0">
                <a:solidFill>
                  <a:srgbClr val="FF0000"/>
                </a:solidFill>
              </a:rPr>
              <a:t>1</a:t>
            </a:r>
          </a:p>
        </p:txBody>
      </p:sp>
      <p:sp>
        <p:nvSpPr>
          <p:cNvPr id="56" name="TextBox 55"/>
          <p:cNvSpPr txBox="1"/>
          <p:nvPr/>
        </p:nvSpPr>
        <p:spPr>
          <a:xfrm>
            <a:off x="7145184" y="4926109"/>
            <a:ext cx="1909046" cy="1446550"/>
          </a:xfrm>
          <a:prstGeom prst="rect">
            <a:avLst/>
          </a:prstGeom>
          <a:noFill/>
        </p:spPr>
        <p:txBody>
          <a:bodyPr wrap="square" rtlCol="0">
            <a:spAutoFit/>
          </a:bodyPr>
          <a:lstStyle/>
          <a:p>
            <a:pPr algn="ctr"/>
            <a:r>
              <a:rPr lang="en-US" sz="8800" b="1" dirty="0">
                <a:solidFill>
                  <a:srgbClr val="FF0000"/>
                </a:solidFill>
              </a:rPr>
              <a:t>0</a:t>
            </a:r>
          </a:p>
        </p:txBody>
      </p:sp>
      <p:grpSp>
        <p:nvGrpSpPr>
          <p:cNvPr id="57" name="Group 56"/>
          <p:cNvGrpSpPr/>
          <p:nvPr/>
        </p:nvGrpSpPr>
        <p:grpSpPr>
          <a:xfrm>
            <a:off x="7271479" y="5346687"/>
            <a:ext cx="1371599" cy="727542"/>
            <a:chOff x="2133600" y="2209798"/>
            <a:chExt cx="2819400" cy="1676400"/>
          </a:xfrm>
        </p:grpSpPr>
        <p:sp>
          <p:nvSpPr>
            <p:cNvPr id="58" name="Pentagon 57"/>
            <p:cNvSpPr/>
            <p:nvPr/>
          </p:nvSpPr>
          <p:spPr>
            <a:xfrm>
              <a:off x="2133600" y="2209798"/>
              <a:ext cx="2819400" cy="1676400"/>
            </a:xfrm>
            <a:prstGeom prst="homePlate">
              <a:avLst/>
            </a:prstGeom>
            <a:solidFill>
              <a:srgbClr val="006600"/>
            </a:solidFill>
            <a:ln>
              <a:solidFill>
                <a:srgbClr val="0066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TextBox 58"/>
            <p:cNvSpPr txBox="1"/>
            <p:nvPr/>
          </p:nvSpPr>
          <p:spPr>
            <a:xfrm>
              <a:off x="2731035" y="2657950"/>
              <a:ext cx="1752064" cy="709178"/>
            </a:xfrm>
            <a:prstGeom prst="rect">
              <a:avLst/>
            </a:prstGeom>
            <a:noFill/>
            <a:ln>
              <a:solidFill>
                <a:srgbClr val="006600"/>
              </a:solidFill>
            </a:ln>
            <a:scene3d>
              <a:camera prst="orthographicFront"/>
              <a:lightRig rig="threePt" dir="t"/>
            </a:scene3d>
            <a:sp3d>
              <a:bevelT w="114300" prst="artDeco"/>
            </a:sp3d>
          </p:spPr>
          <p:txBody>
            <a:bodyPr wrap="square" rtlCol="0">
              <a:spAutoFit/>
            </a:bodyPr>
            <a:lstStyle/>
            <a:p>
              <a:r>
                <a:rPr lang="en-US" sz="1400" b="1" dirty="0" err="1">
                  <a:solidFill>
                    <a:prstClr val="white"/>
                  </a:solidFill>
                  <a:latin typeface="Times New Roman" panose="02020603050405020304" pitchFamily="18" charset="0"/>
                  <a:cs typeface="Times New Roman" panose="02020603050405020304" pitchFamily="18" charset="0"/>
                </a:rPr>
                <a:t>Bắt</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err="1">
                  <a:solidFill>
                    <a:prstClr val="white"/>
                  </a:solidFill>
                  <a:latin typeface="Times New Roman" panose="02020603050405020304" pitchFamily="18" charset="0"/>
                  <a:cs typeface="Times New Roman" panose="02020603050405020304" pitchFamily="18" charset="0"/>
                </a:rPr>
                <a:t>đầu</a:t>
              </a:r>
              <a:endParaRPr lang="en-US" sz="1400" b="1" dirty="0">
                <a:solidFill>
                  <a:prstClr val="white"/>
                </a:solidFill>
                <a:latin typeface="Times New Roman" panose="02020603050405020304" pitchFamily="18" charset="0"/>
                <a:cs typeface="Times New Roman" panose="02020603050405020304" pitchFamily="18" charset="0"/>
              </a:endParaRPr>
            </a:p>
          </p:txBody>
        </p:sp>
      </p:grpSp>
      <p:sp>
        <p:nvSpPr>
          <p:cNvPr id="60" name="TextBox 59"/>
          <p:cNvSpPr txBox="1"/>
          <p:nvPr/>
        </p:nvSpPr>
        <p:spPr>
          <a:xfrm>
            <a:off x="6888770" y="4932277"/>
            <a:ext cx="1909046" cy="1446550"/>
          </a:xfrm>
          <a:prstGeom prst="rect">
            <a:avLst/>
          </a:prstGeom>
          <a:noFill/>
        </p:spPr>
        <p:txBody>
          <a:bodyPr wrap="square" rtlCol="0">
            <a:spAutoFit/>
          </a:bodyPr>
          <a:lstStyle/>
          <a:p>
            <a:pPr algn="ctr"/>
            <a:r>
              <a:rPr lang="en-US" sz="8800" b="1" dirty="0">
                <a:solidFill>
                  <a:srgbClr val="FF0000"/>
                </a:solidFill>
              </a:rPr>
              <a:t>5</a:t>
            </a: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7909" y="1862940"/>
            <a:ext cx="2553979" cy="18835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Kết quả hình ảnh cho vua Hù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4308" y="1888241"/>
            <a:ext cx="2747103" cy="188356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8" name="Picture 4" descr="Kết quả hình ảnh cho vua lê lợ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83831" y="1898040"/>
            <a:ext cx="2349500" cy="18582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203"/>
            <a:ext cx="12191999" cy="6861886"/>
          </a:xfrm>
          <a:prstGeom prst="rect">
            <a:avLst/>
          </a:prstGeom>
        </p:spPr>
      </p:pic>
      <p:pic>
        <p:nvPicPr>
          <p:cNvPr id="9" name="Picture 8"/>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8844" y="4438000"/>
            <a:ext cx="1836702" cy="2200006"/>
          </a:xfrm>
          <a:prstGeom prst="rect">
            <a:avLst/>
          </a:prstGeom>
        </p:spPr>
      </p:pic>
    </p:spTree>
    <p:custDataLst>
      <p:tags r:id="rId1"/>
    </p:custDataLst>
    <p:extLst>
      <p:ext uri="{BB962C8B-B14F-4D97-AF65-F5344CB8AC3E}">
        <p14:creationId xmlns:p14="http://schemas.microsoft.com/office/powerpoint/2010/main" val="1075572319"/>
      </p:ext>
    </p:extLst>
  </p:cSld>
  <p:clrMapOvr>
    <a:masterClrMapping/>
  </p:clrMapOvr>
  <p:transition spd="slow" advTm="53577">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strVal val="ppt_w*0.70"/>
                                          </p:val>
                                        </p:tav>
                                      </p:tavLst>
                                    </p:anim>
                                    <p:anim calcmode="lin" valueType="num">
                                      <p:cBhvr>
                                        <p:cTn id="7" dur="1000"/>
                                        <p:tgtEl>
                                          <p:spTgt spid="4"/>
                                        </p:tgtEl>
                                        <p:attrNameLst>
                                          <p:attrName>ppt_h</p:attrName>
                                        </p:attrNameLst>
                                      </p:cBhvr>
                                      <p:tavLst>
                                        <p:tav tm="0">
                                          <p:val>
                                            <p:strVal val="ppt_h"/>
                                          </p:val>
                                        </p:tav>
                                        <p:tav tm="100000">
                                          <p:val>
                                            <p:strVal val="ppt_h"/>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wheel(1)">
                                      <p:cBhvr>
                                        <p:cTn id="28" dur="2000"/>
                                        <p:tgtEl>
                                          <p:spTgt spid="1026"/>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2000"/>
                                        <p:tgtEl>
                                          <p:spTgt spid="1028"/>
                                        </p:tgtEl>
                                      </p:cBhvr>
                                    </p:animEffect>
                                    <p:anim calcmode="lin" valueType="num">
                                      <p:cBhvr>
                                        <p:cTn id="37" dur="2000" fill="hold"/>
                                        <p:tgtEl>
                                          <p:spTgt spid="1028"/>
                                        </p:tgtEl>
                                        <p:attrNameLst>
                                          <p:attrName>ppt_w</p:attrName>
                                        </p:attrNameLst>
                                      </p:cBhvr>
                                      <p:tavLst>
                                        <p:tav tm="0" fmla="#ppt_w*sin(2.5*pi*$)">
                                          <p:val>
                                            <p:fltVal val="0"/>
                                          </p:val>
                                        </p:tav>
                                        <p:tav tm="100000">
                                          <p:val>
                                            <p:fltVal val="1"/>
                                          </p:val>
                                        </p:tav>
                                      </p:tavLst>
                                    </p:anim>
                                    <p:anim calcmode="lin" valueType="num">
                                      <p:cBhvr>
                                        <p:cTn id="38" dur="2000" fill="hold"/>
                                        <p:tgtEl>
                                          <p:spTgt spid="1028"/>
                                        </p:tgtEl>
                                        <p:attrNameLst>
                                          <p:attrName>ppt_h</p:attrName>
                                        </p:attrNameLst>
                                      </p:cBhvr>
                                      <p:tavLst>
                                        <p:tav tm="0">
                                          <p:val>
                                            <p:strVal val="#ppt_h"/>
                                          </p:val>
                                        </p:tav>
                                        <p:tav tm="100000">
                                          <p:val>
                                            <p:strVal val="#ppt_h"/>
                                          </p:val>
                                        </p:tav>
                                      </p:tavLst>
                                    </p:anim>
                                  </p:childTnLst>
                                </p:cTn>
                              </p:par>
                              <p:par>
                                <p:cTn id="39" presetID="6" presetClass="entr" presetSubtype="16"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in)">
                                      <p:cBhvr>
                                        <p:cTn id="4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57"/>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500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heel(1)">
                                      <p:cBhvr>
                                        <p:cTn id="47" dur="1000"/>
                                        <p:tgtEl>
                                          <p:spTgt spid="51"/>
                                        </p:tgtEl>
                                      </p:cBhvr>
                                    </p:animEffect>
                                  </p:childTnLst>
                                </p:cTn>
                              </p:par>
                              <p:par>
                                <p:cTn id="48" presetID="21" presetClass="entr" presetSubtype="1" repeatCount="5000" fill="hold" grpId="0" nodeType="with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wheel(1)">
                                      <p:cBhvr>
                                        <p:cTn id="50" dur="1000"/>
                                        <p:tgtEl>
                                          <p:spTgt spid="50"/>
                                        </p:tgtEl>
                                      </p:cBhvr>
                                    </p:animEffect>
                                  </p:childTnLst>
                                </p:cTn>
                              </p:par>
                              <p:par>
                                <p:cTn id="51" presetID="10" presetClass="exit" presetSubtype="0" fill="hold" nodeType="withEffect">
                                  <p:stCondLst>
                                    <p:cond delay="0"/>
                                  </p:stCondLst>
                                  <p:childTnLst>
                                    <p:animEffect transition="out" filter="fade">
                                      <p:cBhvr>
                                        <p:cTn id="52" dur="500"/>
                                        <p:tgtEl>
                                          <p:spTgt spid="57"/>
                                        </p:tgtEl>
                                      </p:cBhvr>
                                    </p:animEffect>
                                    <p:set>
                                      <p:cBhvr>
                                        <p:cTn id="53" dur="1" fill="hold">
                                          <p:stCondLst>
                                            <p:cond delay="499"/>
                                          </p:stCondLst>
                                        </p:cTn>
                                        <p:tgtEl>
                                          <p:spTgt spid="57"/>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6" presetID="10" presetClass="exit" presetSubtype="0" fill="hold" grpId="1" nodeType="withEffect">
                                  <p:stCondLst>
                                    <p:cond delay="0"/>
                                  </p:stCondLst>
                                  <p:childTnLst>
                                    <p:animEffect transition="out" filter="fade">
                                      <p:cBhvr>
                                        <p:cTn id="57" dur="2000"/>
                                        <p:tgtEl>
                                          <p:spTgt spid="60"/>
                                        </p:tgtEl>
                                      </p:cBhvr>
                                    </p:animEffect>
                                    <p:set>
                                      <p:cBhvr>
                                        <p:cTn id="58" dur="1" fill="hold">
                                          <p:stCondLst>
                                            <p:cond delay="1999"/>
                                          </p:stCondLst>
                                        </p:cTn>
                                        <p:tgtEl>
                                          <p:spTgt spid="60"/>
                                        </p:tgtEl>
                                        <p:attrNameLst>
                                          <p:attrName>style.visibility</p:attrName>
                                        </p:attrNameLst>
                                      </p:cBhvr>
                                      <p:to>
                                        <p:strVal val="hidden"/>
                                      </p:to>
                                    </p:set>
                                  </p:childTnLst>
                                </p:cTn>
                              </p:par>
                              <p:par>
                                <p:cTn id="59" presetID="1" presetClass="entr" presetSubtype="0" fill="hold" grpId="0" nodeType="withEffect">
                                  <p:stCondLst>
                                    <p:cond delay="1000"/>
                                  </p:stCondLst>
                                  <p:childTnLst>
                                    <p:set>
                                      <p:cBhvr>
                                        <p:cTn id="60"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1" presetID="10" presetClass="exit" presetSubtype="0" fill="hold" grpId="1" nodeType="withEffect">
                                  <p:stCondLst>
                                    <p:cond delay="2000"/>
                                  </p:stCondLst>
                                  <p:childTnLst>
                                    <p:animEffect transition="out" filter="fade">
                                      <p:cBhvr>
                                        <p:cTn id="62" dur="2000"/>
                                        <p:tgtEl>
                                          <p:spTgt spid="52"/>
                                        </p:tgtEl>
                                      </p:cBhvr>
                                    </p:animEffect>
                                    <p:set>
                                      <p:cBhvr>
                                        <p:cTn id="63" dur="1" fill="hold">
                                          <p:stCondLst>
                                            <p:cond delay="1999"/>
                                          </p:stCondLst>
                                        </p:cTn>
                                        <p:tgtEl>
                                          <p:spTgt spid="52"/>
                                        </p:tgtEl>
                                        <p:attrNameLst>
                                          <p:attrName>style.visibility</p:attrName>
                                        </p:attrNameLst>
                                      </p:cBhvr>
                                      <p:to>
                                        <p:strVal val="hidden"/>
                                      </p:to>
                                    </p:set>
                                  </p:childTnLst>
                                </p:cTn>
                              </p:par>
                              <p:par>
                                <p:cTn id="64" presetID="1" presetClass="entr" presetSubtype="0" fill="hold" grpId="0" nodeType="withEffect">
                                  <p:stCondLst>
                                    <p:cond delay="2000"/>
                                  </p:stCondLst>
                                  <p:childTnLst>
                                    <p:set>
                                      <p:cBhvr>
                                        <p:cTn id="65"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6" presetID="10" presetClass="exit" presetSubtype="0" fill="hold" grpId="1" nodeType="withEffect">
                                  <p:stCondLst>
                                    <p:cond delay="3000"/>
                                  </p:stCondLst>
                                  <p:childTnLst>
                                    <p:animEffect transition="out" filter="fade">
                                      <p:cBhvr>
                                        <p:cTn id="67" dur="2000"/>
                                        <p:tgtEl>
                                          <p:spTgt spid="53"/>
                                        </p:tgtEl>
                                      </p:cBhvr>
                                    </p:animEffect>
                                    <p:set>
                                      <p:cBhvr>
                                        <p:cTn id="68" dur="1" fill="hold">
                                          <p:stCondLst>
                                            <p:cond delay="1999"/>
                                          </p:stCondLst>
                                        </p:cTn>
                                        <p:tgtEl>
                                          <p:spTgt spid="53"/>
                                        </p:tgtEl>
                                        <p:attrNameLst>
                                          <p:attrName>style.visibility</p:attrName>
                                        </p:attrNameLst>
                                      </p:cBhvr>
                                      <p:to>
                                        <p:strVal val="hidden"/>
                                      </p:to>
                                    </p:set>
                                  </p:childTnLst>
                                </p:cTn>
                              </p:par>
                              <p:par>
                                <p:cTn id="69" presetID="1" presetClass="entr" presetSubtype="0" fill="hold" grpId="0" nodeType="withEffect">
                                  <p:stCondLst>
                                    <p:cond delay="3000"/>
                                  </p:stCondLst>
                                  <p:childTnLst>
                                    <p:set>
                                      <p:cBhvr>
                                        <p:cTn id="7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1" presetID="10" presetClass="exit" presetSubtype="0" fill="hold" grpId="1" nodeType="withEffect">
                                  <p:stCondLst>
                                    <p:cond delay="4000"/>
                                  </p:stCondLst>
                                  <p:childTnLst>
                                    <p:animEffect transition="out" filter="fade">
                                      <p:cBhvr>
                                        <p:cTn id="72" dur="2000"/>
                                        <p:tgtEl>
                                          <p:spTgt spid="54"/>
                                        </p:tgtEl>
                                      </p:cBhvr>
                                    </p:animEffect>
                                    <p:set>
                                      <p:cBhvr>
                                        <p:cTn id="73" dur="1" fill="hold">
                                          <p:stCondLst>
                                            <p:cond delay="1999"/>
                                          </p:stCondLst>
                                        </p:cTn>
                                        <p:tgtEl>
                                          <p:spTgt spid="54"/>
                                        </p:tgtEl>
                                        <p:attrNameLst>
                                          <p:attrName>style.visibility</p:attrName>
                                        </p:attrNameLst>
                                      </p:cBhvr>
                                      <p:to>
                                        <p:strVal val="hidden"/>
                                      </p:to>
                                    </p:set>
                                  </p:childTnLst>
                                </p:cTn>
                              </p:par>
                              <p:par>
                                <p:cTn id="74" presetID="1" presetClass="entr" presetSubtype="0" fill="hold" grpId="0" nodeType="withEffect">
                                  <p:stCondLst>
                                    <p:cond delay="4000"/>
                                  </p:stCondLst>
                                  <p:childTnLst>
                                    <p:set>
                                      <p:cBhvr>
                                        <p:cTn id="75"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6" presetID="10" presetClass="exit" presetSubtype="0" fill="hold" grpId="1" nodeType="withEffect">
                                  <p:stCondLst>
                                    <p:cond delay="5000"/>
                                  </p:stCondLst>
                                  <p:childTnLst>
                                    <p:animEffect transition="out" filter="fade">
                                      <p:cBhvr>
                                        <p:cTn id="77" dur="2000"/>
                                        <p:tgtEl>
                                          <p:spTgt spid="55"/>
                                        </p:tgtEl>
                                      </p:cBhvr>
                                    </p:animEffect>
                                    <p:set>
                                      <p:cBhvr>
                                        <p:cTn id="78" dur="1" fill="hold">
                                          <p:stCondLst>
                                            <p:cond delay="1999"/>
                                          </p:stCondLst>
                                        </p:cTn>
                                        <p:tgtEl>
                                          <p:spTgt spid="55"/>
                                        </p:tgtEl>
                                        <p:attrNameLst>
                                          <p:attrName>style.visibility</p:attrName>
                                        </p:attrNameLst>
                                      </p:cBhvr>
                                      <p:to>
                                        <p:strVal val="hidden"/>
                                      </p:to>
                                    </p:set>
                                  </p:childTnLst>
                                </p:cTn>
                              </p:par>
                              <p:par>
                                <p:cTn id="79" presetID="1" presetClass="entr" presetSubtype="0" fill="hold" grpId="0" nodeType="withEffect">
                                  <p:stCondLst>
                                    <p:cond delay="5000"/>
                                  </p:stCondLst>
                                  <p:childTnLst>
                                    <p:set>
                                      <p:cBhvr>
                                        <p:cTn id="8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explode.wav"/>
                                        </p:tgtEl>
                                      </p:cMediaNode>
                                    </p:audio>
                                  </p:subTnLst>
                                </p:cTn>
                              </p:par>
                            </p:childTnLst>
                          </p:cTn>
                        </p:par>
                        <p:par>
                          <p:cTn id="81" fill="hold">
                            <p:stCondLst>
                              <p:cond delay="7000"/>
                            </p:stCondLst>
                            <p:childTnLst>
                              <p:par>
                                <p:cTn id="82" presetID="10" presetClass="exit" presetSubtype="0" fill="hold" grpId="1"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childTnLst>
                          </p:cTn>
                        </p:par>
                        <p:par>
                          <p:cTn id="85" fill="hold">
                            <p:stCondLst>
                              <p:cond delay="7500"/>
                            </p:stCondLst>
                            <p:childTnLst>
                              <p:par>
                                <p:cTn id="86" presetID="10" presetClass="exit" presetSubtype="0" fill="hold" grpId="1" nodeType="afterEffect">
                                  <p:stCondLst>
                                    <p:cond delay="0"/>
                                  </p:stCondLst>
                                  <p:childTnLst>
                                    <p:animEffect transition="out" filter="fade">
                                      <p:cBhvr>
                                        <p:cTn id="87" dur="500"/>
                                        <p:tgtEl>
                                          <p:spTgt spid="50"/>
                                        </p:tgtEl>
                                      </p:cBhvr>
                                    </p:animEffect>
                                    <p:set>
                                      <p:cBhvr>
                                        <p:cTn id="88" dur="1" fill="hold">
                                          <p:stCondLst>
                                            <p:cond delay="499"/>
                                          </p:stCondLst>
                                        </p:cTn>
                                        <p:tgtEl>
                                          <p:spTgt spid="50"/>
                                        </p:tgtEl>
                                        <p:attrNameLst>
                                          <p:attrName>style.visibility</p:attrName>
                                        </p:attrNameLst>
                                      </p:cBhvr>
                                      <p:to>
                                        <p:strVal val="hidden"/>
                                      </p:to>
                                    </p:set>
                                  </p:childTnLst>
                                </p:cTn>
                              </p:par>
                            </p:childTnLst>
                          </p:cTn>
                        </p:par>
                        <p:par>
                          <p:cTn id="89" fill="hold">
                            <p:stCondLst>
                              <p:cond delay="8000"/>
                            </p:stCondLst>
                            <p:childTnLst>
                              <p:par>
                                <p:cTn id="90" presetID="10" presetClass="exit" presetSubtype="0" fill="hold" grpId="1" nodeType="afterEffect">
                                  <p:stCondLst>
                                    <p:cond delay="0"/>
                                  </p:stCondLst>
                                  <p:childTnLst>
                                    <p:animEffect transition="out" filter="fade">
                                      <p:cBhvr>
                                        <p:cTn id="91" dur="500"/>
                                        <p:tgtEl>
                                          <p:spTgt spid="56"/>
                                        </p:tgtEl>
                                      </p:cBhvr>
                                    </p:animEffect>
                                    <p:set>
                                      <p:cBhvr>
                                        <p:cTn id="92"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3" restart="whenNotActive" fill="hold" evtFilter="cancelBubble" nodeType="interactiveSeq">
                <p:stCondLst>
                  <p:cond evt="onClick" delay="0">
                    <p:tgtEl>
                      <p:spTgt spid="6"/>
                    </p:tgtEl>
                  </p:cond>
                </p:stCondLst>
                <p:endSync evt="end" delay="0">
                  <p:rtn val="all"/>
                </p:endSync>
                <p:childTnLst>
                  <p:par>
                    <p:cTn id="94" fill="hold">
                      <p:stCondLst>
                        <p:cond delay="0"/>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wipe(down)">
                                      <p:cBhvr>
                                        <p:cTn id="98" dur="580">
                                          <p:stCondLst>
                                            <p:cond delay="0"/>
                                          </p:stCondLst>
                                        </p:cTn>
                                        <p:tgtEl>
                                          <p:spTgt spid="12"/>
                                        </p:tgtEl>
                                      </p:cBhvr>
                                    </p:animEffect>
                                    <p:anim calcmode="lin" valueType="num">
                                      <p:cBhvr>
                                        <p:cTn id="9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4" dur="26">
                                          <p:stCondLst>
                                            <p:cond delay="650"/>
                                          </p:stCondLst>
                                        </p:cTn>
                                        <p:tgtEl>
                                          <p:spTgt spid="12"/>
                                        </p:tgtEl>
                                      </p:cBhvr>
                                      <p:to x="100000" y="60000"/>
                                    </p:animScale>
                                    <p:animScale>
                                      <p:cBhvr>
                                        <p:cTn id="105" dur="166" decel="50000">
                                          <p:stCondLst>
                                            <p:cond delay="676"/>
                                          </p:stCondLst>
                                        </p:cTn>
                                        <p:tgtEl>
                                          <p:spTgt spid="12"/>
                                        </p:tgtEl>
                                      </p:cBhvr>
                                      <p:to x="100000" y="100000"/>
                                    </p:animScale>
                                    <p:animScale>
                                      <p:cBhvr>
                                        <p:cTn id="106" dur="26">
                                          <p:stCondLst>
                                            <p:cond delay="1312"/>
                                          </p:stCondLst>
                                        </p:cTn>
                                        <p:tgtEl>
                                          <p:spTgt spid="12"/>
                                        </p:tgtEl>
                                      </p:cBhvr>
                                      <p:to x="100000" y="80000"/>
                                    </p:animScale>
                                    <p:animScale>
                                      <p:cBhvr>
                                        <p:cTn id="107" dur="166" decel="50000">
                                          <p:stCondLst>
                                            <p:cond delay="1338"/>
                                          </p:stCondLst>
                                        </p:cTn>
                                        <p:tgtEl>
                                          <p:spTgt spid="12"/>
                                        </p:tgtEl>
                                      </p:cBhvr>
                                      <p:to x="100000" y="100000"/>
                                    </p:animScale>
                                    <p:animScale>
                                      <p:cBhvr>
                                        <p:cTn id="108" dur="26">
                                          <p:stCondLst>
                                            <p:cond delay="1642"/>
                                          </p:stCondLst>
                                        </p:cTn>
                                        <p:tgtEl>
                                          <p:spTgt spid="12"/>
                                        </p:tgtEl>
                                      </p:cBhvr>
                                      <p:to x="100000" y="90000"/>
                                    </p:animScale>
                                    <p:animScale>
                                      <p:cBhvr>
                                        <p:cTn id="109" dur="166" decel="50000">
                                          <p:stCondLst>
                                            <p:cond delay="1668"/>
                                          </p:stCondLst>
                                        </p:cTn>
                                        <p:tgtEl>
                                          <p:spTgt spid="12"/>
                                        </p:tgtEl>
                                      </p:cBhvr>
                                      <p:to x="100000" y="100000"/>
                                    </p:animScale>
                                    <p:animScale>
                                      <p:cBhvr>
                                        <p:cTn id="110" dur="26">
                                          <p:stCondLst>
                                            <p:cond delay="1808"/>
                                          </p:stCondLst>
                                        </p:cTn>
                                        <p:tgtEl>
                                          <p:spTgt spid="12"/>
                                        </p:tgtEl>
                                      </p:cBhvr>
                                      <p:to x="100000" y="95000"/>
                                    </p:animScale>
                                    <p:animScale>
                                      <p:cBhvr>
                                        <p:cTn id="111" dur="166" decel="50000">
                                          <p:stCondLst>
                                            <p:cond delay="1834"/>
                                          </p:stCondLst>
                                        </p:cTn>
                                        <p:tgtEl>
                                          <p:spTgt spid="12"/>
                                        </p:tgtEl>
                                      </p:cBhvr>
                                      <p:to x="100000" y="100000"/>
                                    </p:animScale>
                                  </p:childTnLst>
                                  <p:subTnLst>
                                    <p:audio>
                                      <p:cMediaNode>
                                        <p:cTn display="0" masterRel="sameClick">
                                          <p:stCondLst>
                                            <p:cond evt="begin" delay="0">
                                              <p:tn val="96"/>
                                            </p:cond>
                                          </p:stCondLst>
                                          <p:endCondLst>
                                            <p:cond evt="onStopAudio" delay="0">
                                              <p:tgtEl>
                                                <p:sldTgt/>
                                              </p:tgtEl>
                                            </p:cond>
                                          </p:endCondLst>
                                        </p:cTn>
                                        <p:tgtEl>
                                          <p:sndTgt r:embed="rId5" name="applause.wav"/>
                                        </p:tgtEl>
                                      </p:cMediaNode>
                                    </p:audio>
                                  </p:subTnLst>
                                </p:cTn>
                              </p:par>
                            </p:childTnLst>
                          </p:cTn>
                        </p:par>
                      </p:childTnLst>
                    </p:cTn>
                  </p:par>
                  <p:par>
                    <p:cTn id="112" fill="hold">
                      <p:stCondLst>
                        <p:cond delay="indefinite"/>
                      </p:stCondLst>
                      <p:childTnLst>
                        <p:par>
                          <p:cTn id="113" fill="hold">
                            <p:stCondLst>
                              <p:cond delay="0"/>
                            </p:stCondLst>
                            <p:childTnLst>
                              <p:par>
                                <p:cTn id="114" presetID="6" presetClass="emph" presetSubtype="0" fill="hold" nodeType="clickEffect">
                                  <p:stCondLst>
                                    <p:cond delay="0"/>
                                  </p:stCondLst>
                                  <p:childTnLst>
                                    <p:animScale>
                                      <p:cBhvr>
                                        <p:cTn id="115" dur="2000" fill="hold"/>
                                        <p:tgtEl>
                                          <p:spTgt spid="2"/>
                                        </p:tgtEl>
                                      </p:cBhvr>
                                      <p:by x="150000" y="15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nodeType="clickEffect">
                                  <p:stCondLst>
                                    <p:cond delay="0"/>
                                  </p:stCondLst>
                                  <p:childTnLst>
                                    <p:set>
                                      <p:cBhvr>
                                        <p:cTn id="119" dur="1" fill="hold">
                                          <p:stCondLst>
                                            <p:cond delay="0"/>
                                          </p:stCondLst>
                                        </p:cTn>
                                        <p:tgtEl>
                                          <p:spTgt spid="9"/>
                                        </p:tgtEl>
                                        <p:attrNameLst>
                                          <p:attrName>style.visibility</p:attrName>
                                        </p:attrNameLst>
                                      </p:cBhvr>
                                      <p:to>
                                        <p:strVal val="visible"/>
                                      </p:to>
                                    </p:set>
                                    <p:animEffect transition="in" filter="wipe(down)">
                                      <p:cBhvr>
                                        <p:cTn id="120" dur="580">
                                          <p:stCondLst>
                                            <p:cond delay="0"/>
                                          </p:stCondLst>
                                        </p:cTn>
                                        <p:tgtEl>
                                          <p:spTgt spid="9"/>
                                        </p:tgtEl>
                                      </p:cBhvr>
                                    </p:animEffect>
                                    <p:anim calcmode="lin" valueType="num">
                                      <p:cBhvr>
                                        <p:cTn id="12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6" dur="26">
                                          <p:stCondLst>
                                            <p:cond delay="650"/>
                                          </p:stCondLst>
                                        </p:cTn>
                                        <p:tgtEl>
                                          <p:spTgt spid="9"/>
                                        </p:tgtEl>
                                      </p:cBhvr>
                                      <p:to x="100000" y="60000"/>
                                    </p:animScale>
                                    <p:animScale>
                                      <p:cBhvr>
                                        <p:cTn id="127" dur="166" decel="50000">
                                          <p:stCondLst>
                                            <p:cond delay="676"/>
                                          </p:stCondLst>
                                        </p:cTn>
                                        <p:tgtEl>
                                          <p:spTgt spid="9"/>
                                        </p:tgtEl>
                                      </p:cBhvr>
                                      <p:to x="100000" y="100000"/>
                                    </p:animScale>
                                    <p:animScale>
                                      <p:cBhvr>
                                        <p:cTn id="128" dur="26">
                                          <p:stCondLst>
                                            <p:cond delay="1312"/>
                                          </p:stCondLst>
                                        </p:cTn>
                                        <p:tgtEl>
                                          <p:spTgt spid="9"/>
                                        </p:tgtEl>
                                      </p:cBhvr>
                                      <p:to x="100000" y="80000"/>
                                    </p:animScale>
                                    <p:animScale>
                                      <p:cBhvr>
                                        <p:cTn id="129" dur="166" decel="50000">
                                          <p:stCondLst>
                                            <p:cond delay="1338"/>
                                          </p:stCondLst>
                                        </p:cTn>
                                        <p:tgtEl>
                                          <p:spTgt spid="9"/>
                                        </p:tgtEl>
                                      </p:cBhvr>
                                      <p:to x="100000" y="100000"/>
                                    </p:animScale>
                                    <p:animScale>
                                      <p:cBhvr>
                                        <p:cTn id="130" dur="26">
                                          <p:stCondLst>
                                            <p:cond delay="1642"/>
                                          </p:stCondLst>
                                        </p:cTn>
                                        <p:tgtEl>
                                          <p:spTgt spid="9"/>
                                        </p:tgtEl>
                                      </p:cBhvr>
                                      <p:to x="100000" y="90000"/>
                                    </p:animScale>
                                    <p:animScale>
                                      <p:cBhvr>
                                        <p:cTn id="131" dur="166" decel="50000">
                                          <p:stCondLst>
                                            <p:cond delay="1668"/>
                                          </p:stCondLst>
                                        </p:cTn>
                                        <p:tgtEl>
                                          <p:spTgt spid="9"/>
                                        </p:tgtEl>
                                      </p:cBhvr>
                                      <p:to x="100000" y="100000"/>
                                    </p:animScale>
                                    <p:animScale>
                                      <p:cBhvr>
                                        <p:cTn id="132" dur="26">
                                          <p:stCondLst>
                                            <p:cond delay="1808"/>
                                          </p:stCondLst>
                                        </p:cTn>
                                        <p:tgtEl>
                                          <p:spTgt spid="9"/>
                                        </p:tgtEl>
                                      </p:cBhvr>
                                      <p:to x="100000" y="95000"/>
                                    </p:animScale>
                                    <p:animScale>
                                      <p:cBhvr>
                                        <p:cTn id="133" dur="166" decel="50000">
                                          <p:stCondLst>
                                            <p:cond delay="1834"/>
                                          </p:stCondLst>
                                        </p:cTn>
                                        <p:tgtEl>
                                          <p:spTgt spid="9"/>
                                        </p:tgtEl>
                                      </p:cBhvr>
                                      <p:to x="100000" y="100000"/>
                                    </p:animScale>
                                  </p:childTnLst>
                                </p:cTn>
                              </p:par>
                            </p:childTnLst>
                          </p:cTn>
                        </p:par>
                      </p:childTnLst>
                    </p:cTn>
                  </p:par>
                </p:childTnLst>
              </p:cTn>
              <p:nextCondLst>
                <p:cond evt="onClick" delay="0">
                  <p:tgtEl>
                    <p:spTgt spid="6"/>
                  </p:tgtEl>
                </p:cond>
              </p:nextCondLst>
            </p:seq>
          </p:childTnLst>
        </p:cTn>
      </p:par>
    </p:tnLst>
    <p:bldLst>
      <p:bldP spid="6" grpId="0"/>
      <p:bldP spid="7" grpId="0"/>
      <p:bldP spid="8" grpId="0"/>
      <p:bldP spid="50" grpId="0" animBg="1"/>
      <p:bldP spid="50" grpId="1" animBg="1"/>
      <p:bldP spid="51" grpId="0" animBg="1"/>
      <p:bldP spid="51" grpId="1" animBg="1"/>
      <p:bldP spid="52" grpId="0"/>
      <p:bldP spid="52" grpId="1"/>
      <p:bldP spid="53" grpId="0"/>
      <p:bldP spid="53" grpId="1"/>
      <p:bldP spid="54" grpId="0"/>
      <p:bldP spid="54" grpId="1"/>
      <p:bldP spid="55" grpId="0"/>
      <p:bldP spid="55" grpId="1"/>
      <p:bldP spid="56" grpId="0"/>
      <p:bldP spid="56" grpId="1"/>
      <p:bldP spid="60" grpId="0"/>
      <p:bldP spid="60" grpId="1"/>
    </p:bldLst>
  </p:timing>
  <p:extLst mod="1">
    <p:ext uri="{E180D4A7-C9FB-4DFB-919C-405C955672EB}">
      <p14:showEvtLst xmlns:p14="http://schemas.microsoft.com/office/powerpoint/2010/main">
        <p14:triggerEvt type="onClick" time="22169" objId="57"/>
        <p14:triggerEvt type="onClick" time="42049" objId="6"/>
        <p14:triggerEvt type="onClick" time="45755" objId="6"/>
        <p14:triggerEvt type="onClick" time="49687" objId="6"/>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2540616" y="210533"/>
            <a:ext cx="8873904" cy="707886"/>
          </a:xfrm>
          <a:prstGeom prst="rect">
            <a:avLst/>
          </a:prstGeom>
          <a:noFill/>
        </p:spPr>
        <p:txBody>
          <a:bodyPr wrap="none" rtlCol="0">
            <a:spAutoFit/>
          </a:bodyPr>
          <a:lstStyle/>
          <a:p>
            <a:r>
              <a:rPr lang="en-US" sz="4000" b="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TRÒ </a:t>
            </a:r>
            <a:r>
              <a:rPr lang="en-US" sz="4000" b="1" smtClean="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CHƠI: THỬ TÀI THÔNG MINH</a:t>
            </a:r>
            <a:endParaRPr lang="en-US" sz="4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endParaRPr>
          </a:p>
        </p:txBody>
      </p:sp>
      <p:pic>
        <p:nvPicPr>
          <p:cNvPr id="1026" name="Picture 2" descr="Dân Nhật Tân tiết lộ cách để hoa đào được tươi lâu trong ngày Tế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3857" y="1070646"/>
            <a:ext cx="3822012" cy="25756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30" name="Picture 6" descr="Bánh chưng xanh - hồn của Tết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51" y="3798539"/>
            <a:ext cx="3822012" cy="26636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7188192"/>
      </p:ext>
    </p:extLst>
  </p:cSld>
  <p:clrMapOvr>
    <a:masterClrMapping/>
  </p:clrMapOvr>
  <mc:AlternateContent xmlns:mc="http://schemas.openxmlformats.org/markup-compatibility/2006" xmlns:p14="http://schemas.microsoft.com/office/powerpoint/2010/main">
    <mc:Choice Requires="p14">
      <p:transition spd="slow" p14:dur="1400" advTm="373">
        <p14:doors dir="vert"/>
      </p:transition>
    </mc:Choice>
    <mc:Fallback xmlns="">
      <p:transition spd="slow" advTm="3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par>
                                <p:cTn id="12" presetID="26" presetClass="emph" presetSubtype="0" repeatCount="5000" fill="hold" nodeType="withEffect">
                                  <p:stCondLst>
                                    <p:cond delay="0"/>
                                  </p:stCondLst>
                                  <p:childTnLst>
                                    <p:animEffect transition="out" filter="fade">
                                      <p:cBhvr>
                                        <p:cTn id="13" dur="500" tmFilter="0, 0; .2, .5; .8, .5; 1, 0"/>
                                        <p:tgtEl>
                                          <p:spTgt spid="4">
                                            <p:txEl>
                                              <p:pRg st="0" end="0"/>
                                            </p:txEl>
                                          </p:spTgt>
                                        </p:tgtEl>
                                      </p:cBhvr>
                                    </p:animEffect>
                                    <p:animScale>
                                      <p:cBhvr>
                                        <p:cTn id="14" dur="250" autoRev="1" fill="hold"/>
                                        <p:tgtEl>
                                          <p:spTgt spid="4">
                                            <p:txEl>
                                              <p:pRg st="0" end="0"/>
                                            </p:txEl>
                                          </p:spTgt>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026"/>
                                        </p:tgtEl>
                                      </p:cBhvr>
                                    </p:animEffect>
                                    <p:animScale>
                                      <p:cBhvr>
                                        <p:cTn id="19" dur="250" autoRev="1" fill="hold"/>
                                        <p:tgtEl>
                                          <p:spTgt spid="1026"/>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1030"/>
                                        </p:tgtEl>
                                      </p:cBhvr>
                                    </p:animEffect>
                                    <p:animScale>
                                      <p:cBhvr>
                                        <p:cTn id="24" dur="250" autoRev="1" fill="hold"/>
                                        <p:tgtEl>
                                          <p:spTgt spid="1030"/>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2000" fill="hold"/>
                                        <p:tgtEl>
                                          <p:spTgt spid="103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4" grpId="0"/>
    </p:bldLst>
  </p:timing>
  <p:extLst mod="1"/>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1158" y="1098049"/>
            <a:ext cx="10468778" cy="1143000"/>
          </a:xfrm>
        </p:spPr>
        <p:txBody>
          <a:bodyPr>
            <a:noAutofit/>
          </a:bodyPr>
          <a:lstStyle/>
          <a:p>
            <a:r>
              <a:rPr lang="en-US" sz="3600" b="1" smtClean="0">
                <a:solidFill>
                  <a:srgbClr val="002060"/>
                </a:solidFill>
              </a:rPr>
              <a:t>Hội Gióng đền Sóc Sơn được diễn ra vào tháng mấy ?</a:t>
            </a:r>
            <a:endParaRPr lang="en-US" sz="3600" b="1" dirty="0">
              <a:solidFill>
                <a:srgbClr val="002060"/>
              </a:solidFill>
            </a:endParaRPr>
          </a:p>
        </p:txBody>
      </p:sp>
      <p:sp>
        <p:nvSpPr>
          <p:cNvPr id="9" name="TextBox 8"/>
          <p:cNvSpPr txBox="1"/>
          <p:nvPr/>
        </p:nvSpPr>
        <p:spPr>
          <a:xfrm>
            <a:off x="2161981" y="2562008"/>
            <a:ext cx="2659895" cy="646331"/>
          </a:xfrm>
          <a:prstGeom prst="rect">
            <a:avLst/>
          </a:prstGeom>
          <a:noFill/>
        </p:spPr>
        <p:txBody>
          <a:bodyPr wrap="none" rtlCol="0">
            <a:spAutoFit/>
          </a:bodyPr>
          <a:lstStyle/>
          <a:p>
            <a:r>
              <a:rPr lang="en-US" sz="3600" b="1">
                <a:solidFill>
                  <a:prstClr val="black"/>
                </a:solidFill>
              </a:rPr>
              <a:t>A. Tháng Hai</a:t>
            </a:r>
            <a:r>
              <a:rPr lang="en-US" b="1">
                <a:solidFill>
                  <a:prstClr val="black"/>
                </a:solidFill>
              </a:rPr>
              <a:t> </a:t>
            </a:r>
            <a:endParaRPr lang="en-US" b="1" dirty="0">
              <a:solidFill>
                <a:prstClr val="black"/>
              </a:solidFill>
            </a:endParaRPr>
          </a:p>
        </p:txBody>
      </p:sp>
      <p:sp>
        <p:nvSpPr>
          <p:cNvPr id="10" name="TextBox 9"/>
          <p:cNvSpPr txBox="1"/>
          <p:nvPr/>
        </p:nvSpPr>
        <p:spPr>
          <a:xfrm>
            <a:off x="2161981" y="3740005"/>
            <a:ext cx="3110147" cy="646331"/>
          </a:xfrm>
          <a:prstGeom prst="rect">
            <a:avLst/>
          </a:prstGeom>
          <a:noFill/>
        </p:spPr>
        <p:txBody>
          <a:bodyPr wrap="none" rtlCol="0">
            <a:spAutoFit/>
          </a:bodyPr>
          <a:lstStyle/>
          <a:p>
            <a:r>
              <a:rPr lang="en-US" sz="3600" b="1" dirty="0">
                <a:solidFill>
                  <a:prstClr val="black"/>
                </a:solidFill>
              </a:rPr>
              <a:t>B. </a:t>
            </a:r>
            <a:r>
              <a:rPr lang="en-US" sz="3600" b="1" dirty="0" err="1">
                <a:solidFill>
                  <a:prstClr val="black"/>
                </a:solidFill>
              </a:rPr>
              <a:t>Tháng</a:t>
            </a:r>
            <a:r>
              <a:rPr lang="en-US" sz="3600" b="1" dirty="0">
                <a:solidFill>
                  <a:prstClr val="black"/>
                </a:solidFill>
              </a:rPr>
              <a:t> </a:t>
            </a:r>
            <a:r>
              <a:rPr lang="en-US" sz="3600" b="1" dirty="0" err="1">
                <a:solidFill>
                  <a:prstClr val="black"/>
                </a:solidFill>
              </a:rPr>
              <a:t>Giêng</a:t>
            </a:r>
            <a:r>
              <a:rPr lang="en-US" b="1" dirty="0">
                <a:solidFill>
                  <a:prstClr val="black"/>
                </a:solidFill>
              </a:rPr>
              <a:t> </a:t>
            </a:r>
          </a:p>
        </p:txBody>
      </p:sp>
      <p:sp>
        <p:nvSpPr>
          <p:cNvPr id="11" name="TextBox 10"/>
          <p:cNvSpPr txBox="1"/>
          <p:nvPr/>
        </p:nvSpPr>
        <p:spPr>
          <a:xfrm>
            <a:off x="2161981" y="5122705"/>
            <a:ext cx="3110147" cy="646331"/>
          </a:xfrm>
          <a:prstGeom prst="rect">
            <a:avLst/>
          </a:prstGeom>
          <a:noFill/>
        </p:spPr>
        <p:txBody>
          <a:bodyPr wrap="square" rtlCol="0">
            <a:spAutoFit/>
          </a:bodyPr>
          <a:lstStyle/>
          <a:p>
            <a:r>
              <a:rPr lang="en-US" sz="3600" b="1">
                <a:solidFill>
                  <a:prstClr val="black"/>
                </a:solidFill>
              </a:rPr>
              <a:t>C. Tháng Ba</a:t>
            </a:r>
            <a:r>
              <a:rPr lang="en-US" b="1">
                <a:solidFill>
                  <a:prstClr val="black"/>
                </a:solidFill>
              </a:rPr>
              <a:t> </a:t>
            </a:r>
            <a:endParaRPr lang="en-US" b="1" dirty="0">
              <a:solidFill>
                <a:prstClr val="black"/>
              </a:solidFill>
            </a:endParaRPr>
          </a:p>
        </p:txBody>
      </p:sp>
      <p:pic>
        <p:nvPicPr>
          <p:cNvPr id="12" name="Picture 11"/>
          <p:cNvPicPr>
            <a:picLocks noChangeAspect="1"/>
          </p:cNvPicPr>
          <p:nvPr/>
        </p:nvPicPr>
        <p:blipFill>
          <a:blip r:embed="rId7">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594062" y="3534088"/>
            <a:ext cx="1403312" cy="1336197"/>
          </a:xfrm>
          <a:prstGeom prst="rect">
            <a:avLst/>
          </a:prstGeom>
        </p:spPr>
      </p:pic>
      <p:pic>
        <p:nvPicPr>
          <p:cNvPr id="15" name="Picture 14">
            <a:extLst>
              <a:ext uri="{FF2B5EF4-FFF2-40B4-BE49-F238E27FC236}">
                <a16:creationId xmlns:a16="http://schemas.microsoft.com/office/drawing/2014/main" id="{69A038BD-85AA-433A-9BBB-56A9C923D5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801" y="125018"/>
            <a:ext cx="6181725" cy="752475"/>
          </a:xfrm>
          <a:prstGeom prst="rect">
            <a:avLst/>
          </a:prstGeom>
        </p:spPr>
      </p:pic>
      <p:sp>
        <p:nvSpPr>
          <p:cNvPr id="84" name="Oval 83"/>
          <p:cNvSpPr/>
          <p:nvPr/>
        </p:nvSpPr>
        <p:spPr>
          <a:xfrm>
            <a:off x="8030031" y="5156171"/>
            <a:ext cx="1681076" cy="1633601"/>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Oval 84"/>
          <p:cNvSpPr/>
          <p:nvPr/>
        </p:nvSpPr>
        <p:spPr>
          <a:xfrm>
            <a:off x="8164550" y="5252014"/>
            <a:ext cx="1412038" cy="14419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TextBox 85"/>
          <p:cNvSpPr txBox="1"/>
          <p:nvPr/>
        </p:nvSpPr>
        <p:spPr>
          <a:xfrm>
            <a:off x="8030031" y="5188398"/>
            <a:ext cx="1909046" cy="1446550"/>
          </a:xfrm>
          <a:prstGeom prst="rect">
            <a:avLst/>
          </a:prstGeom>
          <a:noFill/>
        </p:spPr>
        <p:txBody>
          <a:bodyPr wrap="square" rtlCol="0">
            <a:spAutoFit/>
          </a:bodyPr>
          <a:lstStyle/>
          <a:p>
            <a:pPr algn="ctr"/>
            <a:r>
              <a:rPr lang="en-US" sz="8800" b="1" dirty="0">
                <a:solidFill>
                  <a:srgbClr val="FF0000"/>
                </a:solidFill>
              </a:rPr>
              <a:t>4</a:t>
            </a:r>
          </a:p>
        </p:txBody>
      </p:sp>
      <p:sp>
        <p:nvSpPr>
          <p:cNvPr id="87" name="TextBox 86"/>
          <p:cNvSpPr txBox="1"/>
          <p:nvPr/>
        </p:nvSpPr>
        <p:spPr>
          <a:xfrm>
            <a:off x="7936076" y="5334721"/>
            <a:ext cx="1909046" cy="1446550"/>
          </a:xfrm>
          <a:prstGeom prst="rect">
            <a:avLst/>
          </a:prstGeom>
          <a:noFill/>
        </p:spPr>
        <p:txBody>
          <a:bodyPr wrap="square" rtlCol="0">
            <a:spAutoFit/>
          </a:bodyPr>
          <a:lstStyle/>
          <a:p>
            <a:pPr algn="ctr"/>
            <a:r>
              <a:rPr lang="en-US" sz="8800" b="1" dirty="0">
                <a:solidFill>
                  <a:srgbClr val="FF0000"/>
                </a:solidFill>
              </a:rPr>
              <a:t>3</a:t>
            </a:r>
          </a:p>
        </p:txBody>
      </p:sp>
      <p:sp>
        <p:nvSpPr>
          <p:cNvPr id="88" name="TextBox 87"/>
          <p:cNvSpPr txBox="1"/>
          <p:nvPr/>
        </p:nvSpPr>
        <p:spPr>
          <a:xfrm>
            <a:off x="7892235" y="5221237"/>
            <a:ext cx="1909046" cy="1446550"/>
          </a:xfrm>
          <a:prstGeom prst="rect">
            <a:avLst/>
          </a:prstGeom>
          <a:noFill/>
        </p:spPr>
        <p:txBody>
          <a:bodyPr wrap="square" rtlCol="0">
            <a:spAutoFit/>
          </a:bodyPr>
          <a:lstStyle/>
          <a:p>
            <a:pPr algn="ctr"/>
            <a:r>
              <a:rPr lang="en-US" sz="8800" b="1" dirty="0">
                <a:solidFill>
                  <a:srgbClr val="FF0000"/>
                </a:solidFill>
              </a:rPr>
              <a:t>2</a:t>
            </a:r>
          </a:p>
        </p:txBody>
      </p:sp>
      <p:sp>
        <p:nvSpPr>
          <p:cNvPr id="89" name="TextBox 88"/>
          <p:cNvSpPr txBox="1"/>
          <p:nvPr/>
        </p:nvSpPr>
        <p:spPr>
          <a:xfrm>
            <a:off x="7878704" y="5045761"/>
            <a:ext cx="1909046" cy="1446550"/>
          </a:xfrm>
          <a:prstGeom prst="rect">
            <a:avLst/>
          </a:prstGeom>
          <a:noFill/>
        </p:spPr>
        <p:txBody>
          <a:bodyPr wrap="square" rtlCol="0">
            <a:spAutoFit/>
          </a:bodyPr>
          <a:lstStyle/>
          <a:p>
            <a:pPr algn="ctr"/>
            <a:r>
              <a:rPr lang="en-US" sz="8800" b="1" dirty="0">
                <a:solidFill>
                  <a:srgbClr val="FF0000"/>
                </a:solidFill>
              </a:rPr>
              <a:t>1</a:t>
            </a:r>
          </a:p>
        </p:txBody>
      </p:sp>
      <p:grpSp>
        <p:nvGrpSpPr>
          <p:cNvPr id="90" name="Group 89"/>
          <p:cNvGrpSpPr/>
          <p:nvPr/>
        </p:nvGrpSpPr>
        <p:grpSpPr>
          <a:xfrm>
            <a:off x="8298755" y="5663448"/>
            <a:ext cx="1371599" cy="727542"/>
            <a:chOff x="2133600" y="2209798"/>
            <a:chExt cx="2819400" cy="1676400"/>
          </a:xfrm>
        </p:grpSpPr>
        <p:sp>
          <p:nvSpPr>
            <p:cNvPr id="91" name="Pentagon 90"/>
            <p:cNvSpPr/>
            <p:nvPr/>
          </p:nvSpPr>
          <p:spPr>
            <a:xfrm>
              <a:off x="2133600" y="2209798"/>
              <a:ext cx="2819400" cy="1676400"/>
            </a:xfrm>
            <a:prstGeom prst="homePlate">
              <a:avLst/>
            </a:prstGeom>
            <a:solidFill>
              <a:srgbClr val="006600"/>
            </a:solidFill>
            <a:ln>
              <a:solidFill>
                <a:srgbClr val="0066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2" name="TextBox 91"/>
            <p:cNvSpPr txBox="1"/>
            <p:nvPr/>
          </p:nvSpPr>
          <p:spPr>
            <a:xfrm>
              <a:off x="2731035" y="2657950"/>
              <a:ext cx="1752064" cy="709178"/>
            </a:xfrm>
            <a:prstGeom prst="rect">
              <a:avLst/>
            </a:prstGeom>
            <a:noFill/>
            <a:ln>
              <a:solidFill>
                <a:srgbClr val="006600"/>
              </a:solidFill>
            </a:ln>
            <a:scene3d>
              <a:camera prst="orthographicFront"/>
              <a:lightRig rig="threePt" dir="t"/>
            </a:scene3d>
            <a:sp3d>
              <a:bevelT w="114300" prst="artDeco"/>
            </a:sp3d>
          </p:spPr>
          <p:txBody>
            <a:bodyPr wrap="square" rtlCol="0">
              <a:spAutoFit/>
            </a:bodyPr>
            <a:lstStyle/>
            <a:p>
              <a:r>
                <a:rPr lang="en-US" sz="1400" b="1" dirty="0" err="1">
                  <a:solidFill>
                    <a:prstClr val="white"/>
                  </a:solidFill>
                  <a:latin typeface="Times New Roman" panose="02020603050405020304" pitchFamily="18" charset="0"/>
                  <a:cs typeface="Times New Roman" panose="02020603050405020304" pitchFamily="18" charset="0"/>
                </a:rPr>
                <a:t>Bắt</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err="1">
                  <a:solidFill>
                    <a:prstClr val="white"/>
                  </a:solidFill>
                  <a:latin typeface="Times New Roman" panose="02020603050405020304" pitchFamily="18" charset="0"/>
                  <a:cs typeface="Times New Roman" panose="02020603050405020304" pitchFamily="18" charset="0"/>
                </a:rPr>
                <a:t>đầu</a:t>
              </a:r>
              <a:endParaRPr lang="en-US" sz="1400" b="1" dirty="0">
                <a:solidFill>
                  <a:prstClr val="white"/>
                </a:solidFill>
                <a:latin typeface="Times New Roman" panose="02020603050405020304" pitchFamily="18" charset="0"/>
                <a:cs typeface="Times New Roman" panose="02020603050405020304" pitchFamily="18" charset="0"/>
              </a:endParaRPr>
            </a:p>
          </p:txBody>
        </p:sp>
      </p:grpSp>
      <p:sp>
        <p:nvSpPr>
          <p:cNvPr id="93" name="TextBox 92"/>
          <p:cNvSpPr txBox="1"/>
          <p:nvPr/>
        </p:nvSpPr>
        <p:spPr>
          <a:xfrm>
            <a:off x="7997374" y="5303944"/>
            <a:ext cx="1909046" cy="1446550"/>
          </a:xfrm>
          <a:prstGeom prst="rect">
            <a:avLst/>
          </a:prstGeom>
          <a:noFill/>
        </p:spPr>
        <p:txBody>
          <a:bodyPr wrap="square" rtlCol="0">
            <a:spAutoFit/>
          </a:bodyPr>
          <a:lstStyle/>
          <a:p>
            <a:pPr algn="ctr"/>
            <a:r>
              <a:rPr lang="en-US" sz="8800" b="1" dirty="0">
                <a:solidFill>
                  <a:srgbClr val="FF0000"/>
                </a:solidFill>
              </a:rPr>
              <a:t>5</a:t>
            </a:r>
          </a:p>
        </p:txBody>
      </p:sp>
      <p:sp>
        <p:nvSpPr>
          <p:cNvPr id="94" name="TextBox 93"/>
          <p:cNvSpPr txBox="1"/>
          <p:nvPr/>
        </p:nvSpPr>
        <p:spPr>
          <a:xfrm>
            <a:off x="8043630" y="5303944"/>
            <a:ext cx="1909046" cy="1446550"/>
          </a:xfrm>
          <a:prstGeom prst="rect">
            <a:avLst/>
          </a:prstGeom>
          <a:noFill/>
        </p:spPr>
        <p:txBody>
          <a:bodyPr wrap="square" rtlCol="0">
            <a:spAutoFit/>
          </a:bodyPr>
          <a:lstStyle/>
          <a:p>
            <a:pPr algn="ctr"/>
            <a:r>
              <a:rPr lang="en-US" sz="8800" b="1" dirty="0">
                <a:solidFill>
                  <a:srgbClr val="FF0000"/>
                </a:solidFill>
              </a:rPr>
              <a:t>0</a:t>
            </a:r>
          </a:p>
        </p:txBody>
      </p:sp>
      <p:sp>
        <p:nvSpPr>
          <p:cNvPr id="4" name="AutoShape 2" descr="CÁCH TRANG TRÍ MÂM NGŨ QUẢ NGÀY TẾ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2" name="Picture 21" descr="logo hoa sen"/>
          <p:cNvPicPr/>
          <p:nvPr/>
        </p:nvPicPr>
        <p:blipFill>
          <a:blip r:embed="rId9" cstate="print">
            <a:extLst>
              <a:ext uri="{BEBA8EAE-BF5A-486C-A8C5-ECC9F3942E4B}">
                <a14:imgProps xmlns:a14="http://schemas.microsoft.com/office/drawing/2010/main">
                  <a14:imgLayer r:embed="rId10">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0634980" y="115102"/>
            <a:ext cx="1404620"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Bánh chưng xanh - hồn của Tết Việ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76" y="0"/>
            <a:ext cx="12026942" cy="685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 name="Picture 2"/>
          <p:cNvPicPr>
            <a:picLocks noChangeAspect="1"/>
          </p:cNvPicPr>
          <p:nvPr/>
        </p:nvPicPr>
        <p:blipFill>
          <a:blip r:embed="rId12"/>
          <a:stretch>
            <a:fillRect/>
          </a:stretch>
        </p:blipFill>
        <p:spPr>
          <a:xfrm>
            <a:off x="0" y="4504753"/>
            <a:ext cx="1835055" cy="2200847"/>
          </a:xfrm>
          <a:prstGeom prst="rect">
            <a:avLst/>
          </a:prstGeom>
        </p:spPr>
      </p:pic>
    </p:spTree>
    <p:custDataLst>
      <p:tags r:id="rId1"/>
    </p:custDataLst>
    <p:extLst>
      <p:ext uri="{BB962C8B-B14F-4D97-AF65-F5344CB8AC3E}">
        <p14:creationId xmlns:p14="http://schemas.microsoft.com/office/powerpoint/2010/main" val="4013038240"/>
      </p:ext>
    </p:extLst>
  </p:cSld>
  <p:clrMapOvr>
    <a:masterClrMapping/>
  </p:clrMapOvr>
  <mc:AlternateContent xmlns:mc="http://schemas.openxmlformats.org/markup-compatibility/2006" xmlns:p14="http://schemas.microsoft.com/office/powerpoint/2010/main">
    <mc:Choice Requires="p14">
      <p:transition spd="slow" p14:dur="3900" advTm="44626">
        <p14:glitter pattern="hexagon"/>
      </p:transition>
    </mc:Choice>
    <mc:Fallback xmlns="">
      <p:transition spd="slow" advTm="4462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3"/>
                                        </p:tgtEl>
                                      </p:cBhvr>
                                    </p:animEffect>
                                    <p:anim calcmode="lin" valueType="num">
                                      <p:cBhvr>
                                        <p:cTn id="7" dur="1000"/>
                                        <p:tgtEl>
                                          <p:spTgt spid="23"/>
                                        </p:tgtEl>
                                        <p:attrNameLst>
                                          <p:attrName>ppt_x</p:attrName>
                                        </p:attrNameLst>
                                      </p:cBhvr>
                                      <p:tavLst>
                                        <p:tav tm="0">
                                          <p:val>
                                            <p:strVal val="ppt_x"/>
                                          </p:val>
                                        </p:tav>
                                        <p:tav tm="100000">
                                          <p:val>
                                            <p:strVal val="ppt_x"/>
                                          </p:val>
                                        </p:tav>
                                      </p:tavLst>
                                    </p:anim>
                                    <p:anim calcmode="lin" valueType="num">
                                      <p:cBhvr>
                                        <p:cTn id="8" dur="1000"/>
                                        <p:tgtEl>
                                          <p:spTgt spid="23"/>
                                        </p:tgtEl>
                                        <p:attrNameLst>
                                          <p:attrName>ppt_y</p:attrName>
                                        </p:attrNameLst>
                                      </p:cBhvr>
                                      <p:tavLst>
                                        <p:tav tm="0">
                                          <p:val>
                                            <p:strVal val="ppt_y"/>
                                          </p:val>
                                        </p:tav>
                                        <p:tav tm="100000">
                                          <p:val>
                                            <p:strVal val="ppt_y+.1"/>
                                          </p:val>
                                        </p:tav>
                                      </p:tavLst>
                                    </p:anim>
                                    <p:set>
                                      <p:cBhvr>
                                        <p:cTn id="9"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90"/>
                    </p:tgtEl>
                  </p:cond>
                </p:stCondLst>
                <p:endSync evt="end" delay="0">
                  <p:rtn val="all"/>
                </p:endSync>
                <p:childTnLst>
                  <p:par>
                    <p:cTn id="11" fill="hold">
                      <p:stCondLst>
                        <p:cond delay="0"/>
                      </p:stCondLst>
                      <p:childTnLst>
                        <p:par>
                          <p:cTn id="12" fill="hold">
                            <p:stCondLst>
                              <p:cond delay="0"/>
                            </p:stCondLst>
                            <p:childTnLst>
                              <p:par>
                                <p:cTn id="13" presetID="21" presetClass="entr" presetSubtype="1" repeatCount="500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heel(1)">
                                      <p:cBhvr>
                                        <p:cTn id="15" dur="1000"/>
                                        <p:tgtEl>
                                          <p:spTgt spid="85"/>
                                        </p:tgtEl>
                                      </p:cBhvr>
                                    </p:animEffect>
                                  </p:childTnLst>
                                </p:cTn>
                              </p:par>
                              <p:par>
                                <p:cTn id="16" presetID="21" presetClass="entr" presetSubtype="1" repeatCount="5000" fill="hold" grpId="0"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heel(1)">
                                      <p:cBhvr>
                                        <p:cTn id="18" dur="1000"/>
                                        <p:tgtEl>
                                          <p:spTgt spid="84"/>
                                        </p:tgtEl>
                                      </p:cBhvr>
                                    </p:animEffect>
                                  </p:childTnLst>
                                </p:cTn>
                              </p:par>
                              <p:par>
                                <p:cTn id="19" presetID="10" presetClass="exit" presetSubtype="0" fill="hold" nodeType="withEffect">
                                  <p:stCondLst>
                                    <p:cond delay="0"/>
                                  </p:stCondLst>
                                  <p:childTnLst>
                                    <p:animEffect transition="out" filter="fade">
                                      <p:cBhvr>
                                        <p:cTn id="20" dur="500"/>
                                        <p:tgtEl>
                                          <p:spTgt spid="90"/>
                                        </p:tgtEl>
                                      </p:cBhvr>
                                    </p:animEffect>
                                    <p:set>
                                      <p:cBhvr>
                                        <p:cTn id="21" dur="1" fill="hold">
                                          <p:stCondLst>
                                            <p:cond delay="499"/>
                                          </p:stCondLst>
                                        </p:cTn>
                                        <p:tgtEl>
                                          <p:spTgt spid="90"/>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par>
                                <p:cTn id="24" presetID="10" presetClass="exit" presetSubtype="0" fill="hold" grpId="1" nodeType="withEffect">
                                  <p:stCondLst>
                                    <p:cond delay="0"/>
                                  </p:stCondLst>
                                  <p:childTnLst>
                                    <p:animEffect transition="out" filter="fade">
                                      <p:cBhvr>
                                        <p:cTn id="25" dur="2000"/>
                                        <p:tgtEl>
                                          <p:spTgt spid="93"/>
                                        </p:tgtEl>
                                      </p:cBhvr>
                                    </p:animEffect>
                                    <p:set>
                                      <p:cBhvr>
                                        <p:cTn id="26" dur="1" fill="hold">
                                          <p:stCondLst>
                                            <p:cond delay="1999"/>
                                          </p:stCondLst>
                                        </p:cTn>
                                        <p:tgtEl>
                                          <p:spTgt spid="93"/>
                                        </p:tgtEl>
                                        <p:attrNameLst>
                                          <p:attrName>style.visibility</p:attrName>
                                        </p:attrNameLst>
                                      </p:cBhvr>
                                      <p:to>
                                        <p:strVal val="hidden"/>
                                      </p:to>
                                    </p:set>
                                  </p:childTnLst>
                                </p:cTn>
                              </p:par>
                              <p:par>
                                <p:cTn id="27" presetID="1" presetClass="entr" presetSubtype="0" fill="hold" grpId="0" nodeType="withEffect">
                                  <p:stCondLst>
                                    <p:cond delay="1000"/>
                                  </p:stCondLst>
                                  <p:childTnLst>
                                    <p:set>
                                      <p:cBhvr>
                                        <p:cTn id="28"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29" presetID="10" presetClass="exit" presetSubtype="0" fill="hold" grpId="1" nodeType="withEffect">
                                  <p:stCondLst>
                                    <p:cond delay="2000"/>
                                  </p:stCondLst>
                                  <p:childTnLst>
                                    <p:animEffect transition="out" filter="fade">
                                      <p:cBhvr>
                                        <p:cTn id="30" dur="2000"/>
                                        <p:tgtEl>
                                          <p:spTgt spid="86"/>
                                        </p:tgtEl>
                                      </p:cBhvr>
                                    </p:animEffect>
                                    <p:set>
                                      <p:cBhvr>
                                        <p:cTn id="31" dur="1" fill="hold">
                                          <p:stCondLst>
                                            <p:cond delay="1999"/>
                                          </p:stCondLst>
                                        </p:cTn>
                                        <p:tgtEl>
                                          <p:spTgt spid="86"/>
                                        </p:tgtEl>
                                        <p:attrNameLst>
                                          <p:attrName>style.visibility</p:attrName>
                                        </p:attrNameLst>
                                      </p:cBhvr>
                                      <p:to>
                                        <p:strVal val="hidden"/>
                                      </p:to>
                                    </p:set>
                                  </p:childTnLst>
                                </p:cTn>
                              </p:par>
                              <p:par>
                                <p:cTn id="32" presetID="1" presetClass="entr" presetSubtype="0" fill="hold" grpId="0" nodeType="withEffect">
                                  <p:stCondLst>
                                    <p:cond delay="2000"/>
                                  </p:stCondLst>
                                  <p:childTnLst>
                                    <p:set>
                                      <p:cBhvr>
                                        <p:cTn id="33"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par>
                                <p:cTn id="34" presetID="10" presetClass="exit" presetSubtype="0" fill="hold" grpId="1" nodeType="withEffect">
                                  <p:stCondLst>
                                    <p:cond delay="3000"/>
                                  </p:stCondLst>
                                  <p:childTnLst>
                                    <p:animEffect transition="out" filter="fade">
                                      <p:cBhvr>
                                        <p:cTn id="35" dur="2000"/>
                                        <p:tgtEl>
                                          <p:spTgt spid="87"/>
                                        </p:tgtEl>
                                      </p:cBhvr>
                                    </p:animEffect>
                                    <p:set>
                                      <p:cBhvr>
                                        <p:cTn id="36" dur="1" fill="hold">
                                          <p:stCondLst>
                                            <p:cond delay="1999"/>
                                          </p:stCondLst>
                                        </p:cTn>
                                        <p:tgtEl>
                                          <p:spTgt spid="87"/>
                                        </p:tgtEl>
                                        <p:attrNameLst>
                                          <p:attrName>style.visibility</p:attrName>
                                        </p:attrNameLst>
                                      </p:cBhvr>
                                      <p:to>
                                        <p:strVal val="hidden"/>
                                      </p:to>
                                    </p:set>
                                  </p:childTnLst>
                                </p:cTn>
                              </p:par>
                              <p:par>
                                <p:cTn id="37" presetID="1" presetClass="entr" presetSubtype="0" fill="hold" grpId="0" nodeType="withEffect">
                                  <p:stCondLst>
                                    <p:cond delay="3000"/>
                                  </p:stCondLst>
                                  <p:childTnLst>
                                    <p:set>
                                      <p:cBhvr>
                                        <p:cTn id="38"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par>
                                <p:cTn id="39" presetID="10" presetClass="exit" presetSubtype="0" fill="hold" grpId="1" nodeType="withEffect">
                                  <p:stCondLst>
                                    <p:cond delay="4000"/>
                                  </p:stCondLst>
                                  <p:childTnLst>
                                    <p:animEffect transition="out" filter="fade">
                                      <p:cBhvr>
                                        <p:cTn id="40" dur="2000"/>
                                        <p:tgtEl>
                                          <p:spTgt spid="88"/>
                                        </p:tgtEl>
                                      </p:cBhvr>
                                    </p:animEffect>
                                    <p:set>
                                      <p:cBhvr>
                                        <p:cTn id="41" dur="1" fill="hold">
                                          <p:stCondLst>
                                            <p:cond delay="1999"/>
                                          </p:stCondLst>
                                        </p:cTn>
                                        <p:tgtEl>
                                          <p:spTgt spid="88"/>
                                        </p:tgtEl>
                                        <p:attrNameLst>
                                          <p:attrName>style.visibility</p:attrName>
                                        </p:attrNameLst>
                                      </p:cBhvr>
                                      <p:to>
                                        <p:strVal val="hidden"/>
                                      </p:to>
                                    </p:set>
                                  </p:childTnLst>
                                </p:cTn>
                              </p:par>
                              <p:par>
                                <p:cTn id="42" presetID="1" presetClass="entr" presetSubtype="0" fill="hold" grpId="0" nodeType="withEffect">
                                  <p:stCondLst>
                                    <p:cond delay="4000"/>
                                  </p:stCondLst>
                                  <p:childTnLst>
                                    <p:set>
                                      <p:cBhvr>
                                        <p:cTn id="43"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0" presetClass="exit" presetSubtype="0" fill="hold" grpId="1" nodeType="withEffect">
                                  <p:stCondLst>
                                    <p:cond delay="5000"/>
                                  </p:stCondLst>
                                  <p:childTnLst>
                                    <p:animEffect transition="out" filter="fade">
                                      <p:cBhvr>
                                        <p:cTn id="45" dur="2000"/>
                                        <p:tgtEl>
                                          <p:spTgt spid="89"/>
                                        </p:tgtEl>
                                      </p:cBhvr>
                                    </p:animEffect>
                                    <p:set>
                                      <p:cBhvr>
                                        <p:cTn id="46" dur="1" fill="hold">
                                          <p:stCondLst>
                                            <p:cond delay="1999"/>
                                          </p:stCondLst>
                                        </p:cTn>
                                        <p:tgtEl>
                                          <p:spTgt spid="89"/>
                                        </p:tgtEl>
                                        <p:attrNameLst>
                                          <p:attrName>style.visibility</p:attrName>
                                        </p:attrNameLst>
                                      </p:cBhvr>
                                      <p:to>
                                        <p:strVal val="hidden"/>
                                      </p:to>
                                    </p:set>
                                  </p:childTnLst>
                                </p:cTn>
                              </p:par>
                              <p:par>
                                <p:cTn id="47" presetID="1" presetClass="entr" presetSubtype="0" fill="hold" grpId="0" nodeType="withEffect">
                                  <p:stCondLst>
                                    <p:cond delay="5000"/>
                                  </p:stCondLst>
                                  <p:childTnLst>
                                    <p:set>
                                      <p:cBhvr>
                                        <p:cTn id="48" dur="1" fill="hold">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omb.wav"/>
                                        </p:tgtEl>
                                      </p:cMediaNode>
                                    </p:audio>
                                  </p:subTnLst>
                                </p:cTn>
                              </p:par>
                              <p:par>
                                <p:cTn id="49" presetID="10" presetClass="exit" presetSubtype="0" fill="hold" grpId="1" nodeType="withEffect">
                                  <p:stCondLst>
                                    <p:cond delay="6000"/>
                                  </p:stCondLst>
                                  <p:childTnLst>
                                    <p:animEffect transition="out" filter="fade">
                                      <p:cBhvr>
                                        <p:cTn id="50" dur="2000"/>
                                        <p:tgtEl>
                                          <p:spTgt spid="94"/>
                                        </p:tgtEl>
                                      </p:cBhvr>
                                    </p:animEffect>
                                    <p:set>
                                      <p:cBhvr>
                                        <p:cTn id="51" dur="1" fill="hold">
                                          <p:stCondLst>
                                            <p:cond delay="1999"/>
                                          </p:stCondLst>
                                        </p:cTn>
                                        <p:tgtEl>
                                          <p:spTgt spid="9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bomb.wav"/>
                                        </p:tgtEl>
                                      </p:cMediaNode>
                                    </p:audio>
                                  </p:subTnLst>
                                </p:cTn>
                              </p:par>
                            </p:childTnLst>
                          </p:cTn>
                        </p:par>
                        <p:par>
                          <p:cTn id="52" fill="hold">
                            <p:stCondLst>
                              <p:cond delay="8000"/>
                            </p:stCondLst>
                            <p:childTnLst>
                              <p:par>
                                <p:cTn id="53" presetID="10" presetClass="exit" presetSubtype="0" fill="hold" grpId="1" nodeType="afterEffect">
                                  <p:stCondLst>
                                    <p:cond delay="0"/>
                                  </p:stCondLst>
                                  <p:childTnLst>
                                    <p:animEffect transition="out" filter="fade">
                                      <p:cBhvr>
                                        <p:cTn id="54" dur="500"/>
                                        <p:tgtEl>
                                          <p:spTgt spid="85"/>
                                        </p:tgtEl>
                                      </p:cBhvr>
                                    </p:animEffect>
                                    <p:set>
                                      <p:cBhvr>
                                        <p:cTn id="55" dur="1" fill="hold">
                                          <p:stCondLst>
                                            <p:cond delay="499"/>
                                          </p:stCondLst>
                                        </p:cTn>
                                        <p:tgtEl>
                                          <p:spTgt spid="85"/>
                                        </p:tgtEl>
                                        <p:attrNameLst>
                                          <p:attrName>style.visibility</p:attrName>
                                        </p:attrNameLst>
                                      </p:cBhvr>
                                      <p:to>
                                        <p:strVal val="hidden"/>
                                      </p:to>
                                    </p:set>
                                  </p:childTnLst>
                                </p:cTn>
                              </p:par>
                            </p:childTnLst>
                          </p:cTn>
                        </p:par>
                        <p:par>
                          <p:cTn id="56" fill="hold">
                            <p:stCondLst>
                              <p:cond delay="8500"/>
                            </p:stCondLst>
                            <p:childTnLst>
                              <p:par>
                                <p:cTn id="57" presetID="10" presetClass="exit" presetSubtype="0" fill="hold" grpId="1" nodeType="afterEffect">
                                  <p:stCondLst>
                                    <p:cond delay="0"/>
                                  </p:stCondLst>
                                  <p:childTnLst>
                                    <p:animEffect transition="out" filter="fade">
                                      <p:cBhvr>
                                        <p:cTn id="58" dur="500"/>
                                        <p:tgtEl>
                                          <p:spTgt spid="84"/>
                                        </p:tgtEl>
                                      </p:cBhvr>
                                    </p:animEffect>
                                    <p:set>
                                      <p:cBhvr>
                                        <p:cTn id="59"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80">
                                          <p:stCondLst>
                                            <p:cond delay="0"/>
                                          </p:stCondLst>
                                        </p:cTn>
                                        <p:tgtEl>
                                          <p:spTgt spid="12"/>
                                        </p:tgtEl>
                                      </p:cBhvr>
                                    </p:animEffect>
                                    <p:anim calcmode="lin" valueType="num">
                                      <p:cBhvr>
                                        <p:cTn id="6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1" dur="26">
                                          <p:stCondLst>
                                            <p:cond delay="650"/>
                                          </p:stCondLst>
                                        </p:cTn>
                                        <p:tgtEl>
                                          <p:spTgt spid="12"/>
                                        </p:tgtEl>
                                      </p:cBhvr>
                                      <p:to x="100000" y="60000"/>
                                    </p:animScale>
                                    <p:animScale>
                                      <p:cBhvr>
                                        <p:cTn id="72" dur="166" decel="50000">
                                          <p:stCondLst>
                                            <p:cond delay="676"/>
                                          </p:stCondLst>
                                        </p:cTn>
                                        <p:tgtEl>
                                          <p:spTgt spid="12"/>
                                        </p:tgtEl>
                                      </p:cBhvr>
                                      <p:to x="100000" y="100000"/>
                                    </p:animScale>
                                    <p:animScale>
                                      <p:cBhvr>
                                        <p:cTn id="73" dur="26">
                                          <p:stCondLst>
                                            <p:cond delay="1312"/>
                                          </p:stCondLst>
                                        </p:cTn>
                                        <p:tgtEl>
                                          <p:spTgt spid="12"/>
                                        </p:tgtEl>
                                      </p:cBhvr>
                                      <p:to x="100000" y="80000"/>
                                    </p:animScale>
                                    <p:animScale>
                                      <p:cBhvr>
                                        <p:cTn id="74" dur="166" decel="50000">
                                          <p:stCondLst>
                                            <p:cond delay="1338"/>
                                          </p:stCondLst>
                                        </p:cTn>
                                        <p:tgtEl>
                                          <p:spTgt spid="12"/>
                                        </p:tgtEl>
                                      </p:cBhvr>
                                      <p:to x="100000" y="100000"/>
                                    </p:animScale>
                                    <p:animScale>
                                      <p:cBhvr>
                                        <p:cTn id="75" dur="26">
                                          <p:stCondLst>
                                            <p:cond delay="1642"/>
                                          </p:stCondLst>
                                        </p:cTn>
                                        <p:tgtEl>
                                          <p:spTgt spid="12"/>
                                        </p:tgtEl>
                                      </p:cBhvr>
                                      <p:to x="100000" y="90000"/>
                                    </p:animScale>
                                    <p:animScale>
                                      <p:cBhvr>
                                        <p:cTn id="76" dur="166" decel="50000">
                                          <p:stCondLst>
                                            <p:cond delay="1668"/>
                                          </p:stCondLst>
                                        </p:cTn>
                                        <p:tgtEl>
                                          <p:spTgt spid="12"/>
                                        </p:tgtEl>
                                      </p:cBhvr>
                                      <p:to x="100000" y="100000"/>
                                    </p:animScale>
                                    <p:animScale>
                                      <p:cBhvr>
                                        <p:cTn id="77" dur="26">
                                          <p:stCondLst>
                                            <p:cond delay="1808"/>
                                          </p:stCondLst>
                                        </p:cTn>
                                        <p:tgtEl>
                                          <p:spTgt spid="12"/>
                                        </p:tgtEl>
                                      </p:cBhvr>
                                      <p:to x="100000" y="95000"/>
                                    </p:animScale>
                                    <p:animScale>
                                      <p:cBhvr>
                                        <p:cTn id="78" dur="166" decel="50000">
                                          <p:stCondLst>
                                            <p:cond delay="1834"/>
                                          </p:stCondLst>
                                        </p:cTn>
                                        <p:tgtEl>
                                          <p:spTgt spid="12"/>
                                        </p:tgtEl>
                                      </p:cBhvr>
                                      <p:to x="100000" y="100000"/>
                                    </p:animScale>
                                  </p:childTnLst>
                                  <p:subTnLst>
                                    <p:audio>
                                      <p:cMediaNode>
                                        <p:cTn display="0" masterRel="sameClick">
                                          <p:stCondLst>
                                            <p:cond evt="begin" delay="0">
                                              <p:tn val="63"/>
                                            </p:cond>
                                          </p:stCondLst>
                                          <p:endCondLst>
                                            <p:cond evt="onStopAudio" delay="0">
                                              <p:tgtEl>
                                                <p:sldTgt/>
                                              </p:tgtEl>
                                            </p:cond>
                                          </p:endCondLst>
                                        </p:cTn>
                                        <p:tgtEl>
                                          <p:sndTgt r:embed="rId5" name="applause.wav"/>
                                        </p:tgtEl>
                                      </p:cMediaNode>
                                    </p:audio>
                                  </p:subTnLst>
                                </p:cTn>
                              </p:par>
                            </p:childTnLst>
                          </p:cTn>
                        </p:par>
                      </p:childTnLst>
                    </p:cTn>
                  </p:par>
                  <p:par>
                    <p:cTn id="79" fill="hold">
                      <p:stCondLst>
                        <p:cond delay="indefinite"/>
                      </p:stCondLst>
                      <p:childTnLst>
                        <p:par>
                          <p:cTn id="80" fill="hold">
                            <p:stCondLst>
                              <p:cond delay="0"/>
                            </p:stCondLst>
                            <p:childTnLst>
                              <p:par>
                                <p:cTn id="81" presetID="6" presetClass="emph" presetSubtype="0" fill="hold" grpId="0" nodeType="clickEffect">
                                  <p:stCondLst>
                                    <p:cond delay="0"/>
                                  </p:stCondLst>
                                  <p:childTnLst>
                                    <p:animScale>
                                      <p:cBhvr>
                                        <p:cTn id="82" dur="2000" fill="hold"/>
                                        <p:tgtEl>
                                          <p:spTgt spid="10"/>
                                        </p:tgtEl>
                                      </p:cBhvr>
                                      <p:by x="150000" y="15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ipe(down)">
                                      <p:cBhvr>
                                        <p:cTn id="87" dur="580">
                                          <p:stCondLst>
                                            <p:cond delay="0"/>
                                          </p:stCondLst>
                                        </p:cTn>
                                        <p:tgtEl>
                                          <p:spTgt spid="3"/>
                                        </p:tgtEl>
                                      </p:cBhvr>
                                    </p:animEffect>
                                    <p:anim calcmode="lin" valueType="num">
                                      <p:cBhvr>
                                        <p:cTn id="8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gtEl>
                                      </p:cBhvr>
                                      <p:to x="100000" y="60000"/>
                                    </p:animScale>
                                    <p:animScale>
                                      <p:cBhvr>
                                        <p:cTn id="94" dur="166" decel="50000">
                                          <p:stCondLst>
                                            <p:cond delay="676"/>
                                          </p:stCondLst>
                                        </p:cTn>
                                        <p:tgtEl>
                                          <p:spTgt spid="3"/>
                                        </p:tgtEl>
                                      </p:cBhvr>
                                      <p:to x="100000" y="100000"/>
                                    </p:animScale>
                                    <p:animScale>
                                      <p:cBhvr>
                                        <p:cTn id="95" dur="26">
                                          <p:stCondLst>
                                            <p:cond delay="1312"/>
                                          </p:stCondLst>
                                        </p:cTn>
                                        <p:tgtEl>
                                          <p:spTgt spid="3"/>
                                        </p:tgtEl>
                                      </p:cBhvr>
                                      <p:to x="100000" y="80000"/>
                                    </p:animScale>
                                    <p:animScale>
                                      <p:cBhvr>
                                        <p:cTn id="96" dur="166" decel="50000">
                                          <p:stCondLst>
                                            <p:cond delay="1338"/>
                                          </p:stCondLst>
                                        </p:cTn>
                                        <p:tgtEl>
                                          <p:spTgt spid="3"/>
                                        </p:tgtEl>
                                      </p:cBhvr>
                                      <p:to x="100000" y="100000"/>
                                    </p:animScale>
                                    <p:animScale>
                                      <p:cBhvr>
                                        <p:cTn id="97" dur="26">
                                          <p:stCondLst>
                                            <p:cond delay="1642"/>
                                          </p:stCondLst>
                                        </p:cTn>
                                        <p:tgtEl>
                                          <p:spTgt spid="3"/>
                                        </p:tgtEl>
                                      </p:cBhvr>
                                      <p:to x="100000" y="90000"/>
                                    </p:animScale>
                                    <p:animScale>
                                      <p:cBhvr>
                                        <p:cTn id="98" dur="166" decel="50000">
                                          <p:stCondLst>
                                            <p:cond delay="1668"/>
                                          </p:stCondLst>
                                        </p:cTn>
                                        <p:tgtEl>
                                          <p:spTgt spid="3"/>
                                        </p:tgtEl>
                                      </p:cBhvr>
                                      <p:to x="100000" y="100000"/>
                                    </p:animScale>
                                    <p:animScale>
                                      <p:cBhvr>
                                        <p:cTn id="99" dur="26">
                                          <p:stCondLst>
                                            <p:cond delay="1808"/>
                                          </p:stCondLst>
                                        </p:cTn>
                                        <p:tgtEl>
                                          <p:spTgt spid="3"/>
                                        </p:tgtEl>
                                      </p:cBhvr>
                                      <p:to x="100000" y="95000"/>
                                    </p:animScale>
                                    <p:animScale>
                                      <p:cBhvr>
                                        <p:cTn id="100" dur="166" decel="50000">
                                          <p:stCondLst>
                                            <p:cond delay="1834"/>
                                          </p:stCondLst>
                                        </p:cTn>
                                        <p:tgtEl>
                                          <p:spTgt spid="3"/>
                                        </p:tgtEl>
                                      </p:cBhvr>
                                      <p:to x="100000" y="100000"/>
                                    </p:animScale>
                                  </p:childTnLst>
                                </p:cTn>
                              </p:par>
                            </p:childTnLst>
                          </p:cTn>
                        </p:par>
                      </p:childTnLst>
                    </p:cTn>
                  </p:par>
                </p:childTnLst>
              </p:cTn>
              <p:nextCondLst>
                <p:cond evt="onClick" delay="0">
                  <p:tgtEl>
                    <p:spTgt spid="10"/>
                  </p:tgtEl>
                </p:cond>
              </p:nextCondLst>
            </p:seq>
          </p:childTnLst>
        </p:cTn>
      </p:par>
    </p:tnLst>
    <p:bldLst>
      <p:bldP spid="10" grpId="0"/>
      <p:bldP spid="84" grpId="0" animBg="1"/>
      <p:bldP spid="84" grpId="1" animBg="1"/>
      <p:bldP spid="85" grpId="0" animBg="1"/>
      <p:bldP spid="85" grpId="1" animBg="1"/>
      <p:bldP spid="86" grpId="0"/>
      <p:bldP spid="86" grpId="1"/>
      <p:bldP spid="87" grpId="0"/>
      <p:bldP spid="87" grpId="1"/>
      <p:bldP spid="88" grpId="0"/>
      <p:bldP spid="88" grpId="1"/>
      <p:bldP spid="89" grpId="0"/>
      <p:bldP spid="89" grpId="1"/>
      <p:bldP spid="93" grpId="0"/>
      <p:bldP spid="93" grpId="1"/>
      <p:bldP spid="94" grpId="0"/>
      <p:bldP spid="94" grpId="1"/>
    </p:bldLst>
  </p:timing>
  <p:extLst mod="1">
    <p:ext uri="{E180D4A7-C9FB-4DFB-919C-405C955672EB}">
      <p14:showEvtLst xmlns:p14="http://schemas.microsoft.com/office/powerpoint/2010/main">
        <p14:triggerEvt type="onClick" time="15223" objId="90"/>
        <p14:triggerEvt type="onClick" time="30569" objId="10"/>
        <p14:triggerEvt type="onClick" time="34079" objId="10"/>
        <p14:triggerEvt type="onClick" time="38835" objId="1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4" name="TextBox 3"/>
          <p:cNvSpPr txBox="1"/>
          <p:nvPr/>
        </p:nvSpPr>
        <p:spPr>
          <a:xfrm>
            <a:off x="2540616" y="210533"/>
            <a:ext cx="8873904" cy="707886"/>
          </a:xfrm>
          <a:prstGeom prst="rect">
            <a:avLst/>
          </a:prstGeom>
          <a:noFill/>
        </p:spPr>
        <p:txBody>
          <a:bodyPr wrap="none" rtlCol="0">
            <a:spAutoFit/>
          </a:bodyPr>
          <a:lstStyle/>
          <a:p>
            <a:r>
              <a:rPr lang="en-US" sz="4000" b="1">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TRÒ </a:t>
            </a:r>
            <a:r>
              <a:rPr lang="en-US" sz="4000" b="1" smtClean="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rPr>
              <a:t>CHƠI: THỬ TÀI THÔNG MINH</a:t>
            </a:r>
            <a:endParaRPr lang="en-US" sz="4000" b="1" dirty="0">
              <a:ln w="22225">
                <a:solidFill>
                  <a:srgbClr val="C0504D"/>
                </a:solidFill>
                <a:prstDash val="solid"/>
              </a:ln>
              <a:solidFill>
                <a:srgbClr val="C0504D">
                  <a:lumMod val="40000"/>
                  <a:lumOff val="60000"/>
                </a:srgbClr>
              </a:solidFill>
              <a:latin typeface="Times New Roman" panose="02020603050405020304" pitchFamily="18" charset="0"/>
              <a:cs typeface="Times New Roman" panose="02020603050405020304" pitchFamily="18" charset="0"/>
            </a:endParaRPr>
          </a:p>
        </p:txBody>
      </p:sp>
      <p:pic>
        <p:nvPicPr>
          <p:cNvPr id="1026" name="Picture 2" descr="Dân Nhật Tân tiết lộ cách để hoa đào được tươi lâu trong ngày Tế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857" y="1070646"/>
            <a:ext cx="3822012" cy="25756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custDataLst>
      <p:tags r:id="rId1"/>
    </p:custDataLst>
    <p:extLst>
      <p:ext uri="{BB962C8B-B14F-4D97-AF65-F5344CB8AC3E}">
        <p14:creationId xmlns:p14="http://schemas.microsoft.com/office/powerpoint/2010/main" val="3283392131"/>
      </p:ext>
    </p:extLst>
  </p:cSld>
  <p:clrMapOvr>
    <a:masterClrMapping/>
  </p:clrMapOvr>
  <mc:AlternateContent xmlns:mc="http://schemas.openxmlformats.org/markup-compatibility/2006" xmlns:p14="http://schemas.microsoft.com/office/powerpoint/2010/main">
    <mc:Choice Requires="p14">
      <p:transition spd="slow" p14:dur="1200" advTm="10713">
        <p14:prism/>
      </p:transition>
    </mc:Choice>
    <mc:Fallback xmlns="">
      <p:transition spd="slow" advTm="10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5000" fill="hold" nodeType="withEffect">
                                  <p:stCondLst>
                                    <p:cond delay="0"/>
                                  </p:stCondLst>
                                  <p:childTnLst>
                                    <p:animEffect transition="out" filter="fade">
                                      <p:cBhvr>
                                        <p:cTn id="9" dur="500" tmFilter="0, 0; .2, .5; .8, .5; 1, 0"/>
                                        <p:tgtEl>
                                          <p:spTgt spid="4">
                                            <p:txEl>
                                              <p:pRg st="0" end="0"/>
                                            </p:txEl>
                                          </p:spTgt>
                                        </p:tgtEl>
                                      </p:cBhvr>
                                    </p:animEffect>
                                    <p:animScale>
                                      <p:cBhvr>
                                        <p:cTn id="10" dur="250" autoRev="1" fill="hold"/>
                                        <p:tgtEl>
                                          <p:spTgt spid="4">
                                            <p:txEl>
                                              <p:pRg st="0" end="0"/>
                                            </p:txEl>
                                          </p:spTgt>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026"/>
                                        </p:tgtEl>
                                      </p:cBhvr>
                                    </p:animEffect>
                                    <p:animScale>
                                      <p:cBhvr>
                                        <p:cTn id="15" dur="250" autoRev="1" fill="hold"/>
                                        <p:tgtEl>
                                          <p:spTgt spid="102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mod="1"/>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16765" y="641342"/>
            <a:ext cx="8965153" cy="1143000"/>
          </a:xfrm>
        </p:spPr>
        <p:txBody>
          <a:bodyPr>
            <a:norm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Trò</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chơi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nào</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được</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diễn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ra</a:t>
            </a:r>
            <a:r>
              <a:rPr lang="en-US" sz="3200" b="1" dirty="0" smtClean="0">
                <a:solidFill>
                  <a:srgbClr val="002060"/>
                </a:solidFill>
                <a:latin typeface="Times New Roman" panose="02020603050405020304" pitchFamily="18" charset="0"/>
                <a:cs typeface="Times New Roman" panose="02020603050405020304" pitchFamily="18" charset="0"/>
              </a:rPr>
              <a:t> ở </a:t>
            </a:r>
            <a:r>
              <a:rPr lang="en-US" sz="3200" b="1" dirty="0" err="1" smtClean="0">
                <a:solidFill>
                  <a:srgbClr val="002060"/>
                </a:solidFill>
                <a:latin typeface="Times New Roman" panose="02020603050405020304" pitchFamily="18" charset="0"/>
                <a:cs typeface="Times New Roman" panose="02020603050405020304" pitchFamily="18" charset="0"/>
              </a:rPr>
              <a:t>Hội</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Gióng</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đền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Sóc</a:t>
            </a:r>
            <a:r>
              <a:rPr lang="en-US"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672205" y="4414417"/>
            <a:ext cx="1462260" cy="400110"/>
          </a:xfrm>
          <a:prstGeom prst="rect">
            <a:avLst/>
          </a:prstGeom>
          <a:noFill/>
        </p:spPr>
        <p:txBody>
          <a:bodyPr wrap="none" rtlCol="0">
            <a:spAutoFit/>
          </a:bodyPr>
          <a:lstStyle/>
          <a:p>
            <a:r>
              <a:rPr lang="en-US" sz="2000" b="1" dirty="0">
                <a:solidFill>
                  <a:srgbClr val="002060"/>
                </a:solidFill>
              </a:rPr>
              <a:t>B</a:t>
            </a:r>
            <a:r>
              <a:rPr lang="en-US" sz="2000" b="1" dirty="0" smtClean="0">
                <a:solidFill>
                  <a:srgbClr val="002060"/>
                </a:solidFill>
              </a:rPr>
              <a:t>. </a:t>
            </a:r>
            <a:r>
              <a:rPr lang="en-US" sz="2000" b="1" dirty="0" err="1" smtClean="0">
                <a:solidFill>
                  <a:srgbClr val="002060"/>
                </a:solidFill>
              </a:rPr>
              <a:t>Cờ</a:t>
            </a:r>
            <a:r>
              <a:rPr lang="en-US" sz="2000" b="1" dirty="0" smtClean="0">
                <a:solidFill>
                  <a:srgbClr val="002060"/>
                </a:solidFill>
              </a:rPr>
              <a:t> </a:t>
            </a:r>
            <a:r>
              <a:rPr lang="en-US" sz="2000" b="1" dirty="0" err="1" smtClean="0">
                <a:solidFill>
                  <a:srgbClr val="002060"/>
                </a:solidFill>
              </a:rPr>
              <a:t>người</a:t>
            </a:r>
            <a:endParaRPr lang="en-US" sz="2000" b="1" dirty="0">
              <a:solidFill>
                <a:srgbClr val="002060"/>
              </a:solidFill>
            </a:endParaRPr>
          </a:p>
        </p:txBody>
      </p:sp>
      <p:sp>
        <p:nvSpPr>
          <p:cNvPr id="10" name="TextBox 9"/>
          <p:cNvSpPr txBox="1"/>
          <p:nvPr/>
        </p:nvSpPr>
        <p:spPr>
          <a:xfrm>
            <a:off x="8764127" y="4369559"/>
            <a:ext cx="2665873" cy="400110"/>
          </a:xfrm>
          <a:prstGeom prst="rect">
            <a:avLst/>
          </a:prstGeom>
          <a:noFill/>
        </p:spPr>
        <p:txBody>
          <a:bodyPr wrap="square" rtlCol="0">
            <a:spAutoFit/>
          </a:bodyPr>
          <a:lstStyle/>
          <a:p>
            <a:r>
              <a:rPr lang="en-US" sz="2000" b="1" dirty="0">
                <a:solidFill>
                  <a:srgbClr val="002060"/>
                </a:solidFill>
              </a:rPr>
              <a:t>C. </a:t>
            </a:r>
            <a:r>
              <a:rPr lang="en-US" sz="2000" b="1" dirty="0" err="1">
                <a:solidFill>
                  <a:srgbClr val="002060"/>
                </a:solidFill>
              </a:rPr>
              <a:t>Hát</a:t>
            </a:r>
            <a:r>
              <a:rPr lang="en-US" sz="2000" b="1" dirty="0">
                <a:solidFill>
                  <a:srgbClr val="002060"/>
                </a:solidFill>
              </a:rPr>
              <a:t> </a:t>
            </a:r>
            <a:r>
              <a:rPr lang="en-US" sz="2000" b="1" dirty="0" err="1">
                <a:solidFill>
                  <a:srgbClr val="002060"/>
                </a:solidFill>
              </a:rPr>
              <a:t>quan</a:t>
            </a:r>
            <a:r>
              <a:rPr lang="en-US" sz="2000" b="1" dirty="0">
                <a:solidFill>
                  <a:srgbClr val="002060"/>
                </a:solidFill>
              </a:rPr>
              <a:t> </a:t>
            </a:r>
            <a:r>
              <a:rPr lang="en-US" sz="2000" b="1" dirty="0" err="1">
                <a:solidFill>
                  <a:srgbClr val="002060"/>
                </a:solidFill>
              </a:rPr>
              <a:t>họ</a:t>
            </a:r>
            <a:r>
              <a:rPr lang="en-US" sz="2000" b="1" dirty="0">
                <a:solidFill>
                  <a:srgbClr val="002060"/>
                </a:solidFill>
              </a:rPr>
              <a:t> </a:t>
            </a:r>
          </a:p>
        </p:txBody>
      </p:sp>
      <p:pic>
        <p:nvPicPr>
          <p:cNvPr id="11" name="Picture 10"/>
          <p:cNvPicPr>
            <a:picLocks noChangeAspect="1"/>
          </p:cNvPicPr>
          <p:nvPr/>
        </p:nvPicPr>
        <p:blipFill>
          <a:blip r:embed="rId7">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5446610" y="5307496"/>
            <a:ext cx="1298778" cy="1236663"/>
          </a:xfrm>
          <a:prstGeom prst="rect">
            <a:avLst/>
          </a:prstGeom>
        </p:spPr>
      </p:pic>
      <p:pic>
        <p:nvPicPr>
          <p:cNvPr id="17" name="Picture 16">
            <a:extLst>
              <a:ext uri="{FF2B5EF4-FFF2-40B4-BE49-F238E27FC236}">
                <a16:creationId xmlns:a16="http://schemas.microsoft.com/office/drawing/2014/main" id="{579CCCD0-06C6-463C-A1C8-F08BBE7FA3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76" y="30218"/>
            <a:ext cx="4095750" cy="819150"/>
          </a:xfrm>
          <a:prstGeom prst="rect">
            <a:avLst/>
          </a:prstGeom>
        </p:spPr>
      </p:pic>
      <p:pic>
        <p:nvPicPr>
          <p:cNvPr id="67" name="Picture 66">
            <a:extLst>
              <a:ext uri="{FF2B5EF4-FFF2-40B4-BE49-F238E27FC236}">
                <a16:creationId xmlns:a16="http://schemas.microsoft.com/office/drawing/2014/main" id="{67B75E1E-8045-4982-A2B3-4FF8AAF17A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5616" y="14694"/>
            <a:ext cx="4095750" cy="819150"/>
          </a:xfrm>
          <a:prstGeom prst="rect">
            <a:avLst/>
          </a:prstGeom>
        </p:spPr>
      </p:pic>
      <p:sp>
        <p:nvSpPr>
          <p:cNvPr id="78" name="Oval 77"/>
          <p:cNvSpPr/>
          <p:nvPr/>
        </p:nvSpPr>
        <p:spPr>
          <a:xfrm>
            <a:off x="8077746" y="5137772"/>
            <a:ext cx="1681076" cy="1633601"/>
          </a:xfrm>
          <a:prstGeom prst="ellipse">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Oval 78"/>
          <p:cNvSpPr/>
          <p:nvPr/>
        </p:nvSpPr>
        <p:spPr>
          <a:xfrm>
            <a:off x="8212265" y="5233615"/>
            <a:ext cx="1412038" cy="14419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8077746" y="5169999"/>
            <a:ext cx="1909046" cy="1446550"/>
          </a:xfrm>
          <a:prstGeom prst="rect">
            <a:avLst/>
          </a:prstGeom>
          <a:noFill/>
        </p:spPr>
        <p:txBody>
          <a:bodyPr wrap="square" rtlCol="0">
            <a:spAutoFit/>
          </a:bodyPr>
          <a:lstStyle/>
          <a:p>
            <a:pPr algn="ctr"/>
            <a:r>
              <a:rPr lang="en-US" sz="8800" b="1" dirty="0">
                <a:solidFill>
                  <a:srgbClr val="FF0000"/>
                </a:solidFill>
              </a:rPr>
              <a:t>4</a:t>
            </a:r>
          </a:p>
        </p:txBody>
      </p:sp>
      <p:sp>
        <p:nvSpPr>
          <p:cNvPr id="81" name="TextBox 80"/>
          <p:cNvSpPr txBox="1"/>
          <p:nvPr/>
        </p:nvSpPr>
        <p:spPr>
          <a:xfrm>
            <a:off x="7983791" y="5316322"/>
            <a:ext cx="1909046" cy="1446550"/>
          </a:xfrm>
          <a:prstGeom prst="rect">
            <a:avLst/>
          </a:prstGeom>
          <a:noFill/>
        </p:spPr>
        <p:txBody>
          <a:bodyPr wrap="square" rtlCol="0">
            <a:spAutoFit/>
          </a:bodyPr>
          <a:lstStyle/>
          <a:p>
            <a:pPr algn="ctr"/>
            <a:r>
              <a:rPr lang="en-US" sz="8800" b="1" dirty="0">
                <a:solidFill>
                  <a:srgbClr val="FF0000"/>
                </a:solidFill>
              </a:rPr>
              <a:t>3</a:t>
            </a:r>
          </a:p>
        </p:txBody>
      </p:sp>
      <p:sp>
        <p:nvSpPr>
          <p:cNvPr id="82" name="TextBox 81"/>
          <p:cNvSpPr txBox="1"/>
          <p:nvPr/>
        </p:nvSpPr>
        <p:spPr>
          <a:xfrm>
            <a:off x="7939950" y="5202838"/>
            <a:ext cx="1909046" cy="1446550"/>
          </a:xfrm>
          <a:prstGeom prst="rect">
            <a:avLst/>
          </a:prstGeom>
          <a:noFill/>
        </p:spPr>
        <p:txBody>
          <a:bodyPr wrap="square" rtlCol="0">
            <a:spAutoFit/>
          </a:bodyPr>
          <a:lstStyle/>
          <a:p>
            <a:pPr algn="ctr"/>
            <a:r>
              <a:rPr lang="en-US" sz="8800" b="1" dirty="0">
                <a:solidFill>
                  <a:srgbClr val="FF0000"/>
                </a:solidFill>
              </a:rPr>
              <a:t>2</a:t>
            </a:r>
          </a:p>
        </p:txBody>
      </p:sp>
      <p:sp>
        <p:nvSpPr>
          <p:cNvPr id="83" name="TextBox 82"/>
          <p:cNvSpPr txBox="1"/>
          <p:nvPr/>
        </p:nvSpPr>
        <p:spPr>
          <a:xfrm>
            <a:off x="8036378" y="5259050"/>
            <a:ext cx="1909046" cy="1446550"/>
          </a:xfrm>
          <a:prstGeom prst="rect">
            <a:avLst/>
          </a:prstGeom>
          <a:noFill/>
        </p:spPr>
        <p:txBody>
          <a:bodyPr wrap="square" rtlCol="0">
            <a:spAutoFit/>
          </a:bodyPr>
          <a:lstStyle/>
          <a:p>
            <a:pPr algn="ctr"/>
            <a:r>
              <a:rPr lang="en-US" sz="8800" b="1" dirty="0">
                <a:solidFill>
                  <a:srgbClr val="FF0000"/>
                </a:solidFill>
              </a:rPr>
              <a:t>1</a:t>
            </a:r>
          </a:p>
        </p:txBody>
      </p:sp>
      <p:grpSp>
        <p:nvGrpSpPr>
          <p:cNvPr id="84" name="Group 83"/>
          <p:cNvGrpSpPr/>
          <p:nvPr/>
        </p:nvGrpSpPr>
        <p:grpSpPr>
          <a:xfrm>
            <a:off x="8252705" y="5650201"/>
            <a:ext cx="1371599" cy="608741"/>
            <a:chOff x="2133600" y="2209798"/>
            <a:chExt cx="2819400" cy="1676400"/>
          </a:xfrm>
        </p:grpSpPr>
        <p:sp>
          <p:nvSpPr>
            <p:cNvPr id="85" name="Pentagon 84"/>
            <p:cNvSpPr/>
            <p:nvPr/>
          </p:nvSpPr>
          <p:spPr>
            <a:xfrm>
              <a:off x="2133600" y="2209798"/>
              <a:ext cx="2819400" cy="1676400"/>
            </a:xfrm>
            <a:prstGeom prst="homePlate">
              <a:avLst/>
            </a:prstGeom>
            <a:solidFill>
              <a:srgbClr val="006600"/>
            </a:solidFill>
            <a:ln>
              <a:solidFill>
                <a:srgbClr val="006600"/>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TextBox 85"/>
            <p:cNvSpPr txBox="1"/>
            <p:nvPr/>
          </p:nvSpPr>
          <p:spPr>
            <a:xfrm>
              <a:off x="2731035" y="2657951"/>
              <a:ext cx="1752064" cy="847581"/>
            </a:xfrm>
            <a:prstGeom prst="rect">
              <a:avLst/>
            </a:prstGeom>
            <a:noFill/>
            <a:ln>
              <a:solidFill>
                <a:srgbClr val="006600"/>
              </a:solidFill>
            </a:ln>
            <a:scene3d>
              <a:camera prst="orthographicFront"/>
              <a:lightRig rig="threePt" dir="t"/>
            </a:scene3d>
            <a:sp3d>
              <a:bevelT w="114300" prst="artDeco"/>
            </a:sp3d>
          </p:spPr>
          <p:txBody>
            <a:bodyPr wrap="square" rtlCol="0">
              <a:spAutoFit/>
            </a:bodyPr>
            <a:lstStyle/>
            <a:p>
              <a:r>
                <a:rPr lang="en-US" sz="1400" b="1" dirty="0" err="1">
                  <a:solidFill>
                    <a:prstClr val="white"/>
                  </a:solidFill>
                  <a:latin typeface="Times New Roman" panose="02020603050405020304" pitchFamily="18" charset="0"/>
                  <a:cs typeface="Times New Roman" panose="02020603050405020304" pitchFamily="18" charset="0"/>
                </a:rPr>
                <a:t>Bắt</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err="1">
                  <a:solidFill>
                    <a:prstClr val="white"/>
                  </a:solidFill>
                  <a:latin typeface="Times New Roman" panose="02020603050405020304" pitchFamily="18" charset="0"/>
                  <a:cs typeface="Times New Roman" panose="02020603050405020304" pitchFamily="18" charset="0"/>
                </a:rPr>
                <a:t>đầu</a:t>
              </a:r>
              <a:endParaRPr lang="en-US" sz="1400" b="1" dirty="0">
                <a:solidFill>
                  <a:prstClr val="white"/>
                </a:solidFill>
                <a:latin typeface="Times New Roman" panose="02020603050405020304" pitchFamily="18" charset="0"/>
                <a:cs typeface="Times New Roman" panose="02020603050405020304" pitchFamily="18" charset="0"/>
              </a:endParaRPr>
            </a:p>
          </p:txBody>
        </p:sp>
      </p:grpSp>
      <p:sp>
        <p:nvSpPr>
          <p:cNvPr id="87" name="TextBox 86"/>
          <p:cNvSpPr txBox="1"/>
          <p:nvPr/>
        </p:nvSpPr>
        <p:spPr>
          <a:xfrm>
            <a:off x="8077746" y="5202552"/>
            <a:ext cx="1909046" cy="1446550"/>
          </a:xfrm>
          <a:prstGeom prst="rect">
            <a:avLst/>
          </a:prstGeom>
          <a:noFill/>
        </p:spPr>
        <p:txBody>
          <a:bodyPr wrap="square" rtlCol="0">
            <a:spAutoFit/>
          </a:bodyPr>
          <a:lstStyle/>
          <a:p>
            <a:pPr algn="ctr"/>
            <a:r>
              <a:rPr lang="en-US" sz="8800" b="1" dirty="0">
                <a:solidFill>
                  <a:srgbClr val="FF0000"/>
                </a:solidFill>
              </a:rPr>
              <a:t>5</a:t>
            </a:r>
          </a:p>
        </p:txBody>
      </p:sp>
      <p:sp>
        <p:nvSpPr>
          <p:cNvPr id="88" name="TextBox 87"/>
          <p:cNvSpPr txBox="1"/>
          <p:nvPr/>
        </p:nvSpPr>
        <p:spPr>
          <a:xfrm>
            <a:off x="7963761" y="5202552"/>
            <a:ext cx="1909046" cy="1446550"/>
          </a:xfrm>
          <a:prstGeom prst="rect">
            <a:avLst/>
          </a:prstGeom>
          <a:noFill/>
        </p:spPr>
        <p:txBody>
          <a:bodyPr wrap="square" rtlCol="0">
            <a:spAutoFit/>
          </a:bodyPr>
          <a:lstStyle/>
          <a:p>
            <a:pPr algn="ctr"/>
            <a:r>
              <a:rPr lang="en-US" sz="8800" b="1" dirty="0">
                <a:solidFill>
                  <a:srgbClr val="FF0000"/>
                </a:solidFill>
              </a:rPr>
              <a:t>0</a:t>
            </a:r>
          </a:p>
        </p:txBody>
      </p:sp>
      <p:pic>
        <p:nvPicPr>
          <p:cNvPr id="30" name="Picture 29">
            <a:extLst>
              <a:ext uri="{FF2B5EF4-FFF2-40B4-BE49-F238E27FC236}">
                <a16:creationId xmlns:a16="http://schemas.microsoft.com/office/drawing/2014/main" id="{67B75E1E-8045-4982-A2B3-4FF8AAF17A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6528" y="30218"/>
            <a:ext cx="4095750" cy="819150"/>
          </a:xfrm>
          <a:prstGeom prst="rect">
            <a:avLst/>
          </a:prstGeom>
        </p:spPr>
      </p:pic>
      <p:sp>
        <p:nvSpPr>
          <p:cNvPr id="13" name="AutoShape 6" descr="Tuổi xuân nồng nàn với câu quan họ"/>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8" descr="Văn hóa truyền thống Hội Lim Bắc Ninh | Mytour.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6528" y="1717579"/>
            <a:ext cx="3471390" cy="25557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8" name="Picture 27" descr="logo hoa sen"/>
          <p:cNvPicPr/>
          <p:nvPr/>
        </p:nvPicPr>
        <p:blipFill>
          <a:blip r:embed="rId10" cstate="print">
            <a:extLst>
              <a:ext uri="{BEBA8EAE-BF5A-486C-A8C5-ECC9F3942E4B}">
                <a14:imgProps xmlns:a14="http://schemas.microsoft.com/office/drawing/2010/main">
                  <a14:imgLayer r:embed="rId11">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33230" y="89246"/>
            <a:ext cx="1404620" cy="983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2"/>
          <a:stretch>
            <a:fillRect/>
          </a:stretch>
        </p:blipFill>
        <p:spPr>
          <a:xfrm>
            <a:off x="-267402" y="4562025"/>
            <a:ext cx="1835055" cy="2200847"/>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60618" y="1808008"/>
            <a:ext cx="3165746" cy="2425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9660" y="1808082"/>
            <a:ext cx="3255894" cy="24652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34" name="TextBox 33"/>
          <p:cNvSpPr txBox="1"/>
          <p:nvPr/>
        </p:nvSpPr>
        <p:spPr>
          <a:xfrm>
            <a:off x="1966477" y="4546192"/>
            <a:ext cx="1422441" cy="400110"/>
          </a:xfrm>
          <a:prstGeom prst="rect">
            <a:avLst/>
          </a:prstGeom>
          <a:noFill/>
        </p:spPr>
        <p:txBody>
          <a:bodyPr wrap="none" rtlCol="0">
            <a:spAutoFit/>
          </a:bodyPr>
          <a:lstStyle/>
          <a:p>
            <a:r>
              <a:rPr lang="en-US" sz="2000" b="1" dirty="0">
                <a:solidFill>
                  <a:srgbClr val="002060"/>
                </a:solidFill>
              </a:rPr>
              <a:t>A</a:t>
            </a:r>
            <a:r>
              <a:rPr lang="en-US" sz="2000" b="1" dirty="0" smtClean="0">
                <a:solidFill>
                  <a:srgbClr val="002060"/>
                </a:solidFill>
              </a:rPr>
              <a:t>. </a:t>
            </a:r>
            <a:r>
              <a:rPr lang="en-US" sz="2000" b="1" dirty="0" err="1" smtClean="0">
                <a:solidFill>
                  <a:srgbClr val="002060"/>
                </a:solidFill>
              </a:rPr>
              <a:t>Đập</a:t>
            </a:r>
            <a:r>
              <a:rPr lang="en-US" sz="2000" b="1" dirty="0" smtClean="0">
                <a:solidFill>
                  <a:srgbClr val="002060"/>
                </a:solidFill>
              </a:rPr>
              <a:t> </a:t>
            </a:r>
            <a:r>
              <a:rPr lang="en-US" sz="2000" b="1" dirty="0" err="1" smtClean="0">
                <a:solidFill>
                  <a:srgbClr val="002060"/>
                </a:solidFill>
              </a:rPr>
              <a:t>niêu</a:t>
            </a:r>
            <a:endParaRPr lang="en-US" sz="2000" b="1" dirty="0">
              <a:solidFill>
                <a:srgbClr val="002060"/>
              </a:solidFill>
            </a:endParaRPr>
          </a:p>
        </p:txBody>
      </p:sp>
      <p:pic>
        <p:nvPicPr>
          <p:cNvPr id="1027"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470" y="-107157"/>
            <a:ext cx="12326938" cy="139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76992229"/>
      </p:ext>
    </p:extLst>
  </p:cSld>
  <p:clrMapOvr>
    <a:masterClrMapping/>
  </p:clrMapOvr>
  <p:transition spd="slow" advTm="4784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7"/>
                                        </p:tgtEl>
                                        <p:attrNameLst>
                                          <p:attrName>ppt_x</p:attrName>
                                        </p:attrNameLst>
                                      </p:cBhvr>
                                      <p:tavLst>
                                        <p:tav tm="0">
                                          <p:val>
                                            <p:strVal val="ppt_x"/>
                                          </p:val>
                                        </p:tav>
                                        <p:tav tm="100000">
                                          <p:val>
                                            <p:strVal val="ppt_x"/>
                                          </p:val>
                                        </p:tav>
                                      </p:tavLst>
                                    </p:anim>
                                    <p:anim calcmode="lin" valueType="num">
                                      <p:cBhvr additive="base">
                                        <p:cTn id="7" dur="500"/>
                                        <p:tgtEl>
                                          <p:spTgt spid="1027"/>
                                        </p:tgtEl>
                                        <p:attrNameLst>
                                          <p:attrName>ppt_y</p:attrName>
                                        </p:attrNameLst>
                                      </p:cBhvr>
                                      <p:tavLst>
                                        <p:tav tm="0">
                                          <p:val>
                                            <p:strVal val="ppt_y"/>
                                          </p:val>
                                        </p:tav>
                                        <p:tav tm="100000">
                                          <p:val>
                                            <p:strVal val="1+ppt_h/2"/>
                                          </p:val>
                                        </p:tav>
                                      </p:tavLst>
                                    </p:anim>
                                    <p:set>
                                      <p:cBhvr>
                                        <p:cTn id="8" dur="1" fill="hold">
                                          <p:stCondLst>
                                            <p:cond delay="499"/>
                                          </p:stCondLst>
                                        </p:cTn>
                                        <p:tgtEl>
                                          <p:spTgt spid="10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par>
                                <p:cTn id="29" presetID="13"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plus(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2" presetClass="entr" presetSubtype="4"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5000" fill="hold" grpId="0"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heel(1)">
                                      <p:cBhvr>
                                        <p:cTn id="45" dur="1000"/>
                                        <p:tgtEl>
                                          <p:spTgt spid="79"/>
                                        </p:tgtEl>
                                      </p:cBhvr>
                                    </p:animEffect>
                                  </p:childTnLst>
                                </p:cTn>
                              </p:par>
                              <p:par>
                                <p:cTn id="46" presetID="21" presetClass="entr" presetSubtype="1" repeatCount="5000"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heel(1)">
                                      <p:cBhvr>
                                        <p:cTn id="48" dur="1000"/>
                                        <p:tgtEl>
                                          <p:spTgt spid="78"/>
                                        </p:tgtEl>
                                      </p:cBhvr>
                                    </p:animEffect>
                                  </p:childTnLst>
                                </p:cTn>
                              </p:par>
                              <p:par>
                                <p:cTn id="49" presetID="10" presetClass="exit" presetSubtype="0" fill="hold" nodeType="withEffect">
                                  <p:stCondLst>
                                    <p:cond delay="0"/>
                                  </p:stCondLst>
                                  <p:childTnLst>
                                    <p:animEffect transition="out" filter="fade">
                                      <p:cBhvr>
                                        <p:cTn id="50" dur="500"/>
                                        <p:tgtEl>
                                          <p:spTgt spid="84"/>
                                        </p:tgtEl>
                                      </p:cBhvr>
                                    </p:animEffect>
                                    <p:set>
                                      <p:cBhvr>
                                        <p:cTn id="51" dur="1" fill="hold">
                                          <p:stCondLst>
                                            <p:cond delay="499"/>
                                          </p:stCondLst>
                                        </p:cTn>
                                        <p:tgtEl>
                                          <p:spTgt spid="84"/>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par>
                                <p:cTn id="54" presetID="10" presetClass="exit" presetSubtype="0" fill="hold" grpId="1" nodeType="withEffect">
                                  <p:stCondLst>
                                    <p:cond delay="0"/>
                                  </p:stCondLst>
                                  <p:childTnLst>
                                    <p:animEffect transition="out" filter="fade">
                                      <p:cBhvr>
                                        <p:cTn id="55" dur="2000"/>
                                        <p:tgtEl>
                                          <p:spTgt spid="87"/>
                                        </p:tgtEl>
                                      </p:cBhvr>
                                    </p:animEffect>
                                    <p:set>
                                      <p:cBhvr>
                                        <p:cTn id="56" dur="1" fill="hold">
                                          <p:stCondLst>
                                            <p:cond delay="1999"/>
                                          </p:stCondLst>
                                        </p:cTn>
                                        <p:tgtEl>
                                          <p:spTgt spid="87"/>
                                        </p:tgtEl>
                                        <p:attrNameLst>
                                          <p:attrName>style.visibility</p:attrName>
                                        </p:attrNameLst>
                                      </p:cBhvr>
                                      <p:to>
                                        <p:strVal val="hidden"/>
                                      </p:to>
                                    </p:set>
                                  </p:childTnLst>
                                </p:cTn>
                              </p:par>
                              <p:par>
                                <p:cTn id="57" presetID="1" presetClass="entr" presetSubtype="0" fill="hold" grpId="0" nodeType="withEffect">
                                  <p:stCondLst>
                                    <p:cond delay="1000"/>
                                  </p:stCondLst>
                                  <p:childTnLst>
                                    <p:set>
                                      <p:cBhvr>
                                        <p:cTn id="5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59" presetID="10" presetClass="exit" presetSubtype="0" fill="hold" grpId="1" nodeType="withEffect">
                                  <p:stCondLst>
                                    <p:cond delay="2000"/>
                                  </p:stCondLst>
                                  <p:childTnLst>
                                    <p:animEffect transition="out" filter="fade">
                                      <p:cBhvr>
                                        <p:cTn id="60" dur="2000"/>
                                        <p:tgtEl>
                                          <p:spTgt spid="80"/>
                                        </p:tgtEl>
                                      </p:cBhvr>
                                    </p:animEffect>
                                    <p:set>
                                      <p:cBhvr>
                                        <p:cTn id="61" dur="1" fill="hold">
                                          <p:stCondLst>
                                            <p:cond delay="1999"/>
                                          </p:stCondLst>
                                        </p:cTn>
                                        <p:tgtEl>
                                          <p:spTgt spid="80"/>
                                        </p:tgtEl>
                                        <p:attrNameLst>
                                          <p:attrName>style.visibility</p:attrName>
                                        </p:attrNameLst>
                                      </p:cBhvr>
                                      <p:to>
                                        <p:strVal val="hidden"/>
                                      </p:to>
                                    </p:set>
                                  </p:childTnLst>
                                </p:cTn>
                              </p:par>
                              <p:par>
                                <p:cTn id="62" presetID="1" presetClass="entr" presetSubtype="0" fill="hold" grpId="0" nodeType="withEffect">
                                  <p:stCondLst>
                                    <p:cond delay="2000"/>
                                  </p:stCondLst>
                                  <p:childTnLst>
                                    <p:set>
                                      <p:cBhvr>
                                        <p:cTn id="63"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4" presetID="10" presetClass="exit" presetSubtype="0" fill="hold" grpId="1" nodeType="withEffect">
                                  <p:stCondLst>
                                    <p:cond delay="3000"/>
                                  </p:stCondLst>
                                  <p:childTnLst>
                                    <p:animEffect transition="out" filter="fade">
                                      <p:cBhvr>
                                        <p:cTn id="65" dur="2000"/>
                                        <p:tgtEl>
                                          <p:spTgt spid="81"/>
                                        </p:tgtEl>
                                      </p:cBhvr>
                                    </p:animEffect>
                                    <p:set>
                                      <p:cBhvr>
                                        <p:cTn id="66" dur="1" fill="hold">
                                          <p:stCondLst>
                                            <p:cond delay="1999"/>
                                          </p:stCondLst>
                                        </p:cTn>
                                        <p:tgtEl>
                                          <p:spTgt spid="81"/>
                                        </p:tgtEl>
                                        <p:attrNameLst>
                                          <p:attrName>style.visibility</p:attrName>
                                        </p:attrNameLst>
                                      </p:cBhvr>
                                      <p:to>
                                        <p:strVal val="hidden"/>
                                      </p:to>
                                    </p:set>
                                  </p:childTnLst>
                                </p:cTn>
                              </p:par>
                              <p:par>
                                <p:cTn id="67" presetID="1" presetClass="entr" presetSubtype="0" fill="hold" grpId="0" nodeType="withEffect">
                                  <p:stCondLst>
                                    <p:cond delay="3000"/>
                                  </p:stCondLst>
                                  <p:childTnLst>
                                    <p:set>
                                      <p:cBhvr>
                                        <p:cTn id="6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69" presetID="10" presetClass="exit" presetSubtype="0" fill="hold" grpId="1" nodeType="withEffect">
                                  <p:stCondLst>
                                    <p:cond delay="4000"/>
                                  </p:stCondLst>
                                  <p:childTnLst>
                                    <p:animEffect transition="out" filter="fade">
                                      <p:cBhvr>
                                        <p:cTn id="70" dur="2000"/>
                                        <p:tgtEl>
                                          <p:spTgt spid="82"/>
                                        </p:tgtEl>
                                      </p:cBhvr>
                                    </p:animEffect>
                                    <p:set>
                                      <p:cBhvr>
                                        <p:cTn id="71" dur="1" fill="hold">
                                          <p:stCondLst>
                                            <p:cond delay="1999"/>
                                          </p:stCondLst>
                                        </p:cTn>
                                        <p:tgtEl>
                                          <p:spTgt spid="82"/>
                                        </p:tgtEl>
                                        <p:attrNameLst>
                                          <p:attrName>style.visibility</p:attrName>
                                        </p:attrNameLst>
                                      </p:cBhvr>
                                      <p:to>
                                        <p:strVal val="hidden"/>
                                      </p:to>
                                    </p:set>
                                  </p:childTnLst>
                                </p:cTn>
                              </p:par>
                              <p:par>
                                <p:cTn id="72" presetID="1" presetClass="entr" presetSubtype="0" fill="hold" grpId="0" nodeType="withEffect">
                                  <p:stCondLst>
                                    <p:cond delay="4000"/>
                                  </p:stCondLst>
                                  <p:childTnLst>
                                    <p:set>
                                      <p:cBhvr>
                                        <p:cTn id="73"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4" presetID="10" presetClass="exit" presetSubtype="0" fill="hold" grpId="1" nodeType="withEffect">
                                  <p:stCondLst>
                                    <p:cond delay="5000"/>
                                  </p:stCondLst>
                                  <p:childTnLst>
                                    <p:animEffect transition="out" filter="fade">
                                      <p:cBhvr>
                                        <p:cTn id="75" dur="2000"/>
                                        <p:tgtEl>
                                          <p:spTgt spid="83"/>
                                        </p:tgtEl>
                                      </p:cBhvr>
                                    </p:animEffect>
                                    <p:set>
                                      <p:cBhvr>
                                        <p:cTn id="76" dur="1" fill="hold">
                                          <p:stCondLst>
                                            <p:cond delay="1999"/>
                                          </p:stCondLst>
                                        </p:cTn>
                                        <p:tgtEl>
                                          <p:spTgt spid="83"/>
                                        </p:tgtEl>
                                        <p:attrNameLst>
                                          <p:attrName>style.visibility</p:attrName>
                                        </p:attrNameLst>
                                      </p:cBhvr>
                                      <p:to>
                                        <p:strVal val="hidden"/>
                                      </p:to>
                                    </p:set>
                                  </p:childTnLst>
                                </p:cTn>
                              </p:par>
                              <p:par>
                                <p:cTn id="77" presetID="1" presetClass="entr" presetSubtype="0" fill="hold" grpId="0" nodeType="withEffect">
                                  <p:stCondLst>
                                    <p:cond delay="5000"/>
                                  </p:stCondLst>
                                  <p:childTnLst>
                                    <p:set>
                                      <p:cBhvr>
                                        <p:cTn id="78"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omb.wav"/>
                                        </p:tgtEl>
                                      </p:cMediaNode>
                                    </p:audio>
                                  </p:subTnLst>
                                </p:cTn>
                              </p:par>
                              <p:par>
                                <p:cTn id="79" presetID="10" presetClass="exit" presetSubtype="0" fill="hold" grpId="1" nodeType="withEffect">
                                  <p:stCondLst>
                                    <p:cond delay="6000"/>
                                  </p:stCondLst>
                                  <p:childTnLst>
                                    <p:animEffect transition="out" filter="fade">
                                      <p:cBhvr>
                                        <p:cTn id="80" dur="2000"/>
                                        <p:tgtEl>
                                          <p:spTgt spid="88"/>
                                        </p:tgtEl>
                                      </p:cBhvr>
                                    </p:animEffect>
                                    <p:set>
                                      <p:cBhvr>
                                        <p:cTn id="81" dur="1" fill="hold">
                                          <p:stCondLst>
                                            <p:cond delay="1999"/>
                                          </p:stCondLst>
                                        </p:cTn>
                                        <p:tgtEl>
                                          <p:spTgt spid="88"/>
                                        </p:tgtEl>
                                        <p:attrNameLst>
                                          <p:attrName>style.visibility</p:attrName>
                                        </p:attrNameLst>
                                      </p:cBhvr>
                                      <p:to>
                                        <p:strVal val="hidden"/>
                                      </p:to>
                                    </p:set>
                                  </p:childTnLst>
                                </p:cTn>
                              </p:par>
                            </p:childTnLst>
                          </p:cTn>
                        </p:par>
                        <p:par>
                          <p:cTn id="82" fill="hold">
                            <p:stCondLst>
                              <p:cond delay="8000"/>
                            </p:stCondLst>
                            <p:childTnLst>
                              <p:par>
                                <p:cTn id="83" presetID="10" presetClass="exit" presetSubtype="0" fill="hold" grpId="1" nodeType="after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par>
                          <p:cTn id="86" fill="hold">
                            <p:stCondLst>
                              <p:cond delay="8500"/>
                            </p:stCondLst>
                            <p:childTnLst>
                              <p:par>
                                <p:cTn id="87" presetID="10" presetClass="exit" presetSubtype="0" fill="hold" grpId="1" nodeType="afterEffect">
                                  <p:stCondLst>
                                    <p:cond delay="0"/>
                                  </p:stCondLst>
                                  <p:childTnLst>
                                    <p:animEffect transition="out" filter="fade">
                                      <p:cBhvr>
                                        <p:cTn id="88" dur="500"/>
                                        <p:tgtEl>
                                          <p:spTgt spid="78"/>
                                        </p:tgtEl>
                                      </p:cBhvr>
                                    </p:animEffect>
                                    <p:set>
                                      <p:cBhvr>
                                        <p:cTn id="8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90" restart="whenNotActive" fill="hold" evtFilter="cancelBubble" nodeType="interactiveSeq">
                <p:stCondLst>
                  <p:cond evt="onClick" delay="0">
                    <p:tgtEl>
                      <p:spTgt spid="9"/>
                    </p:tgtEl>
                  </p:cond>
                </p:stCondLst>
                <p:endSync evt="end" delay="0">
                  <p:rtn val="all"/>
                </p:endSync>
                <p:childTnLst>
                  <p:par>
                    <p:cTn id="91" fill="hold">
                      <p:stCondLst>
                        <p:cond delay="0"/>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wipe(down)">
                                      <p:cBhvr>
                                        <p:cTn id="95" dur="580">
                                          <p:stCondLst>
                                            <p:cond delay="0"/>
                                          </p:stCondLst>
                                        </p:cTn>
                                        <p:tgtEl>
                                          <p:spTgt spid="11"/>
                                        </p:tgtEl>
                                      </p:cBhvr>
                                    </p:animEffect>
                                    <p:anim calcmode="lin" valueType="num">
                                      <p:cBhvr>
                                        <p:cTn id="9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1" dur="26">
                                          <p:stCondLst>
                                            <p:cond delay="650"/>
                                          </p:stCondLst>
                                        </p:cTn>
                                        <p:tgtEl>
                                          <p:spTgt spid="11"/>
                                        </p:tgtEl>
                                      </p:cBhvr>
                                      <p:to x="100000" y="60000"/>
                                    </p:animScale>
                                    <p:animScale>
                                      <p:cBhvr>
                                        <p:cTn id="102" dur="166" decel="50000">
                                          <p:stCondLst>
                                            <p:cond delay="676"/>
                                          </p:stCondLst>
                                        </p:cTn>
                                        <p:tgtEl>
                                          <p:spTgt spid="11"/>
                                        </p:tgtEl>
                                      </p:cBhvr>
                                      <p:to x="100000" y="100000"/>
                                    </p:animScale>
                                    <p:animScale>
                                      <p:cBhvr>
                                        <p:cTn id="103" dur="26">
                                          <p:stCondLst>
                                            <p:cond delay="1312"/>
                                          </p:stCondLst>
                                        </p:cTn>
                                        <p:tgtEl>
                                          <p:spTgt spid="11"/>
                                        </p:tgtEl>
                                      </p:cBhvr>
                                      <p:to x="100000" y="80000"/>
                                    </p:animScale>
                                    <p:animScale>
                                      <p:cBhvr>
                                        <p:cTn id="104" dur="166" decel="50000">
                                          <p:stCondLst>
                                            <p:cond delay="1338"/>
                                          </p:stCondLst>
                                        </p:cTn>
                                        <p:tgtEl>
                                          <p:spTgt spid="11"/>
                                        </p:tgtEl>
                                      </p:cBhvr>
                                      <p:to x="100000" y="100000"/>
                                    </p:animScale>
                                    <p:animScale>
                                      <p:cBhvr>
                                        <p:cTn id="105" dur="26">
                                          <p:stCondLst>
                                            <p:cond delay="1642"/>
                                          </p:stCondLst>
                                        </p:cTn>
                                        <p:tgtEl>
                                          <p:spTgt spid="11"/>
                                        </p:tgtEl>
                                      </p:cBhvr>
                                      <p:to x="100000" y="90000"/>
                                    </p:animScale>
                                    <p:animScale>
                                      <p:cBhvr>
                                        <p:cTn id="106" dur="166" decel="50000">
                                          <p:stCondLst>
                                            <p:cond delay="1668"/>
                                          </p:stCondLst>
                                        </p:cTn>
                                        <p:tgtEl>
                                          <p:spTgt spid="11"/>
                                        </p:tgtEl>
                                      </p:cBhvr>
                                      <p:to x="100000" y="100000"/>
                                    </p:animScale>
                                    <p:animScale>
                                      <p:cBhvr>
                                        <p:cTn id="107" dur="26">
                                          <p:stCondLst>
                                            <p:cond delay="1808"/>
                                          </p:stCondLst>
                                        </p:cTn>
                                        <p:tgtEl>
                                          <p:spTgt spid="11"/>
                                        </p:tgtEl>
                                      </p:cBhvr>
                                      <p:to x="100000" y="95000"/>
                                    </p:animScale>
                                    <p:animScale>
                                      <p:cBhvr>
                                        <p:cTn id="108" dur="166" decel="50000">
                                          <p:stCondLst>
                                            <p:cond delay="1834"/>
                                          </p:stCondLst>
                                        </p:cTn>
                                        <p:tgtEl>
                                          <p:spTgt spid="11"/>
                                        </p:tgtEl>
                                      </p:cBhvr>
                                      <p:to x="100000" y="100000"/>
                                    </p:animScale>
                                  </p:childTnLst>
                                  <p:subTnLst>
                                    <p:audio>
                                      <p:cMediaNode>
                                        <p:cTn display="0" masterRel="sameClick">
                                          <p:stCondLst>
                                            <p:cond evt="begin" delay="0">
                                              <p:tn val="93"/>
                                            </p:cond>
                                          </p:stCondLst>
                                          <p:endCondLst>
                                            <p:cond evt="onStopAudio" delay="0">
                                              <p:tgtEl>
                                                <p:sldTgt/>
                                              </p:tgtEl>
                                            </p:cond>
                                          </p:endCondLst>
                                        </p:cTn>
                                        <p:tgtEl>
                                          <p:sndTgt r:embed="rId5" name="applause.wav"/>
                                        </p:tgtEl>
                                      </p:cMediaNode>
                                    </p:audio>
                                  </p:subTnLst>
                                </p:cTn>
                              </p:par>
                            </p:childTnLst>
                          </p:cTn>
                        </p:par>
                      </p:childTnLst>
                    </p:cTn>
                  </p:par>
                  <p:par>
                    <p:cTn id="109" fill="hold">
                      <p:stCondLst>
                        <p:cond delay="indefinite"/>
                      </p:stCondLst>
                      <p:childTnLst>
                        <p:par>
                          <p:cTn id="110" fill="hold">
                            <p:stCondLst>
                              <p:cond delay="0"/>
                            </p:stCondLst>
                            <p:childTnLst>
                              <p:par>
                                <p:cTn id="111" presetID="6" presetClass="emph" presetSubtype="0" fill="hold" nodeType="clickEffect">
                                  <p:stCondLst>
                                    <p:cond delay="0"/>
                                  </p:stCondLst>
                                  <p:childTnLst>
                                    <p:animScale>
                                      <p:cBhvr>
                                        <p:cTn id="112" dur="2000" fill="hold"/>
                                        <p:tgtEl>
                                          <p:spTgt spid="7"/>
                                        </p:tgtEl>
                                      </p:cBhvr>
                                      <p:by x="150000" y="150000"/>
                                    </p:animScale>
                                  </p:childTnLst>
                                </p:cTn>
                              </p:par>
                            </p:childTnLst>
                          </p:cTn>
                        </p:par>
                      </p:childTnLst>
                    </p:cTn>
                  </p:par>
                  <p:par>
                    <p:cTn id="113" fill="hold">
                      <p:stCondLst>
                        <p:cond delay="indefinite"/>
                      </p:stCondLst>
                      <p:childTnLst>
                        <p:par>
                          <p:cTn id="114" fill="hold">
                            <p:stCondLst>
                              <p:cond delay="0"/>
                            </p:stCondLst>
                            <p:childTnLst>
                              <p:par>
                                <p:cTn id="115" presetID="26" presetClass="entr" presetSubtype="0" fill="hold" nodeType="click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wipe(down)">
                                      <p:cBhvr>
                                        <p:cTn id="117" dur="580">
                                          <p:stCondLst>
                                            <p:cond delay="0"/>
                                          </p:stCondLst>
                                        </p:cTn>
                                        <p:tgtEl>
                                          <p:spTgt spid="3"/>
                                        </p:tgtEl>
                                      </p:cBhvr>
                                    </p:animEffect>
                                    <p:anim calcmode="lin" valueType="num">
                                      <p:cBhvr>
                                        <p:cTn id="1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23" dur="26">
                                          <p:stCondLst>
                                            <p:cond delay="650"/>
                                          </p:stCondLst>
                                        </p:cTn>
                                        <p:tgtEl>
                                          <p:spTgt spid="3"/>
                                        </p:tgtEl>
                                      </p:cBhvr>
                                      <p:to x="100000" y="60000"/>
                                    </p:animScale>
                                    <p:animScale>
                                      <p:cBhvr>
                                        <p:cTn id="124" dur="166" decel="50000">
                                          <p:stCondLst>
                                            <p:cond delay="676"/>
                                          </p:stCondLst>
                                        </p:cTn>
                                        <p:tgtEl>
                                          <p:spTgt spid="3"/>
                                        </p:tgtEl>
                                      </p:cBhvr>
                                      <p:to x="100000" y="100000"/>
                                    </p:animScale>
                                    <p:animScale>
                                      <p:cBhvr>
                                        <p:cTn id="125" dur="26">
                                          <p:stCondLst>
                                            <p:cond delay="1312"/>
                                          </p:stCondLst>
                                        </p:cTn>
                                        <p:tgtEl>
                                          <p:spTgt spid="3"/>
                                        </p:tgtEl>
                                      </p:cBhvr>
                                      <p:to x="100000" y="80000"/>
                                    </p:animScale>
                                    <p:animScale>
                                      <p:cBhvr>
                                        <p:cTn id="126" dur="166" decel="50000">
                                          <p:stCondLst>
                                            <p:cond delay="1338"/>
                                          </p:stCondLst>
                                        </p:cTn>
                                        <p:tgtEl>
                                          <p:spTgt spid="3"/>
                                        </p:tgtEl>
                                      </p:cBhvr>
                                      <p:to x="100000" y="100000"/>
                                    </p:animScale>
                                    <p:animScale>
                                      <p:cBhvr>
                                        <p:cTn id="127" dur="26">
                                          <p:stCondLst>
                                            <p:cond delay="1642"/>
                                          </p:stCondLst>
                                        </p:cTn>
                                        <p:tgtEl>
                                          <p:spTgt spid="3"/>
                                        </p:tgtEl>
                                      </p:cBhvr>
                                      <p:to x="100000" y="90000"/>
                                    </p:animScale>
                                    <p:animScale>
                                      <p:cBhvr>
                                        <p:cTn id="128" dur="166" decel="50000">
                                          <p:stCondLst>
                                            <p:cond delay="1668"/>
                                          </p:stCondLst>
                                        </p:cTn>
                                        <p:tgtEl>
                                          <p:spTgt spid="3"/>
                                        </p:tgtEl>
                                      </p:cBhvr>
                                      <p:to x="100000" y="100000"/>
                                    </p:animScale>
                                    <p:animScale>
                                      <p:cBhvr>
                                        <p:cTn id="129" dur="26">
                                          <p:stCondLst>
                                            <p:cond delay="1808"/>
                                          </p:stCondLst>
                                        </p:cTn>
                                        <p:tgtEl>
                                          <p:spTgt spid="3"/>
                                        </p:tgtEl>
                                      </p:cBhvr>
                                      <p:to x="100000" y="95000"/>
                                    </p:animScale>
                                    <p:animScale>
                                      <p:cBhvr>
                                        <p:cTn id="130" dur="166" decel="50000">
                                          <p:stCondLst>
                                            <p:cond delay="1834"/>
                                          </p:stCondLst>
                                        </p:cTn>
                                        <p:tgtEl>
                                          <p:spTgt spid="3"/>
                                        </p:tgtEl>
                                      </p:cBhvr>
                                      <p:to x="100000" y="100000"/>
                                    </p:animScale>
                                  </p:childTnLst>
                                </p:cTn>
                              </p:par>
                            </p:childTnLst>
                          </p:cTn>
                        </p:par>
                      </p:childTnLst>
                    </p:cTn>
                  </p:par>
                </p:childTnLst>
              </p:cTn>
              <p:nextCondLst>
                <p:cond evt="onClick" delay="0">
                  <p:tgtEl>
                    <p:spTgt spid="9"/>
                  </p:tgtEl>
                </p:cond>
              </p:nextCondLst>
            </p:seq>
          </p:childTnLst>
        </p:cTn>
      </p:par>
    </p:tnLst>
    <p:bldLst>
      <p:bldP spid="2" grpId="0"/>
      <p:bldP spid="9" grpId="0"/>
      <p:bldP spid="10" grpId="0"/>
      <p:bldP spid="78" grpId="0" animBg="1"/>
      <p:bldP spid="78" grpId="1" animBg="1"/>
      <p:bldP spid="79" grpId="0" animBg="1"/>
      <p:bldP spid="79" grpId="1" animBg="1"/>
      <p:bldP spid="80" grpId="0"/>
      <p:bldP spid="80" grpId="1"/>
      <p:bldP spid="81" grpId="0"/>
      <p:bldP spid="81" grpId="1"/>
      <p:bldP spid="82" grpId="0"/>
      <p:bldP spid="82" grpId="1"/>
      <p:bldP spid="83" grpId="0"/>
      <p:bldP spid="83" grpId="1"/>
      <p:bldP spid="87" grpId="0"/>
      <p:bldP spid="87" grpId="1"/>
      <p:bldP spid="88" grpId="0"/>
      <p:bldP spid="88" grpId="1"/>
      <p:bldP spid="34" grpId="0"/>
    </p:bldLst>
  </p:timing>
  <p:extLst mod="1">
    <p:ext uri="{E180D4A7-C9FB-4DFB-919C-405C955672EB}">
      <p14:showEvtLst xmlns:p14="http://schemas.microsoft.com/office/powerpoint/2010/main">
        <p14:triggerEvt type="onClick" time="18404" objId="84"/>
        <p14:triggerEvt type="onClick" time="34333" objId="9"/>
        <p14:triggerEvt type="onClick" time="38310" objId="9"/>
        <p14:triggerEvt type="onClick" time="42908" objId="9"/>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1240"/>
            <a:ext cx="12192000" cy="6869240"/>
          </a:xfrm>
        </p:spPr>
      </p:pic>
      <p:sp>
        <p:nvSpPr>
          <p:cNvPr id="5" name="Rectangle 4"/>
          <p:cNvSpPr/>
          <p:nvPr/>
        </p:nvSpPr>
        <p:spPr>
          <a:xfrm>
            <a:off x="3835400" y="1752600"/>
            <a:ext cx="5080000" cy="1754326"/>
          </a:xfrm>
          <a:prstGeom prst="rect">
            <a:avLst/>
          </a:prstGeom>
        </p:spPr>
        <p:txBody>
          <a:bodyPr wrap="square">
            <a:spAutoFit/>
          </a:bodyPr>
          <a:lstStyle/>
          <a:p>
            <a:pPr algn="ctr"/>
            <a:r>
              <a:rPr lang="en-US" sz="5400" b="1" dirty="0">
                <a:solidFill>
                  <a:srgbClr val="FF0000"/>
                </a:solidFill>
              </a:rPr>
              <a:t>XIN CHÀO </a:t>
            </a:r>
          </a:p>
          <a:p>
            <a:pPr algn="ctr"/>
            <a:r>
              <a:rPr lang="en-US" sz="5400" b="1" dirty="0">
                <a:solidFill>
                  <a:srgbClr val="FF0000"/>
                </a:solidFill>
              </a:rPr>
              <a:t>HẸN GẶP LẠI </a:t>
            </a:r>
          </a:p>
        </p:txBody>
      </p:sp>
    </p:spTree>
    <p:custDataLst>
      <p:tags r:id="rId1"/>
    </p:custDataLst>
    <p:extLst>
      <p:ext uri="{BB962C8B-B14F-4D97-AF65-F5344CB8AC3E}">
        <p14:creationId xmlns:p14="http://schemas.microsoft.com/office/powerpoint/2010/main" val="2642814541"/>
      </p:ext>
    </p:extLst>
  </p:cSld>
  <p:clrMapOvr>
    <a:masterClrMapping/>
  </p:clrMapOvr>
  <mc:AlternateContent xmlns:mc="http://schemas.openxmlformats.org/markup-compatibility/2006" xmlns:p14="http://schemas.microsoft.com/office/powerpoint/2010/main">
    <mc:Choice Requires="p14">
      <p:transition spd="slow" p14:dur="1400" advTm="15120">
        <p14:doors dir="vert"/>
      </p:transition>
    </mc:Choice>
    <mc:Fallback xmlns="">
      <p:transition spd="slow" advTm="151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229360" y="2580640"/>
            <a:ext cx="10400348" cy="646331"/>
          </a:xfrm>
          <a:prstGeom prst="rect">
            <a:avLst/>
          </a:prstGeom>
          <a:noFill/>
        </p:spPr>
        <p:txBody>
          <a:bodyPr wrap="none" rtlCol="0">
            <a:spAutoFit/>
          </a:bodyPr>
          <a:lstStyle/>
          <a:p>
            <a:r>
              <a:rPr lang="en-US" sz="3600" smtClean="0"/>
              <a:t>Các con hãy xem hình ảnh và đoán xem đó là ai nhé! </a:t>
            </a:r>
            <a:endParaRPr lang="en-US" sz="3600"/>
          </a:p>
        </p:txBody>
      </p:sp>
    </p:spTree>
    <p:extLst>
      <p:ext uri="{BB962C8B-B14F-4D97-AF65-F5344CB8AC3E}">
        <p14:creationId xmlns:p14="http://schemas.microsoft.com/office/powerpoint/2010/main" val="3242663684"/>
      </p:ext>
    </p:extLst>
  </p:cSld>
  <p:clrMapOvr>
    <a:masterClrMapping/>
  </p:clrMapOvr>
  <p:transition spd="slow" advTm="7028">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46430" y="1006475"/>
            <a:ext cx="2876550" cy="707886"/>
          </a:xfrm>
          <a:prstGeom prst="rect">
            <a:avLst/>
          </a:prstGeom>
          <a:noFill/>
        </p:spPr>
        <p:txBody>
          <a:bodyPr wrap="square" rtlCol="0">
            <a:spAutoFit/>
          </a:bodyPr>
          <a:lstStyle/>
          <a:p>
            <a:r>
              <a:rPr lang="en-US" sz="4000" smtClean="0">
                <a:solidFill>
                  <a:srgbClr val="FF0000"/>
                </a:solidFill>
              </a:rPr>
              <a:t>Thánh Gióng</a:t>
            </a:r>
            <a:endParaRPr lang="en-US" sz="4000">
              <a:solidFill>
                <a:srgbClr val="FF0000"/>
              </a:solidFill>
            </a:endParaRPr>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6199732"/>
      </p:ext>
    </p:extLst>
  </p:cSld>
  <p:clrMapOvr>
    <a:masterClrMapping/>
  </p:clrMapOvr>
  <p:transition spd="slow" advTm="1893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doan ke khong loi ok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3553"/>
          </a:xfrm>
        </p:spPr>
      </p:pic>
    </p:spTree>
    <p:extLst>
      <p:ext uri="{BB962C8B-B14F-4D97-AF65-F5344CB8AC3E}">
        <p14:creationId xmlns:p14="http://schemas.microsoft.com/office/powerpoint/2010/main" val="2881913049"/>
      </p:ext>
    </p:extLst>
  </p:cSld>
  <p:clrMapOvr>
    <a:masterClrMapping/>
  </p:clrMapOvr>
  <mc:AlternateContent xmlns:mc="http://schemas.openxmlformats.org/markup-compatibility/2006" xmlns:p14="http://schemas.microsoft.com/office/powerpoint/2010/main">
    <mc:Choice Requires="p14">
      <p:transition spd="slow" p14:dur="2000" advTm="77374"/>
    </mc:Choice>
    <mc:Fallback xmlns="">
      <p:transition spd="slow" advTm="7737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1577" objId="5"/>
        <p14:stopEvt time="75587"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09479" y="448756"/>
            <a:ext cx="4882427" cy="523220"/>
          </a:xfrm>
          <a:prstGeom prst="rect">
            <a:avLst/>
          </a:prstGeom>
          <a:noFill/>
        </p:spPr>
        <p:txBody>
          <a:bodyPr wrap="none" rtlCol="0">
            <a:spAutoFit/>
          </a:bodyPr>
          <a:lstStyle/>
          <a:p>
            <a:r>
              <a:rPr lang="en-US" sz="2800" smtClean="0">
                <a:solidFill>
                  <a:srgbClr val="0070C0"/>
                </a:solidFill>
              </a:rPr>
              <a:t>Bộ phim kể về vị anh hùng nào ?</a:t>
            </a:r>
            <a:endParaRPr lang="en-US" sz="2800">
              <a:solidFill>
                <a:srgbClr val="0070C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958" y="1194485"/>
            <a:ext cx="9333470" cy="5058033"/>
          </a:xfrm>
          <a:prstGeom prst="rect">
            <a:avLst/>
          </a:prstGeom>
        </p:spPr>
      </p:pic>
    </p:spTree>
    <p:custDataLst>
      <p:tags r:id="rId1"/>
    </p:custDataLst>
    <p:extLst>
      <p:ext uri="{BB962C8B-B14F-4D97-AF65-F5344CB8AC3E}">
        <p14:creationId xmlns:p14="http://schemas.microsoft.com/office/powerpoint/2010/main" val="3887094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2970">
        <p15:prstTrans prst="prestige"/>
      </p:transition>
    </mc:Choice>
    <mc:Fallback xmlns="">
      <p:transition spd="slow" advTm="329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14082" y="426366"/>
            <a:ext cx="4833054" cy="523220"/>
          </a:xfrm>
          <a:prstGeom prst="rect">
            <a:avLst/>
          </a:prstGeom>
          <a:noFill/>
        </p:spPr>
        <p:txBody>
          <a:bodyPr wrap="none" rtlCol="0">
            <a:spAutoFit/>
          </a:bodyPr>
          <a:lstStyle/>
          <a:p>
            <a:r>
              <a:rPr lang="en-US" sz="2800" smtClean="0">
                <a:solidFill>
                  <a:srgbClr val="0070C0"/>
                </a:solidFill>
              </a:rPr>
              <a:t>Hội Gióng được tổ chức ở đâu?</a:t>
            </a:r>
            <a:endParaRPr lang="en-US" sz="2800">
              <a:solidFill>
                <a:srgbClr val="0070C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968" y="1161535"/>
            <a:ext cx="10017210" cy="46131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p:cNvSpPr txBox="1"/>
          <p:nvPr/>
        </p:nvSpPr>
        <p:spPr>
          <a:xfrm>
            <a:off x="2413958" y="5986673"/>
            <a:ext cx="7522059" cy="523220"/>
          </a:xfrm>
          <a:prstGeom prst="rect">
            <a:avLst/>
          </a:prstGeom>
          <a:noFill/>
        </p:spPr>
        <p:txBody>
          <a:bodyPr wrap="none" rtlCol="0">
            <a:spAutoFit/>
          </a:bodyPr>
          <a:lstStyle/>
          <a:p>
            <a:r>
              <a:rPr lang="en-US" sz="2800" b="1" smtClean="0">
                <a:solidFill>
                  <a:srgbClr val="0070C0"/>
                </a:solidFill>
              </a:rPr>
              <a:t>Hội Gióng được tổ chức ở huyện Sóc Sơn- Hà Nội</a:t>
            </a:r>
            <a:endParaRPr lang="en-US" sz="2800" b="1">
              <a:solidFill>
                <a:srgbClr val="0070C0"/>
              </a:solidFill>
            </a:endParaRPr>
          </a:p>
        </p:txBody>
      </p:sp>
    </p:spTree>
    <p:custDataLst>
      <p:tags r:id="rId1"/>
    </p:custDataLst>
    <p:extLst>
      <p:ext uri="{BB962C8B-B14F-4D97-AF65-F5344CB8AC3E}">
        <p14:creationId xmlns:p14="http://schemas.microsoft.com/office/powerpoint/2010/main" val="1129608228"/>
      </p:ext>
    </p:extLst>
  </p:cSld>
  <p:clrMapOvr>
    <a:masterClrMapping/>
  </p:clrMapOvr>
  <mc:AlternateContent xmlns:mc="http://schemas.openxmlformats.org/markup-compatibility/2006" xmlns:p14="http://schemas.microsoft.com/office/powerpoint/2010/main">
    <mc:Choice Requires="p14">
      <p:transition spd="slow" p14:dur="1600" advTm="13363">
        <p14:gallery dir="l"/>
      </p:transition>
    </mc:Choice>
    <mc:Fallback xmlns="">
      <p:transition spd="slow" advTm="133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barn(inVertical)">
                                      <p:cBhvr>
                                        <p:cTn id="3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28979" y="403654"/>
            <a:ext cx="7212808" cy="523220"/>
          </a:xfrm>
          <a:prstGeom prst="rect">
            <a:avLst/>
          </a:prstGeom>
          <a:noFill/>
        </p:spPr>
        <p:txBody>
          <a:bodyPr wrap="none" rtlCol="0">
            <a:spAutoFit/>
          </a:bodyPr>
          <a:lstStyle/>
          <a:p>
            <a:r>
              <a:rPr lang="en-US" sz="2800" smtClean="0">
                <a:solidFill>
                  <a:srgbClr val="0070C0"/>
                </a:solidFill>
              </a:rPr>
              <a:t>Hội gióng đền Sóc được tổ chức vào tháng mấy?</a:t>
            </a:r>
            <a:endParaRPr lang="en-US" sz="2800">
              <a:solidFill>
                <a:srgbClr val="0070C0"/>
              </a:solidFill>
            </a:endParaRPr>
          </a:p>
        </p:txBody>
      </p:sp>
      <p:sp>
        <p:nvSpPr>
          <p:cNvPr id="4" name="TextBox 3"/>
          <p:cNvSpPr txBox="1"/>
          <p:nvPr/>
        </p:nvSpPr>
        <p:spPr>
          <a:xfrm>
            <a:off x="1774807" y="5774450"/>
            <a:ext cx="8947514" cy="523220"/>
          </a:xfrm>
          <a:prstGeom prst="rect">
            <a:avLst/>
          </a:prstGeom>
          <a:noFill/>
        </p:spPr>
        <p:txBody>
          <a:bodyPr wrap="none" rtlCol="0">
            <a:spAutoFit/>
          </a:bodyPr>
          <a:lstStyle/>
          <a:p>
            <a:r>
              <a:rPr lang="en-US" sz="2800" b="1" smtClean="0">
                <a:solidFill>
                  <a:srgbClr val="0070C0"/>
                </a:solidFill>
              </a:rPr>
              <a:t>Hội gióng đền Sóc được tổ chức vào tháng 1 ( tháng Giêng)</a:t>
            </a:r>
            <a:endParaRPr lang="en-US" sz="2800" b="1">
              <a:solidFill>
                <a:srgbClr val="0070C0"/>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0480" y="1397512"/>
            <a:ext cx="9956641" cy="416791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49334657"/>
      </p:ext>
    </p:extLst>
  </p:cSld>
  <p:clrMapOvr>
    <a:masterClrMapping/>
  </p:clrMapOvr>
  <mc:AlternateContent xmlns:mc="http://schemas.openxmlformats.org/markup-compatibility/2006" xmlns:p14="http://schemas.microsoft.com/office/powerpoint/2010/main">
    <mc:Choice Requires="p14">
      <p:transition spd="slow" p14:dur="2000" advTm="16559">
        <p14:ferris dir="l"/>
      </p:transition>
    </mc:Choice>
    <mc:Fallback xmlns="">
      <p:transition spd="slow" advTm="16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102444" y="461319"/>
            <a:ext cx="184731" cy="369332"/>
          </a:xfrm>
          <a:prstGeom prst="rect">
            <a:avLst/>
          </a:prstGeom>
          <a:noFill/>
        </p:spPr>
        <p:txBody>
          <a:bodyPr wrap="none" rtlCol="0">
            <a:spAutoFit/>
          </a:bodyPr>
          <a:lstStyle/>
          <a:p>
            <a:endParaRPr lang="en-US"/>
          </a:p>
        </p:txBody>
      </p:sp>
      <p:sp>
        <p:nvSpPr>
          <p:cNvPr id="3" name="TextBox 2"/>
          <p:cNvSpPr txBox="1"/>
          <p:nvPr/>
        </p:nvSpPr>
        <p:spPr>
          <a:xfrm>
            <a:off x="1198754" y="400066"/>
            <a:ext cx="8802731" cy="523220"/>
          </a:xfrm>
          <a:prstGeom prst="rect">
            <a:avLst/>
          </a:prstGeom>
          <a:noFill/>
        </p:spPr>
        <p:txBody>
          <a:bodyPr wrap="none" rtlCol="0">
            <a:spAutoFit/>
          </a:bodyPr>
          <a:lstStyle/>
          <a:p>
            <a:r>
              <a:rPr lang="en-US" sz="2800" smtClean="0">
                <a:solidFill>
                  <a:srgbClr val="0070C0"/>
                </a:solidFill>
              </a:rPr>
              <a:t>Một số trò chơi dân gian được tổ chức ở hội Gióng đền Sóc</a:t>
            </a:r>
            <a:endParaRPr lang="en-US" sz="2800">
              <a:solidFill>
                <a:srgbClr val="0070C0"/>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16" y="1186119"/>
            <a:ext cx="3510759" cy="39872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693" y="1186117"/>
            <a:ext cx="3543980" cy="39872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8191" y="1186118"/>
            <a:ext cx="3326588" cy="398724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2039512" y="5451886"/>
            <a:ext cx="1071127" cy="400110"/>
          </a:xfrm>
          <a:prstGeom prst="rect">
            <a:avLst/>
          </a:prstGeom>
          <a:noFill/>
        </p:spPr>
        <p:txBody>
          <a:bodyPr wrap="none" rtlCol="0">
            <a:spAutoFit/>
          </a:bodyPr>
          <a:lstStyle/>
          <a:p>
            <a:r>
              <a:rPr lang="en-US" sz="2000" smtClean="0"/>
              <a:t>Đánh đu</a:t>
            </a:r>
            <a:endParaRPr lang="en-US" sz="2000"/>
          </a:p>
        </p:txBody>
      </p:sp>
      <p:sp>
        <p:nvSpPr>
          <p:cNvPr id="10" name="TextBox 9"/>
          <p:cNvSpPr txBox="1"/>
          <p:nvPr/>
        </p:nvSpPr>
        <p:spPr>
          <a:xfrm>
            <a:off x="5997146" y="5436191"/>
            <a:ext cx="1050288" cy="369332"/>
          </a:xfrm>
          <a:prstGeom prst="rect">
            <a:avLst/>
          </a:prstGeom>
          <a:noFill/>
        </p:spPr>
        <p:txBody>
          <a:bodyPr wrap="none" rtlCol="0">
            <a:spAutoFit/>
          </a:bodyPr>
          <a:lstStyle/>
          <a:p>
            <a:r>
              <a:rPr lang="en-US" smtClean="0"/>
              <a:t>Cờ người</a:t>
            </a:r>
            <a:endParaRPr lang="en-US"/>
          </a:p>
        </p:txBody>
      </p:sp>
      <p:sp>
        <p:nvSpPr>
          <p:cNvPr id="12" name="TextBox 11"/>
          <p:cNvSpPr txBox="1"/>
          <p:nvPr/>
        </p:nvSpPr>
        <p:spPr>
          <a:xfrm>
            <a:off x="9853204" y="5451884"/>
            <a:ext cx="872868" cy="369332"/>
          </a:xfrm>
          <a:prstGeom prst="rect">
            <a:avLst/>
          </a:prstGeom>
          <a:noFill/>
        </p:spPr>
        <p:txBody>
          <a:bodyPr wrap="none" rtlCol="0">
            <a:spAutoFit/>
          </a:bodyPr>
          <a:lstStyle/>
          <a:p>
            <a:r>
              <a:rPr lang="en-US" smtClean="0"/>
              <a:t>Chọi gà</a:t>
            </a:r>
            <a:endParaRPr lang="en-US"/>
          </a:p>
        </p:txBody>
      </p:sp>
    </p:spTree>
    <p:custDataLst>
      <p:tags r:id="rId1"/>
    </p:custDataLst>
    <p:extLst>
      <p:ext uri="{BB962C8B-B14F-4D97-AF65-F5344CB8AC3E}">
        <p14:creationId xmlns:p14="http://schemas.microsoft.com/office/powerpoint/2010/main" val="2879973358"/>
      </p:ext>
    </p:extLst>
  </p:cSld>
  <p:clrMapOvr>
    <a:masterClrMapping/>
  </p:clrMapOvr>
  <p:transition spd="slow" advTm="36065">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1)">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dow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heel(1)">
                                      <p:cBhvr>
                                        <p:cTn id="32" dur="2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circle(in)">
                                      <p:cBhvr>
                                        <p:cTn id="3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mo rong ok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1017"/>
          </a:xfrm>
        </p:spPr>
      </p:pic>
    </p:spTree>
    <p:extLst>
      <p:ext uri="{BB962C8B-B14F-4D97-AF65-F5344CB8AC3E}">
        <p14:creationId xmlns:p14="http://schemas.microsoft.com/office/powerpoint/2010/main" val="2807100336"/>
      </p:ext>
    </p:extLst>
  </p:cSld>
  <p:clrMapOvr>
    <a:masterClrMapping/>
  </p:clrMapOvr>
  <mc:AlternateContent xmlns:mc="http://schemas.openxmlformats.org/markup-compatibility/2006" xmlns:p14="http://schemas.microsoft.com/office/powerpoint/2010/main">
    <mc:Choice Requires="p14">
      <p:transition spd="slow" p14:dur="2000" advTm="33494"/>
    </mc:Choice>
    <mc:Fallback xmlns="">
      <p:transition spd="slow" advTm="3349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extLst mod="1">
    <p:ext uri="{E180D4A7-C9FB-4DFB-919C-405C955672EB}">
      <p14:showEvtLst xmlns:p14="http://schemas.microsoft.com/office/powerpoint/2010/main">
        <p14:playEvt time="2966" objId="5"/>
        <p14:stopEvt time="28205"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4"/>
</p:tagLst>
</file>

<file path=ppt/tags/tag10.xml><?xml version="1.0" encoding="utf-8"?>
<p:tagLst xmlns:a="http://schemas.openxmlformats.org/drawingml/2006/main" xmlns:r="http://schemas.openxmlformats.org/officeDocument/2006/relationships" xmlns:p="http://schemas.openxmlformats.org/presentationml/2006/main">
  <p:tag name="TIMING" val="|2.8|1.6|3.5|2.1|3.4"/>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TIMING" val="|1.2|6.7"/>
</p:tagLst>
</file>

<file path=ppt/tags/tag3.xml><?xml version="1.0" encoding="utf-8"?>
<p:tagLst xmlns:a="http://schemas.openxmlformats.org/drawingml/2006/main" xmlns:r="http://schemas.openxmlformats.org/officeDocument/2006/relationships" xmlns:p="http://schemas.openxmlformats.org/presentationml/2006/main">
  <p:tag name="TIMING" val="|0.2|5.5|2.7"/>
</p:tagLst>
</file>

<file path=ppt/tags/tag4.xml><?xml version="1.0" encoding="utf-8"?>
<p:tagLst xmlns:a="http://schemas.openxmlformats.org/drawingml/2006/main" xmlns:r="http://schemas.openxmlformats.org/officeDocument/2006/relationships" xmlns:p="http://schemas.openxmlformats.org/presentationml/2006/main">
  <p:tag name="TIMING" val="|2.5|7.2|3.3|3.9|6.3|3.1|5.7"/>
</p:tagLst>
</file>

<file path=ppt/tags/tag5.xml><?xml version="1.0" encoding="utf-8"?>
<p:tagLst xmlns:a="http://schemas.openxmlformats.org/drawingml/2006/main" xmlns:r="http://schemas.openxmlformats.org/officeDocument/2006/relationships" xmlns:p="http://schemas.openxmlformats.org/presentationml/2006/main">
  <p:tag name="TIMING" val="|2.5|4.4|0.9|0.9|12.9"/>
</p:tagLst>
</file>

<file path=ppt/tags/tag6.xml><?xml version="1.0" encoding="utf-8"?>
<p:tagLst xmlns:a="http://schemas.openxmlformats.org/drawingml/2006/main" xmlns:r="http://schemas.openxmlformats.org/officeDocument/2006/relationships" xmlns:p="http://schemas.openxmlformats.org/presentationml/2006/main">
  <p:tag name="TIMING" val="|4.2|1.7|4|2.4|3.5"/>
</p:tagLst>
</file>

<file path=ppt/tags/tag7.xml><?xml version="1.0" encoding="utf-8"?>
<p:tagLst xmlns:a="http://schemas.openxmlformats.org/drawingml/2006/main" xmlns:r="http://schemas.openxmlformats.org/officeDocument/2006/relationships" xmlns:p="http://schemas.openxmlformats.org/presentationml/2006/main">
  <p:tag name="TIMING" val="|0|0.7|1|3.5|3.7"/>
</p:tagLst>
</file>

<file path=ppt/tags/tag8.xml><?xml version="1.0" encoding="utf-8"?>
<p:tagLst xmlns:a="http://schemas.openxmlformats.org/drawingml/2006/main" xmlns:r="http://schemas.openxmlformats.org/officeDocument/2006/relationships" xmlns:p="http://schemas.openxmlformats.org/presentationml/2006/main">
  <p:tag name="TIMING" val="|1.6"/>
</p:tagLst>
</file>

<file path=ppt/tags/tag9.xml><?xml version="1.0" encoding="utf-8"?>
<p:tagLst xmlns:a="http://schemas.openxmlformats.org/drawingml/2006/main" xmlns:r="http://schemas.openxmlformats.org/officeDocument/2006/relationships" xmlns:p="http://schemas.openxmlformats.org/presentationml/2006/main">
  <p:tag name="TIMING" val="|5.8|1.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2884</TotalTime>
  <Words>357</Words>
  <Application>Microsoft Office PowerPoint</Application>
  <PresentationFormat>Widescreen</PresentationFormat>
  <Paragraphs>57</Paragraphs>
  <Slides>17</Slides>
  <Notes>0</Notes>
  <HiddenSlides>0</HiddenSlides>
  <MMClips>5</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17</vt:i4>
      </vt:variant>
    </vt:vector>
  </HeadingPairs>
  <TitlesOfParts>
    <vt:vector size="26" baseType="lpstr">
      <vt:lpstr>.VnAristote</vt:lpstr>
      <vt:lpstr>Arial</vt:lpstr>
      <vt:lpstr>Calibri</vt:lpstr>
      <vt:lpstr>Calibri Light</vt:lpstr>
      <vt:lpstr>Times New Roman</vt:lpstr>
      <vt:lpstr>Office Theme</vt:lpstr>
      <vt:lpstr>1_Office Theme</vt:lpstr>
      <vt:lpstr>2_Office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Gióng đền Sóc Sơn được diễn ra vào tháng mấy ?</vt:lpstr>
      <vt:lpstr>PowerPoint Presentation</vt:lpstr>
      <vt:lpstr>Trò chơi nào được diễn ra ở Hội Gióng đền Sóc?</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105</cp:revision>
  <dcterms:created xsi:type="dcterms:W3CDTF">2021-02-18T14:21:45Z</dcterms:created>
  <dcterms:modified xsi:type="dcterms:W3CDTF">2023-08-09T06:28:56Z</dcterms:modified>
</cp:coreProperties>
</file>