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84" r:id="rId5"/>
    <p:sldId id="259" r:id="rId6"/>
    <p:sldId id="260" r:id="rId7"/>
    <p:sldId id="263" r:id="rId8"/>
    <p:sldId id="285" r:id="rId9"/>
    <p:sldId id="286" r:id="rId10"/>
    <p:sldId id="299" r:id="rId11"/>
    <p:sldId id="287" r:id="rId12"/>
    <p:sldId id="288" r:id="rId13"/>
    <p:sldId id="298" r:id="rId14"/>
    <p:sldId id="289" r:id="rId15"/>
    <p:sldId id="290" r:id="rId16"/>
    <p:sldId id="291" r:id="rId17"/>
    <p:sldId id="275" r:id="rId18"/>
    <p:sldId id="292" r:id="rId19"/>
    <p:sldId id="293" r:id="rId20"/>
    <p:sldId id="294" r:id="rId21"/>
    <p:sldId id="279" r:id="rId22"/>
    <p:sldId id="262" r:id="rId23"/>
    <p:sldId id="280" r:id="rId24"/>
    <p:sldId id="295" r:id="rId25"/>
    <p:sldId id="281" r:id="rId26"/>
    <p:sldId id="282" r:id="rId27"/>
    <p:sldId id="2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1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7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4AEE-B4EE-487B-9D15-C353FC9F03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0.wma"/><Relationship Id="rId7" Type="http://schemas.microsoft.com/office/2007/relationships/hdphoto" Target="../media/hdphoto1.wdp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1.wma"/><Relationship Id="rId7" Type="http://schemas.microsoft.com/office/2007/relationships/hdphoto" Target="../media/hdphoto1.wdp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2.wma"/><Relationship Id="rId7" Type="http://schemas.microsoft.com/office/2007/relationships/hdphoto" Target="../media/hdphoto1.wdp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3.wma"/><Relationship Id="rId7" Type="http://schemas.microsoft.com/office/2007/relationships/hdphoto" Target="../media/hdphoto1.wdp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4.wma"/><Relationship Id="rId7" Type="http://schemas.microsoft.com/office/2007/relationships/hdphoto" Target="../media/hdphoto1.wdp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6.wma"/><Relationship Id="rId7" Type="http://schemas.microsoft.com/office/2007/relationships/hdphoto" Target="../media/hdphoto1.wdp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7.wma"/><Relationship Id="rId7" Type="http://schemas.microsoft.com/office/2007/relationships/hdphoto" Target="../media/hdphoto1.wdp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8.wma"/><Relationship Id="rId7" Type="http://schemas.microsoft.com/office/2007/relationships/hdphoto" Target="../media/hdphoto1.wdp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2" Type="http://schemas.microsoft.com/office/2007/relationships/media" Target="../media/media20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audio" Target="../media/media21.wma"/><Relationship Id="rId10" Type="http://schemas.microsoft.com/office/2007/relationships/hdphoto" Target="../media/hdphoto1.wdp"/><Relationship Id="rId4" Type="http://schemas.microsoft.com/office/2007/relationships/media" Target="../media/media21.wma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.png"/><Relationship Id="rId2" Type="http://schemas.microsoft.com/office/2007/relationships/media" Target="../media/media20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2.wma"/><Relationship Id="rId10" Type="http://schemas.openxmlformats.org/officeDocument/2006/relationships/image" Target="../media/image19.png"/><Relationship Id="rId4" Type="http://schemas.microsoft.com/office/2007/relationships/media" Target="../media/media22.wma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jpe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3.wma"/><Relationship Id="rId1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microsoft.com/office/2007/relationships/media" Target="../media/media23.wma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video" Target="../media/media20.mp4"/><Relationship Id="rId21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microsoft.com/office/2007/relationships/media" Target="../media/media20.mp4"/><Relationship Id="rId16" Type="http://schemas.openxmlformats.org/officeDocument/2006/relationships/image" Target="../media/image33.png"/><Relationship Id="rId20" Type="http://schemas.microsoft.com/office/2007/relationships/hdphoto" Target="../media/hdphoto1.wdp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24" Type="http://schemas.openxmlformats.org/officeDocument/2006/relationships/image" Target="../media/image2.png"/><Relationship Id="rId5" Type="http://schemas.openxmlformats.org/officeDocument/2006/relationships/audio" Target="../media/media25.wma"/><Relationship Id="rId15" Type="http://schemas.openxmlformats.org/officeDocument/2006/relationships/image" Target="../media/image32.png"/><Relationship Id="rId23" Type="http://schemas.openxmlformats.org/officeDocument/2006/relationships/image" Target="../media/image19.png"/><Relationship Id="rId10" Type="http://schemas.openxmlformats.org/officeDocument/2006/relationships/image" Target="../media/image27.png"/><Relationship Id="rId19" Type="http://schemas.openxmlformats.org/officeDocument/2006/relationships/image" Target="../media/image5.png"/><Relationship Id="rId4" Type="http://schemas.microsoft.com/office/2007/relationships/media" Target="../media/media25.wma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18" Type="http://schemas.openxmlformats.org/officeDocument/2006/relationships/image" Target="../media/image34.png"/><Relationship Id="rId3" Type="http://schemas.openxmlformats.org/officeDocument/2006/relationships/video" Target="../media/media20.mp4"/><Relationship Id="rId21" Type="http://schemas.openxmlformats.org/officeDocument/2006/relationships/image" Target="../media/image19.png"/><Relationship Id="rId7" Type="http://schemas.openxmlformats.org/officeDocument/2006/relationships/image" Target="../media/image24.jpg"/><Relationship Id="rId12" Type="http://schemas.openxmlformats.org/officeDocument/2006/relationships/image" Target="../media/image37.png"/><Relationship Id="rId17" Type="http://schemas.openxmlformats.org/officeDocument/2006/relationships/image" Target="../media/image15.jpeg"/><Relationship Id="rId2" Type="http://schemas.microsoft.com/office/2007/relationships/media" Target="../media/media20.mp4"/><Relationship Id="rId16" Type="http://schemas.openxmlformats.org/officeDocument/2006/relationships/image" Target="../media/image14.jpeg"/><Relationship Id="rId20" Type="http://schemas.openxmlformats.org/officeDocument/2006/relationships/image" Target="../media/image36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1.wdp"/><Relationship Id="rId5" Type="http://schemas.openxmlformats.org/officeDocument/2006/relationships/audio" Target="../media/media26.wma"/><Relationship Id="rId15" Type="http://schemas.openxmlformats.org/officeDocument/2006/relationships/image" Target="../media/image40.png"/><Relationship Id="rId10" Type="http://schemas.openxmlformats.org/officeDocument/2006/relationships/image" Target="../media/image5.png"/><Relationship Id="rId19" Type="http://schemas.openxmlformats.org/officeDocument/2006/relationships/image" Target="../media/image20.png"/><Relationship Id="rId4" Type="http://schemas.microsoft.com/office/2007/relationships/media" Target="../media/media26.wma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wma"/><Relationship Id="rId7" Type="http://schemas.microsoft.com/office/2007/relationships/hdphoto" Target="../media/hdphoto3.wdp"/><Relationship Id="rId2" Type="http://schemas.microsoft.com/office/2007/relationships/media" Target="../media/media27.wma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audio" Target="../media/media4.wma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6.wma"/><Relationship Id="rId7" Type="http://schemas.microsoft.com/office/2007/relationships/hdphoto" Target="../media/hdphoto1.wdp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7.wma"/><Relationship Id="rId7" Type="http://schemas.microsoft.com/office/2007/relationships/hdphoto" Target="../media/hdphoto1.wdp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wma"/><Relationship Id="rId7" Type="http://schemas.microsoft.com/office/2007/relationships/hdphoto" Target="../media/hdphoto1.wdp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9.wma"/><Relationship Id="rId7" Type="http://schemas.microsoft.com/office/2007/relationships/hdphoto" Target="../media/hdphoto1.wdp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0699" y="112691"/>
            <a:ext cx="5513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</a:rPr>
              <a:t>PHÒNG GIÁO DỤC VÀ ĐÀO TẠO QUẬN LONG BIÊN </a:t>
            </a:r>
          </a:p>
          <a:p>
            <a:r>
              <a:rPr lang="en-US" sz="2000" b="1">
                <a:solidFill>
                  <a:prstClr val="black"/>
                </a:solidFill>
              </a:rPr>
              <a:t>                     TRƯỜNG MẦM NON </a:t>
            </a:r>
            <a:r>
              <a:rPr lang="en-US" sz="2000" b="1" smtClean="0">
                <a:solidFill>
                  <a:prstClr val="black"/>
                </a:solidFill>
              </a:rPr>
              <a:t>NẮNG MAI</a:t>
            </a:r>
            <a:endParaRPr lang="en-US" sz="2000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390" y="2229631"/>
            <a:ext cx="1037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</a:rPr>
              <a:t>    </a:t>
            </a:r>
            <a:r>
              <a:rPr lang="en-US" sz="3600">
                <a:solidFill>
                  <a:srgbClr val="00B0F0"/>
                </a:solidFill>
              </a:rPr>
              <a:t>LĨNH VỰC PHÁT </a:t>
            </a:r>
            <a:r>
              <a:rPr lang="en-US" sz="3600" smtClean="0">
                <a:solidFill>
                  <a:srgbClr val="00B0F0"/>
                </a:solidFill>
              </a:rPr>
              <a:t>TRIỂN NHẬN THỨC </a:t>
            </a:r>
            <a:endParaRPr lang="en-US" sz="4400">
              <a:solidFill>
                <a:srgbClr val="00B0F0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        </a:t>
            </a:r>
            <a:r>
              <a:rPr lang="en-US" sz="3600" smtClean="0">
                <a:solidFill>
                  <a:srgbClr val="C00000"/>
                </a:solidFill>
              </a:rPr>
              <a:t>So sánh, sắp xếp thứ tự chiều cao của 3 đối tượng </a:t>
            </a:r>
            <a:endParaRPr lang="en-US" sz="48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442" y="3979814"/>
            <a:ext cx="773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( 4-5 </a:t>
            </a:r>
            <a:r>
              <a:rPr lang="en-GB" sz="28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GB" sz="2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0231" y="5022074"/>
            <a:ext cx="467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Người thực hiện</a:t>
            </a:r>
          </a:p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Cô giáo: </a:t>
            </a:r>
            <a:r>
              <a:rPr lang="en-US" sz="2400" i="1" smtClean="0">
                <a:solidFill>
                  <a:srgbClr val="4472C4">
                    <a:lumMod val="75000"/>
                  </a:srgbClr>
                </a:solidFill>
              </a:rPr>
              <a:t>Hồng Hiếu</a:t>
            </a:r>
            <a:endParaRPr lang="en-US" sz="2400" i="1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19" y="918419"/>
            <a:ext cx="1214495" cy="12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150">
        <p:circle/>
      </p:transition>
    </mc:Choice>
    <mc:Fallback xmlns="">
      <p:transition spd="slow" advTm="271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65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cao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6" y="2975336"/>
            <a:ext cx="3730264" cy="3730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2"/>
    </mc:Choice>
    <mc:Fallback xmlns="">
      <p:transition advTm="1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8" y="11239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54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429" y="239448"/>
            <a:ext cx="1043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</a:rPr>
              <a:t>Chiều cao của bạn An như thế nào so với chiều cao của mẹ ?</a:t>
            </a:r>
            <a:endParaRPr lang="en-US" sz="3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58"/>
    </mc:Choice>
    <mc:Fallback xmlns="">
      <p:transition advTm="1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113347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54" y="2975336"/>
            <a:ext cx="3730264" cy="37302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24325" y="1743075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2655" y="3088161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-Down Arrow 10"/>
          <p:cNvSpPr/>
          <p:nvPr/>
        </p:nvSpPr>
        <p:spPr>
          <a:xfrm>
            <a:off x="4935490" y="1743075"/>
            <a:ext cx="295275" cy="134508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5763" y="179368"/>
            <a:ext cx="788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An thấp hơn mẹ vì khi để 2 người đứng cạnh nhau, phía trên cơ thể mẹ có phần thừa ra so với An.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53"/>
    </mc:Choice>
    <mc:Fallback xmlns="">
      <p:transition advTm="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162 L -0.25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2256" y="210181"/>
            <a:ext cx="849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An so với bố An?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0542" y="2101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 An thấp hơn bố An</a:t>
            </a:r>
            <a:endParaRPr lang="en-US" sz="28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9"/>
    </mc:Choice>
    <mc:Fallback xmlns="">
      <p:transition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831" y="221267"/>
            <a:ext cx="682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thấp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94"/>
    </mc:Choice>
    <mc:Fallback xmlns="">
      <p:transition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3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Sắp xếp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009"/>
      </p:ext>
    </p:extLst>
  </p:cSld>
  <p:clrMapOvr>
    <a:masterClrMapping/>
  </p:clrMapOvr>
  <p:transition spd="med" advTm="50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4986" y="317153"/>
            <a:ext cx="634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 An như thế nào so với bố An?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3484986" y="367010"/>
            <a:ext cx="659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bạn An?</a:t>
            </a:r>
            <a:endParaRPr lang="en-US" sz="2400" b="1"/>
          </a:p>
        </p:txBody>
      </p:sp>
      <p:sp>
        <p:nvSpPr>
          <p:cNvPr id="11" name="TextBox 10"/>
          <p:cNvSpPr txBox="1"/>
          <p:nvPr/>
        </p:nvSpPr>
        <p:spPr>
          <a:xfrm>
            <a:off x="3484986" y="359247"/>
            <a:ext cx="71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bố  An và An?</a:t>
            </a:r>
            <a:endParaRPr lang="en-US" sz="24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859">
        <p:circle/>
      </p:transition>
    </mc:Choice>
    <mc:Fallback xmlns="">
      <p:transition spd="slow" advTm="458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9435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" y="1159873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2" y="2975336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96084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cao đến thấp?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34"/>
    </mc:Choice>
    <mc:Fallback xmlns="">
      <p:transition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1" y="8673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8" y="12382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23" y="3047999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38083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thấp đến cao?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8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776"/>
    </mc:Choice>
    <mc:Fallback xmlns="">
      <p:transition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giỏi nhất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31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533">
        <p15:prstTrans prst="curtains"/>
      </p:transition>
    </mc:Choice>
    <mc:Fallback xmlns="">
      <p:transition spd="slow" advTm="23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4323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37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605" y="3411303"/>
            <a:ext cx="2232424" cy="28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7" y="48233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cao đến thấp?</a:t>
            </a:r>
            <a:endParaRPr lang="en-US" sz="2800" b="1"/>
          </a:p>
        </p:txBody>
      </p:sp>
      <p:pic>
        <p:nvPicPr>
          <p:cNvPr id="8" name="Picture 7" descr="logo hoa sen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397" y="60600"/>
            <a:ext cx="1541804" cy="1369366"/>
          </a:xfrm>
          <a:prstGeom prst="rect">
            <a:avLst/>
          </a:prstGeom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23166" y="1722966"/>
            <a:ext cx="3040134" cy="4573674"/>
            <a:chOff x="1755602" y="2680854"/>
            <a:chExt cx="2101155" cy="3672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17912" y="2821894"/>
            <a:ext cx="2193290" cy="3503055"/>
            <a:chOff x="8517912" y="2821894"/>
            <a:chExt cx="2193290" cy="3503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2620" y="4210104"/>
              <a:ext cx="1023874" cy="2114845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8517912" y="2821894"/>
              <a:ext cx="2193290" cy="1595337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105">
        <p14:prism/>
      </p:transition>
    </mc:Choice>
    <mc:Fallback xmlns="">
      <p:transition spd="slow" advTm="5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3164 0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9585" objId="2"/>
        <p14:stopEvt time="1586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7323" y="3775188"/>
            <a:ext cx="1650910" cy="2566748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964587" y="2415832"/>
            <a:ext cx="1641655" cy="3921591"/>
            <a:chOff x="6268720" y="853440"/>
            <a:chExt cx="2905760" cy="564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2699" y="1709961"/>
            <a:ext cx="2292338" cy="4631975"/>
            <a:chOff x="1352550" y="180975"/>
            <a:chExt cx="2987040" cy="6679565"/>
          </a:xfrm>
        </p:grpSpPr>
        <p:sp>
          <p:nvSpPr>
            <p:cNvPr id="26" name="Isosceles Triangle 25"/>
            <p:cNvSpPr/>
            <p:nvPr/>
          </p:nvSpPr>
          <p:spPr>
            <a:xfrm>
              <a:off x="1352550" y="180975"/>
              <a:ext cx="2987040" cy="1017905"/>
            </a:xfrm>
            <a:prstGeom prst="triangle">
              <a:avLst>
                <a:gd name="adj" fmla="val 512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62100" y="1209040"/>
              <a:ext cx="2590800" cy="5651500"/>
              <a:chOff x="1562100" y="1209040"/>
              <a:chExt cx="2590800" cy="5651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2100" y="49784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62100" y="120904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62100" y="30988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90699" y="152908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62946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36508" y="245872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38499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90699" y="3438525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38498" y="3494087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26995" y="443865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0698" y="5140642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63595" y="526796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95562" y="6116320"/>
                <a:ext cx="523875" cy="7442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455774" y="37342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thấp đến cao?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560" y="572649"/>
            <a:ext cx="1002972" cy="1198519"/>
          </a:xfrm>
          <a:prstGeom prst="rect">
            <a:avLst/>
          </a:prstGeom>
        </p:spPr>
      </p:pic>
      <p:pic>
        <p:nvPicPr>
          <p:cNvPr id="4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7171">
        <p14:flip dir="r"/>
      </p:transition>
    </mc:Choice>
    <mc:Fallback xmlns="">
      <p:transition spd="slow" advTm="57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5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277 L -0.24518 -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08 -0.00394 L 0.5001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12299" objId="41"/>
        <p14:stopEvt time="18513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70501" y="681973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Sắp xếp theo thứ tự từ thấp đến cao?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28" y="1447336"/>
            <a:ext cx="1002972" cy="1198519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1026" name="Picture 2" descr="Trên 50+】hình ảnh hoa hồng trắng đẹp nhất qua các thế kỷ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44" y="1704511"/>
            <a:ext cx="3149600" cy="47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nền hoa hồng đỏ đẹp - hinhanhsieudep.ne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4" y="2194884"/>
            <a:ext cx="3235669" cy="41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ng vàng mật ong CTY (10) - hoa lẻ | hoa tươi cắt cành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416185"/>
            <a:ext cx="2438400" cy="29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940">
        <p:checker/>
      </p:transition>
    </mc:Choice>
    <mc:Fallback xmlns="">
      <p:transition spd="slow" advTm="4694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9965" objId="8"/>
        <p14:stopEvt time="16286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thông minh hơn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08">
        <p:circle/>
      </p:transition>
    </mc:Choice>
    <mc:Fallback xmlns="">
      <p:transition spd="slow" advTm="227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57592" y="778212"/>
            <a:ext cx="3978612" cy="2091447"/>
            <a:chOff x="1157592" y="778212"/>
            <a:chExt cx="3978612" cy="2091447"/>
          </a:xfrm>
        </p:grpSpPr>
        <p:sp>
          <p:nvSpPr>
            <p:cNvPr id="4" name="Rectangle 3"/>
            <p:cNvSpPr/>
            <p:nvPr/>
          </p:nvSpPr>
          <p:spPr>
            <a:xfrm>
              <a:off x="1157592" y="778212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101" y="1233903"/>
              <a:ext cx="1121593" cy="16357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92" y="1702388"/>
              <a:ext cx="903216" cy="1167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2887" y="904672"/>
              <a:ext cx="1047015" cy="196498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6735" y="82552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Nhóm nào có cách sắp xếp từ thấp đến cao?</a:t>
            </a:r>
            <a:endParaRPr lang="en-US" sz="2800" b="1"/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922193" y="808043"/>
            <a:ext cx="3978612" cy="2091447"/>
            <a:chOff x="6185448" y="787938"/>
            <a:chExt cx="3978612" cy="2091447"/>
          </a:xfrm>
        </p:grpSpPr>
        <p:sp>
          <p:nvSpPr>
            <p:cNvPr id="7" name="Rectangle 6"/>
            <p:cNvSpPr/>
            <p:nvPr/>
          </p:nvSpPr>
          <p:spPr>
            <a:xfrm>
              <a:off x="6185448" y="787938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4713" y="1233503"/>
              <a:ext cx="846227" cy="1636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6833" y="1828800"/>
              <a:ext cx="735842" cy="10408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8791" y="911080"/>
              <a:ext cx="888317" cy="19585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746" y="4057375"/>
            <a:ext cx="915782" cy="1971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735" y="4362275"/>
            <a:ext cx="782582" cy="1666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2371" y="4791909"/>
            <a:ext cx="913378" cy="12753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XXX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1.</a:t>
            </a:r>
            <a:endParaRPr lang="en-US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</a:t>
            </a:r>
            <a:r>
              <a:rPr lang="en-US" sz="2800" b="1" smtClean="0"/>
              <a:t>.</a:t>
            </a:r>
            <a:endParaRPr lang="en-US" sz="2800" b="1"/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2</a:t>
              </a:r>
              <a:r>
                <a:rPr lang="en-US" sz="2800" b="1" smtClean="0"/>
                <a:t>.</a:t>
              </a:r>
              <a:endParaRPr lang="en-US" sz="2800" b="1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</a:t>
            </a:r>
            <a:r>
              <a:rPr lang="en-US" sz="2800" b="1" smtClean="0"/>
              <a:t>.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29825" y="4709"/>
            <a:ext cx="2162175" cy="1799925"/>
          </a:xfrm>
          <a:prstGeom prst="rect">
            <a:avLst/>
          </a:prstGeom>
        </p:spPr>
      </p:pic>
      <p:pic>
        <p:nvPicPr>
          <p:cNvPr id="102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1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954">
        <p15:prstTrans prst="fracture"/>
      </p:transition>
    </mc:Choice>
    <mc:Fallback xmlns="">
      <p:transition spd="slow" advTm="31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05" objId="33"/>
        <p14:stopEvt time="14236" objId="3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7592" y="778212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2966" y="108549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Nhóm nào có cách sắp xếp từ cao đến thấp?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22193" y="808043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XXX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1.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3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prstClr val="black"/>
                  </a:solidFill>
                </a:rPr>
                <a:t>2</a:t>
              </a:r>
              <a:r>
                <a:rPr lang="en-US" sz="2800" b="1" smtClean="0">
                  <a:solidFill>
                    <a:prstClr val="black"/>
                  </a:solidFill>
                </a:rPr>
                <a:t>.</a:t>
              </a:r>
              <a:endParaRPr lang="en-US" sz="2800" b="1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4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0" y="959811"/>
            <a:ext cx="1467821" cy="18825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4" y="1290553"/>
            <a:ext cx="1214000" cy="1557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1679553"/>
            <a:ext cx="906647" cy="116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0" y="818496"/>
            <a:ext cx="2096508" cy="2051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357" y="1436621"/>
            <a:ext cx="1360123" cy="14516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255" y="1122600"/>
            <a:ext cx="1953747" cy="1754383"/>
          </a:xfrm>
          <a:prstGeom prst="rect">
            <a:avLst/>
          </a:prstGeom>
        </p:spPr>
      </p:pic>
      <p:pic>
        <p:nvPicPr>
          <p:cNvPr id="43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4" y="3937498"/>
            <a:ext cx="898698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7" y="4088533"/>
            <a:ext cx="1629063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9629" y="4753603"/>
            <a:ext cx="913378" cy="1275341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9825" y="0"/>
            <a:ext cx="2162175" cy="1799925"/>
          </a:xfrm>
          <a:prstGeom prst="rect">
            <a:avLst/>
          </a:prstGeom>
        </p:spPr>
      </p:pic>
      <p:pic>
        <p:nvPicPr>
          <p:cNvPr id="32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8" y="300278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22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37787"/>
      </p:ext>
    </p:extLst>
  </p:cSld>
  <p:clrMapOvr>
    <a:masterClrMapping/>
  </p:clrMapOvr>
  <p:transition spd="slow" advTm="2758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622" objId="31"/>
        <p14:stopEvt time="13924" objId="3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0"/>
            <a:ext cx="12192000" cy="6869240"/>
          </a:xfrm>
        </p:spPr>
      </p:pic>
      <p:sp>
        <p:nvSpPr>
          <p:cNvPr id="5" name="Rectangle 4"/>
          <p:cNvSpPr/>
          <p:nvPr/>
        </p:nvSpPr>
        <p:spPr>
          <a:xfrm>
            <a:off x="3835400" y="1752600"/>
            <a:ext cx="50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XIN CHÀO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HẸN GẶP LẠI </a:t>
            </a:r>
          </a:p>
        </p:txBody>
      </p:sp>
      <p:pic>
        <p:nvPicPr>
          <p:cNvPr id="7" name="Picture 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980" y="115102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5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72">
        <p14:conveyor dir="l"/>
      </p:transition>
    </mc:Choice>
    <mc:Fallback xmlns="">
      <p:transition spd="slow" advTm="12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5935" y="3733800"/>
            <a:ext cx="7536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                     Hoạt động 1</a:t>
            </a:r>
          </a:p>
          <a:p>
            <a:r>
              <a:rPr lang="en-US" sz="4000" b="1" smtClean="0"/>
              <a:t> Ôn so sánh chiều cao 2 đối tượng </a:t>
            </a:r>
            <a:endParaRPr lang="en-US" sz="40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200"/>
      </p:ext>
    </p:extLst>
  </p:cSld>
  <p:clrMapOvr>
    <a:masterClrMapping/>
  </p:clrMapOvr>
  <p:transition spd="slow" advTm="60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88176" y="3781425"/>
            <a:ext cx="1405905" cy="2619375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050506" y="2301240"/>
            <a:ext cx="1682042" cy="4099560"/>
            <a:chOff x="6268720" y="853440"/>
            <a:chExt cx="2905760" cy="5648960"/>
          </a:xfrm>
        </p:grpSpPr>
        <p:grpSp>
          <p:nvGrpSpPr>
            <p:cNvPr id="10" name="Group 9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799" y="652163"/>
            <a:ext cx="658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/>
              <a:t> </a:t>
            </a:r>
            <a:r>
              <a:rPr lang="en-US" sz="3200" b="1" smtClean="0"/>
              <a:t>So sánh chiều cao nhóm 2 đối tượng </a:t>
            </a:r>
            <a:endParaRPr lang="en-US" sz="3200" b="1"/>
          </a:p>
        </p:txBody>
      </p:sp>
      <p:pic>
        <p:nvPicPr>
          <p:cNvPr id="27" name="Picture 2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5049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" y="3860614"/>
            <a:ext cx="1535515" cy="2472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688" y="4210334"/>
            <a:ext cx="1695304" cy="21721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411" y="4827373"/>
            <a:ext cx="1342216" cy="1573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5602" y="2680854"/>
            <a:ext cx="2101155" cy="3672982"/>
            <a:chOff x="1755602" y="2680854"/>
            <a:chExt cx="2101155" cy="36729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5" name="Cloud 24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9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7699">
        <p15:prstTrans prst="wind"/>
      </p:transition>
    </mc:Choice>
    <mc:Fallback xmlns="">
      <p:transition spd="slow" advTm="77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2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So sánh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0271" cy="9449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157">
        <p14:doors dir="vert"/>
      </p:transition>
    </mc:Choice>
    <mc:Fallback xmlns="">
      <p:transition spd="slow" advTm="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85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Gia đình bạn An gồm những thành viên nào?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6498" y="389579"/>
            <a:ext cx="1837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3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429" y="184753"/>
            <a:ext cx="9210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Chiều cao của các thành viên trong gia đình An như thế nào?</a:t>
            </a:r>
            <a:endParaRPr lang="en-US" sz="2800" b="1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675">
        <p14:ripple/>
      </p:transition>
    </mc:Choice>
    <mc:Fallback xmlns="">
      <p:transition spd="slow" advTm="46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" grpId="0"/>
      <p:bldP spid="2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43583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7958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100" y="120927"/>
            <a:ext cx="9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Các con có nhận xét gì về chiều cao của bố bạn An so với mẹ bạn ấy?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50" y="29467"/>
            <a:ext cx="47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Bố An cao hơn mẹ An vì khi 2 người đứng cạnh nhau, cơ thể bố có phần thừa ra so với mẹ.</a:t>
            </a:r>
            <a:endParaRPr lang="en-US" sz="2800" b="1"/>
          </a:p>
        </p:txBody>
      </p:sp>
      <p:sp>
        <p:nvSpPr>
          <p:cNvPr id="3" name="Up-Down Arrow 2"/>
          <p:cNvSpPr/>
          <p:nvPr/>
        </p:nvSpPr>
        <p:spPr>
          <a:xfrm>
            <a:off x="4781550" y="1047750"/>
            <a:ext cx="295275" cy="7334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10050" y="104775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91025" y="175260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42"/>
    </mc:Choice>
    <mc:Fallback xmlns="">
      <p:transition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0834 L -0.19844 -0.008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02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191" y="210181"/>
            <a:ext cx="857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bố An so với An?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46"/>
    </mc:Choice>
    <mc:Fallback xmlns="">
      <p:transition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0472" y="2510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002060"/>
                </a:solidFill>
              </a:rPr>
              <a:t>Bố An cao </a:t>
            </a:r>
            <a:r>
              <a:rPr lang="en-US" sz="2800" b="1" smtClean="0">
                <a:solidFill>
                  <a:srgbClr val="002060"/>
                </a:solidFill>
              </a:rPr>
              <a:t>hơn </a:t>
            </a:r>
            <a:r>
              <a:rPr lang="en-US" sz="2800" b="1">
                <a:solidFill>
                  <a:srgbClr val="002060"/>
                </a:solidFill>
              </a:rPr>
              <a:t>An vì khi 2 </a:t>
            </a:r>
            <a:r>
              <a:rPr lang="en-US" sz="2800" b="1" smtClean="0">
                <a:solidFill>
                  <a:srgbClr val="002060"/>
                </a:solidFill>
              </a:rPr>
              <a:t>người đứng </a:t>
            </a:r>
            <a:r>
              <a:rPr lang="en-US" sz="2800" b="1">
                <a:solidFill>
                  <a:srgbClr val="002060"/>
                </a:solidFill>
              </a:rPr>
              <a:t>cạnh nhau, </a:t>
            </a:r>
            <a:r>
              <a:rPr lang="en-US" sz="2800" b="1" smtClean="0">
                <a:solidFill>
                  <a:srgbClr val="002060"/>
                </a:solidFill>
              </a:rPr>
              <a:t>phần trên cơ </a:t>
            </a:r>
            <a:r>
              <a:rPr lang="en-US" sz="2800" b="1">
                <a:solidFill>
                  <a:srgbClr val="002060"/>
                </a:solidFill>
              </a:rPr>
              <a:t>thể bố có phần thừa ra so với </a:t>
            </a:r>
            <a:r>
              <a:rPr lang="en-US" sz="2800" b="1" smtClean="0">
                <a:solidFill>
                  <a:srgbClr val="002060"/>
                </a:solidFill>
              </a:rPr>
              <a:t>An.</a:t>
            </a:r>
            <a:endParaRPr lang="en-US" sz="2800" b="1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19500" y="1057275"/>
            <a:ext cx="20574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>
            <a:off x="4408560" y="1095032"/>
            <a:ext cx="295275" cy="195648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5580" y="3089275"/>
            <a:ext cx="20574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45"/>
    </mc:Choice>
    <mc:Fallback xmlns="">
      <p:transition advTm="1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3|4.5|9.2|2.9|5.5|2.7|10.1|1.9|7.1|3.2|13.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|1.3|11.5|1.1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1|2|6.2|2|2.2|6.6|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5|2|7|1.7|2.4|5.3|1.6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.1|6.9|9.6|1.9|1.6|6|7.5|2.1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3|1.3|7.8|9.4|1.9|1.9|6.3|7.3|2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1.4|7.3|9.6|1.8|4.7|5.9|1.8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6|7.1|6.4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1.9|2.2|6.8|1.3|1.2|1.5|6.3|2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6|5.2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5|1.6|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6|0.8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465</Words>
  <Application>Microsoft Office PowerPoint</Application>
  <PresentationFormat>Widescreen</PresentationFormat>
  <Paragraphs>53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146</cp:revision>
  <dcterms:created xsi:type="dcterms:W3CDTF">2021-05-04T15:06:01Z</dcterms:created>
  <dcterms:modified xsi:type="dcterms:W3CDTF">2023-08-08T09:14:08Z</dcterms:modified>
</cp:coreProperties>
</file>