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99FF33"/>
    <a:srgbClr val="FF3300"/>
    <a:srgbClr val="FF0000"/>
    <a:srgbClr val="CC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342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65D5-E2CD-45B7-BACE-7F34CE7646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686326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6E17-065D-4067-889B-FECABB8FBFC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748135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81F0-A7C1-4526-AA34-AFB781994F6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059835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0809-62CC-4911-8B15-69ABEB543C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516743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9D41E-482D-49F0-996B-8FDF5132AA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447732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EAE9-680E-4775-A678-F3B0D4509C2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681252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9217-3F3F-41DB-8642-D27D8DA738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412470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EBBF-9BC9-4AD6-88DF-60F1CFA74BA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036196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78DE-29B8-46BC-9383-7F6422AB876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063954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03BF-C41B-4923-9BFF-1CB27A70B73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3853971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142D-139D-4F6A-8878-E81DE0EDBE0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90797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06544-995C-489A-AB56-4712E76C98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64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206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5476B8DA-362B-7796-DC46-9581D3943D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59" b="10655"/>
          <a:stretch/>
        </p:blipFill>
        <p:spPr bwMode="auto">
          <a:xfrm>
            <a:off x="0" y="-76200"/>
            <a:ext cx="122681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7140F85-4940-1AC0-EBDC-79B00640712E}"/>
              </a:ext>
            </a:extLst>
          </p:cNvPr>
          <p:cNvSpPr txBox="1"/>
          <p:nvPr/>
        </p:nvSpPr>
        <p:spPr>
          <a:xfrm>
            <a:off x="3429000" y="533400"/>
            <a:ext cx="7696200" cy="601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ln w="12700">
                  <a:noFill/>
                  <a:prstDash val="solid"/>
                </a:ln>
              </a:rPr>
              <a:t>PHÒNG GIÁO DỤC VÀ ĐÀO TẠO QUẬN LONG BIÊN</a:t>
            </a:r>
          </a:p>
          <a:p>
            <a:pPr algn="ctr"/>
            <a:r>
              <a:rPr lang="vi-VN" sz="2400" b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cs typeface="Arial" panose="020B0604020202020204" pitchFamily="34" charset="0"/>
              </a:rPr>
              <a:t>TRƯỜNG MẦM NON NẮNG MAI</a:t>
            </a:r>
            <a:endParaRPr lang="en-US" sz="2400" b="1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Lĩnh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vực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phát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triển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nhận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thức</a:t>
            </a:r>
            <a:endParaRPr lang="en-US" sz="3200" b="1" dirty="0">
              <a:ln w="12700">
                <a:noFill/>
                <a:prstDash val="solid"/>
              </a:ln>
              <a:solidFill>
                <a:srgbClr val="192CB7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LQVT: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Ôn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tròn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vuông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tam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giác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chữ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nhật</a:t>
            </a:r>
            <a:endParaRPr lang="en-US" b="1" dirty="0">
              <a:ln w="12700">
                <a:noFill/>
                <a:prstDash val="solid"/>
              </a:ln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Lứa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tuổi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: MGN 4 – 5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tuổi</a:t>
            </a:r>
            <a:endParaRPr lang="en-US" sz="2800" b="1" dirty="0">
              <a:ln w="12700">
                <a:noFill/>
                <a:prstDash val="solid"/>
              </a:ln>
              <a:solidFill>
                <a:srgbClr val="192CB7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Giáo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viên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:</a:t>
            </a:r>
            <a:r>
              <a:rPr lang="vi-VN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Lê Thị Hương Liên</a:t>
            </a:r>
            <a:endParaRPr lang="en-US" sz="2800" b="1" dirty="0">
              <a:ln w="12700">
                <a:noFill/>
                <a:prstDash val="solid"/>
              </a:ln>
              <a:solidFill>
                <a:srgbClr val="192CB7"/>
              </a:solidFill>
            </a:endParaRPr>
          </a:p>
          <a:p>
            <a:pPr algn="ctr">
              <a:lnSpc>
                <a:spcPct val="150000"/>
              </a:lnSpc>
            </a:pPr>
            <a:endParaRPr lang="en-US" sz="6000" b="1" dirty="0">
              <a:ln w="12700">
                <a:noFill/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FE13CB31-0A20-4BF0-BA70-94E06D2CF1FA}"/>
              </a:ext>
            </a:extLst>
          </p:cNvPr>
          <p:cNvSpPr>
            <a:spLocks/>
          </p:cNvSpPr>
          <p:nvPr/>
        </p:nvSpPr>
        <p:spPr bwMode="auto">
          <a:xfrm>
            <a:off x="2971800" y="455919"/>
            <a:ext cx="1219200" cy="1144282"/>
          </a:xfrm>
          <a:custGeom>
            <a:avLst/>
            <a:gdLst>
              <a:gd name="T0" fmla="*/ 0 w 3396707"/>
              <a:gd name="T1" fmla="*/ 0 h 3282900"/>
              <a:gd name="T2" fmla="*/ 3396707 w 3396707"/>
              <a:gd name="T3" fmla="*/ 0 h 3282900"/>
              <a:gd name="T4" fmla="*/ 3396707 w 3396707"/>
              <a:gd name="T5" fmla="*/ 3282900 h 3282900"/>
              <a:gd name="T6" fmla="*/ 0 w 3396707"/>
              <a:gd name="T7" fmla="*/ 3282900 h 3282900"/>
              <a:gd name="T8" fmla="*/ 0 w 3396707"/>
              <a:gd name="T9" fmla="*/ 0 h 3282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96707" h="3282900">
                <a:moveTo>
                  <a:pt x="0" y="0"/>
                </a:moveTo>
                <a:lnTo>
                  <a:pt x="3396707" y="0"/>
                </a:lnTo>
                <a:lnTo>
                  <a:pt x="3396707" y="3282900"/>
                </a:lnTo>
                <a:lnTo>
                  <a:pt x="0" y="32829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F078DE9-F1F0-57C4-E3D7-2030D83A2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1219200"/>
            <a:ext cx="8229600" cy="1143000"/>
          </a:xfrm>
        </p:spPr>
        <p:txBody>
          <a:bodyPr/>
          <a:lstStyle/>
          <a:p>
            <a:r>
              <a:rPr lang="en-US" altLang="en-US"/>
              <a:t>Hoạt động 1: Đố bé hình gì?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F28AA19-1D5C-1813-0763-5201D665A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343400"/>
            <a:ext cx="1752600" cy="1600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5EC389D3-1687-1DDE-BDEF-3C301177D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2514600"/>
            <a:ext cx="1295400" cy="3200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AutoShape 8">
            <a:extLst>
              <a:ext uri="{FF2B5EF4-FFF2-40B4-BE49-F238E27FC236}">
                <a16:creationId xmlns:a16="http://schemas.microsoft.com/office/drawing/2014/main" id="{770CE3F7-261E-B6A2-10DD-AC5B30B46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90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105" name="AutoShape 9">
            <a:extLst>
              <a:ext uri="{FF2B5EF4-FFF2-40B4-BE49-F238E27FC236}">
                <a16:creationId xmlns:a16="http://schemas.microsoft.com/office/drawing/2014/main" id="{F418CECA-A19C-6BFD-B7A2-83E07709D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743200"/>
            <a:ext cx="1524000" cy="14478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1206A37-C40B-CE17-F297-789B2C0A9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Đố bé hình gì?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F98C2F96-46CC-EE25-316D-C2533C42E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048001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34" charset="0"/>
            </a:endParaRPr>
          </a:p>
        </p:txBody>
      </p:sp>
      <p:sp>
        <p:nvSpPr>
          <p:cNvPr id="7173" name="AutoShape 5">
            <a:extLst>
              <a:ext uri="{FF2B5EF4-FFF2-40B4-BE49-F238E27FC236}">
                <a16:creationId xmlns:a16="http://schemas.microsoft.com/office/drawing/2014/main" id="{F691CB5E-04B0-5E04-1992-948532E04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590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CF5D9785-0650-1408-7BF1-BE90060A4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657601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34" charset="0"/>
            </a:endParaRPr>
          </a:p>
        </p:txBody>
      </p:sp>
      <p:sp>
        <p:nvSpPr>
          <p:cNvPr id="7177" name="AutoShape 9">
            <a:extLst>
              <a:ext uri="{FF2B5EF4-FFF2-40B4-BE49-F238E27FC236}">
                <a16:creationId xmlns:a16="http://schemas.microsoft.com/office/drawing/2014/main" id="{F1295E64-EE3C-69A9-9382-5EEAB9191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114800"/>
            <a:ext cx="1828800" cy="1600200"/>
          </a:xfrm>
          <a:prstGeom prst="flowChartExtra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AutoShape 10">
            <a:extLst>
              <a:ext uri="{FF2B5EF4-FFF2-40B4-BE49-F238E27FC236}">
                <a16:creationId xmlns:a16="http://schemas.microsoft.com/office/drawing/2014/main" id="{B8B3A16A-07F9-CAA6-BC09-0F9F96694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743200"/>
            <a:ext cx="2209800" cy="1752600"/>
          </a:xfrm>
          <a:prstGeom prst="rtTriangle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AutoShape 11">
            <a:extLst>
              <a:ext uri="{FF2B5EF4-FFF2-40B4-BE49-F238E27FC236}">
                <a16:creationId xmlns:a16="http://schemas.microsoft.com/office/drawing/2014/main" id="{6E72D656-152C-ACE3-4AA0-7D5268975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2438400"/>
            <a:ext cx="1143000" cy="2362200"/>
          </a:xfrm>
          <a:prstGeom prst="flowChartExtra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654858DC-D792-AA41-925B-FED7AA708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257801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panose="020B0604020202020204" pitchFamily="34" charset="0"/>
              </a:rPr>
              <a:t>Hình tam giác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3" grpId="0" animBg="1"/>
      <p:bldP spid="71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4F2EE2D-1065-73FB-CDF8-97A6930438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2CC3DB8-461F-B74A-677D-7A1E7024D4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8800" y="1600201"/>
            <a:ext cx="8229600" cy="4525963"/>
          </a:xfrm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buFontTx/>
              <a:buNone/>
            </a:pPr>
            <a:endParaRPr lang="vi-VN" alt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910B5464-0FEC-C8D0-3009-AF7EF48ED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14600"/>
            <a:ext cx="1905000" cy="1752600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AA252FD9-A16A-6F89-5E25-BD7743336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590800"/>
            <a:ext cx="2133600" cy="1905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Rectangle 9">
            <a:extLst>
              <a:ext uri="{FF2B5EF4-FFF2-40B4-BE49-F238E27FC236}">
                <a16:creationId xmlns:a16="http://schemas.microsoft.com/office/drawing/2014/main" id="{349AC907-6B7A-0AA2-7A50-E6E017E23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733800"/>
            <a:ext cx="1752600" cy="1600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E750C185-F44D-1072-F279-94B26D377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181601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.VnVogue" pitchFamily="34" charset="0"/>
              </a:rPr>
              <a:t>H×nh vu«ng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2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7B0C9C5-F39A-79E8-836D-A4376AEA82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9E70B870-D91A-9277-71E5-77727FDF7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286000"/>
            <a:ext cx="3733800" cy="1219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EAD714C1-8B67-0A53-7CF8-E6A2DC020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733800"/>
            <a:ext cx="2286000" cy="1066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ACB84C3C-1E5E-1F50-649B-952F8526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257801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panose="020B0604020202020204" pitchFamily="34" charset="0"/>
              </a:rPr>
              <a:t>Hình chữ nhật</a:t>
            </a:r>
          </a:p>
        </p:txBody>
      </p:sp>
      <p:sp>
        <p:nvSpPr>
          <p:cNvPr id="9224" name="Rectangle 8">
            <a:extLst>
              <a:ext uri="{FF2B5EF4-FFF2-40B4-BE49-F238E27FC236}">
                <a16:creationId xmlns:a16="http://schemas.microsoft.com/office/drawing/2014/main" id="{84E38696-247D-3158-ACB2-995C27770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209800"/>
            <a:ext cx="1295400" cy="3200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92EE7EE-6C30-8AF6-68A2-360BC1A380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10244" name="AutoShape 4">
            <a:extLst>
              <a:ext uri="{FF2B5EF4-FFF2-40B4-BE49-F238E27FC236}">
                <a16:creationId xmlns:a16="http://schemas.microsoft.com/office/drawing/2014/main" id="{337656BC-6082-05F6-61B1-615C7218D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286000"/>
            <a:ext cx="1752600" cy="17526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AutoShape 5">
            <a:extLst>
              <a:ext uri="{FF2B5EF4-FFF2-40B4-BE49-F238E27FC236}">
                <a16:creationId xmlns:a16="http://schemas.microsoft.com/office/drawing/2014/main" id="{DCB13733-5215-F3B4-41FB-AEA8AC4CB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505200"/>
            <a:ext cx="2209800" cy="2133600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AutoShape 6">
            <a:extLst>
              <a:ext uri="{FF2B5EF4-FFF2-40B4-BE49-F238E27FC236}">
                <a16:creationId xmlns:a16="http://schemas.microsoft.com/office/drawing/2014/main" id="{B1455745-F871-9E56-E598-420E21F52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2286000"/>
            <a:ext cx="1524000" cy="14478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20BEE824-DCE8-855D-B88F-2D335AB37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029201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/>
              <a:t>Hình Tròn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B95B75C-FA0C-4569-6D1F-4B65ECBF6C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2400">
                <a:solidFill>
                  <a:srgbClr val="0000FF"/>
                </a:solidFill>
              </a:rPr>
              <a:t>Hoạt động 2: Trò chơi:    Tìm hình vuông, hình tròn</a:t>
            </a:r>
            <a:br>
              <a:rPr lang="en-US" altLang="en-US" sz="2400">
                <a:solidFill>
                  <a:srgbClr val="0000FF"/>
                </a:solidFill>
              </a:rPr>
            </a:br>
            <a:r>
              <a:rPr lang="en-US" altLang="en-US" sz="2400">
                <a:solidFill>
                  <a:srgbClr val="0000FF"/>
                </a:solidFill>
              </a:rPr>
              <a:t>hình chữ nhật, hình tam giác trong các bức tranh</a:t>
            </a:r>
            <a:r>
              <a:rPr lang="en-US" altLang="en-US"/>
              <a:t> 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914C8F02-0448-A55D-71B0-9982D0D43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200400"/>
            <a:ext cx="4191000" cy="2133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7A34A32A-A621-A0BB-71F8-0FA931941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581400"/>
            <a:ext cx="6858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C06C206A-884F-829E-48C3-9CE75BAF0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581400"/>
            <a:ext cx="6858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AutoShape 7">
            <a:extLst>
              <a:ext uri="{FF2B5EF4-FFF2-40B4-BE49-F238E27FC236}">
                <a16:creationId xmlns:a16="http://schemas.microsoft.com/office/drawing/2014/main" id="{6EECC50B-0F74-2C6E-47AC-376BD11F7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286000"/>
            <a:ext cx="4191000" cy="914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4859577A-B011-48A3-6055-B419FE173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886200"/>
            <a:ext cx="685800" cy="1295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Oval 9">
            <a:extLst>
              <a:ext uri="{FF2B5EF4-FFF2-40B4-BE49-F238E27FC236}">
                <a16:creationId xmlns:a16="http://schemas.microsoft.com/office/drawing/2014/main" id="{DDF21191-9819-AD33-50CD-88ACA1D12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2209800"/>
            <a:ext cx="1447800" cy="1295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FEACDD0D-E9B3-61B2-70E5-26CD0637D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257801"/>
            <a:ext cx="259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latin typeface=".VnTime" pitchFamily="34" charset="0"/>
            </a:endParaRP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DBE8BCF5-8AE6-1E2E-0F3E-959FF0096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5181601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.VnVogue" pitchFamily="34" charset="0"/>
              </a:rPr>
              <a:t>Tranh 1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4">
            <a:extLst>
              <a:ext uri="{FF2B5EF4-FFF2-40B4-BE49-F238E27FC236}">
                <a16:creationId xmlns:a16="http://schemas.microsoft.com/office/drawing/2014/main" id="{43261AC9-AA71-5ED4-EA20-2D45D44A3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1828800"/>
            <a:ext cx="1447800" cy="990600"/>
          </a:xfrm>
          <a:prstGeom prst="triangle">
            <a:avLst>
              <a:gd name="adj" fmla="val 50000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>
            <a:extLst>
              <a:ext uri="{FF2B5EF4-FFF2-40B4-BE49-F238E27FC236}">
                <a16:creationId xmlns:a16="http://schemas.microsoft.com/office/drawing/2014/main" id="{A500606D-A350-0E16-057B-BAF7699C5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2819400"/>
            <a:ext cx="1905000" cy="1295400"/>
          </a:xfrm>
          <a:prstGeom prst="triangle">
            <a:avLst>
              <a:gd name="adj" fmla="val 50000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5EBB2399-A5D9-C484-22C8-19167DB7B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114800"/>
            <a:ext cx="533400" cy="2057400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A32B398E-8626-DEF5-D3BC-C4ECD7292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429000"/>
            <a:ext cx="3276600" cy="1600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Oval 8">
            <a:extLst>
              <a:ext uri="{FF2B5EF4-FFF2-40B4-BE49-F238E27FC236}">
                <a16:creationId xmlns:a16="http://schemas.microsoft.com/office/drawing/2014/main" id="{7CE18D8F-3105-1806-B786-594761E2D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5029200"/>
            <a:ext cx="8382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Oval 9">
            <a:extLst>
              <a:ext uri="{FF2B5EF4-FFF2-40B4-BE49-F238E27FC236}">
                <a16:creationId xmlns:a16="http://schemas.microsoft.com/office/drawing/2014/main" id="{F0688B8A-14F8-2884-106B-CA2C49E69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029200"/>
            <a:ext cx="8382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Rectangle 11">
            <a:extLst>
              <a:ext uri="{FF2B5EF4-FFF2-40B4-BE49-F238E27FC236}">
                <a16:creationId xmlns:a16="http://schemas.microsoft.com/office/drawing/2014/main" id="{CF37EF6A-2F9F-4CB7-9243-E4734FFB1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114800"/>
            <a:ext cx="9144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2042E3A-3ABE-6E57-699F-38BDF8BDA6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0" y="762001"/>
            <a:ext cx="8229600" cy="5821363"/>
          </a:xfrm>
        </p:spPr>
        <p:txBody>
          <a:bodyPr/>
          <a:lstStyle/>
          <a:p>
            <a:r>
              <a:rPr lang="en-US" altLang="en-US" sz="2800">
                <a:solidFill>
                  <a:srgbClr val="0000FF"/>
                </a:solidFill>
              </a:rPr>
              <a:t>Hoạt động 3: Tạo hình từ những mảnh hình rời</a:t>
            </a:r>
            <a:endParaRPr lang="vi-VN" altLang="en-US" sz="2800">
              <a:solidFill>
                <a:srgbClr val="0000FF"/>
              </a:solidFill>
            </a:endParaRPr>
          </a:p>
        </p:txBody>
      </p:sp>
      <p:sp>
        <p:nvSpPr>
          <p:cNvPr id="18442" name="AutoShape 10">
            <a:extLst>
              <a:ext uri="{FF2B5EF4-FFF2-40B4-BE49-F238E27FC236}">
                <a16:creationId xmlns:a16="http://schemas.microsoft.com/office/drawing/2014/main" id="{D6B75BB6-BB14-5594-CD80-9B31BEACF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352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8443" name="Rectangle 11">
            <a:extLst>
              <a:ext uri="{FF2B5EF4-FFF2-40B4-BE49-F238E27FC236}">
                <a16:creationId xmlns:a16="http://schemas.microsoft.com/office/drawing/2014/main" id="{50C28B87-C5A5-AA39-1C7A-92842D350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14600"/>
            <a:ext cx="1905000" cy="1752600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Rectangle 12">
            <a:extLst>
              <a:ext uri="{FF2B5EF4-FFF2-40B4-BE49-F238E27FC236}">
                <a16:creationId xmlns:a16="http://schemas.microsoft.com/office/drawing/2014/main" id="{145E97B9-F8E5-92E2-3584-E58B7B709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828800"/>
            <a:ext cx="2286000" cy="1066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AutoShape 13">
            <a:extLst>
              <a:ext uri="{FF2B5EF4-FFF2-40B4-BE49-F238E27FC236}">
                <a16:creationId xmlns:a16="http://schemas.microsoft.com/office/drawing/2014/main" id="{962398BA-481B-ACB4-16BE-E3D06842C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191000"/>
            <a:ext cx="2209800" cy="2133600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390</TotalTime>
  <Words>133</Words>
  <Application>Microsoft Office PowerPoint</Application>
  <PresentationFormat>Widescreen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.VnTime</vt:lpstr>
      <vt:lpstr>.VnVogue</vt:lpstr>
      <vt:lpstr>Arial</vt:lpstr>
      <vt:lpstr>Calibri</vt:lpstr>
      <vt:lpstr>Calibri Light</vt:lpstr>
      <vt:lpstr>Default Design</vt:lpstr>
      <vt:lpstr>PowerPoint Presentation</vt:lpstr>
      <vt:lpstr>Hoạt động 1: Đố bé hình gì?</vt:lpstr>
      <vt:lpstr>Đố bé hình gì?</vt:lpstr>
      <vt:lpstr>Đố bé hình gì?</vt:lpstr>
      <vt:lpstr>Đố bé hình gì?</vt:lpstr>
      <vt:lpstr>Đố bé hình gì?</vt:lpstr>
      <vt:lpstr>Hoạt động 2: Trò chơi:    Tìm hình vuông, hình tròn hình chữ nhật, hình tam giác trong các bức tranh  </vt:lpstr>
      <vt:lpstr>PowerPoint Presentation</vt:lpstr>
      <vt:lpstr>PowerPoint Presentation</vt:lpstr>
    </vt:vector>
  </TitlesOfParts>
  <Company>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Gi¸o ¸n lµm quen ch÷ c¸I lµm quen ch÷   i – t – c    Ng¬p× thùc hiÖn: Ph¹m Thanh Thuû Tr­êng MÇm non 20 – C«ng ty 20</dc:title>
  <dc:creator>Pham Thanh Son</dc:creator>
  <cp:lastModifiedBy>Administrator</cp:lastModifiedBy>
  <cp:revision>21</cp:revision>
  <dcterms:created xsi:type="dcterms:W3CDTF">2005-04-20T03:20:22Z</dcterms:created>
  <dcterms:modified xsi:type="dcterms:W3CDTF">2023-09-03T06:07:21Z</dcterms:modified>
</cp:coreProperties>
</file>