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326" r:id="rId2"/>
    <p:sldId id="327" r:id="rId3"/>
    <p:sldId id="328" r:id="rId4"/>
    <p:sldId id="286" r:id="rId5"/>
    <p:sldId id="329" r:id="rId6"/>
    <p:sldId id="345" r:id="rId7"/>
    <p:sldId id="330" r:id="rId8"/>
    <p:sldId id="282" r:id="rId9"/>
    <p:sldId id="264" r:id="rId10"/>
    <p:sldId id="267" r:id="rId11"/>
    <p:sldId id="308" r:id="rId12"/>
    <p:sldId id="310" r:id="rId13"/>
    <p:sldId id="283" r:id="rId14"/>
    <p:sldId id="269" r:id="rId15"/>
    <p:sldId id="270" r:id="rId16"/>
    <p:sldId id="333" r:id="rId17"/>
    <p:sldId id="334" r:id="rId18"/>
    <p:sldId id="311" r:id="rId19"/>
    <p:sldId id="331" r:id="rId20"/>
    <p:sldId id="294" r:id="rId21"/>
    <p:sldId id="335" r:id="rId22"/>
    <p:sldId id="313" r:id="rId23"/>
    <p:sldId id="336" r:id="rId24"/>
    <p:sldId id="314" r:id="rId25"/>
    <p:sldId id="337" r:id="rId26"/>
    <p:sldId id="315" r:id="rId27"/>
    <p:sldId id="338" r:id="rId28"/>
    <p:sldId id="324" r:id="rId29"/>
    <p:sldId id="339" r:id="rId30"/>
    <p:sldId id="316" r:id="rId31"/>
    <p:sldId id="340" r:id="rId32"/>
    <p:sldId id="317" r:id="rId33"/>
    <p:sldId id="318" r:id="rId34"/>
    <p:sldId id="341" r:id="rId35"/>
    <p:sldId id="342" r:id="rId36"/>
    <p:sldId id="343" r:id="rId37"/>
    <p:sldId id="320" r:id="rId38"/>
    <p:sldId id="344" r:id="rId3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nTimeH" pitchFamily="34" charset="0"/>
        <a:ea typeface="+mn-ea"/>
        <a:cs typeface="+mn-cs"/>
      </a:defRPr>
    </a:lvl1pPr>
    <a:lvl2pPr marL="457200" algn="l" rtl="0" eaLnBrk="0" fontAlgn="base" hangingPunct="0">
      <a:spcBef>
        <a:spcPct val="0"/>
      </a:spcBef>
      <a:spcAft>
        <a:spcPct val="0"/>
      </a:spcAft>
      <a:defRPr kern="1200">
        <a:solidFill>
          <a:schemeClr val="tx1"/>
        </a:solidFill>
        <a:latin typeface=".VnTimeH" pitchFamily="34" charset="0"/>
        <a:ea typeface="+mn-ea"/>
        <a:cs typeface="+mn-cs"/>
      </a:defRPr>
    </a:lvl2pPr>
    <a:lvl3pPr marL="914400" algn="l" rtl="0" eaLnBrk="0" fontAlgn="base" hangingPunct="0">
      <a:spcBef>
        <a:spcPct val="0"/>
      </a:spcBef>
      <a:spcAft>
        <a:spcPct val="0"/>
      </a:spcAft>
      <a:defRPr kern="1200">
        <a:solidFill>
          <a:schemeClr val="tx1"/>
        </a:solidFill>
        <a:latin typeface=".VnTimeH" pitchFamily="34" charset="0"/>
        <a:ea typeface="+mn-ea"/>
        <a:cs typeface="+mn-cs"/>
      </a:defRPr>
    </a:lvl3pPr>
    <a:lvl4pPr marL="1371600" algn="l" rtl="0" eaLnBrk="0" fontAlgn="base" hangingPunct="0">
      <a:spcBef>
        <a:spcPct val="0"/>
      </a:spcBef>
      <a:spcAft>
        <a:spcPct val="0"/>
      </a:spcAft>
      <a:defRPr kern="1200">
        <a:solidFill>
          <a:schemeClr val="tx1"/>
        </a:solidFill>
        <a:latin typeface=".VnTimeH" pitchFamily="34" charset="0"/>
        <a:ea typeface="+mn-ea"/>
        <a:cs typeface="+mn-cs"/>
      </a:defRPr>
    </a:lvl4pPr>
    <a:lvl5pPr marL="1828800" algn="l" rtl="0" eaLnBrk="0" fontAlgn="base" hangingPunct="0">
      <a:spcBef>
        <a:spcPct val="0"/>
      </a:spcBef>
      <a:spcAft>
        <a:spcPct val="0"/>
      </a:spcAft>
      <a:defRPr kern="1200">
        <a:solidFill>
          <a:schemeClr val="tx1"/>
        </a:solidFill>
        <a:latin typeface=".VnTimeH" pitchFamily="34" charset="0"/>
        <a:ea typeface="+mn-ea"/>
        <a:cs typeface="+mn-cs"/>
      </a:defRPr>
    </a:lvl5pPr>
    <a:lvl6pPr marL="2286000" algn="l" defTabSz="914400" rtl="0" eaLnBrk="1" latinLnBrk="0" hangingPunct="1">
      <a:defRPr kern="1200">
        <a:solidFill>
          <a:schemeClr val="tx1"/>
        </a:solidFill>
        <a:latin typeface=".VnTimeH" pitchFamily="34" charset="0"/>
        <a:ea typeface="+mn-ea"/>
        <a:cs typeface="+mn-cs"/>
      </a:defRPr>
    </a:lvl6pPr>
    <a:lvl7pPr marL="2743200" algn="l" defTabSz="914400" rtl="0" eaLnBrk="1" latinLnBrk="0" hangingPunct="1">
      <a:defRPr kern="1200">
        <a:solidFill>
          <a:schemeClr val="tx1"/>
        </a:solidFill>
        <a:latin typeface=".VnTimeH" pitchFamily="34" charset="0"/>
        <a:ea typeface="+mn-ea"/>
        <a:cs typeface="+mn-cs"/>
      </a:defRPr>
    </a:lvl7pPr>
    <a:lvl8pPr marL="3200400" algn="l" defTabSz="914400" rtl="0" eaLnBrk="1" latinLnBrk="0" hangingPunct="1">
      <a:defRPr kern="1200">
        <a:solidFill>
          <a:schemeClr val="tx1"/>
        </a:solidFill>
        <a:latin typeface=".VnTimeH" pitchFamily="34" charset="0"/>
        <a:ea typeface="+mn-ea"/>
        <a:cs typeface="+mn-cs"/>
      </a:defRPr>
    </a:lvl8pPr>
    <a:lvl9pPr marL="3657600" algn="l" defTabSz="914400" rtl="0" eaLnBrk="1" latinLnBrk="0" hangingPunct="1">
      <a:defRPr kern="1200">
        <a:solidFill>
          <a:schemeClr val="tx1"/>
        </a:solidFill>
        <a:latin typeface=".VnTimeH"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AA60"/>
    <a:srgbClr val="FFFFCC"/>
    <a:srgbClr val="0099FF"/>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576" autoAdjust="0"/>
  </p:normalViewPr>
  <p:slideViewPr>
    <p:cSldViewPr>
      <p:cViewPr varScale="1">
        <p:scale>
          <a:sx n="86" d="100"/>
          <a:sy n="86" d="100"/>
        </p:scale>
        <p:origin x="156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22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429ACAAD-5B7F-4808-B2DC-724EB44684D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fld id="{25577756-257D-4DB3-81CC-7F23853430D2}" type="slidenum">
              <a:rPr lang="en-US" altLang="en-US">
                <a:latin typeface="Arial" panose="020B0604020202020204" pitchFamily="34" charset="0"/>
              </a:rPr>
              <a:pPr/>
              <a:t>1</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fld id="{0508D6DC-9CB0-4709-907E-A48398EB4C72}" type="slidenum">
              <a:rPr lang="en-US" altLang="en-US">
                <a:latin typeface="Arial" panose="020B0604020202020204" pitchFamily="34" charset="0"/>
              </a:rPr>
              <a:pPr/>
              <a:t>2</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fld id="{912EA3F4-074B-46EC-B5D1-8F036E5C4B1B}" type="slidenum">
              <a:rPr lang="en-US" altLang="en-US">
                <a:latin typeface="Arial" panose="020B0604020202020204" pitchFamily="34" charset="0"/>
              </a:rPr>
              <a:pPr/>
              <a:t>3</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1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dirty="0"/>
            </a:p>
          </p:txBody>
        </p:sp>
        <p:sp>
          <p:nvSpPr>
            <p:cNvPr id="7" name="Freeform 18"/>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18"/>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19C4AAF1-B521-49F0-B0E6-6F7B80F1D20C}" type="slidenum">
              <a:rPr lang="en-US" altLang="en-US"/>
              <a:pPr/>
              <a:t>‹#›</a:t>
            </a:fld>
            <a:endParaRPr lang="en-US" altLang="en-US"/>
          </a:p>
        </p:txBody>
      </p:sp>
    </p:spTree>
    <p:extLst>
      <p:ext uri="{BB962C8B-B14F-4D97-AF65-F5344CB8AC3E}">
        <p14:creationId xmlns:p14="http://schemas.microsoft.com/office/powerpoint/2010/main" val="400723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4DCFC3F8-74C9-401E-8782-9E0A5198E1B7}" type="slidenum">
              <a:rPr lang="en-US" altLang="en-US"/>
              <a:pPr/>
              <a:t>‹#›</a:t>
            </a:fld>
            <a:endParaRPr lang="en-US" altLang="en-US"/>
          </a:p>
        </p:txBody>
      </p:sp>
    </p:spTree>
    <p:extLst>
      <p:ext uri="{BB962C8B-B14F-4D97-AF65-F5344CB8AC3E}">
        <p14:creationId xmlns:p14="http://schemas.microsoft.com/office/powerpoint/2010/main" val="3710646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158CC0A3-0240-4F47-9CE5-AA36F69AC403}" type="slidenum">
              <a:rPr lang="en-US" altLang="en-US"/>
              <a:pPr/>
              <a:t>‹#›</a:t>
            </a:fld>
            <a:endParaRPr lang="en-US" altLang="en-US"/>
          </a:p>
        </p:txBody>
      </p:sp>
    </p:spTree>
    <p:extLst>
      <p:ext uri="{BB962C8B-B14F-4D97-AF65-F5344CB8AC3E}">
        <p14:creationId xmlns:p14="http://schemas.microsoft.com/office/powerpoint/2010/main" val="13049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839D6AD3-E29F-4F0B-B973-36595D927603}" type="slidenum">
              <a:rPr lang="en-US" altLang="en-US"/>
              <a:pPr/>
              <a:t>‹#›</a:t>
            </a:fld>
            <a:endParaRPr lang="en-US" altLang="en-US"/>
          </a:p>
        </p:txBody>
      </p:sp>
    </p:spTree>
    <p:extLst>
      <p:ext uri="{BB962C8B-B14F-4D97-AF65-F5344CB8AC3E}">
        <p14:creationId xmlns:p14="http://schemas.microsoft.com/office/powerpoint/2010/main" val="3141482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10"/>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dirty="0"/>
          </a:p>
        </p:txBody>
      </p:sp>
      <p:sp>
        <p:nvSpPr>
          <p:cNvPr id="5" name="Chevron 11"/>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dirty="0"/>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125FAECB-FBF4-4F5B-B36D-9DF546485885}" type="slidenum">
              <a:rPr lang="en-US" altLang="en-US"/>
              <a:pPr/>
              <a:t>‹#›</a:t>
            </a:fld>
            <a:endParaRPr lang="en-US" altLang="en-US"/>
          </a:p>
        </p:txBody>
      </p:sp>
    </p:spTree>
    <p:extLst>
      <p:ext uri="{BB962C8B-B14F-4D97-AF65-F5344CB8AC3E}">
        <p14:creationId xmlns:p14="http://schemas.microsoft.com/office/powerpoint/2010/main" val="13646205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48F3C54-B647-4A96-87E1-15BFB670ABC0}" type="slidenum">
              <a:rPr lang="en-US" altLang="en-US"/>
              <a:pPr/>
              <a:t>‹#›</a:t>
            </a:fld>
            <a:endParaRPr lang="en-US" altLang="en-US"/>
          </a:p>
        </p:txBody>
      </p:sp>
    </p:spTree>
    <p:extLst>
      <p:ext uri="{BB962C8B-B14F-4D97-AF65-F5344CB8AC3E}">
        <p14:creationId xmlns:p14="http://schemas.microsoft.com/office/powerpoint/2010/main" val="154665868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8CC846F1-E596-4B22-A0B3-09AE651B3B58}" type="slidenum">
              <a:rPr lang="en-US" altLang="en-US"/>
              <a:pPr/>
              <a:t>‹#›</a:t>
            </a:fld>
            <a:endParaRPr lang="en-US" altLang="en-US"/>
          </a:p>
        </p:txBody>
      </p:sp>
    </p:spTree>
    <p:extLst>
      <p:ext uri="{BB962C8B-B14F-4D97-AF65-F5344CB8AC3E}">
        <p14:creationId xmlns:p14="http://schemas.microsoft.com/office/powerpoint/2010/main" val="82493511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A1C96D7-67AD-476F-8D2D-2C9AC102320C}" type="slidenum">
              <a:rPr lang="en-US" altLang="en-US"/>
              <a:pPr/>
              <a:t>‹#›</a:t>
            </a:fld>
            <a:endParaRPr lang="en-US" altLang="en-US"/>
          </a:p>
        </p:txBody>
      </p:sp>
    </p:spTree>
    <p:extLst>
      <p:ext uri="{BB962C8B-B14F-4D97-AF65-F5344CB8AC3E}">
        <p14:creationId xmlns:p14="http://schemas.microsoft.com/office/powerpoint/2010/main" val="341113973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88FD525E-200D-4F89-BC09-75AB8D57CE27}" type="slidenum">
              <a:rPr lang="en-US" altLang="en-US"/>
              <a:pPr/>
              <a:t>‹#›</a:t>
            </a:fld>
            <a:endParaRPr lang="en-US" altLang="en-US"/>
          </a:p>
        </p:txBody>
      </p:sp>
    </p:spTree>
    <p:extLst>
      <p:ext uri="{BB962C8B-B14F-4D97-AF65-F5344CB8AC3E}">
        <p14:creationId xmlns:p14="http://schemas.microsoft.com/office/powerpoint/2010/main" val="1112508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55CB3E7-2840-45F4-8C36-0EAB0CDE1C44}" type="slidenum">
              <a:rPr lang="en-US" altLang="en-US"/>
              <a:pPr/>
              <a:t>‹#›</a:t>
            </a:fld>
            <a:endParaRPr lang="en-US" altLang="en-US"/>
          </a:p>
        </p:txBody>
      </p:sp>
    </p:spTree>
    <p:extLst>
      <p:ext uri="{BB962C8B-B14F-4D97-AF65-F5344CB8AC3E}">
        <p14:creationId xmlns:p14="http://schemas.microsoft.com/office/powerpoint/2010/main" val="347303058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10"/>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dirty="0"/>
          </a:p>
        </p:txBody>
      </p:sp>
      <p:sp>
        <p:nvSpPr>
          <p:cNvPr id="6" name="Freeform 15"/>
          <p:cNvSpPr>
            <a:spLocks/>
          </p:cNvSpPr>
          <p:nvPr/>
        </p:nvSpPr>
        <p:spPr bwMode="auto">
          <a:xfrm>
            <a:off x="-53975" y="5784850"/>
            <a:ext cx="3802063" cy="838200"/>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dirty="0"/>
          </a:p>
        </p:txBody>
      </p:sp>
      <p:sp>
        <p:nvSpPr>
          <p:cNvPr id="10" name="Chevron 1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dirty="0"/>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dirty="0"/>
              <a:t>Click icon to add picture</a:t>
            </a: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0C000DDB-7173-4633-A915-A631C7ABFDD6}" type="slidenum">
              <a:rPr lang="en-US" altLang="en-US"/>
              <a:pPr/>
              <a:t>‹#›</a:t>
            </a:fld>
            <a:endParaRPr lang="en-US" altLang="en-US"/>
          </a:p>
        </p:txBody>
      </p:sp>
    </p:spTree>
    <p:extLst>
      <p:ext uri="{BB962C8B-B14F-4D97-AF65-F5344CB8AC3E}">
        <p14:creationId xmlns:p14="http://schemas.microsoft.com/office/powerpoint/2010/main" val="379478381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dirty="0"/>
          </a:p>
        </p:txBody>
      </p:sp>
      <p:sp>
        <p:nvSpPr>
          <p:cNvPr id="1027" name="Freeform 11"/>
          <p:cNvSpPr>
            <a:spLocks/>
          </p:cNvSpPr>
          <p:nvPr/>
        </p:nvSpPr>
        <p:spPr bwMode="auto">
          <a:xfrm>
            <a:off x="-53975" y="5784850"/>
            <a:ext cx="3802063" cy="838200"/>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51D848AB-E9D4-4328-A1B1-2970D47BD36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71" r:id="rId1"/>
    <p:sldLayoutId id="2147483967" r:id="rId2"/>
    <p:sldLayoutId id="2147483972" r:id="rId3"/>
    <p:sldLayoutId id="2147483973" r:id="rId4"/>
    <p:sldLayoutId id="2147483974" r:id="rId5"/>
    <p:sldLayoutId id="2147483975" r:id="rId6"/>
    <p:sldLayoutId id="2147483968" r:id="rId7"/>
    <p:sldLayoutId id="2147483976" r:id="rId8"/>
    <p:sldLayoutId id="2147483977" r:id="rId9"/>
    <p:sldLayoutId id="2147483969" r:id="rId10"/>
    <p:sldLayoutId id="2147483970"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1.gif"/><Relationship Id="rId5" Type="http://schemas.openxmlformats.org/officeDocument/2006/relationships/image" Target="../media/image18.gif"/><Relationship Id="rId4" Type="http://schemas.openxmlformats.org/officeDocument/2006/relationships/image" Target="../media/image20.jpe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slideLayout" Target="../slideLayouts/slideLayout2.xml"/><Relationship Id="rId7" Type="http://schemas.openxmlformats.org/officeDocument/2006/relationships/image" Target="../media/image29.gi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5.jpe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8.gif"/><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36.png"/><Relationship Id="rId2" Type="http://schemas.microsoft.com/office/2007/relationships/media" Target="../media/media6.WAV"/><Relationship Id="rId1" Type="http://schemas.openxmlformats.org/officeDocument/2006/relationships/tags" Target="../tags/tag6.xml"/><Relationship Id="rId6" Type="http://schemas.openxmlformats.org/officeDocument/2006/relationships/image" Target="../media/image35.gif"/><Relationship Id="rId5" Type="http://schemas.openxmlformats.org/officeDocument/2006/relationships/image" Target="../media/image34.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13.gif"/><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2.png"/><Relationship Id="rId4" Type="http://schemas.openxmlformats.org/officeDocument/2006/relationships/image" Target="../media/image13.gif"/></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45.png"/><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16.gif"/><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5.gif"/><Relationship Id="rId5" Type="http://schemas.openxmlformats.org/officeDocument/2006/relationships/image" Target="../media/image18.gif"/><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8.gif"/><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46.jpe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6.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slideLayout" Target="../slideLayouts/slideLayout2.xml"/><Relationship Id="rId7" Type="http://schemas.openxmlformats.org/officeDocument/2006/relationships/image" Target="../media/image29.gi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5.jpe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0.gif"/><Relationship Id="rId5" Type="http://schemas.openxmlformats.org/officeDocument/2006/relationships/image" Target="../media/image18.gif"/><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9.png"/><Relationship Id="rId5" Type="http://schemas.openxmlformats.org/officeDocument/2006/relationships/image" Target="../media/image35.gif"/><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audio" Target="../media/media13.WAV"/><Relationship Id="rId7" Type="http://schemas.openxmlformats.org/officeDocument/2006/relationships/image" Target="../media/image13.gif"/><Relationship Id="rId2" Type="http://schemas.microsoft.com/office/2007/relationships/media" Target="../media/media13.WAV"/><Relationship Id="rId1" Type="http://schemas.openxmlformats.org/officeDocument/2006/relationships/tags" Target="../tags/tag8.xml"/><Relationship Id="rId6" Type="http://schemas.openxmlformats.org/officeDocument/2006/relationships/image" Target="../media/image39.gif"/><Relationship Id="rId5" Type="http://schemas.openxmlformats.org/officeDocument/2006/relationships/image" Target="../media/image50.jpeg"/><Relationship Id="rId4" Type="http://schemas.openxmlformats.org/officeDocument/2006/relationships/slideLayout" Target="../slideLayouts/slideLayout2.xml"/><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video" Target="file:///D:\Chuy&#7879;n%20c&#226;y%20rau%20c&#7911;a%20Th&#7887;%20&#218;t\20191028_123034.mp4" TargetMode="Externa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uers\Music\B&#224;i%20h&#225;t%20ANH%20N&#212;NG%20D&#194;N%20V&#192;%20C&#194;Y%20RAU%20(H&#236;nh%20minh%20h&#7885;a%20theo%20l&#7901;i%20b&#224;i%20h&#225;t).mp4"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media1.WAV"/><Relationship Id="rId7" Type="http://schemas.openxmlformats.org/officeDocument/2006/relationships/image" Target="../media/image16.gif"/><Relationship Id="rId2" Type="http://schemas.microsoft.com/office/2007/relationships/media" Target="../media/media1.WAV"/><Relationship Id="rId1" Type="http://schemas.openxmlformats.org/officeDocument/2006/relationships/tags" Target="../tags/tag5.xml"/><Relationship Id="rId6" Type="http://schemas.openxmlformats.org/officeDocument/2006/relationships/image" Target="../media/image15.gif"/><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4"/>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0243" name="Rectangle 13"/>
          <p:cNvSpPr>
            <a:spLocks noChangeArrowheads="1"/>
          </p:cNvSpPr>
          <p:nvPr/>
        </p:nvSpPr>
        <p:spPr bwMode="auto">
          <a:xfrm>
            <a:off x="2438400" y="4252913"/>
            <a:ext cx="5010150" cy="1687512"/>
          </a:xfrm>
          <a:prstGeom prst="rect">
            <a:avLst/>
          </a:prstGeom>
          <a:noFill/>
          <a:ln>
            <a:noFill/>
          </a:ln>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eaLnBrk="1" hangingPunct="1">
              <a:lnSpc>
                <a:spcPct val="150000"/>
              </a:lnSpc>
              <a:defRPr/>
            </a:pPr>
            <a:r>
              <a:rPr lang="en-US" altLang="en-US" sz="2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Đề</a:t>
            </a:r>
            <a:r>
              <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tài</a:t>
            </a:r>
            <a:r>
              <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Truyện</a:t>
            </a:r>
            <a:r>
              <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Cây</a:t>
            </a:r>
            <a:r>
              <a:rPr lang="en-US" altLang="en-US" sz="24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rau</a:t>
            </a:r>
            <a:r>
              <a:rPr lang="en-US" altLang="en-US" sz="24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4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Thỏ</a:t>
            </a:r>
            <a:r>
              <a:rPr lang="en-US" altLang="en-US" sz="24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4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Út</a:t>
            </a:r>
            <a:endParaRPr lang="en-US" altLang="en-US" sz="2400" b="1" i="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50000"/>
              </a:lnSpc>
              <a:defRPr/>
            </a:pPr>
            <a:r>
              <a:rPr lang="en-US" altLang="en-US" sz="2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Lứa</a:t>
            </a:r>
            <a:r>
              <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tuổi</a:t>
            </a:r>
            <a:r>
              <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Mẫu</a:t>
            </a:r>
            <a:r>
              <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giáo</a:t>
            </a:r>
            <a:r>
              <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nhỡ</a:t>
            </a:r>
            <a:r>
              <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4-5 </a:t>
            </a:r>
            <a:r>
              <a:rPr lang="en-US" altLang="en-US" sz="2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tuổi</a:t>
            </a:r>
            <a:r>
              <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defRPr/>
            </a:pPr>
            <a:r>
              <a:rPr lang="en-US" altLang="en-US" sz="2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Giáo</a:t>
            </a:r>
            <a:r>
              <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viên</a:t>
            </a:r>
            <a:r>
              <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Lê Thị Hương Liên </a:t>
            </a:r>
            <a:endParaRPr lang="en-US" alt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244" name="Text Box 17"/>
          <p:cNvSpPr txBox="1">
            <a:spLocks noChangeArrowheads="1"/>
          </p:cNvSpPr>
          <p:nvPr/>
        </p:nvSpPr>
        <p:spPr bwMode="auto">
          <a:xfrm>
            <a:off x="1219200" y="3573463"/>
            <a:ext cx="701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algn="ctr" eaLnBrk="1" hangingPunct="1">
              <a:spcBef>
                <a:spcPct val="50000"/>
              </a:spcBef>
            </a:pPr>
            <a:r>
              <a:rPr lang="en-US" altLang="en-US" sz="2400" b="1">
                <a:latin typeface="Times New Roman" panose="02020603050405020304" pitchFamily="18" charset="0"/>
              </a:rPr>
              <a:t>LÀM QUEN VĂN HỌC</a:t>
            </a:r>
          </a:p>
        </p:txBody>
      </p:sp>
      <p:sp>
        <p:nvSpPr>
          <p:cNvPr id="10245" name="TextBox 3"/>
          <p:cNvSpPr txBox="1">
            <a:spLocks noChangeArrowheads="1"/>
          </p:cNvSpPr>
          <p:nvPr/>
        </p:nvSpPr>
        <p:spPr bwMode="auto">
          <a:xfrm>
            <a:off x="420688" y="228600"/>
            <a:ext cx="86074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indent="-22860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ctr" eaLnBrk="1" hangingPunct="1">
              <a:spcBef>
                <a:spcPct val="0"/>
              </a:spcBef>
              <a:buClrTx/>
              <a:buSzTx/>
              <a:buFontTx/>
              <a:buNone/>
            </a:pPr>
            <a:r>
              <a:rPr lang="en-US" altLang="en-US" sz="2200" b="1">
                <a:latin typeface="Times New Roman" panose="02020603050405020304" pitchFamily="18" charset="0"/>
                <a:ea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ClrTx/>
              <a:buSzTx/>
              <a:buFontTx/>
              <a:buNone/>
            </a:pPr>
            <a:r>
              <a:rPr lang="en-US" altLang="en-US" sz="2200" b="1">
                <a:latin typeface="Times New Roman" panose="02020603050405020304" pitchFamily="18" charset="0"/>
                <a:ea typeface="Times New Roman" panose="02020603050405020304" pitchFamily="18" charset="0"/>
                <a:cs typeface="Times New Roman" panose="02020603050405020304" pitchFamily="18" charset="0"/>
              </a:rPr>
              <a:t>TRƯỜNG MẦM NON NẮNG MAI</a:t>
            </a:r>
          </a:p>
        </p:txBody>
      </p:sp>
      <p:pic>
        <p:nvPicPr>
          <p:cNvPr id="10246" name="Picture 3"/>
          <p:cNvPicPr>
            <a:picLocks noChangeAspect="1" noChangeArrowheads="1"/>
          </p:cNvPicPr>
          <p:nvPr/>
        </p:nvPicPr>
        <p:blipFill>
          <a:blip r:embed="rId5">
            <a:extLst>
              <a:ext uri="{28A0092B-C50C-407E-A947-70E740481C1C}">
                <a14:useLocalDpi xmlns:a14="http://schemas.microsoft.com/office/drawing/2010/main" val="0"/>
              </a:ext>
            </a:extLst>
          </a:blip>
          <a:srcRect l="2940" t="3223" r="5882" b="8459"/>
          <a:stretch>
            <a:fillRect/>
          </a:stretch>
        </p:blipFill>
        <p:spPr bwMode="auto">
          <a:xfrm>
            <a:off x="3390900" y="1179513"/>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2536" name="Picture 8" descr="xxx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838200"/>
            <a:ext cx="13716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981200"/>
            <a:ext cx="18383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x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2286000"/>
            <a:ext cx="39243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quo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39234">
            <a:off x="6270625" y="1908175"/>
            <a:ext cx="895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P260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x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2286000"/>
            <a:ext cx="39243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0338">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nodeType="afterGroup">
                            <p:stCondLst>
                              <p:cond delay="0"/>
                            </p:stCondLst>
                            <p:childTnLst>
                              <p:par>
                                <p:cTn id="8" presetID="0" presetClass="path" presetSubtype="0" accel="50000" decel="50000" fill="hold" nodeType="afterEffect">
                                  <p:stCondLst>
                                    <p:cond delay="0"/>
                                  </p:stCondLst>
                                  <p:childTnLst>
                                    <p:animMotion origin="layout" path="M 5E-6 -3.93064E-6 C -0.02673 0.01018 -0.0382 0.03399 -0.05747 0.0659 C -0.07118 0.08948 -0.09218 0.09526 -0.10938 0.10983 C -0.13455 0.1318 -0.24757 0.12486 -0.24896 0.12486 " pathEditMode="relative" rAng="0" ptsTypes="fffA">
                                      <p:cBhvr>
                                        <p:cTn id="9" dur="3000" fill="hold"/>
                                        <p:tgtEl>
                                          <p:spTgt spid="22535"/>
                                        </p:tgtEl>
                                        <p:attrNameLst>
                                          <p:attrName>ppt_x</p:attrName>
                                          <p:attrName>ppt_y</p:attrName>
                                        </p:attrNameLst>
                                      </p:cBhvr>
                                      <p:rCtr x="-12448" y="6590"/>
                                    </p:animMotion>
                                  </p:childTnLst>
                                </p:cTn>
                              </p:par>
                            </p:childTnLst>
                          </p:cTn>
                        </p:par>
                        <p:par>
                          <p:cTn id="10" fill="hold" nodeType="afterGroup">
                            <p:stCondLst>
                              <p:cond delay="3000"/>
                            </p:stCondLst>
                            <p:childTnLst>
                              <p:par>
                                <p:cTn id="11" presetID="0" presetClass="path" presetSubtype="0" accel="50000" decel="50000" fill="hold" nodeType="afterEffect">
                                  <p:stCondLst>
                                    <p:cond delay="0"/>
                                  </p:stCondLst>
                                  <p:childTnLst>
                                    <p:animMotion origin="layout" path="M -3.33333E-6 -4.56647E-6 C 0.01389 0.02035 0.03698 0.01226 0.06077 0.01688 C 0.075 0.01966 0.08959 0.02128 0.10382 0.02313 C 0.1224 0.02891 0.14931 0.01318 0.15625 0.03376 C 0.15417 0.05087 0.15209 0.06359 0.13681 0.07399 C 0.13334 0.08324 0.12518 0.08902 0.1191 0.09711 C 0.11632 0.1059 0.11302 0.10914 0.10382 0.11191 C 0.09445 0.13064 0.1 0.12417 0.09115 0.13318 C 0.08247 0.15654 0.07466 0.19006 0.09757 0.20486 C 0.13698 0.20209 0.12084 0.20301 0.1474 0.19446 C 0.16563 0.18243 0.14375 0.19815 0.15851 0.18382 C 0.17014 0.17249 0.16007 0.18659 0.16927 0.17526 C 0.17605 0.16717 0.18195 0.16 0.19098 0.15422 C 0.19601 0.1392 0.19271 0.14521 0.19966 0.13526 C 0.20469 0.10544 0.20122 0.11792 0.20834 0.09711 C 0.2099 0.09226 0.21563 0.08925 0.21719 0.0844 C 0.22223 0.06914 0.21771 0.07399 0.22813 0.06752 C 0.23559 0.05665 0.24601 0.05041 0.25851 0.04648 C 0.32084 0.04925 0.29028 0.04856 0.35 0.04856 " pathEditMode="relative" rAng="0" ptsTypes="ffffffffffffffffffA">
                                      <p:cBhvr>
                                        <p:cTn id="12" dur="5000" fill="hold"/>
                                        <p:tgtEl>
                                          <p:spTgt spid="22536"/>
                                        </p:tgtEl>
                                        <p:attrNameLst>
                                          <p:attrName>ppt_x</p:attrName>
                                          <p:attrName>ppt_y</p:attrName>
                                        </p:attrNameLst>
                                      </p:cBhvr>
                                      <p:rCtr x="17500" y="10243"/>
                                    </p:animMotion>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9" descr="ne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P390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5804">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descr="ne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0"/>
            <a:ext cx="23526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0"/>
            <a:ext cx="24003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xx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2633663"/>
            <a:ext cx="27432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xxx"/>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072563" y="2257425"/>
            <a:ext cx="22050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P346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9694">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0" presetClass="path" presetSubtype="0" accel="50000" decel="50000" fill="hold" nodeType="withEffect">
                                  <p:stCondLst>
                                    <p:cond delay="0"/>
                                  </p:stCondLst>
                                  <p:childTnLst>
                                    <p:animMotion origin="layout" path="M -3.33333E-6 4.33526E-6 C -0.00208 -0.00971 -0.00556 -0.01757 -0.00799 -0.02728 C -0.00851 -0.02937 -0.00955 -0.03376 -0.00955 -0.03376 C -0.01007 -0.03861 -0.01024 -0.0437 -0.01111 -0.04856 C -0.01181 -0.05226 -0.01372 -0.05549 -0.01441 -0.05919 C -0.01545 -0.06543 -0.01528 -0.07191 -0.01597 -0.07815 C -0.01632 -0.08093 -0.01701 -0.0837 -0.01754 -0.08648 C -0.01806 -0.09226 -0.01806 -0.09804 -0.0191 -0.10358 C -0.01962 -0.1059 -0.0217 -0.11237 -0.02222 -0.10983 C -0.02309 -0.10497 -0.02118 -0.09989 -0.02066 -0.09503 C -0.01945 -0.08254 -0.01892 -0.07283 -0.01597 -0.06127 C -0.01684 -0.04139 -0.02257 -0.02289 -0.01111 -0.00832 C -0.01007 -0.00416 -0.00955 0.00046 -0.00799 0.00439 C -0.00695 0.00717 -0.00573 0.00994 -0.00486 0.01272 C -0.00365 0.01688 -0.00174 0.02543 -0.00174 0.02543 C -0.00122 0.02335 -3.33333E-6 0.0215 -3.33333E-6 0.01919 C -3.33333E-6 0.01364 -0.00504 -0.00671 -0.00642 -0.01249 C -0.00695 -0.01665 -0.00573 -0.0222 -0.00799 -0.0252 C -0.00972 -0.02752 -0.00955 -0.01133 -0.00955 -0.01896 " pathEditMode="relative" ptsTypes="ffffffffffffffffffA">
                                      <p:cBhvr>
                                        <p:cTn id="8" dur="3000" fill="hold"/>
                                        <p:tgtEl>
                                          <p:spTgt spid="1331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94444E-6 -2.08092E-6 C 0.00173 0.00948 0.00416 0.01827 0.00642 0.02752 C 0.00694 0.0296 0.00746 0.03191 0.00798 0.03399 C 0.00851 0.03607 0.00955 0.04023 0.00955 0.04023 C 0.00903 0.04879 0.00798 0.07422 0.00798 0.06567 C 0.00798 0.0437 0.00625 0.02151 0.00955 -2.08092E-6 C 0.01024 -0.00508 0.01597 0.01272 0.01597 0.01272 C 0.02031 0.03099 0.0191 0.04925 0.01753 0.06775 C 0.01215 0.05758 0.01232 0.04879 0.01111 0.03607 C 0.01163 0.02752 0.01128 0.01896 0.01267 0.01064 C 0.01302 0.00833 0.01423 0.0148 0.01423 0.01711 C 0.01423 0.03122 0.01267 0.0733 0.01267 0.05919 C 0.01267 0.03815 0.01371 0.01688 0.01423 -0.00416 C 0.01476 0.00856 0.01545 0.02128 0.01597 0.03399 C 0.01753 0.07099 0.0217 0.09573 0.00955 0.06359 C 0.00746 0.04463 0.00798 0.05388 0.00798 0.03607 " pathEditMode="relative" ptsTypes="fffffffffffffffA">
                                      <p:cBhvr>
                                        <p:cTn id="10" dur="3000" fill="hold"/>
                                        <p:tgtEl>
                                          <p:spTgt spid="13316"/>
                                        </p:tgtEl>
                                        <p:attrNameLst>
                                          <p:attrName>ppt_x</p:attrName>
                                          <p:attrName>ppt_y</p:attrName>
                                        </p:attrNameLst>
                                      </p:cBhvr>
                                    </p:animMotion>
                                  </p:childTnLst>
                                </p:cTn>
                              </p:par>
                            </p:childTnLst>
                          </p:cTn>
                        </p:par>
                        <p:par>
                          <p:cTn id="11" fill="hold" nodeType="afterGroup">
                            <p:stCondLst>
                              <p:cond delay="3000"/>
                            </p:stCondLst>
                            <p:childTnLst>
                              <p:par>
                                <p:cTn id="12" presetID="0" presetClass="path" presetSubtype="0" accel="50000" decel="50000" fill="hold" nodeType="afterEffect">
                                  <p:stCondLst>
                                    <p:cond delay="0"/>
                                  </p:stCondLst>
                                  <p:childTnLst>
                                    <p:animMotion origin="layout" path="M -2.5E-6 -1.44509E-6 C 0.00295 0.01272 0.01146 0.0215 0.01684 0.03237 C 0.02032 0.04624 0.01788 0.04046 0.02257 0.04971 C 0.02604 0.06451 0.0349 0.06844 0.04219 0.07861 C 0.04497 0.08971 0.05174 0.09434 0.05764 0.1015 C 0.06111 0.10567 0.06372 0.11168 0.06754 0.11491 C 0.06893 0.1163 0.07032 0.11792 0.07188 0.11885 C 0.07448 0.12046 0.08004 0.12254 0.08004 0.12278 C 0.08785 0.13041 0.09618 0.1385 0.10556 0.14174 C 0.11007 0.1459 0.11528 0.14844 0.11945 0.15307 C 0.12344 0.15723 0.12205 0.15885 0.12795 0.16093 C 0.13177 0.16208 0.13559 0.16208 0.13924 0.16278 C 0.14497 0.17017 0.15 0.17087 0.15764 0.17434 C 0.16337 0.17688 0.16736 0.1815 0.17309 0.18405 C 0.18056 0.19075 0.19028 0.19445 0.19705 0.20301 C 0.20434 0.21249 0.21025 0.2178 0.21962 0.22428 C 0.23594 0.23538 0.21111 0.22567 0.22952 0.23168 C 0.24497 0.24278 0.25295 0.24856 0.2717 0.2511 C 0.27813 0.25341 0.28472 0.25457 0.29132 0.25665 C 0.30157 0.26613 0.28854 0.25503 0.30122 0.26266 C 0.30591 0.26543 0.31042 0.27098 0.31528 0.27399 C 0.31788 0.27561 0.32118 0.27584 0.32361 0.27792 C 0.325 0.27908 0.32639 0.28093 0.32795 0.28162 C 0.33056 0.28324 0.33629 0.28532 0.33629 0.28555 C 0.34219 0.29341 0.34358 0.30197 0.34618 0.31237 C 0.35052 0.32971 0.35469 0.3452 0.35469 0.36416 " pathEditMode="relative" rAng="0" ptsTypes="fffffffffffffffffffffffffA">
                                      <p:cBhvr>
                                        <p:cTn id="13" dur="2000" fill="hold"/>
                                        <p:tgtEl>
                                          <p:spTgt spid="13315"/>
                                        </p:tgtEl>
                                        <p:attrNameLst>
                                          <p:attrName>ppt_x</p:attrName>
                                          <p:attrName>ppt_y</p:attrName>
                                        </p:attrNameLst>
                                      </p:cBhvr>
                                      <p:rCtr x="17726" y="18197"/>
                                    </p:animMotion>
                                  </p:childTnLst>
                                </p:cTn>
                              </p:par>
                            </p:childTnLst>
                          </p:cTn>
                        </p:par>
                        <p:par>
                          <p:cTn id="14" fill="hold" nodeType="afterGroup">
                            <p:stCondLst>
                              <p:cond delay="5000"/>
                            </p:stCondLst>
                            <p:childTnLst>
                              <p:par>
                                <p:cTn id="15" presetID="0" presetClass="path" presetSubtype="0" accel="50000" decel="50000" fill="hold" nodeType="afterEffect">
                                  <p:stCondLst>
                                    <p:cond delay="0"/>
                                  </p:stCondLst>
                                  <p:childTnLst>
                                    <p:animMotion origin="layout" path="M 0.00799 0.03607 C 0.0217 0.08902 0.00295 0.01017 0.01389 0.06983 C 0.01459 0.07399 0.0165 0.077 0.01771 0.08116 C 0.03091 0.13642 0.02032 0.10243 0.02969 0.12971 C 0.03733 0.19145 0.05382 0.24486 0.05834 0.3089 C 0.06164 0.35491 0.05834 0.40301 0.06545 0.44717 C 0.07101 0.52 0.06736 0.46682 0.06736 0.60786 " pathEditMode="relative" rAng="0" ptsTypes="ffffffA">
                                      <p:cBhvr>
                                        <p:cTn id="16" dur="2000" fill="hold"/>
                                        <p:tgtEl>
                                          <p:spTgt spid="13316"/>
                                        </p:tgtEl>
                                        <p:attrNameLst>
                                          <p:attrName>ppt_x</p:attrName>
                                          <p:attrName>ppt_y</p:attrName>
                                        </p:attrNameLst>
                                      </p:cBhvr>
                                      <p:rCtr x="2899" y="27283"/>
                                    </p:animMotion>
                                  </p:childTnLst>
                                </p:cTn>
                              </p:par>
                            </p:childTnLst>
                          </p:cTn>
                        </p:par>
                        <p:par>
                          <p:cTn id="17" fill="hold" nodeType="afterGroup">
                            <p:stCondLst>
                              <p:cond delay="7000"/>
                            </p:stCondLst>
                            <p:childTnLst>
                              <p:par>
                                <p:cTn id="18" presetID="0" presetClass="path" presetSubtype="0" accel="50000" decel="50000" fill="hold" nodeType="afterEffect">
                                  <p:stCondLst>
                                    <p:cond delay="0"/>
                                  </p:stCondLst>
                                  <p:childTnLst>
                                    <p:animMotion origin="layout" path="M -3.61111E-6 0.00763 C -0.08003 0.0067 -0.1585 0.00462 -0.23819 0.00624 C -0.33385 0.01872 -0.33177 0.01202 -0.496 0.01202 " pathEditMode="relative" rAng="0" ptsTypes="ffA">
                                      <p:cBhvr>
                                        <p:cTn id="19" dur="5000" fill="hold"/>
                                        <p:tgtEl>
                                          <p:spTgt spid="23559"/>
                                        </p:tgtEl>
                                        <p:attrNameLst>
                                          <p:attrName>ppt_x</p:attrName>
                                          <p:attrName>ppt_y</p:attrName>
                                        </p:attrNameLst>
                                      </p:cBhvr>
                                      <p:rCtr x="-2480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0"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P170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xx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362200"/>
            <a:ext cx="2259013"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xx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914400"/>
            <a:ext cx="22050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14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0" presetClass="path" presetSubtype="0" accel="50000" decel="50000" fill="hold" nodeType="withEffect">
                                  <p:stCondLst>
                                    <p:cond delay="0"/>
                                  </p:stCondLst>
                                  <p:childTnLst>
                                    <p:animMotion origin="layout" path="M 0.02083 0.05826 C 0.15208 0.06242 0.28281 0.06173 0.41441 0.05826 C 0.41927 0.05595 0.42378 0.05017 0.42882 0.04832 C 0.43663 0.04578 0.44462 0.04578 0.4526 0.04462 C 0.45903 0.04023 0.45573 0.04138 0.4625 0.04138 " pathEditMode="relative" rAng="0" ptsTypes="ffffA">
                                      <p:cBhvr>
                                        <p:cTn id="8" dur="5000" fill="hold"/>
                                        <p:tgtEl>
                                          <p:spTgt spid="22536"/>
                                        </p:tgtEl>
                                        <p:attrNameLst>
                                          <p:attrName>ppt_x</p:attrName>
                                          <p:attrName>ppt_y</p:attrName>
                                        </p:attrNameLst>
                                      </p:cBhvr>
                                      <p:rCtr x="22083" y="-694"/>
                                    </p:animMotion>
                                  </p:childTnLst>
                                </p:cTn>
                              </p:par>
                              <p:par>
                                <p:cTn id="9" presetID="0" presetClass="path" presetSubtype="0" accel="50000" decel="50000" fill="hold" nodeType="withEffect">
                                  <p:stCondLst>
                                    <p:cond delay="0"/>
                                  </p:stCondLst>
                                  <p:childTnLst>
                                    <p:animMotion origin="layout" path="M 3.88889E-6 6.35838E-7 C -0.10434 0.00879 -0.2099 0.01433 -0.31389 0.06104 C -0.40851 0.04439 -0.35087 0.05087 -0.48716 0.05087 " pathEditMode="relative" rAng="0" ptsTypes="ffA">
                                      <p:cBhvr>
                                        <p:cTn id="10" dur="5000" fill="hold"/>
                                        <p:tgtEl>
                                          <p:spTgt spid="23559"/>
                                        </p:tgtEl>
                                        <p:attrNameLst>
                                          <p:attrName>ppt_x</p:attrName>
                                          <p:attrName>ppt_y</p:attrName>
                                        </p:attrNameLst>
                                      </p:cBhvr>
                                      <p:rCtr x="-24358" y="3052"/>
                                    </p:animMotion>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24580" name="Picture 4" descr="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685800"/>
            <a:ext cx="52578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P2923.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6106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11642">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0" presetClass="path" presetSubtype="0" accel="50000" decel="50000" fill="hold" nodeType="withEffect">
                                  <p:stCondLst>
                                    <p:cond delay="0"/>
                                  </p:stCondLst>
                                  <p:childTnLst>
                                    <p:animMotion origin="layout" path="M -3.33333E-6 1.56069E-6 C -0.00295 0.00763 -0.00573 0.01456 -0.00885 0.02196 C -0.00955 0.02312 -0.00972 0.0252 -0.01024 0.02613 C -0.01284 0.03098 -0.01857 0.03144 -0.0217 0.03214 C -0.02205 0.03306 -0.02413 0.03722 -0.0243 0.03815 C -0.02708 0.04832 -0.02274 0.03699 -0.02639 0.04693 C -0.0302 0.0578 -0.02534 0.04162 -0.02899 0.05433 C -0.02986 0.05942 -0.03125 0.06289 -0.03177 0.06798 C -0.03229 0.07237 -0.03211 0.07722 -0.03316 0.08139 C -0.03368 0.08393 -0.03611 0.08509 -0.03715 0.08578 C -0.03784 0.0867 -0.03854 0.08763 -0.03906 0.08855 C -0.03993 0.09017 -0.04045 0.09202 -0.04132 0.09318 C -0.0434 0.09665 -0.04531 0.09803 -0.04722 0.10243 C -0.04826 0.11144 -0.05017 0.12439 -0.05468 0.1274 C -0.05503 0.12832 -0.05711 0.13272 -0.05729 0.13341 C -0.06059 0.14543 -0.06041 0.15746 -0.06736 0.163 C -0.0677 0.16485 -0.0684 0.16601 -0.06875 0.16763 C -0.06927 0.17063 -0.07014 0.17665 -0.07014 0.17688 C -0.07031 0.18058 -0.07031 0.18959 -0.07135 0.19445 C -0.07309 0.20115 -0.07239 0.19699 -0.07482 0.20162 C -0.07777 0.2074 -0.07968 0.21341 -0.08281 0.21826 C -0.08472 0.22451 -0.08402 0.23098 -0.08628 0.23607 C -0.08871 0.24162 -0.09184 0.24555 -0.09444 0.2511 C -0.09531 0.26358 -0.09479 0.2585 -0.09843 0.26566 C -0.09843 0.26705 -0.0993 0.27445 -0.09965 0.27607 C -0.10104 0.28115 -0.1033 0.28439 -0.10416 0.28994 " pathEditMode="relative" rAng="0" ptsTypes="fffffffffffffffffffffffffA">
                                      <p:cBhvr>
                                        <p:cTn id="8" dur="10000" fill="hold"/>
                                        <p:tgtEl>
                                          <p:spTgt spid="24580"/>
                                        </p:tgtEl>
                                        <p:attrNameLst>
                                          <p:attrName>ppt_x</p:attrName>
                                          <p:attrName>ppt_y</p:attrName>
                                        </p:attrNameLst>
                                      </p:cBhvr>
                                      <p:rCtr x="-5208" y="14497"/>
                                    </p:animMotion>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9"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7650" name="Picture 4" descr="x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219200"/>
            <a:ext cx="45339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xx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683000"/>
            <a:ext cx="358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38275" y="3733800"/>
            <a:ext cx="36671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P33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83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0" presetClass="path" presetSubtype="0" accel="50000" decel="50000" fill="hold" nodeType="withEffect">
                                  <p:stCondLst>
                                    <p:cond delay="0"/>
                                  </p:stCondLst>
                                  <p:childTnLst>
                                    <p:animMotion origin="layout" path="M 0.0842 1.32948E-6 C 0.10052 -0.00717 0.1184 -0.00324 0.13489 -0.00208 C 0.15034 0.003 0.14843 0.00185 0.17152 1.32948E-6 C 0.17968 -0.0037 0.18646 -0.00185 0.19357 0.00416 C 0.20642 0.00277 0.21771 0.00069 0.23003 -0.00208 C 0.24948 -0.00069 0.26076 0.00578 0.27621 -0.00416 C 0.28507 -0.00347 0.29427 -0.00347 0.30295 -0.00208 C 0.30729 -0.00139 0.31597 0.00208 0.31597 0.00231 C 0.44132 -0.00046 0.3868 1.32948E-6 0.47916 1.32948E-6 " pathEditMode="relative" rAng="0" ptsTypes="ffffffffA">
                                      <p:cBhvr>
                                        <p:cTn id="8" dur="10000" fill="hold"/>
                                        <p:tgtEl>
                                          <p:spTgt spid="25606"/>
                                        </p:tgtEl>
                                        <p:attrNameLst>
                                          <p:attrName>ppt_x</p:attrName>
                                          <p:attrName>ppt_y</p:attrName>
                                        </p:attrNameLst>
                                      </p:cBhvr>
                                      <p:rCtr x="19740" y="-69"/>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25607"/>
                                        </p:tgtEl>
                                        <p:attrNameLst>
                                          <p:attrName>style.visibility</p:attrName>
                                        </p:attrNameLst>
                                      </p:cBhvr>
                                      <p:to>
                                        <p:strVal val="visible"/>
                                      </p:to>
                                    </p:set>
                                    <p:animEffect transition="in" filter="blinds(horizontal)">
                                      <p:cBhvr>
                                        <p:cTn id="13" dur="500"/>
                                        <p:tgtEl>
                                          <p:spTgt spid="25607"/>
                                        </p:tgtEl>
                                      </p:cBhvr>
                                    </p:animEffect>
                                  </p:childTnLst>
                                </p:cTn>
                              </p:par>
                              <p:par>
                                <p:cTn id="14" presetID="3" presetClass="exit" presetSubtype="10" fill="hold" nodeType="withEffect">
                                  <p:stCondLst>
                                    <p:cond delay="0"/>
                                  </p:stCondLst>
                                  <p:childTnLst>
                                    <p:animEffect transition="out" filter="blinds(horizontal)">
                                      <p:cBhvr>
                                        <p:cTn id="15" dur="500"/>
                                        <p:tgtEl>
                                          <p:spTgt spid="25606"/>
                                        </p:tgtEl>
                                      </p:cBhvr>
                                    </p:animEffect>
                                    <p:set>
                                      <p:cBhvr>
                                        <p:cTn id="16" dur="1" fill="hold">
                                          <p:stCondLst>
                                            <p:cond delay="499"/>
                                          </p:stCondLst>
                                        </p:cTn>
                                        <p:tgtEl>
                                          <p:spTgt spid="256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3" name="TextBox 2"/>
          <p:cNvSpPr txBox="1"/>
          <p:nvPr/>
        </p:nvSpPr>
        <p:spPr>
          <a:xfrm>
            <a:off x="1447800" y="2630488"/>
            <a:ext cx="7467600" cy="769937"/>
          </a:xfrm>
          <a:prstGeom prst="rect">
            <a:avLst/>
          </a:prstGeom>
          <a:noFill/>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r>
              <a:rPr lang="vi-VN" altLang="en-US" sz="4400" b="1">
                <a:solidFill>
                  <a:srgbClr val="FF0000"/>
                </a:solidFill>
                <a:latin typeface="Lucida Sans Unicode" panose="020B0602030504020204" pitchFamily="34" charset="0"/>
                <a:ea typeface="Times New Roman" panose="02020603050405020304" pitchFamily="18" charset="0"/>
                <a:cs typeface="Times New Roman" panose="02020603050405020304" pitchFamily="18" charset="0"/>
              </a:rPr>
              <a:t>Đàm thoại – Trích dẫn</a:t>
            </a:r>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hought Bubble: Cloud 5"/>
          <p:cNvSpPr/>
          <p:nvPr/>
        </p:nvSpPr>
        <p:spPr>
          <a:xfrm>
            <a:off x="2362200" y="914400"/>
            <a:ext cx="5189538" cy="3048000"/>
          </a:xfrm>
          <a:prstGeom prst="cloudCallou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7" name="TextBox 6"/>
          <p:cNvSpPr txBox="1">
            <a:spLocks noChangeArrowheads="1"/>
          </p:cNvSpPr>
          <p:nvPr/>
        </p:nvSpPr>
        <p:spPr bwMode="auto">
          <a:xfrm>
            <a:off x="3124200" y="1600200"/>
            <a:ext cx="39592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eaLnBrk="1" hangingPunct="1">
              <a:lnSpc>
                <a:spcPct val="90000"/>
              </a:lnSpc>
            </a:pPr>
            <a:r>
              <a:rPr lang="vi-VN" altLang="en-US" sz="4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truyện có tên là gì? </a:t>
            </a:r>
            <a:endParaRPr lang="en-US" altLang="en-US" sz="4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40966" name="Picture 6" descr="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189288"/>
            <a:ext cx="5029200"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WordArt 5"/>
          <p:cNvSpPr>
            <a:spLocks noChangeArrowheads="1" noChangeShapeType="1" noTextEdit="1"/>
          </p:cNvSpPr>
          <p:nvPr/>
        </p:nvSpPr>
        <p:spPr bwMode="auto">
          <a:xfrm>
            <a:off x="685800" y="1149350"/>
            <a:ext cx="7924800" cy="1865313"/>
          </a:xfrm>
          <a:prstGeom prst="rect">
            <a:avLst/>
          </a:prstGeom>
        </p:spPr>
        <p:txBody>
          <a:bodyPr wrap="none" fromWordArt="1">
            <a:prstTxWarp prst="textPlain">
              <a:avLst>
                <a:gd name="adj" fmla="val 50000"/>
              </a:avLst>
            </a:prstTxWarp>
          </a:bodyPr>
          <a:lstStyle/>
          <a:p>
            <a:pPr algn="ctr"/>
            <a:endParaRPr lang="en-US" sz="3600" kern="10">
              <a:ln w="19050">
                <a:solidFill>
                  <a:srgbClr val="99CCFF"/>
                </a:solidFill>
                <a:round/>
                <a:headEnd/>
                <a:tailEnd/>
              </a:ln>
              <a:solidFill>
                <a:schemeClr val="accent2"/>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4" name="~PP250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63575" y="1130300"/>
            <a:ext cx="8191500" cy="1754188"/>
          </a:xfrm>
          <a:prstGeom prst="rect">
            <a:avLst/>
          </a:prstGeom>
          <a:noFill/>
        </p:spPr>
        <p:txBody>
          <a:bodyPr>
            <a:spAutoFit/>
          </a:bodyPr>
          <a:lstStyle/>
          <a:p>
            <a:pPr algn="ctr">
              <a:defRPr/>
            </a:pPr>
            <a:r>
              <a:rPr lang="vi-VN" sz="5400" b="1" dirty="0">
                <a:solidFill>
                  <a:schemeClr val="accent4"/>
                </a:solidFill>
              </a:rPr>
              <a:t>TRUYỆN: </a:t>
            </a:r>
          </a:p>
          <a:p>
            <a:pPr>
              <a:defRPr/>
            </a:pPr>
            <a:r>
              <a:rPr lang="vi-VN" sz="5400" b="1" dirty="0">
                <a:solidFill>
                  <a:schemeClr val="accent4"/>
                </a:solidFill>
              </a:rPr>
              <a:t> CÂY RAU CỦA THỎ ÚT</a:t>
            </a:r>
          </a:p>
        </p:txBody>
      </p:sp>
    </p:spTree>
  </p:cSld>
  <p:clrMapOvr>
    <a:masterClrMapping/>
  </p:clrMapOvr>
  <p:transition advTm="597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40966"/>
                                        </p:tgtEl>
                                        <p:attrNameLst>
                                          <p:attrName>r</p:attrName>
                                        </p:attrNameLst>
                                      </p:cBhvr>
                                    </p:animRot>
                                    <p:animRot by="-240000">
                                      <p:cBhvr>
                                        <p:cTn id="16" dur="200" fill="hold">
                                          <p:stCondLst>
                                            <p:cond delay="200"/>
                                          </p:stCondLst>
                                        </p:cTn>
                                        <p:tgtEl>
                                          <p:spTgt spid="40966"/>
                                        </p:tgtEl>
                                        <p:attrNameLst>
                                          <p:attrName>r</p:attrName>
                                        </p:attrNameLst>
                                      </p:cBhvr>
                                    </p:animRot>
                                    <p:animRot by="240000">
                                      <p:cBhvr>
                                        <p:cTn id="17" dur="200" fill="hold">
                                          <p:stCondLst>
                                            <p:cond delay="400"/>
                                          </p:stCondLst>
                                        </p:cTn>
                                        <p:tgtEl>
                                          <p:spTgt spid="40966"/>
                                        </p:tgtEl>
                                        <p:attrNameLst>
                                          <p:attrName>r</p:attrName>
                                        </p:attrNameLst>
                                      </p:cBhvr>
                                    </p:animRot>
                                    <p:animRot by="-240000">
                                      <p:cBhvr>
                                        <p:cTn id="18" dur="200" fill="hold">
                                          <p:stCondLst>
                                            <p:cond delay="600"/>
                                          </p:stCondLst>
                                        </p:cTn>
                                        <p:tgtEl>
                                          <p:spTgt spid="40966"/>
                                        </p:tgtEl>
                                        <p:attrNameLst>
                                          <p:attrName>r</p:attrName>
                                        </p:attrNameLst>
                                      </p:cBhvr>
                                    </p:animRot>
                                    <p:animRot by="120000">
                                      <p:cBhvr>
                                        <p:cTn id="19" dur="200" fill="hold">
                                          <p:stCondLst>
                                            <p:cond delay="800"/>
                                          </p:stCondLst>
                                        </p:cTn>
                                        <p:tgtEl>
                                          <p:spTgt spid="409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0"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hought Bubble: Cloud 5"/>
          <p:cNvSpPr/>
          <p:nvPr/>
        </p:nvSpPr>
        <p:spPr>
          <a:xfrm>
            <a:off x="2362200" y="990600"/>
            <a:ext cx="5265738" cy="3429000"/>
          </a:xfrm>
          <a:prstGeom prst="cloudCallou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7" name="TextBox 6"/>
          <p:cNvSpPr txBox="1">
            <a:spLocks noChangeArrowheads="1"/>
          </p:cNvSpPr>
          <p:nvPr/>
        </p:nvSpPr>
        <p:spPr bwMode="auto">
          <a:xfrm>
            <a:off x="3124200" y="1600200"/>
            <a:ext cx="39592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eaLnBrk="1" hangingPunct="1">
              <a:lnSpc>
                <a:spcPct val="90000"/>
              </a:lnSpc>
            </a:pPr>
            <a:r>
              <a:rPr lang="en-US" altLang="en-US" sz="4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 </a:t>
            </a:r>
            <a:r>
              <a:rPr lang="vi-VN" altLang="en-US" sz="4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truyện có những nhân vật nào? </a:t>
            </a:r>
            <a:endParaRPr lang="en-US" altLang="en-US" sz="4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p:cNvSpPr/>
          <p:nvPr/>
        </p:nvSpPr>
        <p:spPr>
          <a:xfrm>
            <a:off x="2819400" y="685800"/>
            <a:ext cx="3886200" cy="473075"/>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algn="ctr" eaLnBrk="1" hangingPunct="1">
              <a:spcAft>
                <a:spcPts val="1000"/>
              </a:spcAft>
            </a:pPr>
            <a:r>
              <a:rPr lang="en-US" altLang="en-US" sz="2400" b="1" i="1">
                <a:latin typeface="Constantia" panose="02030602050306030303" pitchFamily="18" charset="0"/>
                <a:ea typeface="Times New Roman" panose="02020603050405020304" pitchFamily="18" charset="0"/>
                <a:cs typeface="Times New Roman" panose="02020603050405020304" pitchFamily="18" charset="0"/>
              </a:rPr>
              <a:t>MỤC ĐÍCH YÊU CẦU</a:t>
            </a:r>
          </a:p>
        </p:txBody>
      </p:sp>
      <p:sp>
        <p:nvSpPr>
          <p:cNvPr id="12292" name="Rectangle 1"/>
          <p:cNvSpPr>
            <a:spLocks noChangeArrowheads="1"/>
          </p:cNvSpPr>
          <p:nvPr/>
        </p:nvSpPr>
        <p:spPr bwMode="auto">
          <a:xfrm>
            <a:off x="914400" y="1447800"/>
            <a:ext cx="6781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237038" algn="l"/>
              </a:tabLst>
              <a:defRPr>
                <a:solidFill>
                  <a:schemeClr val="tx1"/>
                </a:solidFill>
                <a:latin typeface=".VnTimeH" pitchFamily="34" charset="0"/>
              </a:defRPr>
            </a:lvl1pPr>
            <a:lvl2pPr marL="742950" indent="-285750">
              <a:tabLst>
                <a:tab pos="4237038" algn="l"/>
              </a:tabLst>
              <a:defRPr>
                <a:solidFill>
                  <a:schemeClr val="tx1"/>
                </a:solidFill>
                <a:latin typeface=".VnTimeH" pitchFamily="34" charset="0"/>
              </a:defRPr>
            </a:lvl2pPr>
            <a:lvl3pPr marL="1143000" indent="-228600">
              <a:tabLst>
                <a:tab pos="4237038" algn="l"/>
              </a:tabLst>
              <a:defRPr>
                <a:solidFill>
                  <a:schemeClr val="tx1"/>
                </a:solidFill>
                <a:latin typeface=".VnTimeH" pitchFamily="34" charset="0"/>
              </a:defRPr>
            </a:lvl3pPr>
            <a:lvl4pPr marL="1600200" indent="-228600">
              <a:tabLst>
                <a:tab pos="4237038" algn="l"/>
              </a:tabLst>
              <a:defRPr>
                <a:solidFill>
                  <a:schemeClr val="tx1"/>
                </a:solidFill>
                <a:latin typeface=".VnTimeH" pitchFamily="34" charset="0"/>
              </a:defRPr>
            </a:lvl4pPr>
            <a:lvl5pPr marL="2057400" indent="-228600">
              <a:tabLst>
                <a:tab pos="4237038" algn="l"/>
              </a:tabLst>
              <a:defRPr>
                <a:solidFill>
                  <a:schemeClr val="tx1"/>
                </a:solidFill>
                <a:latin typeface=".VnTimeH" pitchFamily="34" charset="0"/>
              </a:defRPr>
            </a:lvl5pPr>
            <a:lvl6pPr marL="2514600" indent="-228600" eaLnBrk="0" fontAlgn="base" hangingPunct="0">
              <a:spcBef>
                <a:spcPct val="0"/>
              </a:spcBef>
              <a:spcAft>
                <a:spcPct val="0"/>
              </a:spcAft>
              <a:tabLst>
                <a:tab pos="4237038" algn="l"/>
              </a:tabLst>
              <a:defRPr>
                <a:solidFill>
                  <a:schemeClr val="tx1"/>
                </a:solidFill>
                <a:latin typeface=".VnTimeH" pitchFamily="34" charset="0"/>
              </a:defRPr>
            </a:lvl6pPr>
            <a:lvl7pPr marL="2971800" indent="-228600" eaLnBrk="0" fontAlgn="base" hangingPunct="0">
              <a:spcBef>
                <a:spcPct val="0"/>
              </a:spcBef>
              <a:spcAft>
                <a:spcPct val="0"/>
              </a:spcAft>
              <a:tabLst>
                <a:tab pos="4237038" algn="l"/>
              </a:tabLst>
              <a:defRPr>
                <a:solidFill>
                  <a:schemeClr val="tx1"/>
                </a:solidFill>
                <a:latin typeface=".VnTimeH" pitchFamily="34" charset="0"/>
              </a:defRPr>
            </a:lvl7pPr>
            <a:lvl8pPr marL="3429000" indent="-228600" eaLnBrk="0" fontAlgn="base" hangingPunct="0">
              <a:spcBef>
                <a:spcPct val="0"/>
              </a:spcBef>
              <a:spcAft>
                <a:spcPct val="0"/>
              </a:spcAft>
              <a:tabLst>
                <a:tab pos="4237038" algn="l"/>
              </a:tabLst>
              <a:defRPr>
                <a:solidFill>
                  <a:schemeClr val="tx1"/>
                </a:solidFill>
                <a:latin typeface=".VnTimeH" pitchFamily="34" charset="0"/>
              </a:defRPr>
            </a:lvl8pPr>
            <a:lvl9pPr marL="3886200" indent="-228600" eaLnBrk="0" fontAlgn="base" hangingPunct="0">
              <a:spcBef>
                <a:spcPct val="0"/>
              </a:spcBef>
              <a:spcAft>
                <a:spcPct val="0"/>
              </a:spcAft>
              <a:tabLst>
                <a:tab pos="4237038" algn="l"/>
              </a:tabLst>
              <a:defRPr>
                <a:solidFill>
                  <a:schemeClr val="tx1"/>
                </a:solidFill>
                <a:latin typeface=".VnTimeH" pitchFamily="34" charset="0"/>
              </a:defRPr>
            </a:lvl9pPr>
          </a:lstStyle>
          <a:p>
            <a:pPr eaLnBrk="1" hangingPunct="1"/>
            <a:r>
              <a:rPr lang="en-US" altLang="en-US"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Kiến thức:</a:t>
            </a:r>
            <a:endParaRPr lang="en-US" alt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r>
              <a:rPr lang="en-US" alt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Trẻ nhớ tên truyện, tên nhân vật và hiểu nội dung câu chuyện: </a:t>
            </a:r>
          </a:p>
          <a:p>
            <a:pPr eaLnBrk="1" hangingPunct="1"/>
            <a:r>
              <a:rPr lang="en-US" alt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Biết người nông dân là những người trồng lên các loại cây, các loại rau…</a:t>
            </a:r>
          </a:p>
          <a:p>
            <a:pPr eaLnBrk="1" hangingPunct="1"/>
            <a:r>
              <a:rPr lang="en-US" altLang="en-US"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 Kỹ năng:</a:t>
            </a:r>
            <a:endParaRPr lang="en-US" alt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r>
              <a:rPr lang="en-US" alt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Trẻ nghe hiểu và trả lời câu hỏi của cô rõ, mạch lạc và nói câu trọn vẹn</a:t>
            </a:r>
          </a:p>
          <a:p>
            <a:pPr eaLnBrk="1" hangingPunct="1"/>
            <a:r>
              <a:rPr lang="en-US" altLang="en-US"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3. Thái độ:</a:t>
            </a:r>
            <a:endParaRPr lang="en-US" alt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r>
              <a:rPr lang="en-US" alt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Thông qua  câu truyện trẻ được học tập đức tính chăm chỉ, yêu lao động</a:t>
            </a:r>
          </a:p>
        </p:txBody>
      </p:sp>
    </p:spTree>
    <p:custDataLst>
      <p:tags r:id="rId1"/>
    </p:custData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28674" name="Picture 4"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667000"/>
            <a:ext cx="18859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81000"/>
            <a:ext cx="410527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P30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751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p:cTn id="10" dur="1" fill="hold">
                                          <p:stCondLst>
                                            <p:cond delay="0"/>
                                          </p:stCondLst>
                                        </p:cTn>
                                        <p:tgtEl>
                                          <p:spTgt spid="28675"/>
                                        </p:tgtEl>
                                        <p:attrNameLst>
                                          <p:attrName>style.visibility</p:attrName>
                                        </p:attrNameLst>
                                      </p:cBhvr>
                                      <p:to>
                                        <p:strVal val="visible"/>
                                      </p:to>
                                    </p:set>
                                    <p:animEffect transition="in" filter="diamond(in)">
                                      <p:cBhvr>
                                        <p:cTn id="11" dur="2000"/>
                                        <p:tgtEl>
                                          <p:spTgt spid="286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28674"/>
                                        </p:tgtEl>
                                        <p:attrNameLst>
                                          <p:attrName>style.visibility</p:attrName>
                                        </p:attrNameLst>
                                      </p:cBhvr>
                                      <p:to>
                                        <p:strVal val="visible"/>
                                      </p:to>
                                    </p:set>
                                    <p:animEffect transition="in" filter="slide(fromBottom)">
                                      <p:cBhvr>
                                        <p:cTn id="16"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hought Bubble: Cloud 5"/>
          <p:cNvSpPr/>
          <p:nvPr/>
        </p:nvSpPr>
        <p:spPr>
          <a:xfrm>
            <a:off x="2362200" y="990600"/>
            <a:ext cx="5265738" cy="3429000"/>
          </a:xfrm>
          <a:prstGeom prst="cloudCallou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7" name="TextBox 6"/>
          <p:cNvSpPr txBox="1">
            <a:spLocks noChangeArrowheads="1"/>
          </p:cNvSpPr>
          <p:nvPr/>
        </p:nvSpPr>
        <p:spPr bwMode="auto">
          <a:xfrm>
            <a:off x="3124200" y="1581150"/>
            <a:ext cx="40386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eaLnBrk="1" hangingPunct="1"/>
            <a:r>
              <a:rPr lang="en-US" altLang="en-US" sz="2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-Thỏ mẹ dẫn các con ra vườn để làm gì?</a:t>
            </a:r>
            <a:endParaRPr lang="vi-VN" altLang="en-US" sz="6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r>
              <a:rPr lang="en-US" altLang="en-US" sz="2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mẹ giảng cách  trồng rau thỏ Út đã nghĩ như thế nào?</a:t>
            </a:r>
            <a:endParaRPr lang="vi-VN" altLang="en-US" sz="6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descr="Picture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pic>
        <p:nvPicPr>
          <p:cNvPr id="6" name="Picture 8" descr="xxx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4400" y="914400"/>
            <a:ext cx="23653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304800"/>
            <a:ext cx="444182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x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657600"/>
            <a:ext cx="20891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P28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56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nodeType="afterGroup">
                            <p:stCondLst>
                              <p:cond delay="0"/>
                            </p:stCondLst>
                            <p:childTnLst>
                              <p:par>
                                <p:cTn id="8" presetID="0" presetClass="path" presetSubtype="0" accel="50000" decel="50000" fill="hold" nodeType="afterEffect">
                                  <p:stCondLst>
                                    <p:cond delay="0"/>
                                  </p:stCondLst>
                                  <p:childTnLst>
                                    <p:animMotion origin="layout" path="M -2.77778E-6 -6.5896E-6 C 0.0066 -0.00833 0.01511 -0.01295 0.02396 -0.0148 C 0.04028 -0.02567 0.02535 -0.02243 0.05243 -0.02544 C 0.07014 -0.03307 0.08802 -0.04047 0.10643 -0.0444 C 0.10799 -0.04509 0.10955 -0.04555 0.11111 -0.04648 C 0.11337 -0.04764 0.11528 -0.04972 0.11754 -0.05064 C 0.12032 -0.0518 0.12709 -0.05272 0.13021 -0.05503 C 0.14653 -0.06683 0.13386 -0.06081 0.14445 -0.06544 C 0.14879 -0.08186 0.14254 -0.06105 0.15087 -0.07816 C 0.15677 -0.09018 0.14636 -0.07954 0.15729 -0.09087 C 0.16025 -0.09388 0.16389 -0.09596 0.16667 -0.09943 C 0.16823 -0.10151 0.16945 -0.10428 0.17153 -0.10567 C 0.175 -0.10798 0.179 -0.10798 0.18264 -0.10983 C 0.18924 -0.11307 0.19306 -0.11816 0.2 -0.12047 C 0.20365 -0.12764 0.20816 -0.13157 0.21285 -0.13735 C 0.21042 -0.17827 0.21528 -0.16995 0.1842 -0.16694 C 0.1717 -0.16162 0.16025 -0.15423 0.14775 -0.15006 C 0.14184 -0.14821 0.13021 -0.14382 0.13021 -0.14382 C 0.11754 -0.13249 0.10504 -0.1207 0.09063 -0.11423 C 0.08577 -0.10775 0.08125 -0.10567 0.07466 -0.10359 C 0.06337 -0.09342 0.06875 -0.09619 0.05886 -0.09295 C 0.05261 -0.08509 0.0441 -0.08532 0.03664 -0.08024 C 0.02657 -0.0733 0.0375 -0.07792 0.02552 -0.07399 C 0.01598 -0.06475 0.00504 -0.05619 -0.00625 -0.05064 C -0.01215 -0.04301 -0.01736 -0.0407 -0.02534 -0.03816 C -0.0309 -0.03029 -0.02621 -0.03561 -0.03646 -0.0296 C -0.04948 -0.02174 -0.06389 -0.01318 -0.07777 -0.00856 C -0.08576 0.00277 -0.09236 0.00069 -0.10468 0.00208 C -0.11475 0.00647 -0.12448 0.00901 -0.13489 0.01063 C -0.15121 0.01618 -0.13524 0.01132 -0.16979 0.01479 C -0.17396 0.01525 -0.1868 0.01687 -0.18246 0.01687 C -0.16336 0.01687 -0.14444 0.01549 -0.12534 0.01479 C -0.09132 0.01109 -0.05833 0.00485 -0.02534 -0.00625 C -0.01354 -0.01688 0.00052 -0.01735 0.01441 -0.01897 C 0.02848 -0.02544 0.02066 -0.0229 0.0382 -0.02544 C 0.05469 -0.03284 0.075 -0.03399 0.09219 -0.03584 C 0.1 -0.03977 0.10799 -0.04139 0.11598 -0.0444 C 0.11927 -0.04555 0.12552 -0.04856 0.12552 -0.04856 C 0.13073 -0.05596 0.12604 -0.05064 0.13334 -0.05503 C 0.13768 -0.05758 0.14618 -0.06336 0.14618 -0.06336 C 0.15278 -0.07284 0.16216 -0.07631 0.17153 -0.07816 C 0.17969 -0.08301 0.18716 -0.0881 0.19532 -0.09295 C 0.19757 -0.09434 0.19948 -0.09619 0.20174 -0.09735 C 0.20486 -0.09897 0.21111 -0.10151 0.21111 -0.10151 C 0.21216 -0.1029 0.21424 -0.10359 0.21441 -0.10567 C 0.2165 -0.12833 0.20122 -0.12879 0.18889 -0.1311 C 0.1632 -0.1274 0.14011 -0.12232 0.11441 -0.12047 C 0.09445 -0.11191 0.07292 -0.10613 0.05243 -0.09943 C 0.03594 -0.08787 0.0165 -0.08995 -0.00156 -0.08463 C -0.00868 -0.08255 -0.01701 -0.07399 -0.02378 -0.07399 " pathEditMode="relative" ptsTypes="fffffffffffffffffffffffffffffffffffffffffffffffffA">
                                      <p:cBhvr>
                                        <p:cTn id="9" dur="5000" fill="hold"/>
                                        <p:tgtEl>
                                          <p:spTgt spid="6"/>
                                        </p:tgtEl>
                                        <p:attrNameLst>
                                          <p:attrName>ppt_x</p:attrName>
                                          <p:attrName>ppt_y</p:attrName>
                                        </p:attrNameLst>
                                      </p:cBhvr>
                                    </p:animMotion>
                                  </p:childTnLst>
                                </p:cTn>
                              </p:par>
                            </p:childTnLst>
                          </p:cTn>
                        </p:par>
                        <p:par>
                          <p:cTn id="10" fill="hold" nodeType="afterGroup">
                            <p:stCondLst>
                              <p:cond delay="5000"/>
                            </p:stCondLst>
                            <p:childTnLst>
                              <p:par>
                                <p:cTn id="11" presetID="25" presetClass="exit" presetSubtype="0" fill="hold" nodeType="afterEffect">
                                  <p:stCondLst>
                                    <p:cond delay="0"/>
                                  </p:stCondLst>
                                  <p:childTnLst>
                                    <p:animEffect transition="out" filter="fade">
                                      <p:cBhvr>
                                        <p:cTn id="12" dur="500" accel="50000">
                                          <p:stCondLst>
                                            <p:cond delay="0"/>
                                          </p:stCondLst>
                                        </p:cTn>
                                        <p:tgtEl>
                                          <p:spTgt spid="6"/>
                                        </p:tgtEl>
                                      </p:cBhvr>
                                    </p:animEffect>
                                    <p:anim calcmode="lin" valueType="num">
                                      <p:cBhvr>
                                        <p:cTn id="13" dur="250" accel="50000">
                                          <p:stCondLst>
                                            <p:cond delay="0"/>
                                          </p:stCondLst>
                                        </p:cTn>
                                        <p:tgtEl>
                                          <p:spTgt spid="6"/>
                                        </p:tgtEl>
                                        <p:attrNameLst>
                                          <p:attrName>ppt_y</p:attrName>
                                        </p:attrNameLst>
                                      </p:cBhvr>
                                      <p:tavLst>
                                        <p:tav tm="0">
                                          <p:val>
                                            <p:strVal val="ppt_y"/>
                                          </p:val>
                                        </p:tav>
                                        <p:tav tm="100000">
                                          <p:val>
                                            <p:strVal val="ppt_y+.1"/>
                                          </p:val>
                                        </p:tav>
                                      </p:tavLst>
                                    </p:anim>
                                    <p:anim calcmode="lin" valueType="num">
                                      <p:cBhvr>
                                        <p:cTn id="14" dur="250" decel="50000">
                                          <p:stCondLst>
                                            <p:cond delay="250"/>
                                          </p:stCondLst>
                                        </p:cTn>
                                        <p:tgtEl>
                                          <p:spTgt spid="6"/>
                                        </p:tgtEl>
                                        <p:attrNameLst>
                                          <p:attrName>ppt_y</p:attrName>
                                        </p:attrNameLst>
                                      </p:cBhvr>
                                      <p:tavLst>
                                        <p:tav tm="0">
                                          <p:val>
                                            <p:strVal val="ppt_y"/>
                                          </p:val>
                                        </p:tav>
                                        <p:tav tm="100000">
                                          <p:val>
                                            <p:strVal val="ppt_y-.1"/>
                                          </p:val>
                                        </p:tav>
                                      </p:tavLst>
                                    </p:anim>
                                    <p:anim calcmode="lin" valueType="num">
                                      <p:cBhvr>
                                        <p:cTn id="15" dur="250" accel="50000">
                                          <p:stCondLst>
                                            <p:cond delay="250"/>
                                          </p:stCondLst>
                                        </p:cTn>
                                        <p:tgtEl>
                                          <p:spTgt spid="6"/>
                                        </p:tgtEl>
                                        <p:attrNameLst>
                                          <p:attrName>ppt_x</p:attrName>
                                        </p:attrNameLst>
                                      </p:cBhvr>
                                      <p:tavLst>
                                        <p:tav tm="0">
                                          <p:val>
                                            <p:strVal val="ppt_x"/>
                                          </p:val>
                                        </p:tav>
                                        <p:tav tm="100000">
                                          <p:val>
                                            <p:strVal val="ppt_x+.4"/>
                                          </p:val>
                                        </p:tav>
                                      </p:tavLst>
                                    </p:anim>
                                    <p:anim calcmode="lin" valueType="num">
                                      <p:cBhvr>
                                        <p:cTn id="16" dur="500"/>
                                        <p:tgtEl>
                                          <p:spTgt spid="6"/>
                                        </p:tgtEl>
                                        <p:attrNameLst>
                                          <p:attrName>ppt_h</p:attrName>
                                        </p:attrNameLst>
                                      </p:cBhvr>
                                      <p:tavLst>
                                        <p:tav tm="0">
                                          <p:val>
                                            <p:strVal val="ppt_h"/>
                                          </p:val>
                                        </p:tav>
                                        <p:tav tm="100000">
                                          <p:val>
                                            <p:strVal val="ppt_h"/>
                                          </p:val>
                                        </p:tav>
                                      </p:tavLst>
                                    </p:anim>
                                    <p:anim calcmode="lin" valueType="num">
                                      <p:cBhvr>
                                        <p:cTn id="17" dur="250" accel="50000">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8" dur="250" decel="50000">
                                          <p:stCondLst>
                                            <p:cond delay="250"/>
                                          </p:stCondLst>
                                        </p:cTn>
                                        <p:tgtEl>
                                          <p:spTgt spid="6"/>
                                        </p:tgtEl>
                                        <p:attrNameLst>
                                          <p:attrName>ppt_w</p:attrName>
                                        </p:attrNameLst>
                                      </p:cBhvr>
                                      <p:tavLst>
                                        <p:tav tm="0">
                                          <p:val>
                                            <p:strVal val="ppt_w"/>
                                          </p:val>
                                        </p:tav>
                                        <p:tav tm="100000">
                                          <p:val>
                                            <p:strVal val="ppt_w/.05"/>
                                          </p:val>
                                        </p:tav>
                                      </p:tavLst>
                                    </p:anim>
                                    <p:anim calcmode="lin" valueType="num">
                                      <p:cBhvr>
                                        <p:cTn id="19" dur="250" accel="50000">
                                          <p:stCondLst>
                                            <p:cond delay="250"/>
                                          </p:stCondLst>
                                        </p:cTn>
                                        <p:tgtEl>
                                          <p:spTgt spid="6"/>
                                        </p:tgtEl>
                                        <p:attrNameLst>
                                          <p:attrName>style.rotation</p:attrName>
                                        </p:attrNameLst>
                                      </p:cBhvr>
                                      <p:tavLst>
                                        <p:tav tm="0">
                                          <p:val>
                                            <p:fltVal val="0"/>
                                          </p:val>
                                        </p:tav>
                                        <p:tav tm="100000">
                                          <p:val>
                                            <p:fltVal val="-90"/>
                                          </p:val>
                                        </p:tav>
                                      </p:tavLst>
                                    </p:anim>
                                    <p:set>
                                      <p:cBhvr>
                                        <p:cTn id="20" dur="1" fill="hold">
                                          <p:stCondLst>
                                            <p:cond delay="499"/>
                                          </p:stCondLst>
                                        </p:cTn>
                                        <p:tgtEl>
                                          <p:spTgt spid="6"/>
                                        </p:tgtEl>
                                        <p:attrNameLst>
                                          <p:attrName>style.visibility</p:attrName>
                                        </p:attrNameLst>
                                      </p:cBhvr>
                                      <p:to>
                                        <p:strVal val="hidden"/>
                                      </p:to>
                                    </p:set>
                                  </p:childTnLst>
                                </p:cTn>
                              </p:par>
                            </p:childTnLst>
                          </p:cTn>
                        </p:par>
                        <p:par>
                          <p:cTn id="21" fill="hold" nodeType="afterGroup">
                            <p:stCondLst>
                              <p:cond delay="5500"/>
                            </p:stCondLst>
                            <p:childTnLst>
                              <p:par>
                                <p:cTn id="22" presetID="5" presetClass="entr" presetSubtype="1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hought Bubble: Cloud 5"/>
          <p:cNvSpPr/>
          <p:nvPr/>
        </p:nvSpPr>
        <p:spPr>
          <a:xfrm>
            <a:off x="2362200" y="933450"/>
            <a:ext cx="5265738" cy="3429000"/>
          </a:xfrm>
          <a:prstGeom prst="cloudCallou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7" name="TextBox 6"/>
          <p:cNvSpPr txBox="1">
            <a:spLocks noChangeArrowheads="1"/>
          </p:cNvSpPr>
          <p:nvPr/>
        </p:nvSpPr>
        <p:spPr bwMode="auto">
          <a:xfrm>
            <a:off x="3124200" y="1612900"/>
            <a:ext cx="4038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eaLnBrk="1" hangingPunct="1"/>
            <a:r>
              <a:rPr lang="vi-VN" altLang="en-US" sz="2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trồng rau thỏ Út đã đi đâu? </a:t>
            </a:r>
          </a:p>
          <a:p>
            <a:pPr eaLnBrk="1" hangingPunct="1"/>
            <a:r>
              <a:rPr lang="vi-VN" altLang="en-US" sz="2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Theo các con Thỏ Út là người như thế nào?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descr="Picture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pic>
        <p:nvPicPr>
          <p:cNvPr id="36867" name="Picture 4" descr="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0"/>
            <a:ext cx="18383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810000"/>
            <a:ext cx="39243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xxx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2362200"/>
            <a:ext cx="13716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quo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39234">
            <a:off x="5889625" y="3432175"/>
            <a:ext cx="895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P275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146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nodeType="afterGroup">
                            <p:stCondLst>
                              <p:cond delay="0"/>
                            </p:stCondLst>
                            <p:childTnLst>
                              <p:par>
                                <p:cTn id="8" presetID="0" presetClass="path" presetSubtype="0" accel="50000" decel="50000" fill="hold" nodeType="afterEffect">
                                  <p:stCondLst>
                                    <p:cond delay="0"/>
                                  </p:stCondLst>
                                  <p:childTnLst>
                                    <p:animMotion origin="layout" path="M 5E-6 -3.93064E-6 C -0.02673 0.01018 -0.0382 0.03399 -0.05747 0.0659 C -0.07118 0.08948 -0.09218 0.09526 -0.10938 0.10983 C -0.13455 0.1318 -0.24757 0.12486 -0.24896 0.12486 " pathEditMode="relative" rAng="0" ptsTypes="fffA">
                                      <p:cBhvr>
                                        <p:cTn id="9" dur="3000" fill="hold"/>
                                        <p:tgtEl>
                                          <p:spTgt spid="10"/>
                                        </p:tgtEl>
                                        <p:attrNameLst>
                                          <p:attrName>ppt_x</p:attrName>
                                          <p:attrName>ppt_y</p:attrName>
                                        </p:attrNameLst>
                                      </p:cBhvr>
                                      <p:rCtr x="-12448" y="6590"/>
                                    </p:animMotion>
                                  </p:childTnLst>
                                </p:cTn>
                              </p:par>
                            </p:childTnLst>
                          </p:cTn>
                        </p:par>
                        <p:par>
                          <p:cTn id="10" fill="hold" nodeType="afterGroup">
                            <p:stCondLst>
                              <p:cond delay="3000"/>
                            </p:stCondLst>
                            <p:childTnLst>
                              <p:par>
                                <p:cTn id="11" presetID="0" presetClass="path" presetSubtype="0" accel="50000" decel="50000" fill="hold" nodeType="afterEffect">
                                  <p:stCondLst>
                                    <p:cond delay="0"/>
                                  </p:stCondLst>
                                  <p:childTnLst>
                                    <p:animMotion origin="layout" path="M -3.33333E-6 -4.56647E-6 C 0.01389 0.02035 0.03698 0.01226 0.06077 0.01688 C 0.075 0.01966 0.08959 0.02128 0.10382 0.02313 C 0.1224 0.02891 0.14931 0.01318 0.15625 0.03376 C 0.15417 0.05087 0.15209 0.06359 0.13681 0.07399 C 0.13334 0.08324 0.12518 0.08902 0.1191 0.09711 C 0.11632 0.1059 0.11302 0.10914 0.10382 0.11191 C 0.09445 0.13064 0.1 0.12417 0.09115 0.13318 C 0.08247 0.15654 0.07466 0.19006 0.09757 0.20486 C 0.13698 0.20209 0.12084 0.20301 0.1474 0.19446 C 0.16563 0.18243 0.14375 0.19815 0.15851 0.18382 C 0.17014 0.17249 0.16007 0.18659 0.16927 0.17526 C 0.17605 0.16717 0.18195 0.16 0.19098 0.15422 C 0.19601 0.1392 0.19271 0.14521 0.19966 0.13526 C 0.20469 0.10544 0.20122 0.11792 0.20834 0.09711 C 0.2099 0.09226 0.21563 0.08925 0.21719 0.0844 C 0.22223 0.06914 0.21771 0.07399 0.22813 0.06752 C 0.23559 0.05665 0.24601 0.05041 0.25851 0.04648 C 0.32084 0.04925 0.29028 0.04856 0.35 0.04856 " pathEditMode="relative" rAng="0" ptsTypes="ffffffffffffffffffA">
                                      <p:cBhvr>
                                        <p:cTn id="12" dur="5000" fill="hold"/>
                                        <p:tgtEl>
                                          <p:spTgt spid="8"/>
                                        </p:tgtEl>
                                        <p:attrNameLst>
                                          <p:attrName>ppt_x</p:attrName>
                                          <p:attrName>ppt_y</p:attrName>
                                        </p:attrNameLst>
                                      </p:cBhvr>
                                      <p:rCtr x="17500" y="10243"/>
                                    </p:animMotion>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hought Bubble: Cloud 5"/>
          <p:cNvSpPr/>
          <p:nvPr/>
        </p:nvSpPr>
        <p:spPr>
          <a:xfrm>
            <a:off x="2362200" y="990600"/>
            <a:ext cx="5265738" cy="3429000"/>
          </a:xfrm>
          <a:prstGeom prst="cloudCallou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7" name="TextBox 6"/>
          <p:cNvSpPr txBox="1">
            <a:spLocks noChangeArrowheads="1"/>
          </p:cNvSpPr>
          <p:nvPr/>
        </p:nvSpPr>
        <p:spPr bwMode="auto">
          <a:xfrm>
            <a:off x="3124200" y="1670050"/>
            <a:ext cx="4038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eaLnBrk="1" hangingPunct="1"/>
            <a:r>
              <a:rPr lang="vi-VN" altLang="en-US" sz="2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Những cây rau của hai anh Thỏ trông như thế nào?</a:t>
            </a:r>
          </a:p>
          <a:p>
            <a:pPr eaLnBrk="1" hangingPunct="1"/>
            <a:r>
              <a:rPr lang="vi-VN" altLang="en-US" sz="2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Còn rau của thỏ út thì sao?</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9" descr="ne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P390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5804">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hought Bubble: Cloud 5"/>
          <p:cNvSpPr/>
          <p:nvPr/>
        </p:nvSpPr>
        <p:spPr>
          <a:xfrm>
            <a:off x="1981200" y="447675"/>
            <a:ext cx="6553200" cy="3733800"/>
          </a:xfrm>
          <a:prstGeom prst="cloudCallou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7" name="TextBox 6"/>
          <p:cNvSpPr txBox="1">
            <a:spLocks noChangeArrowheads="1"/>
          </p:cNvSpPr>
          <p:nvPr/>
        </p:nvSpPr>
        <p:spPr bwMode="auto">
          <a:xfrm>
            <a:off x="3048000" y="1182688"/>
            <a:ext cx="4648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eaLnBrk="1" hangingPunct="1"/>
            <a:r>
              <a:rPr lang="vi-VN" altLang="en-US" sz="2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Vì sao khi thu hoạch cây rau của các anh thì củ to mà rau của Thỏ Út củ lại nhỏ? </a:t>
            </a:r>
          </a:p>
          <a:p>
            <a:pPr eaLnBrk="1" hangingPunct="1"/>
            <a:r>
              <a:rPr lang="vi-VN" altLang="en-US" sz="2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Thấy rau của mình như vậy thỏ Út cảm thấy thế nào? </a:t>
            </a: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9" descr="ne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0"/>
            <a:ext cx="23526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0"/>
            <a:ext cx="24003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xx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2633663"/>
            <a:ext cx="27432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xxx"/>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072563" y="2257425"/>
            <a:ext cx="22050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P346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9694">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0" presetClass="path" presetSubtype="0" accel="50000" decel="50000" fill="hold" nodeType="withEffect">
                                  <p:stCondLst>
                                    <p:cond delay="0"/>
                                  </p:stCondLst>
                                  <p:childTnLst>
                                    <p:animMotion origin="layout" path="M -3.33333E-6 4.33526E-6 C -0.00208 -0.00971 -0.00556 -0.01757 -0.00799 -0.02728 C -0.00851 -0.02937 -0.00955 -0.03376 -0.00955 -0.03376 C -0.01007 -0.03861 -0.01024 -0.0437 -0.01111 -0.04856 C -0.01181 -0.05226 -0.01372 -0.05549 -0.01441 -0.05919 C -0.01545 -0.06543 -0.01528 -0.07191 -0.01597 -0.07815 C -0.01632 -0.08093 -0.01701 -0.0837 -0.01754 -0.08648 C -0.01806 -0.09226 -0.01806 -0.09804 -0.0191 -0.10358 C -0.01962 -0.1059 -0.0217 -0.11237 -0.02222 -0.10983 C -0.02309 -0.10497 -0.02118 -0.09989 -0.02066 -0.09503 C -0.01945 -0.08254 -0.01892 -0.07283 -0.01597 -0.06127 C -0.01684 -0.04139 -0.02257 -0.02289 -0.01111 -0.00832 C -0.01007 -0.00416 -0.00955 0.00046 -0.00799 0.00439 C -0.00695 0.00717 -0.00573 0.00994 -0.00486 0.01272 C -0.00365 0.01688 -0.00174 0.02543 -0.00174 0.02543 C -0.00122 0.02335 -3.33333E-6 0.0215 -3.33333E-6 0.01919 C -3.33333E-6 0.01364 -0.00504 -0.00671 -0.00642 -0.01249 C -0.00695 -0.01665 -0.00573 -0.0222 -0.00799 -0.0252 C -0.00972 -0.02752 -0.00955 -0.01133 -0.00955 -0.01896 " pathEditMode="relative" ptsTypes="ffffffffffffffffffA">
                                      <p:cBhvr>
                                        <p:cTn id="8" dur="3000" fill="hold"/>
                                        <p:tgtEl>
                                          <p:spTgt spid="1331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94444E-6 -2.08092E-6 C 0.00173 0.00948 0.00416 0.01827 0.00642 0.02752 C 0.00694 0.0296 0.00746 0.03191 0.00798 0.03399 C 0.00851 0.03607 0.00955 0.04023 0.00955 0.04023 C 0.00903 0.04879 0.00798 0.07422 0.00798 0.06567 C 0.00798 0.0437 0.00625 0.02151 0.00955 -2.08092E-6 C 0.01024 -0.00508 0.01597 0.01272 0.01597 0.01272 C 0.02031 0.03099 0.0191 0.04925 0.01753 0.06775 C 0.01215 0.05758 0.01232 0.04879 0.01111 0.03607 C 0.01163 0.02752 0.01128 0.01896 0.01267 0.01064 C 0.01302 0.00833 0.01423 0.0148 0.01423 0.01711 C 0.01423 0.03122 0.01267 0.0733 0.01267 0.05919 C 0.01267 0.03815 0.01371 0.01688 0.01423 -0.00416 C 0.01476 0.00856 0.01545 0.02128 0.01597 0.03399 C 0.01753 0.07099 0.0217 0.09573 0.00955 0.06359 C 0.00746 0.04463 0.00798 0.05388 0.00798 0.03607 " pathEditMode="relative" ptsTypes="fffffffffffffffA">
                                      <p:cBhvr>
                                        <p:cTn id="10" dur="3000" fill="hold"/>
                                        <p:tgtEl>
                                          <p:spTgt spid="13316"/>
                                        </p:tgtEl>
                                        <p:attrNameLst>
                                          <p:attrName>ppt_x</p:attrName>
                                          <p:attrName>ppt_y</p:attrName>
                                        </p:attrNameLst>
                                      </p:cBhvr>
                                    </p:animMotion>
                                  </p:childTnLst>
                                </p:cTn>
                              </p:par>
                            </p:childTnLst>
                          </p:cTn>
                        </p:par>
                        <p:par>
                          <p:cTn id="11" fill="hold" nodeType="afterGroup">
                            <p:stCondLst>
                              <p:cond delay="3000"/>
                            </p:stCondLst>
                            <p:childTnLst>
                              <p:par>
                                <p:cTn id="12" presetID="0" presetClass="path" presetSubtype="0" accel="50000" decel="50000" fill="hold" nodeType="afterEffect">
                                  <p:stCondLst>
                                    <p:cond delay="0"/>
                                  </p:stCondLst>
                                  <p:childTnLst>
                                    <p:animMotion origin="layout" path="M -2.5E-6 -1.44509E-6 C 0.00295 0.01272 0.01146 0.0215 0.01684 0.03237 C 0.02032 0.04624 0.01788 0.04046 0.02257 0.04971 C 0.02604 0.06451 0.0349 0.06844 0.04219 0.07861 C 0.04497 0.08971 0.05174 0.09434 0.05764 0.1015 C 0.06111 0.10567 0.06372 0.11168 0.06754 0.11491 C 0.06893 0.1163 0.07032 0.11792 0.07188 0.11885 C 0.07448 0.12046 0.08004 0.12254 0.08004 0.12278 C 0.08785 0.13041 0.09618 0.1385 0.10556 0.14174 C 0.11007 0.1459 0.11528 0.14844 0.11945 0.15307 C 0.12344 0.15723 0.12205 0.15885 0.12795 0.16093 C 0.13177 0.16208 0.13559 0.16208 0.13924 0.16278 C 0.14497 0.17017 0.15 0.17087 0.15764 0.17434 C 0.16337 0.17688 0.16736 0.1815 0.17309 0.18405 C 0.18056 0.19075 0.19028 0.19445 0.19705 0.20301 C 0.20434 0.21249 0.21025 0.2178 0.21962 0.22428 C 0.23594 0.23538 0.21111 0.22567 0.22952 0.23168 C 0.24497 0.24278 0.25295 0.24856 0.2717 0.2511 C 0.27813 0.25341 0.28472 0.25457 0.29132 0.25665 C 0.30157 0.26613 0.28854 0.25503 0.30122 0.26266 C 0.30591 0.26543 0.31042 0.27098 0.31528 0.27399 C 0.31788 0.27561 0.32118 0.27584 0.32361 0.27792 C 0.325 0.27908 0.32639 0.28093 0.32795 0.28162 C 0.33056 0.28324 0.33629 0.28532 0.33629 0.28555 C 0.34219 0.29341 0.34358 0.30197 0.34618 0.31237 C 0.35052 0.32971 0.35469 0.3452 0.35469 0.36416 " pathEditMode="relative" rAng="0" ptsTypes="fffffffffffffffffffffffffA">
                                      <p:cBhvr>
                                        <p:cTn id="13" dur="2000" fill="hold"/>
                                        <p:tgtEl>
                                          <p:spTgt spid="13315"/>
                                        </p:tgtEl>
                                        <p:attrNameLst>
                                          <p:attrName>ppt_x</p:attrName>
                                          <p:attrName>ppt_y</p:attrName>
                                        </p:attrNameLst>
                                      </p:cBhvr>
                                      <p:rCtr x="17726" y="18197"/>
                                    </p:animMotion>
                                  </p:childTnLst>
                                </p:cTn>
                              </p:par>
                            </p:childTnLst>
                          </p:cTn>
                        </p:par>
                        <p:par>
                          <p:cTn id="14" fill="hold" nodeType="afterGroup">
                            <p:stCondLst>
                              <p:cond delay="5000"/>
                            </p:stCondLst>
                            <p:childTnLst>
                              <p:par>
                                <p:cTn id="15" presetID="0" presetClass="path" presetSubtype="0" accel="50000" decel="50000" fill="hold" nodeType="afterEffect">
                                  <p:stCondLst>
                                    <p:cond delay="0"/>
                                  </p:stCondLst>
                                  <p:childTnLst>
                                    <p:animMotion origin="layout" path="M 0.00799 0.03607 C 0.0217 0.08902 0.00295 0.01017 0.01389 0.06983 C 0.01459 0.07399 0.0165 0.077 0.01771 0.08116 C 0.03091 0.13642 0.02032 0.10243 0.02969 0.12971 C 0.03733 0.19145 0.05382 0.24486 0.05834 0.3089 C 0.06164 0.35491 0.05834 0.40301 0.06545 0.44717 C 0.07101 0.52 0.06736 0.46682 0.06736 0.60786 " pathEditMode="relative" rAng="0" ptsTypes="ffffffA">
                                      <p:cBhvr>
                                        <p:cTn id="16" dur="2000" fill="hold"/>
                                        <p:tgtEl>
                                          <p:spTgt spid="13316"/>
                                        </p:tgtEl>
                                        <p:attrNameLst>
                                          <p:attrName>ppt_x</p:attrName>
                                          <p:attrName>ppt_y</p:attrName>
                                        </p:attrNameLst>
                                      </p:cBhvr>
                                      <p:rCtr x="2899" y="27283"/>
                                    </p:animMotion>
                                  </p:childTnLst>
                                </p:cTn>
                              </p:par>
                            </p:childTnLst>
                          </p:cTn>
                        </p:par>
                        <p:par>
                          <p:cTn id="17" fill="hold" nodeType="afterGroup">
                            <p:stCondLst>
                              <p:cond delay="7000"/>
                            </p:stCondLst>
                            <p:childTnLst>
                              <p:par>
                                <p:cTn id="18" presetID="0" presetClass="path" presetSubtype="0" accel="50000" decel="50000" fill="hold" nodeType="afterEffect">
                                  <p:stCondLst>
                                    <p:cond delay="0"/>
                                  </p:stCondLst>
                                  <p:childTnLst>
                                    <p:animMotion origin="layout" path="M -3.61111E-6 0.00763 C -0.08003 0.0067 -0.1585 0.00462 -0.23819 0.00624 C -0.33385 0.01872 -0.33177 0.01202 -0.496 0.01202 " pathEditMode="relative" rAng="0" ptsTypes="ffA">
                                      <p:cBhvr>
                                        <p:cTn id="19" dur="5000" fill="hold"/>
                                        <p:tgtEl>
                                          <p:spTgt spid="23559"/>
                                        </p:tgtEl>
                                        <p:attrNameLst>
                                          <p:attrName>ppt_x</p:attrName>
                                          <p:attrName>ppt_y</p:attrName>
                                        </p:attrNameLst>
                                      </p:cBhvr>
                                      <p:rCtr x="-2480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0"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hought Bubble: Cloud 5"/>
          <p:cNvSpPr/>
          <p:nvPr/>
        </p:nvSpPr>
        <p:spPr>
          <a:xfrm>
            <a:off x="2857500" y="1524000"/>
            <a:ext cx="5638800" cy="3048000"/>
          </a:xfrm>
          <a:prstGeom prst="cloudCallou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7" name="TextBox 6"/>
          <p:cNvSpPr txBox="1">
            <a:spLocks noChangeArrowheads="1"/>
          </p:cNvSpPr>
          <p:nvPr/>
        </p:nvSpPr>
        <p:spPr bwMode="auto">
          <a:xfrm>
            <a:off x="3352800" y="2286000"/>
            <a:ext cx="4648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algn="ctr" eaLnBrk="1" hangingPunct="1"/>
            <a:r>
              <a:rPr lang="vi-VN" altLang="en-US" sz="40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Thỏ Út đã hỏi mẹ điều gì?</a:t>
            </a: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4"/>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4339" name="Rectangle 1"/>
          <p:cNvSpPr>
            <a:spLocks noChangeArrowheads="1"/>
          </p:cNvSpPr>
          <p:nvPr/>
        </p:nvSpPr>
        <p:spPr bwMode="auto">
          <a:xfrm>
            <a:off x="1600200" y="1306513"/>
            <a:ext cx="5943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eaLnBrk="1" hangingPunct="1"/>
            <a:r>
              <a:rPr lang="en-US" alt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Đồ dùng của cô:</a:t>
            </a:r>
          </a:p>
          <a:p>
            <a:pPr eaLnBrk="1" hangingPunct="1"/>
            <a:r>
              <a:rPr lang="en-US" alt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Bài giảng điện tử</a:t>
            </a:r>
          </a:p>
          <a:p>
            <a:pPr eaLnBrk="1" hangingPunct="1"/>
            <a:r>
              <a:rPr lang="en-US" alt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Que chỉ</a:t>
            </a:r>
          </a:p>
          <a:p>
            <a:pPr eaLnBrk="1" hangingPunct="1"/>
            <a:r>
              <a:rPr lang="en-US" alt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Tranh truyện: </a:t>
            </a:r>
          </a:p>
          <a:p>
            <a:pPr eaLnBrk="1" hangingPunct="1"/>
            <a:r>
              <a:rPr lang="en-US" alt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Đĩa truyện.</a:t>
            </a:r>
          </a:p>
          <a:p>
            <a:pPr eaLnBrk="1" hangingPunct="1"/>
            <a:r>
              <a:rPr lang="en-US" alt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Rối tay. </a:t>
            </a:r>
          </a:p>
          <a:p>
            <a:pPr eaLnBrk="1" hangingPunct="1"/>
            <a:r>
              <a:rPr lang="vi-VN" alt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Nhạc bài hát: “</a:t>
            </a:r>
            <a:r>
              <a:rPr lang="en-US" alt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Anh nông dân và cây rau”</a:t>
            </a:r>
          </a:p>
          <a:p>
            <a:pPr eaLnBrk="1" hangingPunct="1"/>
            <a:r>
              <a:rPr lang="en-US" alt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Đồ dùng của trẻ:</a:t>
            </a:r>
          </a:p>
          <a:p>
            <a:pPr eaLnBrk="1" hangingPunct="1"/>
            <a:r>
              <a:rPr lang="en-US" alt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Trang phục gon gàng, tâm lý thoải mái.</a:t>
            </a:r>
          </a:p>
        </p:txBody>
      </p:sp>
      <p:sp>
        <p:nvSpPr>
          <p:cNvPr id="4" name="Rectangle: Rounded Corners 3"/>
          <p:cNvSpPr/>
          <p:nvPr/>
        </p:nvSpPr>
        <p:spPr>
          <a:xfrm>
            <a:off x="3390900" y="609600"/>
            <a:ext cx="2362200" cy="696913"/>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algn="ctr" eaLnBrk="1" hangingPunct="1"/>
            <a:r>
              <a:rPr lang="en-US" altLang="en-US" sz="2800" b="1" i="1">
                <a:solidFill>
                  <a:srgbClr val="002060"/>
                </a:solidFill>
                <a:latin typeface="Constantia" panose="02030602050306030303" pitchFamily="18" charset="0"/>
                <a:ea typeface="Times New Roman" panose="02020603050405020304" pitchFamily="18" charset="0"/>
                <a:cs typeface="Times New Roman" panose="02020603050405020304" pitchFamily="18" charset="0"/>
              </a:rPr>
              <a:t>CHUẨN BỊ</a:t>
            </a:r>
          </a:p>
        </p:txBody>
      </p:sp>
    </p:spTree>
    <p:custDataLst>
      <p:tags r:id="rId1"/>
    </p:custData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7" name="~PP170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xxx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362200"/>
            <a:ext cx="2259013"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x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914400"/>
            <a:ext cx="22050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14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0" presetClass="path" presetSubtype="0" accel="50000" decel="50000" fill="hold" nodeType="withEffect">
                                  <p:stCondLst>
                                    <p:cond delay="0"/>
                                  </p:stCondLst>
                                  <p:childTnLst>
                                    <p:animMotion origin="layout" path="M 0.02083 0.05826 C 0.15208 0.06242 0.28281 0.06173 0.41441 0.05826 C 0.41927 0.05595 0.42378 0.05017 0.42882 0.04832 C 0.43663 0.04578 0.44462 0.04578 0.4526 0.04462 C 0.45903 0.04023 0.45573 0.04138 0.4625 0.04138 " pathEditMode="relative" rAng="0" ptsTypes="ffffA">
                                      <p:cBhvr>
                                        <p:cTn id="8" dur="5000" fill="hold"/>
                                        <p:tgtEl>
                                          <p:spTgt spid="22536"/>
                                        </p:tgtEl>
                                        <p:attrNameLst>
                                          <p:attrName>ppt_x</p:attrName>
                                          <p:attrName>ppt_y</p:attrName>
                                        </p:attrNameLst>
                                      </p:cBhvr>
                                      <p:rCtr x="22083" y="-694"/>
                                    </p:animMotion>
                                  </p:childTnLst>
                                </p:cTn>
                              </p:par>
                              <p:par>
                                <p:cTn id="9" presetID="0" presetClass="path" presetSubtype="0" accel="50000" decel="50000" fill="hold" nodeType="withEffect">
                                  <p:stCondLst>
                                    <p:cond delay="0"/>
                                  </p:stCondLst>
                                  <p:childTnLst>
                                    <p:animMotion origin="layout" path="M 3.88889E-6 6.35838E-7 C -0.10434 0.00879 -0.2099 0.01433 -0.31389 0.06104 C -0.40851 0.04439 -0.35087 0.05087 -0.48716 0.05087 " pathEditMode="relative" rAng="0" ptsTypes="ffA">
                                      <p:cBhvr>
                                        <p:cTn id="10" dur="5000" fill="hold"/>
                                        <p:tgtEl>
                                          <p:spTgt spid="23559"/>
                                        </p:tgtEl>
                                        <p:attrNameLst>
                                          <p:attrName>ppt_x</p:attrName>
                                          <p:attrName>ppt_y</p:attrName>
                                        </p:attrNameLst>
                                      </p:cBhvr>
                                      <p:rCtr x="-24358" y="3052"/>
                                    </p:animMotion>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hought Bubble: Cloud 5"/>
          <p:cNvSpPr/>
          <p:nvPr/>
        </p:nvSpPr>
        <p:spPr>
          <a:xfrm>
            <a:off x="2209800" y="381000"/>
            <a:ext cx="6400800" cy="4114800"/>
          </a:xfrm>
          <a:prstGeom prst="cloudCallou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7" name="TextBox 6"/>
          <p:cNvSpPr txBox="1">
            <a:spLocks noChangeArrowheads="1"/>
          </p:cNvSpPr>
          <p:nvPr/>
        </p:nvSpPr>
        <p:spPr bwMode="auto">
          <a:xfrm>
            <a:off x="2895600" y="1143000"/>
            <a:ext cx="49149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algn="just" eaLnBrk="1" hangingPunct="1"/>
            <a:r>
              <a:rPr lang="vi-VN" altLang="en-US" sz="32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Vụ sau những cây rau của thỏ út như thế nào?</a:t>
            </a:r>
          </a:p>
          <a:p>
            <a:pPr algn="just" eaLnBrk="1" hangingPunct="1"/>
            <a:r>
              <a:rPr lang="vi-VN" altLang="en-US" sz="32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thấy thỏ út chăm chỉ, chịu khó làm việc thỏ Mẹ cảm  thấy  ra sao?</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Pictur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28600"/>
            <a:ext cx="52578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P369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674">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0" presetClass="path" presetSubtype="0" accel="50000" decel="50000" fill="hold" nodeType="withEffect">
                                  <p:stCondLst>
                                    <p:cond delay="0"/>
                                  </p:stCondLst>
                                  <p:childTnLst>
                                    <p:animMotion origin="layout" path="M -3.33333E-6 1.56069E-6 C -0.00295 0.00763 -0.00573 0.01456 -0.00885 0.02196 C -0.00955 0.02312 -0.00972 0.0252 -0.01024 0.02613 C -0.01284 0.03098 -0.01857 0.03144 -0.0217 0.03214 C -0.02205 0.03306 -0.02413 0.03722 -0.0243 0.03815 C -0.02708 0.04832 -0.02274 0.03699 -0.02639 0.04693 C -0.0302 0.0578 -0.02534 0.04162 -0.02899 0.05433 C -0.02986 0.05942 -0.03125 0.06289 -0.03177 0.06798 C -0.03229 0.07237 -0.03211 0.07722 -0.03316 0.08139 C -0.03368 0.08393 -0.03611 0.08509 -0.03715 0.08578 C -0.03784 0.0867 -0.03854 0.08763 -0.03906 0.08855 C -0.03993 0.09017 -0.04045 0.09202 -0.04132 0.09318 C -0.0434 0.09665 -0.04531 0.09803 -0.04722 0.10243 C -0.04826 0.11144 -0.05017 0.12439 -0.05468 0.1274 C -0.05503 0.12832 -0.05711 0.13272 -0.05729 0.13341 C -0.06059 0.14543 -0.06041 0.15746 -0.06736 0.163 C -0.0677 0.16485 -0.0684 0.16601 -0.06875 0.16763 C -0.06927 0.17063 -0.07014 0.17665 -0.07014 0.17688 C -0.07031 0.18058 -0.07031 0.18959 -0.07135 0.19445 C -0.07309 0.20115 -0.07239 0.19699 -0.07482 0.20162 C -0.07777 0.2074 -0.07968 0.21341 -0.08281 0.21826 C -0.08472 0.22451 -0.08402 0.23098 -0.08628 0.23607 C -0.08871 0.24162 -0.09184 0.24555 -0.09444 0.2511 C -0.09531 0.26358 -0.09479 0.2585 -0.09843 0.26566 C -0.09843 0.26705 -0.0993 0.27445 -0.09965 0.27607 C -0.10104 0.28115 -0.1033 0.28439 -0.10416 0.28994 " pathEditMode="relative" rAng="0" ptsTypes="fffffffffffffffffffffffffA">
                                      <p:cBhvr>
                                        <p:cTn id="8" dur="10000" fill="hold"/>
                                        <p:tgtEl>
                                          <p:spTgt spid="5"/>
                                        </p:tgtEl>
                                        <p:attrNameLst>
                                          <p:attrName>ppt_x</p:attrName>
                                          <p:attrName>ppt_y</p:attrName>
                                        </p:attrNameLst>
                                      </p:cBhvr>
                                      <p:rCtr x="-5208" y="14497"/>
                                    </p:animMotion>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9"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3" descr="Picture3.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0"/>
            <a:ext cx="9144000" cy="6858000"/>
          </a:xfrm>
        </p:spPr>
      </p:pic>
      <p:pic>
        <p:nvPicPr>
          <p:cNvPr id="5" name="Picture 6" descr="xx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683000"/>
            <a:ext cx="358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38275" y="3733800"/>
            <a:ext cx="36671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descr="xx"/>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1219200"/>
            <a:ext cx="45339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P3989.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846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0" presetClass="path" presetSubtype="0" accel="50000" decel="50000" fill="hold" nodeType="withEffect">
                                  <p:stCondLst>
                                    <p:cond delay="0"/>
                                  </p:stCondLst>
                                  <p:childTnLst>
                                    <p:animMotion origin="layout" path="M 0.0842 1.32948E-6 C 0.10052 -0.00717 0.1184 -0.00324 0.13489 -0.00208 C 0.15034 0.003 0.14843 0.00185 0.17152 1.32948E-6 C 0.17968 -0.0037 0.18646 -0.00185 0.19357 0.00416 C 0.20642 0.00277 0.21771 0.00069 0.23003 -0.00208 C 0.24948 -0.00069 0.26076 0.00578 0.27621 -0.00416 C 0.28507 -0.00347 0.29427 -0.00347 0.30295 -0.00208 C 0.30729 -0.00139 0.31597 0.00208 0.31597 0.00231 C 0.44132 -0.00046 0.3868 1.32948E-6 0.47916 1.32948E-6 " pathEditMode="relative" rAng="0" ptsTypes="ffffffffA">
                                      <p:cBhvr>
                                        <p:cTn id="8" dur="10000" fill="hold"/>
                                        <p:tgtEl>
                                          <p:spTgt spid="5"/>
                                        </p:tgtEl>
                                        <p:attrNameLst>
                                          <p:attrName>ppt_x</p:attrName>
                                          <p:attrName>ppt_y</p:attrName>
                                        </p:attrNameLst>
                                      </p:cBhvr>
                                      <p:rCtr x="19740" y="-69"/>
                                    </p:animMotion>
                                  </p:childTnLst>
                                </p:cTn>
                              </p:par>
                              <p:par>
                                <p:cTn id="9" presetID="3" presetClass="exit" presetSubtype="10" fill="hold" nodeType="withEffect">
                                  <p:stCondLst>
                                    <p:cond delay="0"/>
                                  </p:stCondLst>
                                  <p:childTnLst>
                                    <p:animEffect transition="out" filter="blinds(horizontal)">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hought Bubble: Cloud 5"/>
          <p:cNvSpPr/>
          <p:nvPr/>
        </p:nvSpPr>
        <p:spPr>
          <a:xfrm>
            <a:off x="2362200" y="1066800"/>
            <a:ext cx="5943600" cy="2743200"/>
          </a:xfrm>
          <a:prstGeom prst="cloudCallou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7" name="TextBox 6"/>
          <p:cNvSpPr txBox="1">
            <a:spLocks noChangeArrowheads="1"/>
          </p:cNvSpPr>
          <p:nvPr/>
        </p:nvSpPr>
        <p:spPr bwMode="auto">
          <a:xfrm>
            <a:off x="3048000" y="1828800"/>
            <a:ext cx="47323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algn="just" eaLnBrk="1" hangingPunct="1"/>
            <a:r>
              <a:rPr lang="vi-VN" altLang="en-US" sz="32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 câu chuyện này các con học được điều gì?</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43000" y="2209800"/>
            <a:ext cx="7239000" cy="3416300"/>
          </a:xfrm>
          <a:prstGeom prst="rect">
            <a:avLst/>
          </a:prstGeom>
          <a:noFill/>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algn="ctr" eaLnBrk="1" hangingPunct="1"/>
            <a:r>
              <a:rPr lang="en-US" altLang="en-US" sz="3600" b="1" i="1">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Giáo dục trẻ: </a:t>
            </a:r>
          </a:p>
          <a:p>
            <a:pPr algn="just" eaLnBrk="1" hangingPunct="1"/>
            <a:r>
              <a:rPr lang="en-US" altLang="en-US" sz="3600" b="1">
                <a:solidFill>
                  <a:srgbClr val="39639D"/>
                </a:solidFill>
                <a:latin typeface="Times New Roman" panose="02020603050405020304" pitchFamily="18" charset="0"/>
                <a:ea typeface="Times New Roman" panose="02020603050405020304" pitchFamily="18" charset="0"/>
                <a:cs typeface="Times New Roman" panose="02020603050405020304" pitchFamily="18" charset="0"/>
              </a:rPr>
              <a:t>Các con à! Câu chuyện muốn nhắn nhủ các con rằng muốn đạt được thành quả thì các con luôn  phải chăm chỉ chịu khó, lắng nghe lời dạy của ông bà, bố mẹ và người lớn.</a:t>
            </a:r>
          </a:p>
        </p:txBody>
      </p:sp>
    </p:spTree>
  </p:cSld>
  <p:clrMapOvr>
    <a:masterClrMapping/>
  </p:clrMapOvr>
  <p:transition spd="slow">
    <p:wheel spokes="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4"/>
          <p:cNvSpPr txBox="1">
            <a:spLocks noChangeArrowheads="1"/>
          </p:cNvSpPr>
          <p:nvPr/>
        </p:nvSpPr>
        <p:spPr bwMode="auto">
          <a:xfrm>
            <a:off x="1143000" y="2362200"/>
            <a:ext cx="7010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algn="ctr" eaLnBrk="1" hangingPunct="1">
              <a:lnSpc>
                <a:spcPct val="90000"/>
              </a:lnSpc>
            </a:pPr>
            <a:r>
              <a:rPr lang="en-US" altLang="en-US" sz="6000" b="1">
                <a:solidFill>
                  <a:srgbClr val="FF3399"/>
                </a:solidFill>
                <a:latin typeface="Times New Roman" panose="02020603050405020304" pitchFamily="18" charset="0"/>
                <a:ea typeface="Times New Roman" panose="02020603050405020304" pitchFamily="18" charset="0"/>
                <a:cs typeface="Times New Roman" panose="02020603050405020304" pitchFamily="18" charset="0"/>
              </a:rPr>
              <a:t>Lần 3: </a:t>
            </a:r>
          </a:p>
          <a:p>
            <a:pPr algn="ctr" eaLnBrk="1" hangingPunct="1">
              <a:lnSpc>
                <a:spcPct val="90000"/>
              </a:lnSpc>
            </a:pPr>
            <a:r>
              <a:rPr lang="en-US" altLang="en-US" sz="6000" b="1">
                <a:solidFill>
                  <a:srgbClr val="FF3399"/>
                </a:solidFill>
                <a:latin typeface="Times New Roman" panose="02020603050405020304" pitchFamily="18" charset="0"/>
                <a:ea typeface="Times New Roman" panose="02020603050405020304" pitchFamily="18" charset="0"/>
                <a:cs typeface="Times New Roman" panose="02020603050405020304" pitchFamily="18" charset="0"/>
              </a:rPr>
              <a:t>Cô kể bằng rối tay</a:t>
            </a:r>
            <a:r>
              <a:rPr lang="en-US" altLang="en-US" sz="6000" b="1">
                <a:solidFill>
                  <a:srgbClr val="FF3399"/>
                </a:solidFill>
              </a:rPr>
              <a:t>        </a:t>
            </a:r>
            <a:endParaRPr lang="en-US" altLang="en-US" sz="4800" b="1">
              <a:solidFill>
                <a:srgbClr val="0066FF"/>
              </a:solidFill>
              <a:latin typeface=".VnAvant"/>
            </a:endParaRPr>
          </a:p>
        </p:txBody>
      </p:sp>
    </p:spTree>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pic>
        <p:nvPicPr>
          <p:cNvPr id="4" name="20191028_123034.mp4">
            <a:hlinkClick r:id="" action="ppaction://media"/>
          </p:cNvPr>
          <p:cNvPicPr>
            <a:picLocks noGrp="1" noRot="1" noChangeAspect="1" noChangeArrowheads="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4572000" y="-1371600"/>
            <a:ext cx="18288000" cy="10287000"/>
          </a:xfrm>
        </p:spPr>
      </p:pic>
      <p:pic>
        <p:nvPicPr>
          <p:cNvPr id="6" name="~PP179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8463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80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p:cMediaNode showWhenStopped="0">
                <p:cTn id="16"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2088" y="1143000"/>
            <a:ext cx="8753475" cy="2400300"/>
          </a:xfrm>
          <a:prstGeom prst="rect">
            <a:avLst/>
          </a:prstGeom>
          <a:noFill/>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algn="ctr"/>
            <a:r>
              <a:rPr lang="en-US" altLang="en-US" sz="5400" b="1">
                <a:solidFill>
                  <a:srgbClr val="2B4A76"/>
                </a:solidFill>
                <a:latin typeface="Times New Roman" panose="02020603050405020304" pitchFamily="18" charset="0"/>
                <a:ea typeface="Times New Roman" panose="02020603050405020304" pitchFamily="18" charset="0"/>
                <a:cs typeface="Times New Roman" panose="02020603050405020304" pitchFamily="18" charset="0"/>
              </a:rPr>
              <a:t>3. Kết thúc</a:t>
            </a:r>
            <a:endParaRPr lang="en-US" altLang="en-US" sz="2800">
              <a:solidFill>
                <a:srgbClr val="2B4A76"/>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altLang="en-US" sz="4800">
                <a:solidFill>
                  <a:srgbClr val="2B4A76"/>
                </a:solidFill>
                <a:latin typeface="Times New Roman" panose="02020603050405020304" pitchFamily="18" charset="0"/>
                <a:ea typeface="Times New Roman" panose="02020603050405020304" pitchFamily="18" charset="0"/>
                <a:cs typeface="Times New Roman" panose="02020603050405020304" pitchFamily="18" charset="0"/>
              </a:rPr>
              <a:t> Cô nhận xét chung. </a:t>
            </a:r>
          </a:p>
          <a:p>
            <a:pPr algn="ctr"/>
            <a:r>
              <a:rPr lang="en-US" altLang="en-US" sz="4800">
                <a:solidFill>
                  <a:srgbClr val="2B4A76"/>
                </a:solidFill>
                <a:latin typeface="Times New Roman" panose="02020603050405020304" pitchFamily="18" charset="0"/>
                <a:ea typeface="Times New Roman" panose="02020603050405020304" pitchFamily="18" charset="0"/>
                <a:cs typeface="Times New Roman" panose="02020603050405020304" pitchFamily="18" charset="0"/>
              </a:rPr>
              <a:t>Chuyển </a:t>
            </a:r>
            <a:r>
              <a:rPr lang="vi-VN" altLang="en-US" sz="4800">
                <a:solidFill>
                  <a:srgbClr val="2B4A76"/>
                </a:solidFill>
                <a:latin typeface="Times New Roman" panose="02020603050405020304" pitchFamily="18" charset="0"/>
                <a:ea typeface="Times New Roman" panose="02020603050405020304" pitchFamily="18" charset="0"/>
                <a:cs typeface="Times New Roman" panose="02020603050405020304" pitchFamily="18" charset="0"/>
              </a:rPr>
              <a:t>hoạt động</a:t>
            </a:r>
            <a:endParaRPr lang="en-US" altLang="en-US" sz="4800">
              <a:solidFill>
                <a:srgbClr val="2B4A76"/>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5"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spcBef>
                <a:spcPct val="0"/>
              </a:spcBef>
              <a:buClrTx/>
              <a:buSzTx/>
              <a:buFontTx/>
              <a:buNone/>
            </a:pPr>
            <a:endParaRPr lang="en-US" altLang="en-US" sz="1800">
              <a:latin typeface=".VnTimeH" pitchFamily="34" charset="0"/>
            </a:endParaRPr>
          </a:p>
        </p:txBody>
      </p:sp>
      <p:sp>
        <p:nvSpPr>
          <p:cNvPr id="3" name="Rectangle 2"/>
          <p:cNvSpPr/>
          <p:nvPr/>
        </p:nvSpPr>
        <p:spPr>
          <a:xfrm>
            <a:off x="0" y="0"/>
            <a:ext cx="9144000" cy="6858000"/>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spcBef>
                <a:spcPts val="0"/>
              </a:spcBef>
              <a:spcAft>
                <a:spcPts val="0"/>
              </a:spcAft>
              <a:defRPr/>
            </a:pPr>
            <a:endParaRPr lang="vi-VN" dirty="0"/>
          </a:p>
        </p:txBody>
      </p:sp>
      <p:sp>
        <p:nvSpPr>
          <p:cNvPr id="16388" name="TextBox 4"/>
          <p:cNvSpPr txBox="1">
            <a:spLocks noChangeArrowheads="1"/>
          </p:cNvSpPr>
          <p:nvPr/>
        </p:nvSpPr>
        <p:spPr bwMode="auto">
          <a:xfrm>
            <a:off x="1812925" y="1295400"/>
            <a:ext cx="67056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algn="ctr">
              <a:lnSpc>
                <a:spcPct val="150000"/>
              </a:lnSpc>
            </a:pPr>
            <a:r>
              <a:rPr lang="en-US" altLang="en-US" sz="2800" b="1">
                <a:latin typeface="Times New Roman" panose="02020603050405020304" pitchFamily="18" charset="0"/>
                <a:ea typeface="Times New Roman" panose="02020603050405020304" pitchFamily="18" charset="0"/>
                <a:cs typeface="Times New Roman" panose="02020603050405020304" pitchFamily="18" charset="0"/>
              </a:rPr>
              <a:t>1. </a:t>
            </a:r>
            <a:r>
              <a:rPr lang="vi-VN" altLang="en-US" sz="2800" b="1">
                <a:latin typeface="Times New Roman" panose="02020603050405020304" pitchFamily="18" charset="0"/>
                <a:ea typeface="Times New Roman" panose="02020603050405020304" pitchFamily="18" charset="0"/>
                <a:cs typeface="Times New Roman" panose="02020603050405020304" pitchFamily="18" charset="0"/>
              </a:rPr>
              <a:t>Ổn định tổ chức </a:t>
            </a:r>
            <a:endParaRPr lang="en-US" altLang="en-US" sz="2800" b="1">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altLang="en-US" sz="2600">
                <a:latin typeface="Times New Roman" panose="02020603050405020304" pitchFamily="18" charset="0"/>
                <a:ea typeface="Times New Roman" panose="02020603050405020304" pitchFamily="18" charset="0"/>
                <a:cs typeface="Times New Roman" panose="02020603050405020304" pitchFamily="18" charset="0"/>
              </a:rPr>
              <a:t>- Trò chuyện về các loại quả và nghề nông</a:t>
            </a:r>
            <a:endParaRPr lang="vi-VN" altLang="en-US" sz="2600"/>
          </a:p>
          <a:p>
            <a:pPr>
              <a:lnSpc>
                <a:spcPct val="150000"/>
              </a:lnSpc>
            </a:pPr>
            <a:r>
              <a:rPr lang="en-US" altLang="en-US" sz="2600">
                <a:latin typeface="Times New Roman" panose="02020603050405020304" pitchFamily="18" charset="0"/>
                <a:ea typeface="Times New Roman" panose="02020603050405020304" pitchFamily="18" charset="0"/>
                <a:cs typeface="Times New Roman" panose="02020603050405020304" pitchFamily="18" charset="0"/>
              </a:rPr>
              <a:t>- Cô và trẻ hát bài </a:t>
            </a:r>
            <a:r>
              <a:rPr lang="en-US" altLang="en-US" sz="2600" i="1">
                <a:latin typeface="Times New Roman" panose="02020603050405020304" pitchFamily="18" charset="0"/>
                <a:ea typeface="Times New Roman" panose="02020603050405020304" pitchFamily="18" charset="0"/>
                <a:cs typeface="Times New Roman" panose="02020603050405020304" pitchFamily="18" charset="0"/>
              </a:rPr>
              <a:t>“Anh nông dân và cây rau”</a:t>
            </a:r>
            <a:endParaRPr lang="vi-VN" altLang="en-US" sz="2600" i="1"/>
          </a:p>
          <a:p>
            <a:pPr>
              <a:lnSpc>
                <a:spcPct val="150000"/>
              </a:lnSpc>
            </a:pPr>
            <a:r>
              <a:rPr lang="en-US" altLang="en-US" sz="2600">
                <a:latin typeface="Times New Roman" panose="02020603050405020304" pitchFamily="18" charset="0"/>
                <a:ea typeface="Times New Roman" panose="02020603050405020304" pitchFamily="18" charset="0"/>
                <a:cs typeface="Times New Roman" panose="02020603050405020304" pitchFamily="18" charset="0"/>
              </a:rPr>
              <a:t>- Cô dẫn dắt trẻ đến câu chuyện </a:t>
            </a:r>
            <a:endParaRPr lang="vi-VN" altLang="en-US" sz="2600"/>
          </a:p>
        </p:txBody>
      </p:sp>
    </p:spTree>
    <p:custDataLst>
      <p:tags r:id="rId1"/>
    </p:custDataLst>
  </p:cSld>
  <p:clrMapOvr>
    <a:masterClrMapping/>
  </p:clrMapOvr>
  <p:transition spd="slow" advTm="102431">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2" name="Bài hát ANH NÔNG DÂN VÀ CÂY RAU (Hình minh họa theo lời bài hát).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4"/>
          <p:cNvSpPr txBox="1">
            <a:spLocks noChangeArrowheads="1"/>
          </p:cNvSpPr>
          <p:nvPr/>
        </p:nvSpPr>
        <p:spPr bwMode="auto">
          <a:xfrm>
            <a:off x="1924050" y="1371600"/>
            <a:ext cx="72390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H" pitchFamily="34" charset="0"/>
              </a:defRPr>
            </a:lvl1pPr>
            <a:lvl2pPr marL="742950" indent="-285750">
              <a:defRPr>
                <a:solidFill>
                  <a:schemeClr val="tx1"/>
                </a:solidFill>
                <a:latin typeface=".VnTimeH" pitchFamily="34" charset="0"/>
              </a:defRPr>
            </a:lvl2pPr>
            <a:lvl3pPr marL="1143000" indent="-228600">
              <a:defRPr>
                <a:solidFill>
                  <a:schemeClr val="tx1"/>
                </a:solidFill>
                <a:latin typeface=".VnTimeH" pitchFamily="34" charset="0"/>
              </a:defRPr>
            </a:lvl3pPr>
            <a:lvl4pPr marL="1600200" indent="-228600">
              <a:defRPr>
                <a:solidFill>
                  <a:schemeClr val="tx1"/>
                </a:solidFill>
                <a:latin typeface=".VnTimeH" pitchFamily="34" charset="0"/>
              </a:defRPr>
            </a:lvl4pPr>
            <a:lvl5pPr marL="2057400" indent="-22860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eaLnBrk="1" hangingPunct="1">
              <a:lnSpc>
                <a:spcPct val="150000"/>
              </a:lnSpc>
            </a:pPr>
            <a:r>
              <a:rPr lang="en-US" altLang="en-US" sz="4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Lần 2: </a:t>
            </a:r>
          </a:p>
          <a:p>
            <a:pPr eaLnBrk="1" hangingPunct="1">
              <a:lnSpc>
                <a:spcPct val="150000"/>
              </a:lnSpc>
            </a:pPr>
            <a:r>
              <a:rPr lang="en-US" altLang="en-US" sz="4400" b="1">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Cô kể diễn cảm kết hợp </a:t>
            </a:r>
          </a:p>
          <a:p>
            <a:pPr eaLnBrk="1" hangingPunct="1">
              <a:lnSpc>
                <a:spcPct val="150000"/>
              </a:lnSpc>
            </a:pPr>
            <a:r>
              <a:rPr lang="en-US" altLang="en-US" sz="4400" b="1">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hình ảnh trên máy vi tính </a:t>
            </a:r>
          </a:p>
        </p:txBody>
      </p:sp>
    </p:spTree>
  </p:cSld>
  <p:clrMapOvr>
    <a:masterClrMapping/>
  </p:clrMapOvr>
  <p:transition spd="slow">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1440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txBox="1">
            <a:spLocks noChangeArrowheads="1"/>
          </p:cNvSpPr>
          <p:nvPr/>
        </p:nvSpPr>
        <p:spPr bwMode="auto">
          <a:xfrm>
            <a:off x="1600200" y="1219200"/>
            <a:ext cx="6705600" cy="205740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lnSpc>
                <a:spcPct val="150000"/>
              </a:lnSpc>
              <a:buFontTx/>
              <a:buNone/>
            </a:pPr>
            <a:r>
              <a:rPr lang="en-US" altLang="en-US" sz="3200" b="1">
                <a:solidFill>
                  <a:srgbClr val="FF3399"/>
                </a:solidFill>
                <a:latin typeface="Times New Roman" panose="02020603050405020304" pitchFamily="18" charset="0"/>
                <a:ea typeface="Times New Roman" panose="02020603050405020304" pitchFamily="18" charset="0"/>
                <a:cs typeface="Times New Roman" panose="02020603050405020304" pitchFamily="18" charset="0"/>
              </a:rPr>
              <a:t>2. Phương pháp hình thức tổ chức</a:t>
            </a:r>
          </a:p>
          <a:p>
            <a:pPr eaLnBrk="1" hangingPunct="1">
              <a:lnSpc>
                <a:spcPct val="150000"/>
              </a:lnSpc>
              <a:buFontTx/>
              <a:buNone/>
            </a:pPr>
            <a:r>
              <a:rPr lang="en-US" altLang="en-US" sz="2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Lần 1: Cô kể diễn cảm bằng lời không tranh. </a:t>
            </a:r>
          </a:p>
          <a:p>
            <a:pPr eaLnBrk="1" hangingPunct="1">
              <a:lnSpc>
                <a:spcPct val="150000"/>
              </a:lnSpc>
              <a:buFontTx/>
              <a:buNone/>
            </a:pPr>
            <a:r>
              <a:rPr lang="en-US" altLang="en-US" sz="2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Hỏi tên các nhân vật trong câu chuyện        </a:t>
            </a:r>
          </a:p>
        </p:txBody>
      </p:sp>
    </p:spTree>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0966" name="Picture 6" descr="x"/>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962400"/>
            <a:ext cx="41910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66800" y="2286000"/>
            <a:ext cx="7543800" cy="1570038"/>
          </a:xfrm>
          <a:prstGeom prst="rect">
            <a:avLst/>
          </a:prstGeom>
          <a:noFill/>
        </p:spPr>
        <p:txBody>
          <a:bodyPr>
            <a:spAutoFit/>
          </a:bodyPr>
          <a:lstStyle/>
          <a:p>
            <a:pPr algn="ctr">
              <a:defRPr/>
            </a:pPr>
            <a:r>
              <a:rPr lang="vi-VN" sz="4800" b="1" dirty="0">
                <a:solidFill>
                  <a:schemeClr val="accent2">
                    <a:lumMod val="75000"/>
                  </a:schemeClr>
                </a:solidFill>
              </a:rPr>
              <a:t>TRUYỆN: </a:t>
            </a:r>
          </a:p>
          <a:p>
            <a:pPr>
              <a:defRPr/>
            </a:pPr>
            <a:r>
              <a:rPr lang="vi-VN" sz="4800" b="1" dirty="0">
                <a:solidFill>
                  <a:schemeClr val="accent2">
                    <a:lumMod val="75000"/>
                  </a:schemeClr>
                </a:solidFill>
              </a:rPr>
              <a:t> CÂY RAU CỦA THỎ ÚT</a:t>
            </a:r>
          </a:p>
        </p:txBody>
      </p:sp>
    </p:spTree>
  </p:cSld>
  <p:clrMapOvr>
    <a:masterClrMapping/>
  </p:clrMapOvr>
  <p:transition spd="slow" advTm="1108">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blinds(horizontal)">
                                      <p:cBhvr>
                                        <p:cTn id="7" dur="20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21506" name="Picture 4" descr="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600200"/>
            <a:ext cx="444182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x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657600"/>
            <a:ext cx="20891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 descr="3d butterfl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4343400"/>
            <a:ext cx="1143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1" descr="3d butterfl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7772400" y="4876800"/>
            <a:ext cx="1143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2" descr="3d butterfl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5181600" y="609600"/>
            <a:ext cx="1143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xxxx"/>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4800" y="-228600"/>
            <a:ext cx="23653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P263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8702675" y="6416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57133">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nodeType="afterGroup">
                            <p:stCondLst>
                              <p:cond delay="0"/>
                            </p:stCondLst>
                            <p:childTnLst>
                              <p:par>
                                <p:cTn id="8" presetID="0" presetClass="path" presetSubtype="0" accel="50000" decel="50000" fill="hold" nodeType="afterEffect">
                                  <p:stCondLst>
                                    <p:cond delay="0"/>
                                  </p:stCondLst>
                                  <p:childTnLst>
                                    <p:animMotion origin="layout" path="M -2.77778E-6 -6.5896E-6 C 0.0066 -0.00833 0.01511 -0.01295 0.02396 -0.0148 C 0.04028 -0.02567 0.02535 -0.02243 0.05243 -0.02544 C 0.07014 -0.03307 0.08802 -0.04047 0.10643 -0.0444 C 0.10799 -0.04509 0.10955 -0.04555 0.11111 -0.04648 C 0.11337 -0.04764 0.11528 -0.04972 0.11754 -0.05064 C 0.12032 -0.0518 0.12709 -0.05272 0.13021 -0.05503 C 0.14653 -0.06683 0.13386 -0.06081 0.14445 -0.06544 C 0.14879 -0.08186 0.14254 -0.06105 0.15087 -0.07816 C 0.15677 -0.09018 0.14636 -0.07954 0.15729 -0.09087 C 0.16025 -0.09388 0.16389 -0.09596 0.16667 -0.09943 C 0.16823 -0.10151 0.16945 -0.10428 0.17153 -0.10567 C 0.175 -0.10798 0.179 -0.10798 0.18264 -0.10983 C 0.18924 -0.11307 0.19306 -0.11816 0.2 -0.12047 C 0.20365 -0.12764 0.20816 -0.13157 0.21285 -0.13735 C 0.21042 -0.17827 0.21528 -0.16995 0.1842 -0.16694 C 0.1717 -0.16162 0.16025 -0.15423 0.14775 -0.15006 C 0.14184 -0.14821 0.13021 -0.14382 0.13021 -0.14382 C 0.11754 -0.13249 0.10504 -0.1207 0.09063 -0.11423 C 0.08577 -0.10775 0.08125 -0.10567 0.07466 -0.10359 C 0.06337 -0.09342 0.06875 -0.09619 0.05886 -0.09295 C 0.05261 -0.08509 0.0441 -0.08532 0.03664 -0.08024 C 0.02657 -0.0733 0.0375 -0.07792 0.02552 -0.07399 C 0.01598 -0.06475 0.00504 -0.05619 -0.00625 -0.05064 C -0.01215 -0.04301 -0.01736 -0.0407 -0.02534 -0.03816 C -0.0309 -0.03029 -0.02621 -0.03561 -0.03646 -0.0296 C -0.04948 -0.02174 -0.06389 -0.01318 -0.07777 -0.00856 C -0.08576 0.00277 -0.09236 0.00069 -0.10468 0.00208 C -0.11475 0.00647 -0.12448 0.00901 -0.13489 0.01063 C -0.15121 0.01618 -0.13524 0.01132 -0.16979 0.01479 C -0.17396 0.01525 -0.1868 0.01687 -0.18246 0.01687 C -0.16336 0.01687 -0.14444 0.01549 -0.12534 0.01479 C -0.09132 0.01109 -0.05833 0.00485 -0.02534 -0.00625 C -0.01354 -0.01688 0.00052 -0.01735 0.01441 -0.01897 C 0.02848 -0.02544 0.02066 -0.0229 0.0382 -0.02544 C 0.05469 -0.03284 0.075 -0.03399 0.09219 -0.03584 C 0.1 -0.03977 0.10799 -0.04139 0.11598 -0.0444 C 0.11927 -0.04555 0.12552 -0.04856 0.12552 -0.04856 C 0.13073 -0.05596 0.12604 -0.05064 0.13334 -0.05503 C 0.13768 -0.05758 0.14618 -0.06336 0.14618 -0.06336 C 0.15278 -0.07284 0.16216 -0.07631 0.17153 -0.07816 C 0.17969 -0.08301 0.18716 -0.0881 0.19532 -0.09295 C 0.19757 -0.09434 0.19948 -0.09619 0.20174 -0.09735 C 0.20486 -0.09897 0.21111 -0.10151 0.21111 -0.10151 C 0.21216 -0.1029 0.21424 -0.10359 0.21441 -0.10567 C 0.2165 -0.12833 0.20122 -0.12879 0.18889 -0.1311 C 0.1632 -0.1274 0.14011 -0.12232 0.11441 -0.12047 C 0.09445 -0.11191 0.07292 -0.10613 0.05243 -0.09943 C 0.03594 -0.08787 0.0165 -0.08995 -0.00156 -0.08463 C -0.00868 -0.08255 -0.01701 -0.07399 -0.02378 -0.07399 " pathEditMode="relative" ptsTypes="fffffffffffffffffffffffffffffffffffffffffffffffffA">
                                      <p:cBhvr>
                                        <p:cTn id="9" dur="5000" fill="hold"/>
                                        <p:tgtEl>
                                          <p:spTgt spid="22536"/>
                                        </p:tgtEl>
                                        <p:attrNameLst>
                                          <p:attrName>ppt_x</p:attrName>
                                          <p:attrName>ppt_y</p:attrName>
                                        </p:attrNameLst>
                                      </p:cBhvr>
                                    </p:animMotion>
                                  </p:childTnLst>
                                </p:cTn>
                              </p:par>
                            </p:childTnLst>
                          </p:cTn>
                        </p:par>
                        <p:par>
                          <p:cTn id="10" fill="hold" nodeType="afterGroup">
                            <p:stCondLst>
                              <p:cond delay="5000"/>
                            </p:stCondLst>
                            <p:childTnLst>
                              <p:par>
                                <p:cTn id="11" presetID="25" presetClass="exit" presetSubtype="0" fill="hold" nodeType="afterEffect">
                                  <p:stCondLst>
                                    <p:cond delay="0"/>
                                  </p:stCondLst>
                                  <p:childTnLst>
                                    <p:animEffect transition="out" filter="fade">
                                      <p:cBhvr>
                                        <p:cTn id="12" dur="500" accel="50000">
                                          <p:stCondLst>
                                            <p:cond delay="0"/>
                                          </p:stCondLst>
                                        </p:cTn>
                                        <p:tgtEl>
                                          <p:spTgt spid="22536"/>
                                        </p:tgtEl>
                                      </p:cBhvr>
                                    </p:animEffect>
                                    <p:anim calcmode="lin" valueType="num">
                                      <p:cBhvr>
                                        <p:cTn id="13" dur="250" accel="50000">
                                          <p:stCondLst>
                                            <p:cond delay="0"/>
                                          </p:stCondLst>
                                        </p:cTn>
                                        <p:tgtEl>
                                          <p:spTgt spid="22536"/>
                                        </p:tgtEl>
                                        <p:attrNameLst>
                                          <p:attrName>ppt_y</p:attrName>
                                        </p:attrNameLst>
                                      </p:cBhvr>
                                      <p:tavLst>
                                        <p:tav tm="0">
                                          <p:val>
                                            <p:strVal val="ppt_y"/>
                                          </p:val>
                                        </p:tav>
                                        <p:tav tm="100000">
                                          <p:val>
                                            <p:strVal val="ppt_y+.1"/>
                                          </p:val>
                                        </p:tav>
                                      </p:tavLst>
                                    </p:anim>
                                    <p:anim calcmode="lin" valueType="num">
                                      <p:cBhvr>
                                        <p:cTn id="14" dur="250" decel="50000">
                                          <p:stCondLst>
                                            <p:cond delay="250"/>
                                          </p:stCondLst>
                                        </p:cTn>
                                        <p:tgtEl>
                                          <p:spTgt spid="22536"/>
                                        </p:tgtEl>
                                        <p:attrNameLst>
                                          <p:attrName>ppt_y</p:attrName>
                                        </p:attrNameLst>
                                      </p:cBhvr>
                                      <p:tavLst>
                                        <p:tav tm="0">
                                          <p:val>
                                            <p:strVal val="ppt_y"/>
                                          </p:val>
                                        </p:tav>
                                        <p:tav tm="100000">
                                          <p:val>
                                            <p:strVal val="ppt_y-.1"/>
                                          </p:val>
                                        </p:tav>
                                      </p:tavLst>
                                    </p:anim>
                                    <p:anim calcmode="lin" valueType="num">
                                      <p:cBhvr>
                                        <p:cTn id="15" dur="250" accel="50000">
                                          <p:stCondLst>
                                            <p:cond delay="250"/>
                                          </p:stCondLst>
                                        </p:cTn>
                                        <p:tgtEl>
                                          <p:spTgt spid="22536"/>
                                        </p:tgtEl>
                                        <p:attrNameLst>
                                          <p:attrName>ppt_x</p:attrName>
                                        </p:attrNameLst>
                                      </p:cBhvr>
                                      <p:tavLst>
                                        <p:tav tm="0">
                                          <p:val>
                                            <p:strVal val="ppt_x"/>
                                          </p:val>
                                        </p:tav>
                                        <p:tav tm="100000">
                                          <p:val>
                                            <p:strVal val="ppt_x+.4"/>
                                          </p:val>
                                        </p:tav>
                                      </p:tavLst>
                                    </p:anim>
                                    <p:anim calcmode="lin" valueType="num">
                                      <p:cBhvr>
                                        <p:cTn id="16" dur="500"/>
                                        <p:tgtEl>
                                          <p:spTgt spid="22536"/>
                                        </p:tgtEl>
                                        <p:attrNameLst>
                                          <p:attrName>ppt_h</p:attrName>
                                        </p:attrNameLst>
                                      </p:cBhvr>
                                      <p:tavLst>
                                        <p:tav tm="0">
                                          <p:val>
                                            <p:strVal val="ppt_h"/>
                                          </p:val>
                                        </p:tav>
                                        <p:tav tm="100000">
                                          <p:val>
                                            <p:strVal val="ppt_h"/>
                                          </p:val>
                                        </p:tav>
                                      </p:tavLst>
                                    </p:anim>
                                    <p:anim calcmode="lin" valueType="num">
                                      <p:cBhvr>
                                        <p:cTn id="17" dur="250" accel="50000">
                                          <p:stCondLst>
                                            <p:cond delay="0"/>
                                          </p:stCondLst>
                                        </p:cTn>
                                        <p:tgtEl>
                                          <p:spTgt spid="22536"/>
                                        </p:tgtEl>
                                        <p:attrNameLst>
                                          <p:attrName>ppt_w</p:attrName>
                                        </p:attrNameLst>
                                      </p:cBhvr>
                                      <p:tavLst>
                                        <p:tav tm="0">
                                          <p:val>
                                            <p:strVal val="ppt_w"/>
                                          </p:val>
                                        </p:tav>
                                        <p:tav tm="100000">
                                          <p:val>
                                            <p:strVal val="ppt_w*.05"/>
                                          </p:val>
                                        </p:tav>
                                      </p:tavLst>
                                    </p:anim>
                                    <p:anim calcmode="lin" valueType="num">
                                      <p:cBhvr>
                                        <p:cTn id="18" dur="250" decel="50000">
                                          <p:stCondLst>
                                            <p:cond delay="250"/>
                                          </p:stCondLst>
                                        </p:cTn>
                                        <p:tgtEl>
                                          <p:spTgt spid="22536"/>
                                        </p:tgtEl>
                                        <p:attrNameLst>
                                          <p:attrName>ppt_w</p:attrName>
                                        </p:attrNameLst>
                                      </p:cBhvr>
                                      <p:tavLst>
                                        <p:tav tm="0">
                                          <p:val>
                                            <p:strVal val="ppt_w"/>
                                          </p:val>
                                        </p:tav>
                                        <p:tav tm="100000">
                                          <p:val>
                                            <p:strVal val="ppt_w/.05"/>
                                          </p:val>
                                        </p:tav>
                                      </p:tavLst>
                                    </p:anim>
                                    <p:anim calcmode="lin" valueType="num">
                                      <p:cBhvr>
                                        <p:cTn id="19" dur="250" accel="50000">
                                          <p:stCondLst>
                                            <p:cond delay="250"/>
                                          </p:stCondLst>
                                        </p:cTn>
                                        <p:tgtEl>
                                          <p:spTgt spid="22536"/>
                                        </p:tgtEl>
                                        <p:attrNameLst>
                                          <p:attrName>style.rotation</p:attrName>
                                        </p:attrNameLst>
                                      </p:cBhvr>
                                      <p:tavLst>
                                        <p:tav tm="0">
                                          <p:val>
                                            <p:fltVal val="0"/>
                                          </p:val>
                                        </p:tav>
                                        <p:tav tm="100000">
                                          <p:val>
                                            <p:fltVal val="-90"/>
                                          </p:val>
                                        </p:tav>
                                      </p:tavLst>
                                    </p:anim>
                                    <p:set>
                                      <p:cBhvr>
                                        <p:cTn id="20" dur="1" fill="hold">
                                          <p:stCondLst>
                                            <p:cond delay="499"/>
                                          </p:stCondLst>
                                        </p:cTn>
                                        <p:tgtEl>
                                          <p:spTgt spid="22536"/>
                                        </p:tgtEl>
                                        <p:attrNameLst>
                                          <p:attrName>style.visibility</p:attrName>
                                        </p:attrNameLst>
                                      </p:cBhvr>
                                      <p:to>
                                        <p:strVal val="hidden"/>
                                      </p:to>
                                    </p:set>
                                  </p:childTnLst>
                                </p:cTn>
                              </p:par>
                            </p:childTnLst>
                          </p:cTn>
                        </p:par>
                        <p:par>
                          <p:cTn id="21" fill="hold" nodeType="afterGroup">
                            <p:stCondLst>
                              <p:cond delay="5500"/>
                            </p:stCondLst>
                            <p:childTnLst>
                              <p:par>
                                <p:cTn id="22" presetID="5" presetClass="entr" presetSubtype="10" fill="hold" nodeType="afterEffect">
                                  <p:stCondLst>
                                    <p:cond delay="0"/>
                                  </p:stCondLst>
                                  <p:childTnLst>
                                    <p:set>
                                      <p:cBhvr>
                                        <p:cTn id="23" dur="1" fill="hold">
                                          <p:stCondLst>
                                            <p:cond delay="0"/>
                                          </p:stCondLst>
                                        </p:cTn>
                                        <p:tgtEl>
                                          <p:spTgt spid="10243"/>
                                        </p:tgtEl>
                                        <p:attrNameLst>
                                          <p:attrName>style.visibility</p:attrName>
                                        </p:attrNameLst>
                                      </p:cBhvr>
                                      <p:to>
                                        <p:strVal val="visible"/>
                                      </p:to>
                                    </p:set>
                                    <p:animEffect transition="in" filter="checkerboard(across)">
                                      <p:cBhvr>
                                        <p:cTn id="24"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iêu đề"/>
  <p:tag name="GENSWF_ADVANCE_TIME" val="27.89"/>
  <p:tag name="ISPRING_SLIDE_INDENT_LEVEL" val="0"/>
  <p:tag name="ISPRING_SLIDE_ID_2" val="{7214FACE-808F-486F-AE2A-A7AB019F9FE6}"/>
  <p:tag name="ISPRING_PRESENTER_ID" val="None"/>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ới thiệu bài"/>
  <p:tag name="ISPRING_SLIDE_INDENT_LEVEL" val="0"/>
  <p:tag name="ISPRING_SLIDE_ID_2" val="{405B8E54-F77B-4B8F-B147-54FF7579966F}"/>
  <p:tag name="GENSWF_ADVANCE_TIME" val="19.27"/>
  <p:tag name="ISPRING_PRESENTER_ID" val="None"/>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Bé nghe và đoán tên bài hát"/>
  <p:tag name="GENSWF_ADVANCE_TIME" val="19.01"/>
  <p:tag name="ISPRING_SLIDE_INDENT_LEVEL" val="0"/>
  <p:tag name="ISPRING_SLIDE_ID_2" val="{8A5A2499-E196-4BFF-950F-5F9F7A170E65}"/>
  <p:tag name="ISPRING_PRESENTER_ID" val="None"/>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36.6"/>
</p:tagLst>
</file>

<file path=ppt/tags/tag6.xml><?xml version="1.0" encoding="utf-8"?>
<p:tagLst xmlns:a="http://schemas.openxmlformats.org/drawingml/2006/main" xmlns:r="http://schemas.openxmlformats.org/officeDocument/2006/relationships" xmlns:p="http://schemas.openxmlformats.org/presentationml/2006/main">
  <p:tag name="TIMING" val="|9.8"/>
</p:tagLst>
</file>

<file path=ppt/tags/tag7.xml><?xml version="1.0" encoding="utf-8"?>
<p:tagLst xmlns:a="http://schemas.openxmlformats.org/drawingml/2006/main" xmlns:r="http://schemas.openxmlformats.org/officeDocument/2006/relationships" xmlns:p="http://schemas.openxmlformats.org/presentationml/2006/main">
  <p:tag name="TIMING" val="|1|3.9"/>
</p:tagLst>
</file>

<file path=ppt/tags/tag8.xml><?xml version="1.0" encoding="utf-8"?>
<p:tagLst xmlns:a="http://schemas.openxmlformats.org/drawingml/2006/main" xmlns:r="http://schemas.openxmlformats.org/officeDocument/2006/relationships" xmlns:p="http://schemas.openxmlformats.org/presentationml/2006/main">
  <p:tag name="TIMING" val="|1.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1378</TotalTime>
  <Words>533</Words>
  <Application>Microsoft Office PowerPoint</Application>
  <PresentationFormat>On-screen Show (4:3)</PresentationFormat>
  <Paragraphs>63</Paragraphs>
  <Slides>38</Slides>
  <Notes>3</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.VnTimeH</vt:lpstr>
      <vt:lpstr>Arial</vt:lpstr>
      <vt:lpstr>Lucida Sans Unicode</vt:lpstr>
      <vt:lpstr>Wingdings 3</vt:lpstr>
      <vt:lpstr>Verdana</vt:lpstr>
      <vt:lpstr>Wingdings 2</vt:lpstr>
      <vt:lpstr>Times New Roman</vt:lpstr>
      <vt:lpstr>Calibri</vt:lpstr>
      <vt:lpstr>Constantia</vt:lpstr>
      <vt:lpstr>.VnAvant</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Copyright® by W 2008</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Dang Khoa IT Plaza</dc:creator>
  <cp:lastModifiedBy>Techsi.vn</cp:lastModifiedBy>
  <cp:revision>181</cp:revision>
  <dcterms:created xsi:type="dcterms:W3CDTF">2010-11-24T01:44:12Z</dcterms:created>
  <dcterms:modified xsi:type="dcterms:W3CDTF">2023-08-10T05:04:50Z</dcterms:modified>
</cp:coreProperties>
</file>