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26E5-C0E7-41D8-B923-94048699397E}" type="datetimeFigureOut">
              <a:rPr lang="vi-VN" smtClean="0"/>
              <a:t>27/09/2023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F9F1-94EB-4612-8474-5F72F894273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27621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26E5-C0E7-41D8-B923-94048699397E}" type="datetimeFigureOut">
              <a:rPr lang="vi-VN" smtClean="0"/>
              <a:t>27/09/2023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F9F1-94EB-4612-8474-5F72F894273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49260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26E5-C0E7-41D8-B923-94048699397E}" type="datetimeFigureOut">
              <a:rPr lang="vi-VN" smtClean="0"/>
              <a:t>27/09/2023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F9F1-94EB-4612-8474-5F72F894273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4117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26E5-C0E7-41D8-B923-94048699397E}" type="datetimeFigureOut">
              <a:rPr lang="vi-VN" smtClean="0"/>
              <a:t>27/09/2023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F9F1-94EB-4612-8474-5F72F894273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78024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26E5-C0E7-41D8-B923-94048699397E}" type="datetimeFigureOut">
              <a:rPr lang="vi-VN" smtClean="0"/>
              <a:t>27/09/2023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F9F1-94EB-4612-8474-5F72F894273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5434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26E5-C0E7-41D8-B923-94048699397E}" type="datetimeFigureOut">
              <a:rPr lang="vi-VN" smtClean="0"/>
              <a:t>27/09/2023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F9F1-94EB-4612-8474-5F72F894273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57285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26E5-C0E7-41D8-B923-94048699397E}" type="datetimeFigureOut">
              <a:rPr lang="vi-VN" smtClean="0"/>
              <a:t>27/09/2023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F9F1-94EB-4612-8474-5F72F894273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25821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26E5-C0E7-41D8-B923-94048699397E}" type="datetimeFigureOut">
              <a:rPr lang="vi-VN" smtClean="0"/>
              <a:t>27/09/2023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F9F1-94EB-4612-8474-5F72F894273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67516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26E5-C0E7-41D8-B923-94048699397E}" type="datetimeFigureOut">
              <a:rPr lang="vi-VN" smtClean="0"/>
              <a:t>27/09/2023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F9F1-94EB-4612-8474-5F72F894273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39963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26E5-C0E7-41D8-B923-94048699397E}" type="datetimeFigureOut">
              <a:rPr lang="vi-VN" smtClean="0"/>
              <a:t>27/09/2023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F9F1-94EB-4612-8474-5F72F894273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58221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26E5-C0E7-41D8-B923-94048699397E}" type="datetimeFigureOut">
              <a:rPr lang="vi-VN" smtClean="0"/>
              <a:t>27/09/2023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F9F1-94EB-4612-8474-5F72F894273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20997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326E5-C0E7-41D8-B923-94048699397E}" type="datetimeFigureOut">
              <a:rPr lang="vi-VN" smtClean="0"/>
              <a:t>27/09/2023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2F9F1-94EB-4612-8474-5F72F894273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96249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3004" y="1938635"/>
            <a:ext cx="709835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Thơ:</a:t>
            </a:r>
          </a:p>
          <a:p>
            <a:pPr algn="ctr"/>
            <a:r>
              <a:rPr lang="vi-VN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“Trăng rằm tháng tám”</a:t>
            </a:r>
            <a:endParaRPr lang="vi-VN" sz="54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9046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948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90675" y="1209675"/>
            <a:ext cx="993457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000000"/>
                </a:solidFill>
                <a:latin typeface="+mj-lt"/>
              </a:rPr>
              <a:t>I.Mục đích - Yêu cầu:</a:t>
            </a:r>
            <a:endParaRPr lang="vi-VN" sz="2800" dirty="0">
              <a:solidFill>
                <a:srgbClr val="3C3C3C"/>
              </a:solidFill>
              <a:latin typeface="+mj-lt"/>
            </a:endParaRPr>
          </a:p>
          <a:p>
            <a:r>
              <a:rPr lang="vi-VN" sz="2800" b="1" i="1" dirty="0" smtClean="0">
                <a:solidFill>
                  <a:srgbClr val="000000"/>
                </a:solidFill>
                <a:effectLst/>
                <a:latin typeface="+mj-lt"/>
              </a:rPr>
              <a:t>1.Kiến thức</a:t>
            </a:r>
            <a:br>
              <a:rPr lang="vi-VN" sz="2800" b="1" i="1" dirty="0" smtClean="0">
                <a:solidFill>
                  <a:srgbClr val="000000"/>
                </a:solidFill>
                <a:effectLst/>
                <a:latin typeface="+mj-lt"/>
              </a:rPr>
            </a:br>
            <a:r>
              <a:rPr lang="vi-VN" sz="2800" b="0" i="0" dirty="0" smtClean="0">
                <a:solidFill>
                  <a:srgbClr val="000000"/>
                </a:solidFill>
                <a:effectLst/>
                <a:latin typeface="+mj-lt"/>
              </a:rPr>
              <a:t>- Trẻ biết tên bài thơ, hiểu nội dung bài thơ, trẻ thuộc bài thơ</a:t>
            </a:r>
            <a:endParaRPr lang="vi-VN" sz="2800" dirty="0">
              <a:solidFill>
                <a:srgbClr val="3C3C3C"/>
              </a:solidFill>
              <a:latin typeface="+mj-lt"/>
            </a:endParaRPr>
          </a:p>
          <a:p>
            <a:r>
              <a:rPr lang="vi-VN" sz="2800" b="0" i="0" dirty="0" smtClean="0">
                <a:solidFill>
                  <a:srgbClr val="000000"/>
                </a:solidFill>
                <a:effectLst/>
                <a:latin typeface="+mj-lt"/>
              </a:rPr>
              <a:t>- Qua bài thơ trẻ biết được mỗi khi có trăng tròn và đẹp nhất đó là ngày rằm tháng 8, là ngày tết trung thu</a:t>
            </a:r>
            <a:endParaRPr lang="vi-VN" sz="2800" dirty="0">
              <a:solidFill>
                <a:srgbClr val="3C3C3C"/>
              </a:solidFill>
              <a:latin typeface="+mj-lt"/>
            </a:endParaRPr>
          </a:p>
          <a:p>
            <a:r>
              <a:rPr lang="vi-VN" sz="2800" b="1" i="1" dirty="0" smtClean="0">
                <a:solidFill>
                  <a:srgbClr val="000000"/>
                </a:solidFill>
                <a:effectLst/>
                <a:latin typeface="+mj-lt"/>
              </a:rPr>
              <a:t>2. Kỹ năng</a:t>
            </a:r>
            <a:endParaRPr lang="vi-VN" sz="2800" dirty="0">
              <a:solidFill>
                <a:srgbClr val="3C3C3C"/>
              </a:solidFill>
              <a:latin typeface="+mj-lt"/>
            </a:endParaRPr>
          </a:p>
          <a:p>
            <a:r>
              <a:rPr lang="vi-VN" sz="2800" b="0" i="0" dirty="0" smtClean="0">
                <a:solidFill>
                  <a:srgbClr val="000000"/>
                </a:solidFill>
                <a:effectLst/>
                <a:latin typeface="+mj-lt"/>
              </a:rPr>
              <a:t>- Rèn kỹ năng đọc thơ diễn cảm, rõ lời, thể hiện được cử chỉ, điệu bộ, sắc thái theo lời thơ.</a:t>
            </a:r>
            <a:endParaRPr lang="vi-VN" sz="2800" dirty="0">
              <a:solidFill>
                <a:srgbClr val="3C3C3C"/>
              </a:solidFill>
              <a:latin typeface="+mj-lt"/>
            </a:endParaRPr>
          </a:p>
          <a:p>
            <a:r>
              <a:rPr lang="vi-VN" sz="2800" b="0" i="0" dirty="0" smtClean="0">
                <a:solidFill>
                  <a:srgbClr val="000000"/>
                </a:solidFill>
                <a:effectLst/>
                <a:latin typeface="+mj-lt"/>
              </a:rPr>
              <a:t>- Rèn kỹ năng ghi nhớ, mở rộng vốn từ giúp trẻ phát triển ngôn ngữ</a:t>
            </a:r>
            <a:endParaRPr lang="vi-VN" sz="2800" dirty="0">
              <a:solidFill>
                <a:srgbClr val="3C3C3C"/>
              </a:solidFill>
              <a:latin typeface="+mj-lt"/>
            </a:endParaRPr>
          </a:p>
          <a:p>
            <a:r>
              <a:rPr lang="vi-VN" sz="2800" b="1" i="1" dirty="0" smtClean="0">
                <a:solidFill>
                  <a:srgbClr val="000000"/>
                </a:solidFill>
                <a:effectLst/>
                <a:latin typeface="+mj-lt"/>
              </a:rPr>
              <a:t>3. Thái độ</a:t>
            </a:r>
            <a:br>
              <a:rPr lang="vi-VN" sz="2800" b="1" i="1" dirty="0" smtClean="0">
                <a:solidFill>
                  <a:srgbClr val="000000"/>
                </a:solidFill>
                <a:effectLst/>
                <a:latin typeface="+mj-lt"/>
              </a:rPr>
            </a:br>
            <a:r>
              <a:rPr lang="vi-VN" sz="2800" b="0" i="0" dirty="0" smtClean="0">
                <a:solidFill>
                  <a:srgbClr val="000000"/>
                </a:solidFill>
                <a:effectLst/>
                <a:latin typeface="+mj-lt"/>
              </a:rPr>
              <a:t>- Trẻ biết ý nghĩa của ngày tết trung thu.</a:t>
            </a:r>
            <a:endParaRPr lang="vi-VN" sz="2800" dirty="0">
              <a:solidFill>
                <a:srgbClr val="3C3C3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7882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5175" y="1465987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3600" b="1" i="0" dirty="0" smtClean="0">
                <a:solidFill>
                  <a:srgbClr val="000000"/>
                </a:solidFill>
                <a:effectLst/>
                <a:latin typeface="+mj-lt"/>
              </a:rPr>
              <a:t>II. Chuẩn bị:</a:t>
            </a:r>
            <a:endParaRPr lang="vi-VN" sz="3600" dirty="0">
              <a:solidFill>
                <a:srgbClr val="3C3C3C"/>
              </a:solidFill>
              <a:latin typeface="+mj-lt"/>
            </a:endParaRPr>
          </a:p>
          <a:p>
            <a:r>
              <a:rPr lang="vi-VN" sz="3600" b="1" i="1" dirty="0">
                <a:solidFill>
                  <a:srgbClr val="000000"/>
                </a:solidFill>
                <a:latin typeface="+mj-lt"/>
              </a:rPr>
              <a:t>1. Đồ dùng của cô</a:t>
            </a:r>
            <a:endParaRPr lang="vi-VN" sz="3600" dirty="0">
              <a:solidFill>
                <a:srgbClr val="3C3C3C"/>
              </a:solidFill>
              <a:latin typeface="+mj-lt"/>
            </a:endParaRPr>
          </a:p>
          <a:p>
            <a:r>
              <a:rPr lang="vi-VN" sz="3600" b="0" i="0" dirty="0" smtClean="0">
                <a:solidFill>
                  <a:srgbClr val="000000"/>
                </a:solidFill>
                <a:effectLst/>
                <a:latin typeface="+mj-lt"/>
              </a:rPr>
              <a:t>- Nhạc: Rước đèn dưới trăng.</a:t>
            </a:r>
            <a:endParaRPr lang="vi-VN" sz="3600" dirty="0">
              <a:solidFill>
                <a:srgbClr val="3C3C3C"/>
              </a:solidFill>
              <a:latin typeface="+mj-lt"/>
            </a:endParaRPr>
          </a:p>
          <a:p>
            <a:r>
              <a:rPr lang="vi-VN" sz="3600" b="0" i="0" dirty="0" smtClean="0">
                <a:solidFill>
                  <a:srgbClr val="000000"/>
                </a:solidFill>
                <a:effectLst/>
                <a:latin typeface="+mj-lt"/>
              </a:rPr>
              <a:t>- Tranh minh họa nội dung bài thơ</a:t>
            </a:r>
            <a:endParaRPr lang="vi-VN" sz="3600" dirty="0">
              <a:solidFill>
                <a:srgbClr val="3C3C3C"/>
              </a:solidFill>
              <a:latin typeface="+mj-lt"/>
            </a:endParaRPr>
          </a:p>
          <a:p>
            <a:r>
              <a:rPr lang="vi-VN" sz="3600" b="1" i="1" dirty="0" smtClean="0">
                <a:solidFill>
                  <a:srgbClr val="000000"/>
                </a:solidFill>
                <a:effectLst/>
                <a:latin typeface="+mj-lt"/>
              </a:rPr>
              <a:t>2. Đồ dùng của trẻ</a:t>
            </a:r>
            <a:endParaRPr lang="vi-VN" sz="3600" dirty="0">
              <a:solidFill>
                <a:srgbClr val="3C3C3C"/>
              </a:solidFill>
              <a:latin typeface="+mj-lt"/>
            </a:endParaRPr>
          </a:p>
          <a:p>
            <a:r>
              <a:rPr lang="vi-VN" sz="3600" b="0" i="0" dirty="0" smtClean="0">
                <a:solidFill>
                  <a:srgbClr val="000000"/>
                </a:solidFill>
                <a:effectLst/>
                <a:latin typeface="+mj-lt"/>
              </a:rPr>
              <a:t>- Trẻ ngồi hình chữ u</a:t>
            </a:r>
            <a:endParaRPr lang="vi-VN" sz="3600" dirty="0">
              <a:solidFill>
                <a:srgbClr val="3C3C3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4828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59671" y="81260"/>
            <a:ext cx="52822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Câu hỏi đàm thoại</a:t>
            </a:r>
            <a:endParaRPr 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76076" y="1138535"/>
            <a:ext cx="484940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Cô vừa đọc bài thơ gì?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14" r="32401" b="12714"/>
          <a:stretch/>
        </p:blipFill>
        <p:spPr>
          <a:xfrm>
            <a:off x="2857503" y="1846421"/>
            <a:ext cx="6686550" cy="462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56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67483" y="281285"/>
            <a:ext cx="449514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Bài thơ nói đến gì?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65" b="33303"/>
          <a:stretch/>
        </p:blipFill>
        <p:spPr>
          <a:xfrm>
            <a:off x="2824766" y="1243012"/>
            <a:ext cx="6580573" cy="474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28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71271" y="81260"/>
            <a:ext cx="48590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Nội dung bài thơ</a:t>
            </a:r>
            <a:endParaRPr 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60737" y="2081510"/>
            <a:ext cx="8697738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3600" b="1" dirty="0" smtClean="0">
                <a:latin typeface="+mj-lt"/>
              </a:rPr>
              <a:t>Bài </a:t>
            </a:r>
            <a:r>
              <a:rPr lang="vi-VN" sz="3600" b="1" dirty="0">
                <a:latin typeface="+mj-lt"/>
              </a:rPr>
              <a:t>thơ nói về Trăng rằm tháng tám, trăng sáng như gương, trong như chiếc bánh, </a:t>
            </a:r>
            <a:endParaRPr lang="vi-VN" sz="3600" b="1" dirty="0" smtClean="0">
              <a:latin typeface="+mj-lt"/>
            </a:endParaRPr>
          </a:p>
          <a:p>
            <a:pPr algn="ctr"/>
            <a:r>
              <a:rPr lang="vi-VN" sz="3600" b="1" dirty="0" smtClean="0">
                <a:latin typeface="+mj-lt"/>
              </a:rPr>
              <a:t>ông </a:t>
            </a:r>
            <a:r>
              <a:rPr lang="vi-VN" sz="3600" b="1" dirty="0">
                <a:latin typeface="+mj-lt"/>
              </a:rPr>
              <a:t>trăng cùng các bạn nhỏ xem vui chơi, xem múa lân, đi chơi khắp làng xóm”</a:t>
            </a:r>
            <a:endParaRPr lang="en-US" sz="8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7522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667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115</Words>
  <Application>Microsoft Office PowerPoint</Application>
  <PresentationFormat>Widescreen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</dc:creator>
  <cp:lastModifiedBy>THU</cp:lastModifiedBy>
  <cp:revision>3</cp:revision>
  <dcterms:created xsi:type="dcterms:W3CDTF">2023-09-27T09:49:31Z</dcterms:created>
  <dcterms:modified xsi:type="dcterms:W3CDTF">2023-09-27T10:00:59Z</dcterms:modified>
</cp:coreProperties>
</file>