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48" r:id="rId4"/>
  </p:sldMasterIdLst>
  <p:notesMasterIdLst>
    <p:notesMasterId r:id="rId29"/>
  </p:notesMasterIdLst>
  <p:sldIdLst>
    <p:sldId id="257" r:id="rId5"/>
    <p:sldId id="298" r:id="rId6"/>
    <p:sldId id="294" r:id="rId7"/>
    <p:sldId id="337" r:id="rId8"/>
    <p:sldId id="323" r:id="rId9"/>
    <p:sldId id="295" r:id="rId10"/>
    <p:sldId id="299" r:id="rId11"/>
    <p:sldId id="336" r:id="rId12"/>
    <p:sldId id="345" r:id="rId13"/>
    <p:sldId id="324" r:id="rId14"/>
    <p:sldId id="325" r:id="rId15"/>
    <p:sldId id="328" r:id="rId16"/>
    <p:sldId id="329" r:id="rId17"/>
    <p:sldId id="330" r:id="rId18"/>
    <p:sldId id="331" r:id="rId19"/>
    <p:sldId id="326" r:id="rId20"/>
    <p:sldId id="327" r:id="rId21"/>
    <p:sldId id="332" r:id="rId22"/>
    <p:sldId id="333" r:id="rId23"/>
    <p:sldId id="341" r:id="rId24"/>
    <p:sldId id="342" r:id="rId25"/>
    <p:sldId id="343" r:id="rId26"/>
    <p:sldId id="344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FF33CC"/>
    <a:srgbClr val="F69C3A"/>
    <a:srgbClr val="1418B4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7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7A8AB-254B-435C-A31E-C5B82EC9FD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9F460-6594-4E19-8E1B-AC8E91F83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881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629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3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0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4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74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7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4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4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38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94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99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39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51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5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86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6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90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6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82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56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82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7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40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47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61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0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98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88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86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2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24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2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5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9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DDEF5-112D-436C-95C0-15C3F777E1D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C7042-DFD4-4C7F-BD4E-364256A3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7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1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1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7.jp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openxmlformats.org/officeDocument/2006/relationships/slide" Target="slide1.xml"/><Relationship Id="rId12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19.xml"/><Relationship Id="rId6" Type="http://schemas.openxmlformats.org/officeDocument/2006/relationships/image" Target="../media/image22.jp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openxmlformats.org/officeDocument/2006/relationships/slide" Target="slide1.xml"/><Relationship Id="rId12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20.xml"/><Relationship Id="rId6" Type="http://schemas.openxmlformats.org/officeDocument/2006/relationships/image" Target="../media/image22.jp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openxmlformats.org/officeDocument/2006/relationships/slide" Target="slide1.xml"/><Relationship Id="rId12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22.jp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3581400" y="304800"/>
            <a:ext cx="474345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2777115" y="3142863"/>
            <a:ext cx="72744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hận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biệt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nhật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03757" y="2499997"/>
            <a:ext cx="77784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0050" y="4172791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b="1" dirty="0">
              <a:solidFill>
                <a:srgbClr val="1418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background-2">
            <a:hlinkClick r:id="" action="ppaction://media"/>
            <a:extLst>
              <a:ext uri="{FF2B5EF4-FFF2-40B4-BE49-F238E27FC236}">
                <a16:creationId xmlns:a16="http://schemas.microsoft.com/office/drawing/2014/main" xmlns="" id="{D05EAD9A-93E0-49FF-93E2-A5EBC2E4D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484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26" y="530458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5125" y="6363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33" y="1222039"/>
            <a:ext cx="1654290" cy="1400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3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3269">
        <p14:flash/>
      </p:transition>
    </mc:Choice>
    <mc:Fallback xmlns="">
      <p:transition spd="slow" advTm="23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399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804144"/>
            <a:ext cx="2886635" cy="2886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8" t="43530" r="37128" b="47646"/>
          <a:stretch/>
        </p:blipFill>
        <p:spPr>
          <a:xfrm>
            <a:off x="4807472" y="2566142"/>
            <a:ext cx="2379830" cy="1622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8" t="44377" r="8315" b="48029"/>
          <a:stretch/>
        </p:blipFill>
        <p:spPr>
          <a:xfrm>
            <a:off x="8319671" y="2541487"/>
            <a:ext cx="2409932" cy="1671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6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170">
        <p14:prism/>
      </p:transition>
    </mc:Choice>
    <mc:Fallback xmlns="">
      <p:transition spd="slow" advTm="15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6079" y="528033"/>
            <a:ext cx="7044743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giống và khác nhau</a:t>
            </a:r>
            <a:endParaRPr lang="en-US" sz="28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11418" y="2068920"/>
            <a:ext cx="2716889" cy="274161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68305" y="2068919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5922" y="4982055"/>
            <a:ext cx="226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6532" y="4982054"/>
            <a:ext cx="328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541215"/>
      </p:ext>
    </p:extLst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5326" y="498109"/>
            <a:ext cx="309934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  <a:endParaRPr lang="en-US" sz="28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41131" y="2109457"/>
            <a:ext cx="3073878" cy="27131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97095" y="2119717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3118346" y="3376743"/>
            <a:ext cx="2708071" cy="1288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164591" y="3374952"/>
            <a:ext cx="2713146" cy="1600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46575" y="4708543"/>
            <a:ext cx="3086599" cy="1085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28411" y="2083503"/>
            <a:ext cx="3086598" cy="1028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95217" y="2093152"/>
            <a:ext cx="5031078" cy="835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4707188" y="3390960"/>
            <a:ext cx="2705809" cy="13350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95217" y="4768857"/>
            <a:ext cx="5031078" cy="835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9619359" y="3423769"/>
            <a:ext cx="2705809" cy="13350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84400" y="5553737"/>
            <a:ext cx="70612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 có 4 cạnh, 4 góc và không lăn được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1619411" y="4183612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Triangle 37"/>
          <p:cNvSpPr/>
          <p:nvPr/>
        </p:nvSpPr>
        <p:spPr>
          <a:xfrm rot="16200000">
            <a:off x="3901852" y="4188359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/>
          <p:cNvSpPr/>
          <p:nvPr/>
        </p:nvSpPr>
        <p:spPr>
          <a:xfrm rot="10800000">
            <a:off x="3912124" y="2206863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/>
          <p:cNvSpPr/>
          <p:nvPr/>
        </p:nvSpPr>
        <p:spPr>
          <a:xfrm rot="5400000">
            <a:off x="1611469" y="2196592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/>
          <p:cNvSpPr/>
          <p:nvPr/>
        </p:nvSpPr>
        <p:spPr>
          <a:xfrm rot="10800000">
            <a:off x="10402553" y="2170932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/>
          <p:cNvSpPr/>
          <p:nvPr/>
        </p:nvSpPr>
        <p:spPr>
          <a:xfrm rot="5400000">
            <a:off x="6111569" y="2203449"/>
            <a:ext cx="555486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Triangle 42"/>
          <p:cNvSpPr/>
          <p:nvPr/>
        </p:nvSpPr>
        <p:spPr>
          <a:xfrm rot="16200000">
            <a:off x="10390849" y="4260547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/>
          <p:cNvSpPr/>
          <p:nvPr/>
        </p:nvSpPr>
        <p:spPr>
          <a:xfrm>
            <a:off x="6125413" y="4249666"/>
            <a:ext cx="504390" cy="524933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0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6"/>
    </mc:Choice>
    <mc:Fallback xmlns="">
      <p:transition spd="slow" advTm="2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5" grpId="0" animBg="1"/>
      <p:bldP spid="5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5336" y="618185"/>
            <a:ext cx="309934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79219" y="2390503"/>
            <a:ext cx="2949090" cy="263779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39517" y="2286682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12" y="5588796"/>
            <a:ext cx="226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8109" y="5408493"/>
            <a:ext cx="331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471020"/>
      </p:ext>
    </p:extLst>
  </p:cSld>
  <p:clrMapOvr>
    <a:masterClrMapping/>
  </p:clrMapOvr>
  <p:transition spd="slow" advTm="11531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164534" y="1390999"/>
            <a:ext cx="4191000" cy="416081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2088819" y="3385460"/>
            <a:ext cx="4191000" cy="1417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6189183" y="3385459"/>
            <a:ext cx="4191000" cy="1417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13468" y="1350288"/>
            <a:ext cx="4200358" cy="160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13468" y="5457079"/>
            <a:ext cx="4229950" cy="1239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8046" y="5891032"/>
            <a:ext cx="728944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4 cạnh đài bằng nhau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3972" y="426292"/>
            <a:ext cx="273212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0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14"/>
    </mc:Choice>
    <mc:Fallback xmlns="">
      <p:transition advClick="0" advTm="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4" grpId="0" animBg="1"/>
      <p:bldP spid="38" grpId="0" animBg="1"/>
      <p:bldP spid="40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588025" y="2000144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rgbClr val="0099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80837" y="4534800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73650" y="1972150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6200000">
            <a:off x="2282980" y="3249438"/>
            <a:ext cx="2786155" cy="204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7136112" y="3262818"/>
            <a:ext cx="2786155" cy="204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11756" y="363069"/>
            <a:ext cx="298173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7155" y="5436064"/>
            <a:ext cx="8350812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4 cạnh có 2 cạnh dài bằng nhau và </a:t>
            </a:r>
          </a:p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bằng nhau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62345"/>
      </p:ext>
    </p:extLst>
  </p:cSld>
  <p:clrMapOvr>
    <a:masterClrMapping/>
  </p:clrMapOvr>
  <p:transition spd="slow" advTm="11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7" grpId="0" animBg="1"/>
      <p:bldP spid="32" grpId="0" animBg="1"/>
      <p:bldP spid="3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8506" y="543339"/>
            <a:ext cx="307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14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>
              <a:solidFill>
                <a:srgbClr val="1418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4991" y="2608653"/>
            <a:ext cx="2923515" cy="2741613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32700" y="2608653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95264"/>
      </p:ext>
    </p:extLst>
  </p:cSld>
  <p:clrMapOvr>
    <a:masterClrMapping/>
  </p:clrMapOvr>
  <p:transition spd="slow" advTm="2037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3721" y="1711346"/>
            <a:ext cx="3500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9771" y="3397636"/>
            <a:ext cx="628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6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4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959">
        <p14:doors dir="vert"/>
      </p:transition>
    </mc:Choice>
    <mc:Fallback xmlns="">
      <p:transition spd="slow" advTm="28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84049" y="1955470"/>
            <a:ext cx="3228364" cy="2649076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80414" y="1955470"/>
            <a:ext cx="4248396" cy="264907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94" y="1612040"/>
            <a:ext cx="2269344" cy="3160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2038" b="2634"/>
          <a:stretch/>
        </p:blipFill>
        <p:spPr>
          <a:xfrm>
            <a:off x="4825260" y="1901492"/>
            <a:ext cx="3053443" cy="2968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782" y="2048917"/>
            <a:ext cx="2652876" cy="2555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8" t="43530" r="37128" b="47646"/>
          <a:stretch/>
        </p:blipFill>
        <p:spPr>
          <a:xfrm>
            <a:off x="4173954" y="1955470"/>
            <a:ext cx="3928948" cy="2678831"/>
          </a:xfrm>
          <a:prstGeom prst="rect">
            <a:avLst/>
          </a:prstGeom>
        </p:spPr>
      </p:pic>
      <p:pic>
        <p:nvPicPr>
          <p:cNvPr id="6" name="Picture 2" descr="Tổng hợp Hộp Sữa Vinamilk giá rẻ, bán chạy tháng 8/2021 - BeeCos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2" t="16370" r="34115" b="14628"/>
          <a:stretch/>
        </p:blipFill>
        <p:spPr bwMode="auto">
          <a:xfrm>
            <a:off x="5147321" y="1612040"/>
            <a:ext cx="2114582" cy="34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999" r="9166" b="5333"/>
          <a:stretch/>
        </p:blipFill>
        <p:spPr>
          <a:xfrm>
            <a:off x="-2910782" y="1955470"/>
            <a:ext cx="2848693" cy="2583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8" t="7233" r="5202" b="4313"/>
          <a:stretch/>
        </p:blipFill>
        <p:spPr>
          <a:xfrm>
            <a:off x="5342076" y="1248442"/>
            <a:ext cx="1915284" cy="388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4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736">
        <p14:doors dir="vert"/>
      </p:transition>
    </mc:Choice>
    <mc:Fallback xmlns="">
      <p:transition spd="slow" advTm="80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4609 -7.40741E-7 C 0.21146 -7.40741E-7 0.29219 0.20857 0.29219 0.37801 L 0.29219 0.75602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3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689 L 0.59727 -0.006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4 -7.40741E-7 L 0.10326 -7.40741E-7 C 0.1681 -7.40741E-7 0.24818 0.1206 0.24818 0.21875 L 0.24818 0.4379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00486 C 0.05782 0.05787 0.06875 0.13194 0.10743 0.13079 C 0.16342 0.13079 0.16758 -0.11713 0.23412 -0.11806 C 0.29467 -0.11806 0.26211 0.09884 0.32019 0.09792 C 0.38047 0.09792 0.34831 -0.05903 0.41342 -0.05903 C 0.4711 -0.05903 0.43894 0.04676 0.49076 0.04676 C 0.54011 0.04676 0.51433 -0.03403 0.55951 -0.03403 C 0.58529 -0.03403 0.58751 -0.01204 0.58959 0.00486 " pathEditMode="relative" rAng="0" ptsTypes="AAAAAA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9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C 0.00729 -0.01505 0.03255 -0.02963 0.04166 -0.02963 C 0.09791 -0.02963 0.15599 0.2037 0.15599 0.43727 C 0.15599 0.31967 0.18502 0.2037 0.2121 0.2037 C 0.24114 0.2037 0.26835 0.32129 0.26835 0.43727 C 0.26835 0.37916 0.28281 0.31967 0.29739 0.31967 C 0.31184 0.31967 0.32643 0.37754 0.32643 0.43727 C 0.32643 0.4074 0.33372 0.37916 0.34088 0.37916 C 0.34817 0.37916 0.3552 0.40902 0.3552 0.43727 C 0.3552 0.42199 0.35872 0.4074 0.3625 0.4074 C 0.36445 0.4074 0.36992 0.42245 0.36992 0.43727 C 0.36992 0.42986 0.37174 0.42199 0.37343 0.42199 C 0.37343 0.42384 0.37695 0.42939 0.37695 0.43727 C 0.37695 0.43333 0.37695 0.42986 0.37877 0.42986 C 0.37877 0.43148 0.38072 0.43379 0.38072 0.43727 C 0.38072 0.43541 0.38072 0.43333 0.38072 0.43148 C 0.38255 0.43148 0.38255 0.43333 0.38255 0.43541 C 0.3845 0.43541 0.3845 0.43379 0.3845 0.43148 C 0.38645 0.43148 0.38645 0.43333 0.38645 0.43541 " pathEditMode="relative" rAng="0" ptsTypes="AAAAAAAAAAAAAAAAAAA">
                                      <p:cBhvr>
                                        <p:cTn id="1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2" grpId="0" animBg="1"/>
      <p:bldP spid="12" grpId="1" animBg="1"/>
      <p:bldP spid="1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2287" y="842310"/>
            <a:ext cx="3500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2794" y="2299104"/>
            <a:ext cx="743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6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052297"/>
      </p:ext>
    </p:extLst>
  </p:cSld>
  <p:clrMapOvr>
    <a:masterClrMapping/>
  </p:clrMapOvr>
  <p:transition spd="slow" advTm="7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5150" y="633008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93446" y="2093499"/>
            <a:ext cx="3026304" cy="273539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00B050"/>
              </a:solidFill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5855426" y="2093499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8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210">
        <p14:gallery dir="l"/>
      </p:transition>
    </mc:Choice>
    <mc:Fallback xmlns="">
      <p:transition spd="slow" advTm="23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200400"/>
            <a:ext cx="5410200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3716060"/>
            <a:ext cx="4343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 nay là sinh nhật Mina, bạn Mina rất thích hoa nên các con hãy hoa tặng cho Mina đáng yêu bằng cách trả lời đúng các câu hỏi nhé!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566825"/>
            <a:ext cx="1858351" cy="239135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5020326"/>
            <a:ext cx="945897" cy="15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2"/>
    </mc:Choice>
    <mc:Fallback xmlns="">
      <p:transition spd="slow" advTm="1742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1388289"/>
            <a:ext cx="5105400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Câu 1. Hình </a:t>
            </a:r>
            <a:r>
              <a:rPr lang="en-US" sz="3400" b="1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vuông có mấy cạnh?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7269" y="3424463"/>
            <a:ext cx="207506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4 cạnh</a:t>
            </a:r>
          </a:p>
        </p:txBody>
      </p:sp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762000"/>
            <a:ext cx="1858351" cy="239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5562" y="3429153"/>
            <a:ext cx="2069639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 cạnh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5061789"/>
            <a:ext cx="207506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3 cạnh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5201" y="3865294"/>
            <a:ext cx="1960041" cy="3008545"/>
          </a:xfrm>
          <a:prstGeom prst="rect">
            <a:avLst/>
          </a:prstGeom>
        </p:spPr>
      </p:pic>
      <p:pic>
        <p:nvPicPr>
          <p:cNvPr id="10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715" y="152401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4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3"/>
    </mc:Choice>
    <mc:Fallback xmlns="">
      <p:transition spd="slow" advTm="4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7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15836" objId="10"/>
        <p14:stopEvt time="22295" objId="1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4604" y="850718"/>
            <a:ext cx="69342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4 cạnh trong đó có hai cạnh dài và hai cạnh ngắn là đặc điểm 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3167570"/>
            <a:ext cx="568234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12" y="29028"/>
            <a:ext cx="1858351" cy="239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474" y="4424738"/>
            <a:ext cx="55556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138" y="5865337"/>
            <a:ext cx="495896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5201" y="3865294"/>
            <a:ext cx="1960041" cy="3008545"/>
          </a:xfrm>
          <a:prstGeom prst="rect">
            <a:avLst/>
          </a:prstGeom>
        </p:spPr>
      </p:pic>
      <p:pic>
        <p:nvPicPr>
          <p:cNvPr id="1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465" y="279398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Isosceles Triangle 1"/>
          <p:cNvSpPr/>
          <p:nvPr/>
        </p:nvSpPr>
        <p:spPr>
          <a:xfrm>
            <a:off x="4408713" y="2742799"/>
            <a:ext cx="1378609" cy="1040324"/>
          </a:xfrm>
          <a:prstGeom prst="triangl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67451" y="4335985"/>
            <a:ext cx="1611833" cy="8267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67451" y="5599611"/>
            <a:ext cx="1122452" cy="9927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3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0"/>
    </mc:Choice>
    <mc:Fallback xmlns="">
      <p:transition spd="slow" advTm="4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" grpId="1" animBg="1"/>
      <p:bldP spid="7" grpId="3" animBg="1"/>
      <p:bldP spid="7" grpId="4" animBg="1"/>
      <p:bldP spid="9" grpId="0" animBg="1"/>
      <p:bldP spid="2" grpId="0" animBg="1"/>
      <p:bldP spid="3" grpId="0" animBg="1"/>
      <p:bldP spid="3" grpId="1" animBg="1"/>
      <p:bldP spid="13" grpId="0" animBg="1"/>
    </p:bldLst>
  </p:timing>
  <p:extLst mod="1">
    <p:ext uri="{E180D4A7-C9FB-4DFB-919C-405C955672EB}">
      <p14:showEvtLst xmlns:p14="http://schemas.microsoft.com/office/powerpoint/2010/main">
        <p14:playEvt time="22709" objId="11"/>
        <p14:stopEvt time="28776" objId="1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24000"/>
            <a:ext cx="65532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nhau hình vuông, 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là gì?</a:t>
            </a:r>
            <a:endParaRPr lang="en-US" sz="32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1" y="3325576"/>
            <a:ext cx="485464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Đều có thể lăn được</a:t>
            </a:r>
          </a:p>
        </p:txBody>
      </p:sp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63" y="3296923"/>
            <a:ext cx="2208844" cy="368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81487"/>
            <a:ext cx="1858351" cy="239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1" y="5353728"/>
            <a:ext cx="5387527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Gồm có 4 cạnh, 4 góc và không lăn được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2465" y="4302193"/>
            <a:ext cx="3962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Gồm có 3 cạnh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5442" y="3849456"/>
            <a:ext cx="1960041" cy="3008545"/>
          </a:xfrm>
          <a:prstGeom prst="rect">
            <a:avLst/>
          </a:prstGeom>
        </p:spPr>
      </p:pic>
      <p:pic>
        <p:nvPicPr>
          <p:cNvPr id="1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938" y="643514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3"/>
    </mc:Choice>
    <mc:Fallback xmlns="">
      <p:transition spd="slow" advTm="4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" grpId="0" animBg="1"/>
      <p:bldP spid="7" grpId="1" animBg="1"/>
      <p:bldP spid="9" grpId="0" animBg="1"/>
      <p:bldP spid="9" grpId="1" animBg="1"/>
    </p:bldLst>
  </p:timing>
  <p:extLst mod="1">
    <p:ext uri="{E180D4A7-C9FB-4DFB-919C-405C955672EB}">
      <p14:showEvtLst xmlns:p14="http://schemas.microsoft.com/office/powerpoint/2010/main">
        <p14:playEvt time="27560" objId="11"/>
        <p14:stopEvt time="33621" objId="11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4607" y="1054114"/>
            <a:ext cx="8146050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46047"/>
      </p:ext>
    </p:extLst>
  </p:cSld>
  <p:clrMapOvr>
    <a:masterClrMapping/>
  </p:clrMapOvr>
  <p:transition spd="slow" advClick="0" advTm="152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012018" y="1192190"/>
            <a:ext cx="4191000" cy="416081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2014147" y="3201941"/>
            <a:ext cx="4141911" cy="1480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6058406" y="3187759"/>
            <a:ext cx="4127370" cy="1618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77002" y="374003"/>
            <a:ext cx="545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70102" y="3546415"/>
            <a:ext cx="545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4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91198" y="3617478"/>
            <a:ext cx="545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89232" y="5426688"/>
            <a:ext cx="545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3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81948" y="1168751"/>
            <a:ext cx="4234241" cy="126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11089" y="5183977"/>
            <a:ext cx="4191929" cy="142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                                          </a:t>
            </a:r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>
            <a:off x="3213902" y="3215696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Notched Right Arrow 41"/>
          <p:cNvSpPr/>
          <p:nvPr/>
        </p:nvSpPr>
        <p:spPr>
          <a:xfrm rot="5400000">
            <a:off x="5901822" y="580395"/>
            <a:ext cx="553596" cy="3153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Notched Right Arrow 42"/>
          <p:cNvSpPr/>
          <p:nvPr/>
        </p:nvSpPr>
        <p:spPr>
          <a:xfrm rot="10800000">
            <a:off x="8491198" y="3264784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Notched Right Arrow 43"/>
          <p:cNvSpPr/>
          <p:nvPr/>
        </p:nvSpPr>
        <p:spPr>
          <a:xfrm rot="16200000">
            <a:off x="5866175" y="5608384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/>
          <p:cNvSpPr/>
          <p:nvPr/>
        </p:nvSpPr>
        <p:spPr>
          <a:xfrm rot="5400000">
            <a:off x="4107783" y="1062053"/>
            <a:ext cx="749278" cy="962672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/>
          <p:cNvSpPr/>
          <p:nvPr/>
        </p:nvSpPr>
        <p:spPr>
          <a:xfrm rot="10800000">
            <a:off x="7453740" y="1167106"/>
            <a:ext cx="749278" cy="962672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/>
          <p:cNvSpPr/>
          <p:nvPr/>
        </p:nvSpPr>
        <p:spPr>
          <a:xfrm>
            <a:off x="3999773" y="4364155"/>
            <a:ext cx="749278" cy="962672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Triangle 44"/>
          <p:cNvSpPr/>
          <p:nvPr/>
        </p:nvSpPr>
        <p:spPr>
          <a:xfrm rot="16200000">
            <a:off x="7347043" y="4470851"/>
            <a:ext cx="749278" cy="962672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17821" y="5543932"/>
            <a:ext cx="3562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5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71">
        <p14:prism isInverted="1"/>
      </p:transition>
    </mc:Choice>
    <mc:Fallback xmlns="">
      <p:transition spd="slow" advTm="70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  <p:bldP spid="38" grpId="1" animBg="1"/>
      <p:bldP spid="40" grpId="0" animBg="1"/>
      <p:bldP spid="40" grpId="1" animBg="1"/>
      <p:bldP spid="8" grpId="0" animBg="1"/>
      <p:bldP spid="8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32" grpId="0" animBg="1"/>
      <p:bldP spid="32" grpId="1" animBg="1"/>
      <p:bldP spid="33" grpId="0" animBg="1"/>
      <p:bldP spid="33" grpId="1" animBg="1"/>
      <p:bldP spid="39" grpId="0" animBg="1"/>
      <p:bldP spid="39" grpId="1" animBg="1"/>
      <p:bldP spid="45" grpId="0" animBg="1"/>
      <p:bldP spid="45" grpId="1" animBg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49057" y="987552"/>
            <a:ext cx="4052527" cy="386330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33504" y="5542770"/>
            <a:ext cx="968362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4 cạnh dài bằng nhau, 4 góc và không lăn được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9057" y="987552"/>
            <a:ext cx="4052527" cy="20116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069344" y="2818624"/>
            <a:ext cx="3863309" cy="201167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2217984" y="2818625"/>
            <a:ext cx="3863309" cy="20116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49056" y="4649692"/>
            <a:ext cx="4052527" cy="20116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>
            <a:off x="4250223" y="4151376"/>
            <a:ext cx="596097" cy="498316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rot="16200000">
            <a:off x="7353208" y="4102484"/>
            <a:ext cx="596097" cy="498316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0800000">
            <a:off x="7293547" y="1197895"/>
            <a:ext cx="596097" cy="498316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5400000">
            <a:off x="4212103" y="1246786"/>
            <a:ext cx="596097" cy="498316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088">
        <p14:prism/>
      </p:transition>
    </mc:Choice>
    <mc:Fallback xmlns="">
      <p:transition spd="slow" advTm="27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  <p:bldP spid="2" grpId="3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999" r="9166" b="5333"/>
          <a:stretch/>
        </p:blipFill>
        <p:spPr>
          <a:xfrm>
            <a:off x="890863" y="2548555"/>
            <a:ext cx="2043954" cy="1853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9" t="55881" r="8750" b="32550"/>
          <a:stretch/>
        </p:blipFill>
        <p:spPr>
          <a:xfrm>
            <a:off x="3583639" y="2548555"/>
            <a:ext cx="1963271" cy="1891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32" y="2548555"/>
            <a:ext cx="1963271" cy="1891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54" y="2548556"/>
            <a:ext cx="1972284" cy="1891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4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034">
        <p14:ripple/>
      </p:transition>
    </mc:Choice>
    <mc:Fallback xmlns="">
      <p:transition spd="slow" advTm="19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2255" y="56929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vẻ vè ve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578" y="1206327"/>
            <a:ext cx="393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vè câu đố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2468" y="1819174"/>
            <a:ext cx="393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hai cạnh dài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2255" y="2481047"/>
            <a:ext cx="3929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hai cạnh ngắn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7698" y="3118079"/>
            <a:ext cx="3227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 xắn làm sao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0139" y="3700011"/>
            <a:ext cx="3182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đoán xem nào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4510" y="4343774"/>
            <a:ext cx="2919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đó nhỉ?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76679" y="772239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98292" y="3889013"/>
            <a:ext cx="4485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4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176723"/>
      </p:ext>
    </p:extLst>
  </p:cSld>
  <p:clrMapOvr>
    <a:masterClrMapping/>
  </p:clrMapOvr>
  <p:transition spd="slow" advTm="311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369796" y="1580726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79573" y="4991560"/>
            <a:ext cx="4485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4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0387" y="1553470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350388" y="4120703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2050639" y="2845021"/>
            <a:ext cx="2779318" cy="196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200000">
            <a:off x="6901365" y="2852239"/>
            <a:ext cx="2763480" cy="2204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3360586" y="3557855"/>
            <a:ext cx="780766" cy="780158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6200000">
            <a:off x="7663034" y="3596826"/>
            <a:ext cx="722660" cy="749264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10800000">
            <a:off x="7637534" y="1580728"/>
            <a:ext cx="753873" cy="712407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329270" y="1589884"/>
            <a:ext cx="765058" cy="723902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>
            <a:off x="2652500" y="2818930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                   </a:t>
            </a:r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 rot="5400000">
            <a:off x="5644038" y="975366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 rot="16200000">
            <a:off x="5644039" y="4531089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 rot="10800000">
            <a:off x="8544522" y="2775187"/>
            <a:ext cx="556591" cy="352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60191" y="3086101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4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8681" y="759536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1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4522" y="3121407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4337" y="4313359"/>
            <a:ext cx="598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3 </a:t>
            </a:r>
            <a:endParaRPr lang="en-US" sz="44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502587"/>
      </p:ext>
    </p:extLst>
  </p:cSld>
  <p:clrMapOvr>
    <a:masterClrMapping/>
  </p:clrMapOvr>
  <p:transition spd="slow" advTm="642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" grpId="0" animBg="1"/>
      <p:bldP spid="3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317101" y="1444983"/>
            <a:ext cx="5029200" cy="2741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291" y="5034292"/>
            <a:ext cx="9804399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4 </a:t>
            </a:r>
            <a:r>
              <a:rPr lang="en-US" sz="28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trong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có 2 cạnh dài bằng nhau, 2 cạnh ngắn bằng </a:t>
            </a:r>
            <a:r>
              <a:rPr lang="en-US" sz="28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nhau, 4 góc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lăn được.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2725" y="1411202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17101" y="3996871"/>
            <a:ext cx="5043575" cy="223505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1997682" y="2713380"/>
            <a:ext cx="2786155" cy="204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6850813" y="2691109"/>
            <a:ext cx="2786155" cy="2048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3493169" y="3608274"/>
            <a:ext cx="388596" cy="411508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6200000">
            <a:off x="7727053" y="3596819"/>
            <a:ext cx="388596" cy="411508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rot="10800000">
            <a:off x="7752884" y="1611796"/>
            <a:ext cx="388596" cy="411508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5400000">
            <a:off x="3507543" y="1605291"/>
            <a:ext cx="388596" cy="411508"/>
          </a:xfrm>
          <a:prstGeom prst="rtTriangl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1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033">
        <p14:prism/>
      </p:transition>
    </mc:Choice>
    <mc:Fallback xmlns="">
      <p:transition spd="slow" advTm="31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21752" y="3017521"/>
            <a:ext cx="3882213" cy="211612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5400000">
            <a:off x="6355576" y="2266846"/>
            <a:ext cx="3513850" cy="221975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6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"/>
    </mc:Choice>
    <mc:Fallback xmlns="">
      <p:transition spd="slow" advTm="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1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3.6|2.1|2.5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6.wav"/>
  <p:tag name="PPSNARRATION" val="6,615582300,C:\Documents and Settings\PhongLan\Desktop\Giao an E-Learning Phan biet hinh tron hinh vuong\PHÂN BIỆT HÌNH TRÒN, VUÔNG, TAM GIÁC, CHỮ NHẬT  da sua\Media.ppcx"/>
  <p:tag name="TIMING" val="|0.7|1.8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  <p:tag name="TIMING" val="|1.5|1|3.4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|0.9|1.3|7.9|0.8|0.8|5.5|0.5|0.6|8.5|0.6|8.6|0.5|0.5|8.6|0.5|8.1|0.6|8.3|0.6|0.5|9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6|2.5|2.7|4.9|9.1|4.5|1.3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  <p:tag name="TIMING" val="|0.4|8.1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6|2.7|2.6|5.2|8.7|1.6|7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7|4.1|3.3|8.4|7.7|1.1|1.3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6.wav"/>
  <p:tag name="PPSNARRATION" val="6,615582300,C:\Documents and Settings\PhongLan\Desktop\Giao an E-Learning Phan biet hinh tron hinh vuong\PHÂN BIỆT HÌNH TRÒN, VUÔNG, TAM GIÁC, CHỮ NHẬT  da sua\Media.ppcx"/>
  <p:tag name="TIMING" val="|0.5|7.8|2.6|18.6|1.7|7.3|1.3|1.3|1.4|7.7|8|4.8|1.1|1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.2|2.3|2.6|2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4|2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  <p:tag name="TIMING" val="|4.3|2.5|2|2.2|2.2|2.2|2.2|7.9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  <p:tag name="TIMING" val="|3.2|21.8|6.1|1|1.1|1.1|4.8|2.4|3.3|7.4|5.2|1.1|1.3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5.8|4.1|2.1|2.9|2.6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5063</TotalTime>
  <Words>339</Words>
  <Application>Microsoft Office PowerPoint</Application>
  <PresentationFormat>Custom</PresentationFormat>
  <Paragraphs>60</Paragraphs>
  <Slides>24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Xuan Hien</dc:creator>
  <cp:lastModifiedBy>Admin</cp:lastModifiedBy>
  <cp:revision>633</cp:revision>
  <dcterms:created xsi:type="dcterms:W3CDTF">2021-02-16T14:56:49Z</dcterms:created>
  <dcterms:modified xsi:type="dcterms:W3CDTF">2023-08-09T16:32:05Z</dcterms:modified>
</cp:coreProperties>
</file>