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72" r:id="rId2"/>
    <p:sldId id="275" r:id="rId3"/>
    <p:sldId id="276" r:id="rId4"/>
    <p:sldId id="277" r:id="rId5"/>
    <p:sldId id="274" r:id="rId6"/>
    <p:sldId id="278" r:id="rId7"/>
    <p:sldId id="266" r:id="rId8"/>
    <p:sldId id="267" r:id="rId9"/>
    <p:sldId id="268" r:id="rId10"/>
    <p:sldId id="280" r:id="rId11"/>
    <p:sldId id="269" r:id="rId12"/>
    <p:sldId id="270" r:id="rId13"/>
    <p:sldId id="271" r:id="rId14"/>
    <p:sldId id="282" r:id="rId15"/>
    <p:sldId id="281" r:id="rId16"/>
    <p:sldId id="265" r:id="rId17"/>
    <p:sldId id="257" r:id="rId18"/>
    <p:sldId id="261" r:id="rId19"/>
    <p:sldId id="259" r:id="rId20"/>
    <p:sldId id="260" r:id="rId21"/>
    <p:sldId id="273" r:id="rId22"/>
  </p:sldIdLst>
  <p:sldSz cx="12192000" cy="6858000"/>
  <p:notesSz cx="6735763" cy="9866313"/>
  <p:embeddedFontLs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Tahoma" panose="020B0604030504040204" pitchFamily="34" charset="0"/>
      <p:regular r:id="rId30"/>
      <p:bold r:id="rId3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FFCC00"/>
    <a:srgbClr val="63F53B"/>
    <a:srgbClr val="00FF00"/>
    <a:srgbClr val="FFFF00"/>
    <a:srgbClr val="00B050"/>
    <a:srgbClr val="FF0066"/>
    <a:srgbClr val="5B9BD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12" autoAdjust="0"/>
    <p:restoredTop sz="94660"/>
  </p:normalViewPr>
  <p:slideViewPr>
    <p:cSldViewPr snapToGrid="0">
      <p:cViewPr varScale="1">
        <p:scale>
          <a:sx n="100" d="100"/>
          <a:sy n="100" d="100"/>
        </p:scale>
        <p:origin x="84"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708" name="Rectangle 2"/>
          <p:cNvSpPr>
            <a:spLocks noGrp="1" noChangeArrowheads="1"/>
          </p:cNvSpPr>
          <p:nvPr>
            <p:ph type="hdr" sz="quarter"/>
          </p:nvPr>
        </p:nvSpPr>
        <p:spPr bwMode="auto">
          <a:xfrm>
            <a:off x="3" y="1"/>
            <a:ext cx="3021738" cy="553268"/>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709" name="Rectangle 3"/>
          <p:cNvSpPr>
            <a:spLocks noGrp="1" noChangeArrowheads="1"/>
          </p:cNvSpPr>
          <p:nvPr>
            <p:ph type="dt" idx="1"/>
          </p:nvPr>
        </p:nvSpPr>
        <p:spPr bwMode="auto">
          <a:xfrm>
            <a:off x="3949467" y="1"/>
            <a:ext cx="3021738" cy="553268"/>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710" name="Rectangle 4"/>
          <p:cNvSpPr>
            <a:spLocks noGrp="1" noRot="1" noChangeAspect="1" noChangeArrowheads="1" noTextEdit="1"/>
          </p:cNvSpPr>
          <p:nvPr>
            <p:ph type="sldImg" idx="2"/>
          </p:nvPr>
        </p:nvSpPr>
        <p:spPr bwMode="auto">
          <a:xfrm>
            <a:off x="-195263" y="827088"/>
            <a:ext cx="7362826" cy="4141787"/>
          </a:xfrm>
          <a:prstGeom prst="rect">
            <a:avLst/>
          </a:prstGeom>
          <a:noFill/>
          <a:ln w="9525">
            <a:solidFill>
              <a:srgbClr val="000000"/>
            </a:solidFill>
            <a:miter lim="800000"/>
            <a:headEnd/>
            <a:tailEnd/>
          </a:ln>
          <a:effectLst/>
        </p:spPr>
      </p:sp>
      <p:sp>
        <p:nvSpPr>
          <p:cNvPr id="1048711" name="Rectangle 5"/>
          <p:cNvSpPr>
            <a:spLocks noGrp="1" noChangeArrowheads="1"/>
          </p:cNvSpPr>
          <p:nvPr>
            <p:ph type="body" sz="quarter" idx="3"/>
          </p:nvPr>
        </p:nvSpPr>
        <p:spPr bwMode="auto">
          <a:xfrm>
            <a:off x="696966" y="5246620"/>
            <a:ext cx="5578833" cy="496912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12" name="Rectangle 6"/>
          <p:cNvSpPr>
            <a:spLocks noGrp="1" noChangeArrowheads="1"/>
          </p:cNvSpPr>
          <p:nvPr>
            <p:ph type="ftr" sz="quarter" idx="4"/>
          </p:nvPr>
        </p:nvSpPr>
        <p:spPr bwMode="auto">
          <a:xfrm>
            <a:off x="3" y="10488098"/>
            <a:ext cx="3021738" cy="553267"/>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713" name="Rectangle 7"/>
          <p:cNvSpPr>
            <a:spLocks noGrp="1" noChangeArrowheads="1"/>
          </p:cNvSpPr>
          <p:nvPr>
            <p:ph type="sldNum" sz="quarter" idx="5"/>
          </p:nvPr>
        </p:nvSpPr>
        <p:spPr bwMode="auto">
          <a:xfrm>
            <a:off x="3949467" y="10488098"/>
            <a:ext cx="3021738" cy="553267"/>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16031908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655"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1048656"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1048657" name="Date Placeholder 3"/>
          <p:cNvSpPr>
            <a:spLocks noGrp="1"/>
          </p:cNvSpPr>
          <p:nvPr>
            <p:ph type="dt" sz="half" idx="10"/>
          </p:nvPr>
        </p:nvSpPr>
        <p:spPr/>
        <p:txBody>
          <a:bodyPr/>
          <a:lstStyle/>
          <a:p>
            <a:fld id="{DBA32C21-FD13-4697-ADCD-F9E33DDFF06F}" type="datetimeFigureOut">
              <a:rPr lang="vi-VN" smtClean="0"/>
              <a:t>09/08/2023</a:t>
            </a:fld>
            <a:endParaRPr lang="vi-VN"/>
          </a:p>
        </p:txBody>
      </p:sp>
      <p:sp>
        <p:nvSpPr>
          <p:cNvPr id="1048658" name="Footer Placeholder 4"/>
          <p:cNvSpPr>
            <a:spLocks noGrp="1"/>
          </p:cNvSpPr>
          <p:nvPr>
            <p:ph type="ftr" sz="quarter" idx="11"/>
          </p:nvPr>
        </p:nvSpPr>
        <p:spPr/>
        <p:txBody>
          <a:bodyPr/>
          <a:lstStyle/>
          <a:p>
            <a:endParaRPr lang="vi-VN"/>
          </a:p>
        </p:txBody>
      </p:sp>
      <p:sp>
        <p:nvSpPr>
          <p:cNvPr id="104865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75" name="Title 1"/>
          <p:cNvSpPr>
            <a:spLocks noGrp="1"/>
          </p:cNvSpPr>
          <p:nvPr>
            <p:ph type="title"/>
          </p:nvPr>
        </p:nvSpPr>
        <p:spPr/>
        <p:txBody>
          <a:bodyPr/>
          <a:lstStyle/>
          <a:p>
            <a:r>
              <a:rPr lang="en-US" smtClean="0"/>
              <a:t>Click to edit Master title style</a:t>
            </a:r>
            <a:endParaRPr lang="vi-VN"/>
          </a:p>
        </p:txBody>
      </p:sp>
      <p:sp>
        <p:nvSpPr>
          <p:cNvPr id="1048676"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77" name="Date Placeholder 3"/>
          <p:cNvSpPr>
            <a:spLocks noGrp="1"/>
          </p:cNvSpPr>
          <p:nvPr>
            <p:ph type="dt" sz="half" idx="10"/>
          </p:nvPr>
        </p:nvSpPr>
        <p:spPr/>
        <p:txBody>
          <a:bodyPr/>
          <a:lstStyle/>
          <a:p>
            <a:fld id="{DBA32C21-FD13-4697-ADCD-F9E33DDFF06F}" type="datetimeFigureOut">
              <a:rPr lang="vi-VN" smtClean="0"/>
              <a:t>09/08/2023</a:t>
            </a:fld>
            <a:endParaRPr lang="vi-VN"/>
          </a:p>
        </p:txBody>
      </p:sp>
      <p:sp>
        <p:nvSpPr>
          <p:cNvPr id="1048678" name="Footer Placeholder 4"/>
          <p:cNvSpPr>
            <a:spLocks noGrp="1"/>
          </p:cNvSpPr>
          <p:nvPr>
            <p:ph type="ftr" sz="quarter" idx="11"/>
          </p:nvPr>
        </p:nvSpPr>
        <p:spPr/>
        <p:txBody>
          <a:bodyPr/>
          <a:lstStyle/>
          <a:p>
            <a:endParaRPr lang="vi-VN"/>
          </a:p>
        </p:txBody>
      </p:sp>
      <p:sp>
        <p:nvSpPr>
          <p:cNvPr id="1048679"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64"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1048665"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66" name="Date Placeholder 3"/>
          <p:cNvSpPr>
            <a:spLocks noGrp="1"/>
          </p:cNvSpPr>
          <p:nvPr>
            <p:ph type="dt" sz="half" idx="10"/>
          </p:nvPr>
        </p:nvSpPr>
        <p:spPr/>
        <p:txBody>
          <a:bodyPr/>
          <a:lstStyle/>
          <a:p>
            <a:fld id="{DBA32C21-FD13-4697-ADCD-F9E33DDFF06F}" type="datetimeFigureOut">
              <a:rPr lang="vi-VN" smtClean="0"/>
              <a:t>09/08/2023</a:t>
            </a:fld>
            <a:endParaRPr lang="vi-VN"/>
          </a:p>
        </p:txBody>
      </p:sp>
      <p:sp>
        <p:nvSpPr>
          <p:cNvPr id="1048667" name="Footer Placeholder 4"/>
          <p:cNvSpPr>
            <a:spLocks noGrp="1"/>
          </p:cNvSpPr>
          <p:nvPr>
            <p:ph type="ftr" sz="quarter" idx="11"/>
          </p:nvPr>
        </p:nvSpPr>
        <p:spPr/>
        <p:txBody>
          <a:bodyPr/>
          <a:lstStyle/>
          <a:p>
            <a:endParaRPr lang="vi-VN"/>
          </a:p>
        </p:txBody>
      </p:sp>
      <p:sp>
        <p:nvSpPr>
          <p:cNvPr id="1048668"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81" name="Title 1"/>
          <p:cNvSpPr>
            <a:spLocks noGrp="1"/>
          </p:cNvSpPr>
          <p:nvPr>
            <p:ph type="title"/>
          </p:nvPr>
        </p:nvSpPr>
        <p:spPr/>
        <p:txBody>
          <a:bodyPr/>
          <a:lstStyle/>
          <a:p>
            <a:r>
              <a:rPr lang="en-US" smtClean="0"/>
              <a:t>Click to edit Master title style</a:t>
            </a:r>
            <a:endParaRPr lang="vi-VN"/>
          </a:p>
        </p:txBody>
      </p:sp>
      <p:sp>
        <p:nvSpPr>
          <p:cNvPr id="1048582"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583" name="Date Placeholder 3"/>
          <p:cNvSpPr>
            <a:spLocks noGrp="1"/>
          </p:cNvSpPr>
          <p:nvPr>
            <p:ph type="dt" sz="half" idx="10"/>
          </p:nvPr>
        </p:nvSpPr>
        <p:spPr/>
        <p:txBody>
          <a:bodyPr/>
          <a:lstStyle/>
          <a:p>
            <a:fld id="{DBA32C21-FD13-4697-ADCD-F9E33DDFF06F}" type="datetimeFigureOut">
              <a:rPr lang="vi-VN" smtClean="0"/>
              <a:t>09/08/2023</a:t>
            </a:fld>
            <a:endParaRPr lang="vi-VN"/>
          </a:p>
        </p:txBody>
      </p:sp>
      <p:sp>
        <p:nvSpPr>
          <p:cNvPr id="1048584" name="Footer Placeholder 4"/>
          <p:cNvSpPr>
            <a:spLocks noGrp="1"/>
          </p:cNvSpPr>
          <p:nvPr>
            <p:ph type="ftr" sz="quarter" idx="11"/>
          </p:nvPr>
        </p:nvSpPr>
        <p:spPr/>
        <p:txBody>
          <a:bodyPr/>
          <a:lstStyle/>
          <a:p>
            <a:endParaRPr lang="vi-VN"/>
          </a:p>
        </p:txBody>
      </p:sp>
      <p:sp>
        <p:nvSpPr>
          <p:cNvPr id="1048585"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80"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1048681"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1048682" name="Date Placeholder 3"/>
          <p:cNvSpPr>
            <a:spLocks noGrp="1"/>
          </p:cNvSpPr>
          <p:nvPr>
            <p:ph type="dt" sz="half" idx="10"/>
          </p:nvPr>
        </p:nvSpPr>
        <p:spPr/>
        <p:txBody>
          <a:bodyPr/>
          <a:lstStyle/>
          <a:p>
            <a:fld id="{DBA32C21-FD13-4697-ADCD-F9E33DDFF06F}" type="datetimeFigureOut">
              <a:rPr lang="vi-VN" smtClean="0"/>
              <a:t>09/08/2023</a:t>
            </a:fld>
            <a:endParaRPr lang="vi-VN"/>
          </a:p>
        </p:txBody>
      </p:sp>
      <p:sp>
        <p:nvSpPr>
          <p:cNvPr id="1048683" name="Footer Placeholder 4"/>
          <p:cNvSpPr>
            <a:spLocks noGrp="1"/>
          </p:cNvSpPr>
          <p:nvPr>
            <p:ph type="ftr" sz="quarter" idx="11"/>
          </p:nvPr>
        </p:nvSpPr>
        <p:spPr/>
        <p:txBody>
          <a:bodyPr/>
          <a:lstStyle/>
          <a:p>
            <a:endParaRPr lang="vi-VN"/>
          </a:p>
        </p:txBody>
      </p:sp>
      <p:sp>
        <p:nvSpPr>
          <p:cNvPr id="1048684"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85" name="Title 1"/>
          <p:cNvSpPr>
            <a:spLocks noGrp="1"/>
          </p:cNvSpPr>
          <p:nvPr>
            <p:ph type="title"/>
          </p:nvPr>
        </p:nvSpPr>
        <p:spPr/>
        <p:txBody>
          <a:bodyPr/>
          <a:lstStyle/>
          <a:p>
            <a:r>
              <a:rPr lang="en-US" smtClean="0"/>
              <a:t>Click to edit Master title style</a:t>
            </a:r>
            <a:endParaRPr lang="vi-VN"/>
          </a:p>
        </p:txBody>
      </p:sp>
      <p:sp>
        <p:nvSpPr>
          <p:cNvPr id="1048686"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87"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88" name="Date Placeholder 4"/>
          <p:cNvSpPr>
            <a:spLocks noGrp="1"/>
          </p:cNvSpPr>
          <p:nvPr>
            <p:ph type="dt" sz="half" idx="10"/>
          </p:nvPr>
        </p:nvSpPr>
        <p:spPr/>
        <p:txBody>
          <a:bodyPr/>
          <a:lstStyle/>
          <a:p>
            <a:fld id="{DBA32C21-FD13-4697-ADCD-F9E33DDFF06F}" type="datetimeFigureOut">
              <a:rPr lang="vi-VN" smtClean="0"/>
              <a:t>09/08/2023</a:t>
            </a:fld>
            <a:endParaRPr lang="vi-VN"/>
          </a:p>
        </p:txBody>
      </p:sp>
      <p:sp>
        <p:nvSpPr>
          <p:cNvPr id="1048689" name="Footer Placeholder 5"/>
          <p:cNvSpPr>
            <a:spLocks noGrp="1"/>
          </p:cNvSpPr>
          <p:nvPr>
            <p:ph type="ftr" sz="quarter" idx="11"/>
          </p:nvPr>
        </p:nvSpPr>
        <p:spPr/>
        <p:txBody>
          <a:bodyPr/>
          <a:lstStyle/>
          <a:p>
            <a:endParaRPr lang="vi-VN"/>
          </a:p>
        </p:txBody>
      </p:sp>
      <p:sp>
        <p:nvSpPr>
          <p:cNvPr id="1048690"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91"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1048692"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693"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94"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695"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696" name="Date Placeholder 6"/>
          <p:cNvSpPr>
            <a:spLocks noGrp="1"/>
          </p:cNvSpPr>
          <p:nvPr>
            <p:ph type="dt" sz="half" idx="10"/>
          </p:nvPr>
        </p:nvSpPr>
        <p:spPr/>
        <p:txBody>
          <a:bodyPr/>
          <a:lstStyle/>
          <a:p>
            <a:fld id="{DBA32C21-FD13-4697-ADCD-F9E33DDFF06F}" type="datetimeFigureOut">
              <a:rPr lang="vi-VN" smtClean="0"/>
              <a:t>09/08/2023</a:t>
            </a:fld>
            <a:endParaRPr lang="vi-VN"/>
          </a:p>
        </p:txBody>
      </p:sp>
      <p:sp>
        <p:nvSpPr>
          <p:cNvPr id="1048697" name="Footer Placeholder 7"/>
          <p:cNvSpPr>
            <a:spLocks noGrp="1"/>
          </p:cNvSpPr>
          <p:nvPr>
            <p:ph type="ftr" sz="quarter" idx="11"/>
          </p:nvPr>
        </p:nvSpPr>
        <p:spPr/>
        <p:txBody>
          <a:bodyPr/>
          <a:lstStyle/>
          <a:p>
            <a:endParaRPr lang="vi-VN"/>
          </a:p>
        </p:txBody>
      </p:sp>
      <p:sp>
        <p:nvSpPr>
          <p:cNvPr id="1048698"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60" name="Title 1"/>
          <p:cNvSpPr>
            <a:spLocks noGrp="1"/>
          </p:cNvSpPr>
          <p:nvPr>
            <p:ph type="title"/>
          </p:nvPr>
        </p:nvSpPr>
        <p:spPr/>
        <p:txBody>
          <a:bodyPr/>
          <a:lstStyle/>
          <a:p>
            <a:r>
              <a:rPr lang="en-US" smtClean="0"/>
              <a:t>Click to edit Master title style</a:t>
            </a:r>
            <a:endParaRPr lang="vi-VN"/>
          </a:p>
        </p:txBody>
      </p:sp>
      <p:sp>
        <p:nvSpPr>
          <p:cNvPr id="1048661" name="Date Placeholder 2"/>
          <p:cNvSpPr>
            <a:spLocks noGrp="1"/>
          </p:cNvSpPr>
          <p:nvPr>
            <p:ph type="dt" sz="half" idx="10"/>
          </p:nvPr>
        </p:nvSpPr>
        <p:spPr/>
        <p:txBody>
          <a:bodyPr/>
          <a:lstStyle/>
          <a:p>
            <a:fld id="{DBA32C21-FD13-4697-ADCD-F9E33DDFF06F}" type="datetimeFigureOut">
              <a:rPr lang="vi-VN" smtClean="0"/>
              <a:t>09/08/2023</a:t>
            </a:fld>
            <a:endParaRPr lang="vi-VN"/>
          </a:p>
        </p:txBody>
      </p:sp>
      <p:sp>
        <p:nvSpPr>
          <p:cNvPr id="1048662" name="Footer Placeholder 3"/>
          <p:cNvSpPr>
            <a:spLocks noGrp="1"/>
          </p:cNvSpPr>
          <p:nvPr>
            <p:ph type="ftr" sz="quarter" idx="11"/>
          </p:nvPr>
        </p:nvSpPr>
        <p:spPr/>
        <p:txBody>
          <a:bodyPr/>
          <a:lstStyle/>
          <a:p>
            <a:endParaRPr lang="vi-VN"/>
          </a:p>
        </p:txBody>
      </p:sp>
      <p:sp>
        <p:nvSpPr>
          <p:cNvPr id="1048663"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99" name="Date Placeholder 1"/>
          <p:cNvSpPr>
            <a:spLocks noGrp="1"/>
          </p:cNvSpPr>
          <p:nvPr>
            <p:ph type="dt" sz="half" idx="10"/>
          </p:nvPr>
        </p:nvSpPr>
        <p:spPr/>
        <p:txBody>
          <a:bodyPr/>
          <a:lstStyle/>
          <a:p>
            <a:fld id="{DBA32C21-FD13-4697-ADCD-F9E33DDFF06F}" type="datetimeFigureOut">
              <a:rPr lang="vi-VN" smtClean="0"/>
              <a:t>09/08/2023</a:t>
            </a:fld>
            <a:endParaRPr lang="vi-VN"/>
          </a:p>
        </p:txBody>
      </p:sp>
      <p:sp>
        <p:nvSpPr>
          <p:cNvPr id="1048700" name="Footer Placeholder 2"/>
          <p:cNvSpPr>
            <a:spLocks noGrp="1"/>
          </p:cNvSpPr>
          <p:nvPr>
            <p:ph type="ftr" sz="quarter" idx="11"/>
          </p:nvPr>
        </p:nvSpPr>
        <p:spPr/>
        <p:txBody>
          <a:bodyPr/>
          <a:lstStyle/>
          <a:p>
            <a:endParaRPr lang="vi-VN"/>
          </a:p>
        </p:txBody>
      </p:sp>
      <p:sp>
        <p:nvSpPr>
          <p:cNvPr id="1048701"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70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104870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70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705" name="Date Placeholder 4"/>
          <p:cNvSpPr>
            <a:spLocks noGrp="1"/>
          </p:cNvSpPr>
          <p:nvPr>
            <p:ph type="dt" sz="half" idx="10"/>
          </p:nvPr>
        </p:nvSpPr>
        <p:spPr/>
        <p:txBody>
          <a:bodyPr/>
          <a:lstStyle/>
          <a:p>
            <a:fld id="{DBA32C21-FD13-4697-ADCD-F9E33DDFF06F}" type="datetimeFigureOut">
              <a:rPr lang="vi-VN" smtClean="0"/>
              <a:t>09/08/2023</a:t>
            </a:fld>
            <a:endParaRPr lang="vi-VN"/>
          </a:p>
        </p:txBody>
      </p:sp>
      <p:sp>
        <p:nvSpPr>
          <p:cNvPr id="1048706" name="Footer Placeholder 5"/>
          <p:cNvSpPr>
            <a:spLocks noGrp="1"/>
          </p:cNvSpPr>
          <p:nvPr>
            <p:ph type="ftr" sz="quarter" idx="11"/>
          </p:nvPr>
        </p:nvSpPr>
        <p:spPr/>
        <p:txBody>
          <a:bodyPr/>
          <a:lstStyle/>
          <a:p>
            <a:endParaRPr lang="vi-VN"/>
          </a:p>
        </p:txBody>
      </p:sp>
      <p:sp>
        <p:nvSpPr>
          <p:cNvPr id="104870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69"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1048670"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1048671"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672" name="Date Placeholder 4"/>
          <p:cNvSpPr>
            <a:spLocks noGrp="1"/>
          </p:cNvSpPr>
          <p:nvPr>
            <p:ph type="dt" sz="half" idx="10"/>
          </p:nvPr>
        </p:nvSpPr>
        <p:spPr/>
        <p:txBody>
          <a:bodyPr/>
          <a:lstStyle/>
          <a:p>
            <a:fld id="{DBA32C21-FD13-4697-ADCD-F9E33DDFF06F}" type="datetimeFigureOut">
              <a:rPr lang="vi-VN" smtClean="0"/>
              <a:t>09/08/2023</a:t>
            </a:fld>
            <a:endParaRPr lang="vi-VN"/>
          </a:p>
        </p:txBody>
      </p:sp>
      <p:sp>
        <p:nvSpPr>
          <p:cNvPr id="1048673" name="Footer Placeholder 5"/>
          <p:cNvSpPr>
            <a:spLocks noGrp="1"/>
          </p:cNvSpPr>
          <p:nvPr>
            <p:ph type="ftr" sz="quarter" idx="11"/>
          </p:nvPr>
        </p:nvSpPr>
        <p:spPr/>
        <p:txBody>
          <a:bodyPr/>
          <a:lstStyle/>
          <a:p>
            <a:endParaRPr lang="vi-VN"/>
          </a:p>
        </p:txBody>
      </p:sp>
      <p:sp>
        <p:nvSpPr>
          <p:cNvPr id="1048674"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09/08/2023</a:t>
            </a:fld>
            <a:endParaRPr lang="vi-VN"/>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17.xml"/><Relationship Id="rId18" Type="http://schemas.openxmlformats.org/officeDocument/2006/relationships/image" Target="../media/image20.png"/><Relationship Id="rId3" Type="http://schemas.microsoft.com/office/2007/relationships/media" Target="../media/media16.m4a"/><Relationship Id="rId21" Type="http://schemas.openxmlformats.org/officeDocument/2006/relationships/image" Target="../media/image23.png"/><Relationship Id="rId7" Type="http://schemas.openxmlformats.org/officeDocument/2006/relationships/image" Target="../media/image13.gif"/><Relationship Id="rId12" Type="http://schemas.openxmlformats.org/officeDocument/2006/relationships/image" Target="../media/image17.png"/><Relationship Id="rId17" Type="http://schemas.openxmlformats.org/officeDocument/2006/relationships/slide" Target="slide20.xml"/><Relationship Id="rId2" Type="http://schemas.openxmlformats.org/officeDocument/2006/relationships/audio" Target="../media/media15.wav"/><Relationship Id="rId16" Type="http://schemas.openxmlformats.org/officeDocument/2006/relationships/image" Target="../media/image19.png"/><Relationship Id="rId20" Type="http://schemas.openxmlformats.org/officeDocument/2006/relationships/image" Target="../media/image22.png"/><Relationship Id="rId1" Type="http://schemas.microsoft.com/office/2007/relationships/media" Target="../media/media15.wav"/><Relationship Id="rId6" Type="http://schemas.openxmlformats.org/officeDocument/2006/relationships/image" Target="../media/image12.png"/><Relationship Id="rId11" Type="http://schemas.openxmlformats.org/officeDocument/2006/relationships/slide" Target="slide18.xml"/><Relationship Id="rId5" Type="http://schemas.openxmlformats.org/officeDocument/2006/relationships/slideLayout" Target="../slideLayouts/slideLayout2.xml"/><Relationship Id="rId15" Type="http://schemas.openxmlformats.org/officeDocument/2006/relationships/slide" Target="slide19.xml"/><Relationship Id="rId23" Type="http://schemas.openxmlformats.org/officeDocument/2006/relationships/image" Target="../media/image3.png"/><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audio" Target="../media/media16.m4a"/><Relationship Id="rId9" Type="http://schemas.openxmlformats.org/officeDocument/2006/relationships/image" Target="../media/image15.gif"/><Relationship Id="rId14" Type="http://schemas.openxmlformats.org/officeDocument/2006/relationships/image" Target="../media/image18.png"/><Relationship Id="rId22"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5.gif"/><Relationship Id="rId5" Type="http://schemas.openxmlformats.org/officeDocument/2006/relationships/slide" Target="slide1.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5.gif"/><Relationship Id="rId5" Type="http://schemas.openxmlformats.org/officeDocument/2006/relationships/slide" Target="slide1.xm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slide" Target="slide1.xml"/><Relationship Id="rId5" Type="http://schemas.openxmlformats.org/officeDocument/2006/relationships/image" Target="../media/image25.gif"/><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slide" Target="slide1.xml"/><Relationship Id="rId5" Type="http://schemas.openxmlformats.org/officeDocument/2006/relationships/image" Target="../media/image25.gif"/><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9"/>
          <p:cNvSpPr txBox="1">
            <a:spLocks noChangeArrowheads="1"/>
          </p:cNvSpPr>
          <p:nvPr/>
        </p:nvSpPr>
        <p:spPr bwMode="auto">
          <a:xfrm>
            <a:off x="1944484" y="980696"/>
            <a:ext cx="83030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vi-VN" sz="2000" b="1" dirty="0" smtClean="0">
                <a:solidFill>
                  <a:srgbClr val="FF0000"/>
                </a:solidFill>
                <a:latin typeface="Times New Roman" pitchFamily="18" charset="0"/>
                <a:cs typeface="Times New Roman" pitchFamily="18" charset="0"/>
              </a:rPr>
              <a:t>UBND QUẬN LONG BIÊN</a:t>
            </a:r>
          </a:p>
          <a:p>
            <a:pPr algn="ctr"/>
            <a:r>
              <a:rPr lang="vi-VN" sz="2000" b="1" dirty="0" smtClean="0">
                <a:solidFill>
                  <a:srgbClr val="FF0000"/>
                </a:solidFill>
                <a:latin typeface="Times New Roman" pitchFamily="18" charset="0"/>
                <a:cs typeface="Times New Roman" pitchFamily="18" charset="0"/>
              </a:rPr>
              <a:t>TRƯỜNG MẦM NON NẮNG MAI</a:t>
            </a:r>
            <a:endParaRPr lang="en-US" sz="2000" b="1" dirty="0">
              <a:solidFill>
                <a:srgbClr val="FF0000"/>
              </a:solidFill>
              <a:latin typeface="Times New Roman" pitchFamily="18" charset="0"/>
              <a:cs typeface="Times New Roman" pitchFamily="18" charset="0"/>
            </a:endParaRPr>
          </a:p>
        </p:txBody>
      </p:sp>
      <p:sp>
        <p:nvSpPr>
          <p:cNvPr id="6" name="Text Box 15"/>
          <p:cNvSpPr txBox="1">
            <a:spLocks noChangeArrowheads="1"/>
          </p:cNvSpPr>
          <p:nvPr/>
        </p:nvSpPr>
        <p:spPr bwMode="auto">
          <a:xfrm>
            <a:off x="2610197" y="1840994"/>
            <a:ext cx="719882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Lĩnh</a:t>
            </a:r>
            <a:r>
              <a:rPr lang="en-US" altLang="en-US" sz="3200" b="1" dirty="0" smtClean="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vực</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phát</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triển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nhận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thức</a:t>
            </a:r>
            <a:endParaRPr lang="en-US" altLang="en-US" sz="3200" b="1" dirty="0">
              <a:solidFill>
                <a:srgbClr val="0000FF"/>
              </a:solidFill>
              <a:latin typeface="Times New Roman" pitchFamily="18" charset="0"/>
              <a:cs typeface="Times New Roman" pitchFamily="18" charset="0"/>
            </a:endParaRPr>
          </a:p>
          <a:p>
            <a:pPr eaLnBrk="1" hangingPunct="1">
              <a:spcBef>
                <a:spcPct val="50000"/>
              </a:spcBef>
            </a:pPr>
            <a:r>
              <a:rPr lang="vi-VN"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Đề</a:t>
            </a:r>
            <a:r>
              <a:rPr lang="en-US" altLang="en-US" sz="2400" b="1" dirty="0" smtClean="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tài</a:t>
            </a:r>
            <a:r>
              <a:rPr lang="en-US" altLang="en-US" sz="2400" b="1" dirty="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Nhận</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biết</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phân</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biệt</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quả</a:t>
            </a:r>
            <a:r>
              <a:rPr lang="en-US" altLang="en-US" sz="2400" b="1" dirty="0" smtClean="0">
                <a:solidFill>
                  <a:srgbClr val="0000FF"/>
                </a:solidFill>
                <a:latin typeface="Times New Roman" pitchFamily="18" charset="0"/>
                <a:cs typeface="Times New Roman" pitchFamily="18" charset="0"/>
              </a:rPr>
              <a:t> cam, </a:t>
            </a:r>
            <a:r>
              <a:rPr lang="en-US" altLang="en-US" sz="2400" b="1" dirty="0" err="1" smtClean="0">
                <a:solidFill>
                  <a:srgbClr val="0000FF"/>
                </a:solidFill>
                <a:latin typeface="Times New Roman" pitchFamily="18" charset="0"/>
                <a:cs typeface="Times New Roman" pitchFamily="18" charset="0"/>
              </a:rPr>
              <a:t>quả</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chuối</a:t>
            </a:r>
            <a:endParaRPr lang="en-US" altLang="en-US" sz="2400" b="1" dirty="0">
              <a:solidFill>
                <a:srgbClr val="0000FF"/>
              </a:solidFill>
              <a:latin typeface="Times New Roman" pitchFamily="18" charset="0"/>
              <a:cs typeface="Times New Roman" pitchFamily="18" charset="0"/>
            </a:endParaRPr>
          </a:p>
          <a:p>
            <a:pPr eaLnBrk="1" hangingPunct="1">
              <a:spcBef>
                <a:spcPct val="50000"/>
              </a:spcBef>
            </a:pPr>
            <a:r>
              <a:rPr lang="vi-VN"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Lứa</a:t>
            </a:r>
            <a:r>
              <a:rPr lang="en-US" altLang="en-US" sz="2400" b="1" dirty="0" smtClean="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tuổi</a:t>
            </a:r>
            <a:r>
              <a:rPr lang="en-US" altLang="en-US" sz="2400" b="1" dirty="0">
                <a:solidFill>
                  <a:srgbClr val="0000FF"/>
                </a:solidFill>
                <a:latin typeface="Times New Roman" pitchFamily="18" charset="0"/>
                <a:cs typeface="Times New Roman" pitchFamily="18" charset="0"/>
              </a:rPr>
              <a:t>: </a:t>
            </a:r>
            <a:r>
              <a:rPr lang="en-US" altLang="en-US" sz="2400" b="1" dirty="0" smtClean="0">
                <a:solidFill>
                  <a:srgbClr val="0000FF"/>
                </a:solidFill>
                <a:latin typeface="Times New Roman" pitchFamily="18" charset="0"/>
                <a:cs typeface="Times New Roman" pitchFamily="18" charset="0"/>
              </a:rPr>
              <a:t>24-36 </a:t>
            </a:r>
            <a:r>
              <a:rPr lang="en-US" altLang="en-US" sz="2400" b="1" dirty="0" err="1" smtClean="0">
                <a:solidFill>
                  <a:srgbClr val="0000FF"/>
                </a:solidFill>
                <a:latin typeface="Times New Roman" pitchFamily="18" charset="0"/>
                <a:cs typeface="Times New Roman" pitchFamily="18" charset="0"/>
              </a:rPr>
              <a:t>tháng</a:t>
            </a:r>
            <a:endParaRPr lang="en-US" altLang="en-US" sz="2400" b="1" dirty="0">
              <a:solidFill>
                <a:srgbClr val="0000FF"/>
              </a:solidFill>
              <a:latin typeface="Times New Roman" pitchFamily="18" charset="0"/>
              <a:cs typeface="Times New Roman" pitchFamily="18" charset="0"/>
            </a:endParaRPr>
          </a:p>
        </p:txBody>
      </p:sp>
      <p:sp>
        <p:nvSpPr>
          <p:cNvPr id="9" name="TextBox 8"/>
          <p:cNvSpPr txBox="1"/>
          <p:nvPr/>
        </p:nvSpPr>
        <p:spPr>
          <a:xfrm>
            <a:off x="2810434" y="3429001"/>
            <a:ext cx="6499821" cy="584775"/>
          </a:xfrm>
          <a:prstGeom prst="rect">
            <a:avLst/>
          </a:prstGeom>
          <a:noFill/>
        </p:spPr>
        <p:txBody>
          <a:bodyPr wrap="square" rtlCol="0">
            <a:spAutoFit/>
          </a:bodyPr>
          <a:lstStyle/>
          <a:p>
            <a:pPr>
              <a:spcBef>
                <a:spcPct val="50000"/>
              </a:spcBef>
            </a:pPr>
            <a:r>
              <a:rPr lang="vi-VN" altLang="en-US" sz="32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Giáo</a:t>
            </a:r>
            <a:r>
              <a:rPr lang="en-US" altLang="en-US" sz="2400" b="1" dirty="0" smtClean="0">
                <a:solidFill>
                  <a:srgbClr val="0000FF"/>
                </a:solidFill>
                <a:latin typeface="Times New Roman" pitchFamily="18" charset="0"/>
                <a:cs typeface="Times New Roman" pitchFamily="18" charset="0"/>
              </a:rPr>
              <a:t> </a:t>
            </a:r>
            <a:r>
              <a:rPr lang="en-US" altLang="en-US" sz="2400" b="1" dirty="0" err="1">
                <a:solidFill>
                  <a:srgbClr val="0000FF"/>
                </a:solidFill>
                <a:latin typeface="Times New Roman" pitchFamily="18" charset="0"/>
                <a:cs typeface="Times New Roman" pitchFamily="18" charset="0"/>
              </a:rPr>
              <a:t>viên</a:t>
            </a:r>
            <a:r>
              <a:rPr lang="en-US" altLang="en-US" sz="2400" b="1" dirty="0" smtClean="0">
                <a:solidFill>
                  <a:srgbClr val="0000FF"/>
                </a:solidFill>
                <a:latin typeface="Times New Roman" pitchFamily="18" charset="0"/>
                <a:cs typeface="Times New Roman" pitchFamily="18" charset="0"/>
              </a:rPr>
              <a:t>:</a:t>
            </a:r>
            <a:r>
              <a:rPr lang="vi-VN" altLang="en-US" sz="2400" b="1" dirty="0" smtClean="0">
                <a:solidFill>
                  <a:srgbClr val="0000FF"/>
                </a:solidFill>
                <a:latin typeface="Times New Roman" pitchFamily="18" charset="0"/>
                <a:cs typeface="Times New Roman" pitchFamily="18" charset="0"/>
              </a:rPr>
              <a:t> Đặng Ánh Tuyết</a:t>
            </a:r>
            <a:endParaRPr lang="vi-VN" sz="2400" dirty="0"/>
          </a:p>
        </p:txBody>
      </p:sp>
      <p:sp>
        <p:nvSpPr>
          <p:cNvPr id="10" name="TextBox 9"/>
          <p:cNvSpPr txBox="1"/>
          <p:nvPr/>
        </p:nvSpPr>
        <p:spPr>
          <a:xfrm>
            <a:off x="4585447" y="6185648"/>
            <a:ext cx="2958750" cy="461665"/>
          </a:xfrm>
          <a:prstGeom prst="rect">
            <a:avLst/>
          </a:prstGeom>
          <a:noFill/>
        </p:spPr>
        <p:txBody>
          <a:bodyPr wrap="square" rtlCol="0">
            <a:spAutoFit/>
          </a:bodyPr>
          <a:lstStyle/>
          <a:p>
            <a:r>
              <a:rPr lang="en-US" sz="2400" dirty="0" err="1" smtClean="0">
                <a:solidFill>
                  <a:srgbClr val="0000FF"/>
                </a:solidFill>
              </a:rPr>
              <a:t>Năm</a:t>
            </a:r>
            <a:r>
              <a:rPr lang="en-US" sz="2400" dirty="0" smtClean="0">
                <a:solidFill>
                  <a:srgbClr val="0000FF"/>
                </a:solidFill>
              </a:rPr>
              <a:t> </a:t>
            </a:r>
            <a:r>
              <a:rPr lang="en-US" sz="2400" dirty="0" err="1" smtClean="0">
                <a:solidFill>
                  <a:srgbClr val="0000FF"/>
                </a:solidFill>
              </a:rPr>
              <a:t>học</a:t>
            </a:r>
            <a:r>
              <a:rPr lang="en-US" sz="2400" dirty="0" smtClean="0">
                <a:solidFill>
                  <a:srgbClr val="0000FF"/>
                </a:solidFill>
              </a:rPr>
              <a:t> 2022-2023</a:t>
            </a:r>
            <a:endParaRPr lang="vi-VN" sz="2400" dirty="0">
              <a:solidFill>
                <a:srgbClr val="0000FF"/>
              </a:solidFill>
            </a:endParaRPr>
          </a:p>
        </p:txBody>
      </p:sp>
      <p:pic>
        <p:nvPicPr>
          <p:cNvPr id="4" name="FILE_1_135324_mfY5f.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5215" y="5690491"/>
            <a:ext cx="6096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741"/>
            <a:ext cx="1089212" cy="1088204"/>
          </a:xfrm>
          <a:prstGeom prst="rect">
            <a:avLst/>
          </a:prstGeom>
        </p:spPr>
      </p:pic>
    </p:spTree>
    <p:extLst>
      <p:ext uri="{BB962C8B-B14F-4D97-AF65-F5344CB8AC3E}">
        <p14:creationId xmlns:p14="http://schemas.microsoft.com/office/powerpoint/2010/main" val="140720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5309" fill="hold"/>
                                        <p:tgtEl>
                                          <p:spTgt spid="4"/>
                                        </p:tgtEl>
                                      </p:cBhvr>
                                    </p:cmd>
                                  </p:childTnLst>
                                </p:cTn>
                              </p:par>
                            </p:childTnLst>
                          </p:cTn>
                        </p:par>
                      </p:childTnLst>
                    </p:cTn>
                  </p:par>
                </p:childTnLst>
              </p:cTn>
              <p:nextCondLst>
                <p:cond evt="onClick" delay="0">
                  <p:tgtEl>
                    <p:spTgt spid="4"/>
                  </p:tgtEl>
                </p:cond>
              </p:nextCondLst>
            </p:seq>
            <p:audio>
              <p:cMediaNode vol="80000">
                <p:cTn id="30" fill="hold" display="0">
                  <p:stCondLst>
                    <p:cond delay="indefinite"/>
                  </p:stCondLst>
                  <p:endCondLst>
                    <p:cond evt="onStopAudio" delay="0">
                      <p:tgtEl>
                        <p:sldTgt/>
                      </p:tgtEl>
                    </p:cond>
                  </p:endCondLst>
                </p:cTn>
                <p:tgtEl>
                  <p:spTgt spid="4"/>
                </p:tgtEl>
              </p:cMediaNode>
            </p:audio>
          </p:childTnLst>
        </p:cTn>
      </p:par>
    </p:tnLst>
    <p:bldLst>
      <p:bldP spid="5" grpId="0"/>
      <p:bldP spid="6"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48000" y="1254913"/>
            <a:ext cx="6096000" cy="2554545"/>
          </a:xfrm>
          <a:prstGeom prst="rect">
            <a:avLst/>
          </a:prstGeom>
        </p:spPr>
        <p:txBody>
          <a:bodyPr>
            <a:spAutoFit/>
          </a:bodyPr>
          <a:lstStyle/>
          <a:p>
            <a:r>
              <a:rPr lang="vi-VN" sz="3200">
                <a:solidFill>
                  <a:srgbClr val="FF00FF"/>
                </a:solidFill>
              </a:rPr>
              <a:t> </a:t>
            </a:r>
            <a:r>
              <a:rPr lang="vi-VN" sz="3200" smtClean="0">
                <a:solidFill>
                  <a:srgbClr val="FF00FF"/>
                </a:solidFill>
              </a:rPr>
              <a:t>Đúng </a:t>
            </a:r>
            <a:r>
              <a:rPr lang="vi-VN" sz="3200">
                <a:solidFill>
                  <a:srgbClr val="FF00FF"/>
                </a:solidFill>
              </a:rPr>
              <a:t>rồi các con ạ! Quả chuối chín có màu vàng, rất thơm và ngọt. khi ăn chuối các con nhớ bóc vỏ và bỏ vỏ vào thùng rác sau khi ăn nhé.</a:t>
            </a:r>
          </a:p>
        </p:txBody>
      </p:sp>
      <p:pic>
        <p:nvPicPr>
          <p:cNvPr id="2" name="FILE_11_135325_XdU8V.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9578" y="5451764"/>
            <a:ext cx="609600" cy="609600"/>
          </a:xfrm>
          <a:prstGeom prst="rect">
            <a:avLst/>
          </a:prstGeom>
        </p:spPr>
      </p:pic>
    </p:spTree>
    <p:extLst>
      <p:ext uri="{BB962C8B-B14F-4D97-AF65-F5344CB8AC3E}">
        <p14:creationId xmlns:p14="http://schemas.microsoft.com/office/powerpoint/2010/main" val="3254368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549" y="345958"/>
            <a:ext cx="8192269" cy="6416211"/>
          </a:xfrm>
        </p:spPr>
      </p:pic>
      <p:sp>
        <p:nvSpPr>
          <p:cNvPr id="5" name="Oval Callout 4"/>
          <p:cNvSpPr/>
          <p:nvPr/>
        </p:nvSpPr>
        <p:spPr>
          <a:xfrm>
            <a:off x="7830590" y="0"/>
            <a:ext cx="4089861" cy="1995055"/>
          </a:xfrm>
          <a:prstGeom prst="wedgeEllipseCallout">
            <a:avLst>
              <a:gd name="adj1" fmla="val -48262"/>
              <a:gd name="adj2" fmla="val 106963"/>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Times New Roman" pitchFamily="18" charset="0"/>
                <a:cs typeface="Times New Roman" pitchFamily="18" charset="0"/>
              </a:rPr>
              <a:t>Đây là quả gì?</a:t>
            </a:r>
            <a:endParaRPr lang="vi-VN" sz="4800" b="1">
              <a:latin typeface="Times New Roman" pitchFamily="18" charset="0"/>
              <a:cs typeface="Times New Roman" pitchFamily="18" charset="0"/>
            </a:endParaRPr>
          </a:p>
        </p:txBody>
      </p:sp>
      <p:pic>
        <p:nvPicPr>
          <p:cNvPr id="2" name="FILE_12_135325_s9cq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79825" y="5252258"/>
            <a:ext cx="609600" cy="609600"/>
          </a:xfrm>
          <a:prstGeom prst="rect">
            <a:avLst/>
          </a:prstGeom>
        </p:spPr>
      </p:pic>
    </p:spTree>
    <p:extLst>
      <p:ext uri="{BB962C8B-B14F-4D97-AF65-F5344CB8AC3E}">
        <p14:creationId xmlns:p14="http://schemas.microsoft.com/office/powerpoint/2010/main" val="12313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368"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7838" t="22099" r="5448" b="22428"/>
          <a:stretch/>
        </p:blipFill>
        <p:spPr>
          <a:xfrm>
            <a:off x="2294313" y="515389"/>
            <a:ext cx="7728621" cy="5894709"/>
          </a:xfrm>
        </p:spPr>
      </p:pic>
      <p:sp>
        <p:nvSpPr>
          <p:cNvPr id="5" name="Rounded Rectangular Callout 4"/>
          <p:cNvSpPr/>
          <p:nvPr/>
        </p:nvSpPr>
        <p:spPr>
          <a:xfrm>
            <a:off x="9293629" y="465514"/>
            <a:ext cx="2576945" cy="1263533"/>
          </a:xfrm>
          <a:prstGeom prst="wedgeRoundRectCallout">
            <a:avLst>
              <a:gd name="adj1" fmla="val -81477"/>
              <a:gd name="adj2" fmla="val 154808"/>
              <a:gd name="adj3" fmla="val 16667"/>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Times New Roman" pitchFamily="18" charset="0"/>
                <a:cs typeface="Times New Roman" pitchFamily="18" charset="0"/>
              </a:rPr>
              <a:t>Quả gì đây?</a:t>
            </a:r>
            <a:endParaRPr lang="vi-VN" sz="4000" b="1">
              <a:latin typeface="Times New Roman" pitchFamily="18" charset="0"/>
              <a:cs typeface="Times New Roman" pitchFamily="18" charset="0"/>
            </a:endParaRPr>
          </a:p>
        </p:txBody>
      </p:sp>
      <p:pic>
        <p:nvPicPr>
          <p:cNvPr id="2" name="FILE_13_135325_m3Zu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9934" y="5019502"/>
            <a:ext cx="609600" cy="609600"/>
          </a:xfrm>
          <a:prstGeom prst="rect">
            <a:avLst/>
          </a:prstGeom>
        </p:spPr>
      </p:pic>
    </p:spTree>
    <p:extLst>
      <p:ext uri="{BB962C8B-B14F-4D97-AF65-F5344CB8AC3E}">
        <p14:creationId xmlns:p14="http://schemas.microsoft.com/office/powerpoint/2010/main" val="42072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0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12422" y="-642750"/>
            <a:ext cx="8246225" cy="8246225"/>
          </a:xfrm>
        </p:spPr>
      </p:pic>
      <p:sp>
        <p:nvSpPr>
          <p:cNvPr id="5" name="Cloud Callout 4"/>
          <p:cNvSpPr/>
          <p:nvPr/>
        </p:nvSpPr>
        <p:spPr>
          <a:xfrm>
            <a:off x="8611985" y="216129"/>
            <a:ext cx="3441469" cy="1862051"/>
          </a:xfrm>
          <a:prstGeom prst="cloudCallout">
            <a:avLst>
              <a:gd name="adj1" fmla="val -57400"/>
              <a:gd name="adj2" fmla="val 93750"/>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Times New Roman" pitchFamily="18" charset="0"/>
                <a:cs typeface="Times New Roman" pitchFamily="18" charset="0"/>
              </a:rPr>
              <a:t>Quả này màu gì?</a:t>
            </a:r>
            <a:endParaRPr lang="vi-VN" sz="4000" b="1">
              <a:latin typeface="Times New Roman" pitchFamily="18" charset="0"/>
              <a:cs typeface="Times New Roman" pitchFamily="18" charset="0"/>
            </a:endParaRPr>
          </a:p>
        </p:txBody>
      </p:sp>
      <p:pic>
        <p:nvPicPr>
          <p:cNvPr id="2" name="FILE_14_135325_j482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2829" y="5401887"/>
            <a:ext cx="609600" cy="609600"/>
          </a:xfrm>
          <a:prstGeom prst="rect">
            <a:avLst/>
          </a:prstGeom>
        </p:spPr>
      </p:pic>
    </p:spTree>
    <p:extLst>
      <p:ext uri="{BB962C8B-B14F-4D97-AF65-F5344CB8AC3E}">
        <p14:creationId xmlns:p14="http://schemas.microsoft.com/office/powerpoint/2010/main" val="70428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763"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7206" y="1072447"/>
            <a:ext cx="6096000" cy="3170099"/>
          </a:xfrm>
          <a:prstGeom prst="rect">
            <a:avLst/>
          </a:prstGeom>
        </p:spPr>
        <p:txBody>
          <a:bodyPr>
            <a:spAutoFit/>
          </a:bodyPr>
          <a:lstStyle/>
          <a:p>
            <a:r>
              <a:rPr lang="vi-VN" sz="2000">
                <a:solidFill>
                  <a:srgbClr val="FF00FF"/>
                </a:solidFill>
              </a:rPr>
              <a:t>Bên trong múi cam có những tép cam và có hạt đấy. Khi ăn cam các con nhớ bỏ vỏ cam và hạt vào thùng rác nhé!</a:t>
            </a:r>
          </a:p>
          <a:p>
            <a:r>
              <a:rPr lang="vi-VN" sz="2000" smtClean="0">
                <a:solidFill>
                  <a:srgbClr val="FF00FF"/>
                </a:solidFill>
              </a:rPr>
              <a:t>Các </a:t>
            </a:r>
            <a:r>
              <a:rPr lang="vi-VN" sz="2000">
                <a:solidFill>
                  <a:srgbClr val="FF00FF"/>
                </a:solidFill>
              </a:rPr>
              <a:t>con được ăn cam bao giờ chưa?</a:t>
            </a:r>
          </a:p>
          <a:p>
            <a:r>
              <a:rPr lang="vi-VN" sz="2000" smtClean="0">
                <a:solidFill>
                  <a:srgbClr val="FF00FF"/>
                </a:solidFill>
              </a:rPr>
              <a:t>-</a:t>
            </a:r>
            <a:r>
              <a:rPr lang="vi-VN" sz="2000">
                <a:solidFill>
                  <a:srgbClr val="FF00FF"/>
                </a:solidFill>
              </a:rPr>
              <a:t>Ăn cam con thấy có vị gì?</a:t>
            </a:r>
          </a:p>
          <a:p>
            <a:r>
              <a:rPr lang="vi-VN" sz="2000" smtClean="0">
                <a:solidFill>
                  <a:srgbClr val="FF00FF"/>
                </a:solidFill>
              </a:rPr>
              <a:t>+ </a:t>
            </a:r>
            <a:r>
              <a:rPr lang="vi-VN" sz="2000">
                <a:solidFill>
                  <a:srgbClr val="FF00FF"/>
                </a:solidFill>
              </a:rPr>
              <a:t>Đúng rồi các con ạ. Trong cam có chứa rất nhiều chất vitaminC nên khi ăn cam có vị chua đấy.</a:t>
            </a:r>
          </a:p>
          <a:p>
            <a:r>
              <a:rPr lang="vi-VN" sz="2000" smtClean="0">
                <a:solidFill>
                  <a:srgbClr val="FF00FF"/>
                </a:solidFill>
              </a:rPr>
              <a:t>Cam </a:t>
            </a:r>
            <a:r>
              <a:rPr lang="vi-VN" sz="2000">
                <a:solidFill>
                  <a:srgbClr val="FF00FF"/>
                </a:solidFill>
              </a:rPr>
              <a:t>có thể ăn và còn pha nước uống rất thơm ngon, giúp cơ thể khỏe mạnh, da trắng đẹp hồng hào.</a:t>
            </a:r>
          </a:p>
        </p:txBody>
      </p:sp>
      <p:pic>
        <p:nvPicPr>
          <p:cNvPr id="2" name="FILE_15_135324_MXoJ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3448" y="5701145"/>
            <a:ext cx="609600" cy="609600"/>
          </a:xfrm>
          <a:prstGeom prst="rect">
            <a:avLst/>
          </a:prstGeom>
        </p:spPr>
      </p:pic>
    </p:spTree>
    <p:extLst>
      <p:ext uri="{BB962C8B-B14F-4D97-AF65-F5344CB8AC3E}">
        <p14:creationId xmlns:p14="http://schemas.microsoft.com/office/powerpoint/2010/main" val="3518894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79364" y="954421"/>
            <a:ext cx="6096000" cy="3785652"/>
          </a:xfrm>
          <a:prstGeom prst="rect">
            <a:avLst/>
          </a:prstGeom>
        </p:spPr>
        <p:txBody>
          <a:bodyPr>
            <a:spAutoFit/>
          </a:bodyPr>
          <a:lstStyle/>
          <a:p>
            <a:r>
              <a:rPr lang="vi-VN" sz="2400" b="1">
                <a:solidFill>
                  <a:srgbClr val="FF00FF"/>
                </a:solidFill>
              </a:rPr>
              <a:t>*Giáo dục trẻ:</a:t>
            </a:r>
            <a:endParaRPr lang="vi-VN" sz="2400">
              <a:solidFill>
                <a:srgbClr val="FF00FF"/>
              </a:solidFill>
            </a:endParaRPr>
          </a:p>
          <a:p>
            <a:r>
              <a:rPr lang="vi-VN" sz="2400">
                <a:solidFill>
                  <a:srgbClr val="FF00FF"/>
                </a:solidFill>
              </a:rPr>
              <a:t>Xung quanh chúng ta có rất nhiều các loại quả. Mỗi loại quả đều có tên gọi, mùi vị khác nhau. Nhưng chúng chứa rất nhiều vitamin, ăn các loại quả giúp da trắng hồng và xinh đẹp.</a:t>
            </a:r>
          </a:p>
          <a:p>
            <a:r>
              <a:rPr lang="vi-VN" sz="2400">
                <a:solidFill>
                  <a:srgbClr val="FF00FF"/>
                </a:solidFill>
              </a:rPr>
              <a:t>Vì vậy khi bố mẹ hay cô giáo cho chúng mình ăn thì các con phải ăn hết xuất và ăn nhiều loại quả, trước khi ăn nhớ rửa tay sạch, bóc vỏ, bỏ hạt vào thùng rác nhé.</a:t>
            </a:r>
          </a:p>
        </p:txBody>
      </p:sp>
      <p:pic>
        <p:nvPicPr>
          <p:cNvPr id="2" name="FILE_16_135324_oHFu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7069" y="5601393"/>
            <a:ext cx="609600" cy="609600"/>
          </a:xfrm>
          <a:prstGeom prst="rect">
            <a:avLst/>
          </a:prstGeom>
        </p:spPr>
      </p:pic>
    </p:spTree>
    <p:extLst>
      <p:ext uri="{BB962C8B-B14F-4D97-AF65-F5344CB8AC3E}">
        <p14:creationId xmlns:p14="http://schemas.microsoft.com/office/powerpoint/2010/main" val="3140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6289948" y="530568"/>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vi-VN" sz="3200" b="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Hổ</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r>
                <a:rPr lang="vi-VN" sz="3200" b="1"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Sư tử</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19634" y="1244670"/>
              <a:ext cx="2025648" cy="676659"/>
            </a:xfrm>
            <a:prstGeom prst="rect">
              <a:avLst/>
            </a:prstGeom>
            <a:noFill/>
          </p:spPr>
          <p:txBody>
            <a:bodyPr wrap="square" rtlCol="0">
              <a:spAutoFit/>
            </a:bodyPr>
            <a:lstStyle/>
            <a:p>
              <a:pPr algn="ctr"/>
              <a:r>
                <a:rPr lang="vi-VN" sz="3200" b="1"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Ếch</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a:t>
              </a:r>
              <a:r>
                <a:rPr lang="vi-VN" sz="3200" b="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vi-VN" sz="3200" b="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Ngựa</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US" sz="3200" b="1"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Chim</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Thỏ</a:t>
              </a:r>
              <a:endParaRPr lang="vi-VN"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r>
                <a:rPr lang="en-GB" sz="3200" b="1"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a:t>
              </a:r>
              <a:r>
                <a:rPr lang="vi-VN" sz="3200" b="1"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ấu</a:t>
              </a:r>
              <a:endParaRPr lang="vi-VN"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Quay</a:t>
            </a:r>
            <a:endParaRPr lang="vi-VN"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659353" y="30262"/>
            <a:ext cx="5977920" cy="1015663"/>
          </a:xfrm>
          <a:prstGeom prst="rect">
            <a:avLst/>
          </a:prstGeom>
          <a:noFill/>
        </p:spPr>
        <p:txBody>
          <a:bodyPr wrap="none" lIns="91440" tIns="45720" rIns="91440" bIns="45720">
            <a:spAutoFit/>
          </a:bodyPr>
          <a:lstStyle/>
          <a:p>
            <a:pPr algn="ctr"/>
            <a:r>
              <a:rPr lang="en-US" sz="60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rPr>
              <a:t>Thi xem ai nhanh</a:t>
            </a:r>
            <a:endParaRPr lang="en-US" sz="60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9253" y="1510087"/>
            <a:ext cx="495300" cy="438150"/>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2632" y="245095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3379" y="4887884"/>
            <a:ext cx="1128196" cy="1710891"/>
          </a:xfrm>
          <a:prstGeom prst="rect">
            <a:avLst/>
          </a:prstGeom>
        </p:spPr>
      </p:pic>
      <p:pic>
        <p:nvPicPr>
          <p:cNvPr id="6" name="Picture 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26" y="1645622"/>
            <a:ext cx="2368943" cy="1556490"/>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7381" y="3237441"/>
            <a:ext cx="1764529" cy="1650443"/>
          </a:xfrm>
          <a:prstGeom prst="rect">
            <a:avLst/>
          </a:prstGeom>
        </p:spPr>
      </p:pic>
      <p:pic>
        <p:nvPicPr>
          <p:cNvPr id="14" name="Picture 1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286" y="5045259"/>
            <a:ext cx="3114675" cy="1728075"/>
          </a:xfrm>
          <a:prstGeom prst="rect">
            <a:avLst/>
          </a:prstGeom>
        </p:spPr>
      </p:pic>
      <p:pic>
        <p:nvPicPr>
          <p:cNvPr id="15" name="Picture 14">
            <a:hlinkClick r:id="rId11"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53066" y="3178199"/>
            <a:ext cx="1648728" cy="1648728"/>
          </a:xfrm>
          <a:prstGeom prst="rect">
            <a:avLst/>
          </a:prstGeom>
        </p:spPr>
      </p:pic>
      <p:pic>
        <p:nvPicPr>
          <p:cNvPr id="16" name="Picture 15">
            <a:hlinkClick r:id="rId15"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06216" y="1985713"/>
            <a:ext cx="1718048" cy="1935273"/>
          </a:xfrm>
          <a:prstGeom prst="rect">
            <a:avLst/>
          </a:prstGeom>
        </p:spPr>
      </p:pic>
      <p:pic>
        <p:nvPicPr>
          <p:cNvPr id="18" name="Picture 17">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43626" y="1110773"/>
            <a:ext cx="1762825" cy="1696973"/>
          </a:xfrm>
          <a:prstGeom prst="rect">
            <a:avLst/>
          </a:prstGeom>
        </p:spPr>
      </p:pic>
      <p:pic>
        <p:nvPicPr>
          <p:cNvPr id="29" name="Picture 28">
            <a:hlinkClick r:id="rId17"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60414" y="4282480"/>
            <a:ext cx="1263850" cy="1657191"/>
          </a:xfrm>
          <a:prstGeom prst="rect">
            <a:avLst/>
          </a:prstGeom>
        </p:spPr>
      </p:pic>
      <p:pic>
        <p:nvPicPr>
          <p:cNvPr id="7" name="FILE_17_135324_c04r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378633" y="5878286"/>
            <a:ext cx="609600" cy="609600"/>
          </a:xfrm>
          <a:prstGeom prst="rect">
            <a:avLst/>
          </a:prstGeom>
        </p:spPr>
      </p:pic>
    </p:spTree>
    <p:extLst>
      <p:ext uri="{BB962C8B-B14F-4D97-AF65-F5344CB8AC3E}">
        <p14:creationId xmlns:p14="http://schemas.microsoft.com/office/powerpoint/2010/main" val="196724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seq concurrent="1" nextAc="seek">
              <p:cTn id="159" restart="whenNotActive" fill="hold" evtFilter="cancelBubble" nodeType="interactiveSeq">
                <p:stCondLst>
                  <p:cond evt="onClick" delay="0">
                    <p:tgtEl>
                      <p:spTgt spid="7"/>
                    </p:tgtEl>
                  </p:cond>
                </p:stCondLst>
                <p:endSync evt="end" delay="0">
                  <p:rtn val="all"/>
                </p:endSync>
                <p:childTnLst>
                  <p:par>
                    <p:cTn id="160" fill="hold">
                      <p:stCondLst>
                        <p:cond delay="0"/>
                      </p:stCondLst>
                      <p:childTnLst>
                        <p:par>
                          <p:cTn id="161" fill="hold">
                            <p:stCondLst>
                              <p:cond delay="0"/>
                            </p:stCondLst>
                            <p:childTnLst>
                              <p:par>
                                <p:cTn id="162" presetID="1" presetClass="mediacall" presetSubtype="0" fill="hold" nodeType="clickEffect">
                                  <p:stCondLst>
                                    <p:cond delay="0"/>
                                  </p:stCondLst>
                                  <p:childTnLst>
                                    <p:cmd type="call" cmd="playFrom(0.0)">
                                      <p:cBhvr>
                                        <p:cTn id="163" dur="12562" fill="hold"/>
                                        <p:tgtEl>
                                          <p:spTgt spid="7"/>
                                        </p:tgtEl>
                                      </p:cBhvr>
                                    </p:cmd>
                                  </p:childTnLst>
                                </p:cTn>
                              </p:par>
                            </p:childTnLst>
                          </p:cTn>
                        </p:par>
                      </p:childTnLst>
                    </p:cTn>
                  </p:par>
                </p:childTnLst>
              </p:cTn>
              <p:nextCondLst>
                <p:cond evt="onClick" delay="0">
                  <p:tgtEl>
                    <p:spTgt spid="7"/>
                  </p:tgtEl>
                </p:cond>
              </p:nextCondLst>
            </p:seq>
            <p:audio>
              <p:cMediaNode vol="80000">
                <p:cTn id="164" fill="hold" display="0">
                  <p:stCondLst>
                    <p:cond delay="indefinite"/>
                  </p:stCondLst>
                  <p:endCondLst>
                    <p:cond evt="onStopAudio" delay="0">
                      <p:tgtEl>
                        <p:sldTgt/>
                      </p:tgtEl>
                    </p:cond>
                  </p:endCondLst>
                </p:cTn>
                <p:tgtEl>
                  <p:spTgt spid="7"/>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Snip Diagonal Corner Rectangle 3"/>
          <p:cNvSpPr/>
          <p:nvPr/>
        </p:nvSpPr>
        <p:spPr>
          <a:xfrm>
            <a:off x="1957753" y="751599"/>
            <a:ext cx="8724313" cy="108667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altLang="en-US" sz="3200" b="1" i="0" u="none" strike="noStrike" kern="1200" cap="none" spc="0" normalizeH="0" baseline="0" noProof="0" smtClean="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a:t>
            </a:r>
            <a:r>
              <a:rPr kumimoji="0" lang="en-US" altLang="en-US" sz="32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gì </a:t>
            </a:r>
            <a:r>
              <a:rPr kumimoji="0" lang="en-US" altLang="en-US" sz="3200" b="1" i="0" u="none" strike="noStrike" kern="1200" cap="none" spc="0" normalizeH="0" baseline="0" noProof="0" smtClean="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màu xanh ?</a:t>
            </a:r>
            <a:endParaRPr lang="zh-CN" altLang="en-US"/>
          </a:p>
        </p:txBody>
      </p:sp>
      <p:sp>
        <p:nvSpPr>
          <p:cNvPr id="1048629" name="Pentagon 5">
            <a:hlinkClick r:id="rId5"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r>
              <a:rPr lang="en-US" sz="3200" b="1" smtClean="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kumimoji="0" lang="vi-VN" sz="3200" b="1" i="0" u="none" strike="noStrike" kern="1200" cap="none" spc="0" normalizeH="0" baseline="0" noProof="0" dirty="0" smtClean="0">
              <a:ln>
                <a:noFill/>
              </a:ln>
              <a:solidFill>
                <a:srgbClr val="5B9BD5">
                  <a:lumMod val="75000"/>
                </a:srgbClr>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97159" name="Picture 1"/>
          <p:cNvPicPr>
            <a:picLocks noChangeAspect="1"/>
          </p:cNvPicPr>
          <p:nvPr/>
        </p:nvPicPr>
        <p:blipFill>
          <a:blip r:embed="rId6"/>
          <a:stretch>
            <a:fillRect/>
          </a:stretch>
        </p:blipFill>
        <p:spPr>
          <a:xfrm>
            <a:off x="1018240" y="311409"/>
            <a:ext cx="1626236" cy="1990149"/>
          </a:xfrm>
          <a:prstGeom prst="rect">
            <a:avLst/>
          </a:prstGeom>
        </p:spPr>
      </p:pic>
      <p:sp>
        <p:nvSpPr>
          <p:cNvPr id="1048630" name="TextBox 7"/>
          <p:cNvSpPr txBox="1"/>
          <p:nvPr/>
        </p:nvSpPr>
        <p:spPr>
          <a:xfrm>
            <a:off x="2180492" y="6248400"/>
            <a:ext cx="233679" cy="358141"/>
          </a:xfrm>
          <a:prstGeom prst="rect">
            <a:avLst/>
          </a:prstGeom>
          <a:noFill/>
        </p:spPr>
        <p:txBody>
          <a:bodyPr wrap="none" rtlCol="0">
            <a:spAutoFit/>
          </a:bodyPr>
          <a:lstStyle/>
          <a:p>
            <a:endParaRPr lang="en-US" dirty="0"/>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9279" b="13895"/>
          <a:stretch/>
        </p:blipFill>
        <p:spPr>
          <a:xfrm>
            <a:off x="3272460" y="1935982"/>
            <a:ext cx="5443120" cy="4181789"/>
          </a:xfrm>
          <a:prstGeom prst="rect">
            <a:avLst/>
          </a:prstGeom>
        </p:spPr>
      </p:pic>
      <p:pic>
        <p:nvPicPr>
          <p:cNvPr id="2" name="FILE_18_135325_gauh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21731" y="5943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27"/>
                                        </p:tgtEl>
                                        <p:attrNameLst>
                                          <p:attrName>style.visibility</p:attrName>
                                        </p:attrNameLst>
                                      </p:cBhvr>
                                      <p:to>
                                        <p:strVal val="visible"/>
                                      </p:to>
                                    </p:set>
                                    <p:animEffect transition="in" filter="fade">
                                      <p:cBhvr>
                                        <p:cTn id="7" dur="1000"/>
                                        <p:tgtEl>
                                          <p:spTgt spid="1048627"/>
                                        </p:tgtEl>
                                      </p:cBhvr>
                                    </p:animEffect>
                                    <p:anim calcmode="lin" valueType="num">
                                      <p:cBhvr>
                                        <p:cTn id="8" dur="1000" fill="hold"/>
                                        <p:tgtEl>
                                          <p:spTgt spid="1048627"/>
                                        </p:tgtEl>
                                        <p:attrNameLst>
                                          <p:attrName>ppt_x</p:attrName>
                                        </p:attrNameLst>
                                      </p:cBhvr>
                                      <p:tavLst>
                                        <p:tav tm="0">
                                          <p:val>
                                            <p:strVal val="#ppt_x"/>
                                          </p:val>
                                        </p:tav>
                                        <p:tav tm="100000">
                                          <p:val>
                                            <p:strVal val="#ppt_x"/>
                                          </p:val>
                                        </p:tav>
                                      </p:tavLst>
                                    </p:anim>
                                    <p:anim calcmode="lin" valueType="num">
                                      <p:cBhvr>
                                        <p:cTn id="9" dur="900" decel="100000" fill="hold"/>
                                        <p:tgtEl>
                                          <p:spTgt spid="10486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2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59"/>
                                        </p:tgtEl>
                                        <p:attrNameLst>
                                          <p:attrName>style.visibility</p:attrName>
                                        </p:attrNameLst>
                                      </p:cBhvr>
                                      <p:to>
                                        <p:strVal val="visible"/>
                                      </p:to>
                                    </p:set>
                                    <p:animEffect transition="in" filter="fade">
                                      <p:cBhvr>
                                        <p:cTn id="14" dur="500"/>
                                        <p:tgtEl>
                                          <p:spTgt spid="209715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322" fill="hold"/>
                                        <p:tgtEl>
                                          <p:spTgt spid="2"/>
                                        </p:tgtEl>
                                      </p:cBhvr>
                                    </p:cmd>
                                  </p:childTnLst>
                                </p:cTn>
                              </p:par>
                            </p:childTnLst>
                          </p:cTn>
                        </p:par>
                      </p:childTnLst>
                    </p:cTn>
                  </p:par>
                </p:childTnLst>
              </p:cTn>
              <p:nextCondLst>
                <p:cond evt="onClick" delay="0">
                  <p:tgtEl>
                    <p:spTgt spid="2"/>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0486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Snip Diagonal Corner Rectangle 3"/>
          <p:cNvSpPr/>
          <p:nvPr/>
        </p:nvSpPr>
        <p:spPr>
          <a:xfrm>
            <a:off x="1957753" y="751599"/>
            <a:ext cx="8724313" cy="108667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en-US" sz="3200" b="1" i="0" u="none" strike="noStrike" kern="1200" cap="none" spc="0" normalizeH="0" baseline="0" noProof="0" smtClean="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a:t>
            </a:r>
            <a:r>
              <a:rPr kumimoji="0" lang="en-US" altLang="en-US" sz="32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gì </a:t>
            </a:r>
            <a:r>
              <a:rPr kumimoji="0" lang="en-US" altLang="en-US" sz="3200" b="1" i="0" u="none" strike="noStrike" kern="1200" cap="none" spc="0" normalizeH="0" baseline="0" noProof="0" smtClean="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màu </a:t>
            </a:r>
            <a:r>
              <a:rPr lang="en-US" altLang="en-US" sz="3200" b="1" smtClean="0">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vàng</a:t>
            </a:r>
            <a:r>
              <a:rPr kumimoji="0" lang="en-US" altLang="en-US" sz="3200" b="1" i="0" u="none" strike="noStrike" kern="1200" cap="none" spc="0" normalizeH="0" baseline="0" noProof="0" smtClean="0">
                <a:ln>
                  <a:noFill/>
                </a:ln>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endParaRPr lang="zh-CN" altLang="en-US"/>
          </a:p>
        </p:txBody>
      </p:sp>
      <p:sp>
        <p:nvSpPr>
          <p:cNvPr id="1048629" name="Pentagon 5">
            <a:hlinkClick r:id="rId5"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97159" name="Picture 1"/>
          <p:cNvPicPr>
            <a:picLocks noChangeAspect="1"/>
          </p:cNvPicPr>
          <p:nvPr/>
        </p:nvPicPr>
        <p:blipFill>
          <a:blip r:embed="rId6"/>
          <a:stretch>
            <a:fillRect/>
          </a:stretch>
        </p:blipFill>
        <p:spPr>
          <a:xfrm>
            <a:off x="1233766" y="317122"/>
            <a:ext cx="1626236" cy="1990149"/>
          </a:xfrm>
          <a:prstGeom prst="rect">
            <a:avLst/>
          </a:prstGeom>
        </p:spPr>
      </p:pic>
      <p:sp>
        <p:nvSpPr>
          <p:cNvPr id="1048630" name="TextBox 7"/>
          <p:cNvSpPr txBox="1"/>
          <p:nvPr/>
        </p:nvSpPr>
        <p:spPr>
          <a:xfrm>
            <a:off x="2180492" y="6248400"/>
            <a:ext cx="233679" cy="358141"/>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0881" y="1813413"/>
            <a:ext cx="5920936" cy="4434987"/>
          </a:xfrm>
          <a:prstGeom prst="rect">
            <a:avLst/>
          </a:prstGeom>
        </p:spPr>
      </p:pic>
      <p:pic>
        <p:nvPicPr>
          <p:cNvPr id="3" name="FILE_19_135325_9xMpJ.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0389" y="5692833"/>
            <a:ext cx="609600" cy="609600"/>
          </a:xfrm>
          <a:prstGeom prst="rect">
            <a:avLst/>
          </a:prstGeom>
        </p:spPr>
      </p:pic>
    </p:spTree>
    <p:extLst>
      <p:ext uri="{BB962C8B-B14F-4D97-AF65-F5344CB8AC3E}">
        <p14:creationId xmlns:p14="http://schemas.microsoft.com/office/powerpoint/2010/main" val="33056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27"/>
                                        </p:tgtEl>
                                        <p:attrNameLst>
                                          <p:attrName>style.visibility</p:attrName>
                                        </p:attrNameLst>
                                      </p:cBhvr>
                                      <p:to>
                                        <p:strVal val="visible"/>
                                      </p:to>
                                    </p:set>
                                    <p:animEffect transition="in" filter="fade">
                                      <p:cBhvr>
                                        <p:cTn id="7" dur="1000"/>
                                        <p:tgtEl>
                                          <p:spTgt spid="1048627"/>
                                        </p:tgtEl>
                                      </p:cBhvr>
                                    </p:animEffect>
                                    <p:anim calcmode="lin" valueType="num">
                                      <p:cBhvr>
                                        <p:cTn id="8" dur="1000" fill="hold"/>
                                        <p:tgtEl>
                                          <p:spTgt spid="1048627"/>
                                        </p:tgtEl>
                                        <p:attrNameLst>
                                          <p:attrName>ppt_x</p:attrName>
                                        </p:attrNameLst>
                                      </p:cBhvr>
                                      <p:tavLst>
                                        <p:tav tm="0">
                                          <p:val>
                                            <p:strVal val="#ppt_x"/>
                                          </p:val>
                                        </p:tav>
                                        <p:tav tm="100000">
                                          <p:val>
                                            <p:strVal val="#ppt_x"/>
                                          </p:val>
                                        </p:tav>
                                      </p:tavLst>
                                    </p:anim>
                                    <p:anim calcmode="lin" valueType="num">
                                      <p:cBhvr>
                                        <p:cTn id="9" dur="900" decel="100000" fill="hold"/>
                                        <p:tgtEl>
                                          <p:spTgt spid="10486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2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59"/>
                                        </p:tgtEl>
                                        <p:attrNameLst>
                                          <p:attrName>style.visibility</p:attrName>
                                        </p:attrNameLst>
                                      </p:cBhvr>
                                      <p:to>
                                        <p:strVal val="visible"/>
                                      </p:to>
                                    </p:set>
                                    <p:animEffect transition="in" filter="fade">
                                      <p:cBhvr>
                                        <p:cTn id="14" dur="500"/>
                                        <p:tgtEl>
                                          <p:spTgt spid="209715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75"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10486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Snip Diagonal Corner Rectangle 3"/>
          <p:cNvSpPr/>
          <p:nvPr/>
        </p:nvSpPr>
        <p:spPr>
          <a:xfrm>
            <a:off x="2454590" y="785577"/>
            <a:ext cx="8565104" cy="8859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Quả chuối màu gì?</a:t>
            </a:r>
            <a:r>
              <a:rPr lang="en-US" sz="3200" b="1" dirty="0" smtClean="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zh-CN" altLang="en-US"/>
          </a:p>
        </p:txBody>
      </p:sp>
      <p:pic>
        <p:nvPicPr>
          <p:cNvPr id="2097161" name="Picture 6"/>
          <p:cNvPicPr>
            <a:picLocks noChangeAspect="1"/>
          </p:cNvPicPr>
          <p:nvPr/>
        </p:nvPicPr>
        <p:blipFill>
          <a:blip r:embed="rId5"/>
          <a:stretch>
            <a:fillRect/>
          </a:stretch>
        </p:blipFill>
        <p:spPr>
          <a:xfrm>
            <a:off x="1552367" y="314850"/>
            <a:ext cx="1626236" cy="1990149"/>
          </a:xfrm>
          <a:prstGeom prst="rect">
            <a:avLst/>
          </a:prstGeom>
        </p:spPr>
      </p:pic>
      <p:sp>
        <p:nvSpPr>
          <p:cNvPr id="1048636" name="Pentagon 7">
            <a:hlinkClick r:id="rId6"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Oval 4"/>
          <p:cNvSpPr/>
          <p:nvPr/>
        </p:nvSpPr>
        <p:spPr>
          <a:xfrm>
            <a:off x="4419599" y="2063261"/>
            <a:ext cx="3950677" cy="395067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FILE_20_135325_mw51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0600" y="55123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34"/>
                                        </p:tgtEl>
                                        <p:attrNameLst>
                                          <p:attrName>style.visibility</p:attrName>
                                        </p:attrNameLst>
                                      </p:cBhvr>
                                      <p:to>
                                        <p:strVal val="visible"/>
                                      </p:to>
                                    </p:set>
                                    <p:animEffect transition="in" filter="fade">
                                      <p:cBhvr>
                                        <p:cTn id="7" dur="1000"/>
                                        <p:tgtEl>
                                          <p:spTgt spid="1048634"/>
                                        </p:tgtEl>
                                      </p:cBhvr>
                                    </p:animEffect>
                                    <p:anim calcmode="lin" valueType="num">
                                      <p:cBhvr>
                                        <p:cTn id="8" dur="1000" fill="hold"/>
                                        <p:tgtEl>
                                          <p:spTgt spid="1048634"/>
                                        </p:tgtEl>
                                        <p:attrNameLst>
                                          <p:attrName>ppt_x</p:attrName>
                                        </p:attrNameLst>
                                      </p:cBhvr>
                                      <p:tavLst>
                                        <p:tav tm="0">
                                          <p:val>
                                            <p:strVal val="#ppt_x"/>
                                          </p:val>
                                        </p:tav>
                                        <p:tav tm="100000">
                                          <p:val>
                                            <p:strVal val="#ppt_x"/>
                                          </p:val>
                                        </p:tav>
                                      </p:tavLst>
                                    </p:anim>
                                    <p:anim calcmode="lin" valueType="num">
                                      <p:cBhvr>
                                        <p:cTn id="9" dur="900" decel="100000" fill="hold"/>
                                        <p:tgtEl>
                                          <p:spTgt spid="10486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3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61"/>
                                        </p:tgtEl>
                                        <p:attrNameLst>
                                          <p:attrName>style.visibility</p:attrName>
                                        </p:attrNameLst>
                                      </p:cBhvr>
                                      <p:to>
                                        <p:strVal val="visible"/>
                                      </p:to>
                                    </p:set>
                                    <p:animEffect transition="in" filter="fade">
                                      <p:cBhvr>
                                        <p:cTn id="14" dur="500"/>
                                        <p:tgtEl>
                                          <p:spTgt spid="209716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13"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04863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mtClean="0"/>
          </a:p>
          <a:p>
            <a:endParaRPr lang="en-US" smtClean="0"/>
          </a:p>
          <a:p>
            <a:endParaRPr lang="vi-VN"/>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45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156364" y="154077"/>
            <a:ext cx="4403770" cy="584775"/>
          </a:xfrm>
          <a:prstGeom prst="rect">
            <a:avLst/>
          </a:prstGeom>
          <a:noFill/>
        </p:spPr>
        <p:txBody>
          <a:bodyPr wrap="none" rtlCol="0">
            <a:spAutoFit/>
          </a:bodyPr>
          <a:lstStyle/>
          <a:p>
            <a:r>
              <a:rPr lang="vi-VN" sz="3200" b="1" smtClean="0">
                <a:solidFill>
                  <a:srgbClr val="FF0000"/>
                </a:solidFill>
              </a:rPr>
              <a:t>MỤC ĐÍCH –YÊU CẦU</a:t>
            </a:r>
            <a:endParaRPr lang="vi-VN" sz="3200" b="1">
              <a:solidFill>
                <a:srgbClr val="FF0000"/>
              </a:solidFill>
            </a:endParaRPr>
          </a:p>
        </p:txBody>
      </p:sp>
      <p:sp>
        <p:nvSpPr>
          <p:cNvPr id="8" name="Rectangle 7"/>
          <p:cNvSpPr/>
          <p:nvPr/>
        </p:nvSpPr>
        <p:spPr>
          <a:xfrm>
            <a:off x="2898371" y="1072172"/>
            <a:ext cx="6096000" cy="1938992"/>
          </a:xfrm>
          <a:prstGeom prst="rect">
            <a:avLst/>
          </a:prstGeom>
        </p:spPr>
        <p:txBody>
          <a:bodyPr>
            <a:spAutoFit/>
          </a:bodyPr>
          <a:lstStyle/>
          <a:p>
            <a:r>
              <a:rPr lang="vi-VN" sz="2000" b="1" i="1" dirty="0">
                <a:solidFill>
                  <a:srgbClr val="FF00FF"/>
                </a:solidFill>
              </a:rPr>
              <a:t>1. Kiến thức:</a:t>
            </a:r>
            <a:endParaRPr lang="vi-VN" sz="2000" dirty="0">
              <a:solidFill>
                <a:srgbClr val="FF00FF"/>
              </a:solidFill>
            </a:endParaRPr>
          </a:p>
          <a:p>
            <a:r>
              <a:rPr lang="vi-VN" sz="2000" dirty="0">
                <a:solidFill>
                  <a:srgbClr val="FF00FF"/>
                </a:solidFill>
              </a:rPr>
              <a:t>- Trẻ nhận biết và gọi tên một số đặc điểm của quả cam, quả chuối như: Qủa cam màu xanh, tròn, vỏ sần, có múi , có hạt, có vị chua; Quả chuối màu vàng, vỏ nhẵn, không có hạt, có vị ngọt….</a:t>
            </a:r>
          </a:p>
          <a:p>
            <a:r>
              <a:rPr lang="vi-VN" sz="2000" dirty="0">
                <a:solidFill>
                  <a:srgbClr val="FF00FF"/>
                </a:solidFill>
              </a:rPr>
              <a:t>- Trẻ biết ăn các loại quả tốt cho sức khoẻ.</a:t>
            </a:r>
          </a:p>
        </p:txBody>
      </p:sp>
      <p:sp>
        <p:nvSpPr>
          <p:cNvPr id="9" name="Rectangle 8"/>
          <p:cNvSpPr/>
          <p:nvPr/>
        </p:nvSpPr>
        <p:spPr>
          <a:xfrm>
            <a:off x="3086793" y="3011164"/>
            <a:ext cx="6096000" cy="1323439"/>
          </a:xfrm>
          <a:prstGeom prst="rect">
            <a:avLst/>
          </a:prstGeom>
        </p:spPr>
        <p:txBody>
          <a:bodyPr>
            <a:spAutoFit/>
          </a:bodyPr>
          <a:lstStyle/>
          <a:p>
            <a:r>
              <a:rPr lang="vi-VN" sz="2000" b="1" i="1" dirty="0">
                <a:solidFill>
                  <a:srgbClr val="FF00FF"/>
                </a:solidFill>
              </a:rPr>
              <a:t>2. Kĩ năng:</a:t>
            </a:r>
            <a:endParaRPr lang="vi-VN" sz="2000" dirty="0">
              <a:solidFill>
                <a:srgbClr val="FF00FF"/>
              </a:solidFill>
            </a:endParaRPr>
          </a:p>
          <a:p>
            <a:r>
              <a:rPr lang="vi-VN" sz="2000" dirty="0">
                <a:solidFill>
                  <a:srgbClr val="FF00FF"/>
                </a:solidFill>
              </a:rPr>
              <a:t>- Trẻ phát âm chuẩn, nói chính xác tên gọi và một số đặc điểm của quả cam, quả chuối.</a:t>
            </a:r>
          </a:p>
          <a:p>
            <a:r>
              <a:rPr lang="vi-VN" sz="2000" dirty="0">
                <a:solidFill>
                  <a:srgbClr val="FF00FF"/>
                </a:solidFill>
              </a:rPr>
              <a:t>- Phát triển ngôn ngữ mạch lạc, nói đủ câu</a:t>
            </a:r>
            <a:r>
              <a:rPr lang="vi-VN" sz="2000" dirty="0" smtClean="0">
                <a:solidFill>
                  <a:srgbClr val="FF00FF"/>
                </a:solidFill>
              </a:rPr>
              <a:t>.</a:t>
            </a:r>
            <a:endParaRPr lang="vi-VN" sz="2000" dirty="0">
              <a:solidFill>
                <a:srgbClr val="FF00FF"/>
              </a:solidFill>
            </a:endParaRPr>
          </a:p>
        </p:txBody>
      </p:sp>
      <p:sp>
        <p:nvSpPr>
          <p:cNvPr id="10" name="Rectangle 9"/>
          <p:cNvSpPr/>
          <p:nvPr/>
        </p:nvSpPr>
        <p:spPr>
          <a:xfrm>
            <a:off x="3086793" y="4604633"/>
            <a:ext cx="6096000" cy="1323439"/>
          </a:xfrm>
          <a:prstGeom prst="rect">
            <a:avLst/>
          </a:prstGeom>
        </p:spPr>
        <p:txBody>
          <a:bodyPr>
            <a:spAutoFit/>
          </a:bodyPr>
          <a:lstStyle/>
          <a:p>
            <a:r>
              <a:rPr lang="vi-VN" b="1" i="1">
                <a:solidFill>
                  <a:srgbClr val="FF00FF"/>
                </a:solidFill>
              </a:rPr>
              <a:t>3</a:t>
            </a:r>
            <a:r>
              <a:rPr lang="vi-VN" sz="2000" b="1" i="1">
                <a:solidFill>
                  <a:srgbClr val="FF00FF"/>
                </a:solidFill>
              </a:rPr>
              <a:t>. Thái độ:</a:t>
            </a:r>
            <a:endParaRPr lang="vi-VN" sz="2000">
              <a:solidFill>
                <a:srgbClr val="FF00FF"/>
              </a:solidFill>
            </a:endParaRPr>
          </a:p>
          <a:p>
            <a:r>
              <a:rPr lang="vi-VN" sz="2000">
                <a:solidFill>
                  <a:srgbClr val="FF00FF"/>
                </a:solidFill>
              </a:rPr>
              <a:t>- Trẻ hứng thú tham gia vào các hoạt động cùng cô.</a:t>
            </a:r>
          </a:p>
          <a:p>
            <a:r>
              <a:rPr lang="vi-VN" sz="2000">
                <a:solidFill>
                  <a:srgbClr val="FF00FF"/>
                </a:solidFill>
              </a:rPr>
              <a:t>- Trẻ thích ăn các loại quả , khi ăn quả biết bóc vỏ bỏ hạt </a:t>
            </a:r>
            <a:r>
              <a:rPr lang="vi-VN"/>
              <a:t>.</a:t>
            </a:r>
          </a:p>
        </p:txBody>
      </p:sp>
      <p:pic>
        <p:nvPicPr>
          <p:cNvPr id="2" name="FILE_2_135324_XkW7O.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0196" y="5355879"/>
            <a:ext cx="609600" cy="609600"/>
          </a:xfrm>
          <a:prstGeom prst="rect">
            <a:avLst/>
          </a:prstGeom>
        </p:spPr>
      </p:pic>
    </p:spTree>
    <p:extLst>
      <p:ext uri="{BB962C8B-B14F-4D97-AF65-F5344CB8AC3E}">
        <p14:creationId xmlns:p14="http://schemas.microsoft.com/office/powerpoint/2010/main" val="370653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3614" fill="hold"/>
                                        <p:tgtEl>
                                          <p:spTgt spid="2"/>
                                        </p:tgtEl>
                                      </p:cBhvr>
                                    </p:cmd>
                                  </p:childTnLst>
                                </p:cTn>
                              </p:par>
                            </p:childTnLst>
                          </p:cTn>
                        </p:par>
                      </p:childTnLst>
                    </p:cTn>
                  </p:par>
                </p:childTnLst>
              </p:cTn>
              <p:nextCondLst>
                <p:cond evt="onClick" delay="0">
                  <p:tgtEl>
                    <p:spTgt spid="2"/>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Snip Diagonal Corner Rectangle 3"/>
          <p:cNvSpPr/>
          <p:nvPr/>
        </p:nvSpPr>
        <p:spPr>
          <a:xfrm>
            <a:off x="2405465" y="860745"/>
            <a:ext cx="8037564" cy="8859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altLang="en-US" sz="3200" b="1" i="0" u="none" strike="noStrike" kern="1200" cap="none" spc="0" normalizeH="0" baseline="0" noProof="0" dirty="0" smtClean="0">
                <a:ln>
                  <a:noFill/>
                </a:ln>
                <a:solidFill>
                  <a:srgbClr val="7030A0"/>
                </a:solidFill>
                <a:effectLst/>
                <a:latin typeface="Times New Roman" panose="02020603050405020304" pitchFamily="18" charset="0"/>
                <a:ea typeface="Tahoma" panose="020B0604030504040204" pitchFamily="34" charset="0"/>
                <a:cs typeface="Times New Roman" panose="02020603050405020304" pitchFamily="18" charset="0"/>
              </a:rPr>
              <a:t>Quả cam màu gì?</a:t>
            </a:r>
            <a:endParaRPr lang="zh-CN" altLang="en-US"/>
          </a:p>
        </p:txBody>
      </p:sp>
      <p:pic>
        <p:nvPicPr>
          <p:cNvPr id="2097162" name="Picture 6"/>
          <p:cNvPicPr>
            <a:picLocks noChangeAspect="1"/>
          </p:cNvPicPr>
          <p:nvPr/>
        </p:nvPicPr>
        <p:blipFill>
          <a:blip r:embed="rId5"/>
          <a:stretch>
            <a:fillRect/>
          </a:stretch>
        </p:blipFill>
        <p:spPr>
          <a:xfrm>
            <a:off x="1592347" y="311409"/>
            <a:ext cx="1626236" cy="1990149"/>
          </a:xfrm>
          <a:prstGeom prst="rect">
            <a:avLst/>
          </a:prstGeom>
        </p:spPr>
      </p:pic>
      <p:sp>
        <p:nvSpPr>
          <p:cNvPr id="1048639" name="Pentagon 7">
            <a:hlinkClick r:id="rId6" action="ppaction://hlinksldjump"/>
          </p:cNvPr>
          <p:cNvSpPr/>
          <p:nvPr/>
        </p:nvSpPr>
        <p:spPr>
          <a:xfrm flipH="1">
            <a:off x="8911772" y="5617029"/>
            <a:ext cx="3062514" cy="1001485"/>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Quay lại</a:t>
            </a:r>
            <a:endParaRPr lang="vi-VN" sz="3200" b="1" dirty="0">
              <a:solidFill>
                <a:srgbClr val="5B9BD5">
                  <a:lumMod val="75000"/>
                </a:srgb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Oval 5"/>
          <p:cNvSpPr/>
          <p:nvPr/>
        </p:nvSpPr>
        <p:spPr>
          <a:xfrm>
            <a:off x="4419599" y="2063261"/>
            <a:ext cx="3950677" cy="395067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B050"/>
              </a:solidFill>
            </a:endParaRPr>
          </a:p>
        </p:txBody>
      </p:sp>
      <p:pic>
        <p:nvPicPr>
          <p:cNvPr id="2" name="FILE_21_135325_IXP9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547" y="50780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48637"/>
                                        </p:tgtEl>
                                        <p:attrNameLst>
                                          <p:attrName>style.visibility</p:attrName>
                                        </p:attrNameLst>
                                      </p:cBhvr>
                                      <p:to>
                                        <p:strVal val="visible"/>
                                      </p:to>
                                    </p:set>
                                    <p:animEffect transition="in" filter="fade">
                                      <p:cBhvr>
                                        <p:cTn id="7" dur="1000"/>
                                        <p:tgtEl>
                                          <p:spTgt spid="1048637"/>
                                        </p:tgtEl>
                                      </p:cBhvr>
                                    </p:animEffect>
                                    <p:anim calcmode="lin" valueType="num">
                                      <p:cBhvr>
                                        <p:cTn id="8" dur="1000" fill="hold"/>
                                        <p:tgtEl>
                                          <p:spTgt spid="1048637"/>
                                        </p:tgtEl>
                                        <p:attrNameLst>
                                          <p:attrName>ppt_x</p:attrName>
                                        </p:attrNameLst>
                                      </p:cBhvr>
                                      <p:tavLst>
                                        <p:tav tm="0">
                                          <p:val>
                                            <p:strVal val="#ppt_x"/>
                                          </p:val>
                                        </p:tav>
                                        <p:tav tm="100000">
                                          <p:val>
                                            <p:strVal val="#ppt_x"/>
                                          </p:val>
                                        </p:tav>
                                      </p:tavLst>
                                    </p:anim>
                                    <p:anim calcmode="lin" valueType="num">
                                      <p:cBhvr>
                                        <p:cTn id="9" dur="900" decel="100000" fill="hold"/>
                                        <p:tgtEl>
                                          <p:spTgt spid="10486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4863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97162"/>
                                        </p:tgtEl>
                                        <p:attrNameLst>
                                          <p:attrName>style.visibility</p:attrName>
                                        </p:attrNameLst>
                                      </p:cBhvr>
                                      <p:to>
                                        <p:strVal val="visible"/>
                                      </p:to>
                                    </p:set>
                                    <p:animEffect transition="in" filter="fade">
                                      <p:cBhvr>
                                        <p:cTn id="14" dur="500"/>
                                        <p:tgtEl>
                                          <p:spTgt spid="209716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59"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048637"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17307" y="748988"/>
            <a:ext cx="7841340" cy="304698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Xin chào và hẹn gặp lại!</a:t>
            </a:r>
            <a:endParaRPr lang="en-US" sz="96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 name="FILE_22_135325_5Zy0a.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9731" y="5352011"/>
            <a:ext cx="609600" cy="609600"/>
          </a:xfrm>
          <a:prstGeom prst="rect">
            <a:avLst/>
          </a:prstGeom>
        </p:spPr>
      </p:pic>
    </p:spTree>
    <p:extLst>
      <p:ext uri="{BB962C8B-B14F-4D97-AF65-F5344CB8AC3E}">
        <p14:creationId xmlns:p14="http://schemas.microsoft.com/office/powerpoint/2010/main" val="3361283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38750" y="166254"/>
            <a:ext cx="2375971" cy="707886"/>
          </a:xfrm>
          <a:prstGeom prst="rect">
            <a:avLst/>
          </a:prstGeom>
          <a:noFill/>
        </p:spPr>
        <p:txBody>
          <a:bodyPr wrap="none" rtlCol="0">
            <a:spAutoFit/>
          </a:bodyPr>
          <a:lstStyle/>
          <a:p>
            <a:r>
              <a:rPr lang="vi-VN" sz="4000" b="1" smtClean="0"/>
              <a:t>Chuẩn bị</a:t>
            </a:r>
            <a:endParaRPr lang="vi-VN" sz="4000" b="1"/>
          </a:p>
        </p:txBody>
      </p:sp>
      <p:sp>
        <p:nvSpPr>
          <p:cNvPr id="7" name="Rectangle 6"/>
          <p:cNvSpPr/>
          <p:nvPr/>
        </p:nvSpPr>
        <p:spPr>
          <a:xfrm>
            <a:off x="2898371" y="1128957"/>
            <a:ext cx="6096000" cy="2308324"/>
          </a:xfrm>
          <a:prstGeom prst="rect">
            <a:avLst/>
          </a:prstGeom>
        </p:spPr>
        <p:txBody>
          <a:bodyPr>
            <a:spAutoFit/>
          </a:bodyPr>
          <a:lstStyle/>
          <a:p>
            <a:r>
              <a:rPr lang="vi-VN" sz="2400" b="1">
                <a:solidFill>
                  <a:srgbClr val="FF00FF"/>
                </a:solidFill>
              </a:rPr>
              <a:t>* Đồ </a:t>
            </a:r>
            <a:r>
              <a:rPr lang="vi-VN" sz="2400" b="1" smtClean="0">
                <a:solidFill>
                  <a:srgbClr val="FF00FF"/>
                </a:solidFill>
              </a:rPr>
              <a:t>dùng của cô</a:t>
            </a:r>
            <a:endParaRPr lang="vi-VN" sz="2400" smtClean="0">
              <a:solidFill>
                <a:srgbClr val="FF00FF"/>
              </a:solidFill>
            </a:endParaRPr>
          </a:p>
          <a:p>
            <a:r>
              <a:rPr lang="vi-VN" sz="2400" smtClean="0">
                <a:solidFill>
                  <a:srgbClr val="FF00FF"/>
                </a:solidFill>
              </a:rPr>
              <a:t>- Nhạc bài “Quả”</a:t>
            </a:r>
          </a:p>
          <a:p>
            <a:r>
              <a:rPr lang="vi-VN" sz="2400" smtClean="0">
                <a:solidFill>
                  <a:srgbClr val="FF00FF"/>
                </a:solidFill>
              </a:rPr>
              <a:t>- </a:t>
            </a:r>
            <a:r>
              <a:rPr lang="vi-VN" sz="2400">
                <a:solidFill>
                  <a:srgbClr val="FF00FF"/>
                </a:solidFill>
              </a:rPr>
              <a:t>Đĩa đựng cam, đĩa đựng chuối</a:t>
            </a:r>
          </a:p>
          <a:p>
            <a:r>
              <a:rPr lang="vi-VN" sz="2400" b="1" smtClean="0">
                <a:solidFill>
                  <a:srgbClr val="FF00FF"/>
                </a:solidFill>
              </a:rPr>
              <a:t>* </a:t>
            </a:r>
            <a:r>
              <a:rPr lang="vi-VN" sz="2400" b="1">
                <a:solidFill>
                  <a:srgbClr val="FF00FF"/>
                </a:solidFill>
              </a:rPr>
              <a:t>Đồ dùng của trẻ</a:t>
            </a:r>
            <a:endParaRPr lang="vi-VN" sz="2400">
              <a:solidFill>
                <a:srgbClr val="FF00FF"/>
              </a:solidFill>
            </a:endParaRPr>
          </a:p>
          <a:p>
            <a:r>
              <a:rPr lang="vi-VN" sz="2400">
                <a:solidFill>
                  <a:srgbClr val="FF00FF"/>
                </a:solidFill>
              </a:rPr>
              <a:t>- Mỗi trẻ 1mũ đội đầu quả chuối, quả cam</a:t>
            </a:r>
          </a:p>
          <a:p>
            <a:r>
              <a:rPr lang="vi-VN" sz="2400" smtClean="0">
                <a:solidFill>
                  <a:srgbClr val="FF00FF"/>
                </a:solidFill>
              </a:rPr>
              <a:t>- </a:t>
            </a:r>
            <a:r>
              <a:rPr lang="vi-VN" sz="2400">
                <a:solidFill>
                  <a:srgbClr val="FF00FF"/>
                </a:solidFill>
              </a:rPr>
              <a:t>Mỗi trẻ 1 rổ đựng cam + chuối</a:t>
            </a:r>
          </a:p>
        </p:txBody>
      </p:sp>
      <p:pic>
        <p:nvPicPr>
          <p:cNvPr id="2" name="FILE_3_135324_5YjE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5833" y="5767647"/>
            <a:ext cx="609600" cy="609600"/>
          </a:xfrm>
          <a:prstGeom prst="rect">
            <a:avLst/>
          </a:prstGeom>
        </p:spPr>
      </p:pic>
    </p:spTree>
    <p:extLst>
      <p:ext uri="{BB962C8B-B14F-4D97-AF65-F5344CB8AC3E}">
        <p14:creationId xmlns:p14="http://schemas.microsoft.com/office/powerpoint/2010/main" val="327801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718"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009207" y="1330036"/>
            <a:ext cx="5985164" cy="2477193"/>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rgbClr val="FF00FF"/>
                </a:solidFill>
              </a:rPr>
              <a:t>Cô mời cả lớp cùng hát bài :Quả</a:t>
            </a:r>
            <a:endParaRPr lang="vi-VN" sz="4000">
              <a:solidFill>
                <a:srgbClr val="FF00FF"/>
              </a:solidFill>
            </a:endParaRPr>
          </a:p>
        </p:txBody>
      </p:sp>
      <p:pic>
        <p:nvPicPr>
          <p:cNvPr id="2" name="FILE_4_135324_uavB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2335" y="5468389"/>
            <a:ext cx="609600" cy="609600"/>
          </a:xfrm>
          <a:prstGeom prst="rect">
            <a:avLst/>
          </a:prstGeom>
        </p:spPr>
      </p:pic>
    </p:spTree>
    <p:extLst>
      <p:ext uri="{BB962C8B-B14F-4D97-AF65-F5344CB8AC3E}">
        <p14:creationId xmlns:p14="http://schemas.microsoft.com/office/powerpoint/2010/main" val="13739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2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84261" y="1120677"/>
            <a:ext cx="6423477" cy="2308324"/>
          </a:xfrm>
          <a:prstGeom prst="rect">
            <a:avLst/>
          </a:prstGeom>
          <a:noFill/>
        </p:spPr>
        <p:txBody>
          <a:bodyPr wrap="square" rtlCol="0">
            <a:spAutoFit/>
          </a:bodyPr>
          <a:lstStyle/>
          <a:p>
            <a:r>
              <a:rPr lang="vi-VN" sz="3600" smtClean="0">
                <a:solidFill>
                  <a:srgbClr val="FF00FF"/>
                </a:solidFill>
              </a:rPr>
              <a:t>Bài hát nói về rất nhiều các loại quả đấy. Hôm nay cô và các con cùng tìm hiểu về quả cam , quả chuối nhé!</a:t>
            </a:r>
            <a:endParaRPr lang="vi-VN" sz="3600">
              <a:solidFill>
                <a:srgbClr val="FF00FF"/>
              </a:solidFill>
            </a:endParaRPr>
          </a:p>
        </p:txBody>
      </p:sp>
      <p:pic>
        <p:nvPicPr>
          <p:cNvPr id="2" name="FILE_6_135324_kge6q.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6698" y="5751022"/>
            <a:ext cx="609600" cy="609600"/>
          </a:xfrm>
          <a:prstGeom prst="rect">
            <a:avLst/>
          </a:prstGeom>
        </p:spPr>
      </p:pic>
    </p:spTree>
    <p:extLst>
      <p:ext uri="{BB962C8B-B14F-4D97-AF65-F5344CB8AC3E}">
        <p14:creationId xmlns:p14="http://schemas.microsoft.com/office/powerpoint/2010/main" val="3480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7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954387" y="1932132"/>
            <a:ext cx="5353395" cy="2308324"/>
          </a:xfrm>
          <a:prstGeom prst="rect">
            <a:avLst/>
          </a:prstGeom>
        </p:spPr>
        <p:txBody>
          <a:bodyPr wrap="square">
            <a:spAutoFit/>
          </a:bodyPr>
          <a:lstStyle/>
          <a:p>
            <a:r>
              <a:rPr lang="vi-VN" sz="2400" b="1" i="1">
                <a:solidFill>
                  <a:srgbClr val="FF00FF"/>
                </a:solidFill>
              </a:rPr>
              <a:t>“</a:t>
            </a:r>
            <a:r>
              <a:rPr lang="vi-VN" sz="2400">
                <a:solidFill>
                  <a:srgbClr val="FF00FF"/>
                </a:solidFill>
              </a:rPr>
              <a:t>Quả gì cong cong</a:t>
            </a:r>
          </a:p>
          <a:p>
            <a:r>
              <a:rPr lang="vi-VN" sz="2400">
                <a:solidFill>
                  <a:srgbClr val="FF00FF"/>
                </a:solidFill>
              </a:rPr>
              <a:t>Xếp thành từng nải</a:t>
            </a:r>
          </a:p>
          <a:p>
            <a:r>
              <a:rPr lang="vi-VN" sz="2400">
                <a:solidFill>
                  <a:srgbClr val="FF00FF"/>
                </a:solidFill>
              </a:rPr>
              <a:t>Nải xếp thành buồng</a:t>
            </a:r>
          </a:p>
          <a:p>
            <a:r>
              <a:rPr lang="vi-VN" sz="2400">
                <a:solidFill>
                  <a:srgbClr val="FF00FF"/>
                </a:solidFill>
              </a:rPr>
              <a:t>Khi chín vàng thơm</a:t>
            </a:r>
          </a:p>
          <a:p>
            <a:r>
              <a:rPr lang="vi-VN" sz="2400">
                <a:solidFill>
                  <a:srgbClr val="FF00FF"/>
                </a:solidFill>
              </a:rPr>
              <a:t>Ăn ngon ngọt lắm”</a:t>
            </a:r>
          </a:p>
          <a:p>
            <a:r>
              <a:rPr lang="vi-VN" sz="2400" i="1">
                <a:solidFill>
                  <a:srgbClr val="FF00FF"/>
                </a:solidFill>
              </a:rPr>
              <a:t>Đó là quả gì?</a:t>
            </a:r>
            <a:endParaRPr lang="vi-VN" sz="2400">
              <a:solidFill>
                <a:srgbClr val="FF00FF"/>
              </a:solidFill>
            </a:endParaRPr>
          </a:p>
        </p:txBody>
      </p:sp>
      <p:sp>
        <p:nvSpPr>
          <p:cNvPr id="7" name="TextBox 6"/>
          <p:cNvSpPr txBox="1"/>
          <p:nvPr/>
        </p:nvSpPr>
        <p:spPr>
          <a:xfrm>
            <a:off x="3992699" y="1024741"/>
            <a:ext cx="4206601" cy="707886"/>
          </a:xfrm>
          <a:prstGeom prst="rect">
            <a:avLst/>
          </a:prstGeom>
          <a:noFill/>
        </p:spPr>
        <p:txBody>
          <a:bodyPr wrap="none" rtlCol="0">
            <a:spAutoFit/>
          </a:bodyPr>
          <a:lstStyle/>
          <a:p>
            <a:r>
              <a:rPr lang="vi-VN" sz="4000" smtClean="0"/>
              <a:t>Cô có một câu đố</a:t>
            </a:r>
            <a:endParaRPr lang="vi-VN" sz="4000"/>
          </a:p>
        </p:txBody>
      </p:sp>
      <p:pic>
        <p:nvPicPr>
          <p:cNvPr id="2" name="FILE_7_135325_Wby8R.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5956" y="5551516"/>
            <a:ext cx="609600" cy="609600"/>
          </a:xfrm>
          <a:prstGeom prst="rect">
            <a:avLst/>
          </a:prstGeom>
        </p:spPr>
      </p:pic>
    </p:spTree>
    <p:extLst>
      <p:ext uri="{BB962C8B-B14F-4D97-AF65-F5344CB8AC3E}">
        <p14:creationId xmlns:p14="http://schemas.microsoft.com/office/powerpoint/2010/main" val="65744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998"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32338" y="1163782"/>
            <a:ext cx="8556784" cy="4753769"/>
          </a:xfrm>
        </p:spPr>
      </p:pic>
      <p:sp>
        <p:nvSpPr>
          <p:cNvPr id="7" name="Oval Callout 6"/>
          <p:cNvSpPr/>
          <p:nvPr/>
        </p:nvSpPr>
        <p:spPr>
          <a:xfrm>
            <a:off x="6201295" y="432261"/>
            <a:ext cx="4089861" cy="1995055"/>
          </a:xfrm>
          <a:prstGeom prst="wedgeEllipseCallout">
            <a:avLst>
              <a:gd name="adj1" fmla="val -27530"/>
              <a:gd name="adj2" fmla="val 120296"/>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Times New Roman" pitchFamily="18" charset="0"/>
                <a:cs typeface="Times New Roman" pitchFamily="18" charset="0"/>
              </a:rPr>
              <a:t>Đây là quả gì?</a:t>
            </a:r>
            <a:endParaRPr lang="vi-VN" sz="4800" b="1">
              <a:latin typeface="Times New Roman" pitchFamily="18" charset="0"/>
              <a:cs typeface="Times New Roman" pitchFamily="18" charset="0"/>
            </a:endParaRPr>
          </a:p>
        </p:txBody>
      </p:sp>
      <p:pic>
        <p:nvPicPr>
          <p:cNvPr id="2" name="FILE-8_135324_m6xLQ.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1156" y="5534891"/>
            <a:ext cx="609600" cy="609600"/>
          </a:xfrm>
          <a:prstGeom prst="rect">
            <a:avLst/>
          </a:prstGeom>
        </p:spPr>
      </p:pic>
    </p:spTree>
    <p:extLst>
      <p:ext uri="{BB962C8B-B14F-4D97-AF65-F5344CB8AC3E}">
        <p14:creationId xmlns:p14="http://schemas.microsoft.com/office/powerpoint/2010/main" val="17747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82"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93459" y="217384"/>
            <a:ext cx="7781319" cy="6158477"/>
          </a:xfrm>
        </p:spPr>
      </p:pic>
      <p:sp>
        <p:nvSpPr>
          <p:cNvPr id="5" name="Rounded Rectangular Callout 4"/>
          <p:cNvSpPr/>
          <p:nvPr/>
        </p:nvSpPr>
        <p:spPr>
          <a:xfrm>
            <a:off x="8146473" y="465514"/>
            <a:ext cx="2576945" cy="1263533"/>
          </a:xfrm>
          <a:prstGeom prst="wedgeRoundRectCallout">
            <a:avLst>
              <a:gd name="adj1" fmla="val -76316"/>
              <a:gd name="adj2" fmla="val 106124"/>
              <a:gd name="adj3" fmla="val 16667"/>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Times New Roman" pitchFamily="18" charset="0"/>
                <a:cs typeface="Times New Roman" pitchFamily="18" charset="0"/>
              </a:rPr>
              <a:t>Quả gì đây?</a:t>
            </a:r>
            <a:endParaRPr lang="vi-VN" sz="4000" b="1">
              <a:latin typeface="Times New Roman" pitchFamily="18" charset="0"/>
              <a:cs typeface="Times New Roman" pitchFamily="18" charset="0"/>
            </a:endParaRPr>
          </a:p>
        </p:txBody>
      </p:sp>
      <p:pic>
        <p:nvPicPr>
          <p:cNvPr id="2" name="FILE_13_135325_m3Zu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8618" y="5534890"/>
            <a:ext cx="609600" cy="609600"/>
          </a:xfrm>
          <a:prstGeom prst="rect">
            <a:avLst/>
          </a:prstGeom>
        </p:spPr>
      </p:pic>
    </p:spTree>
    <p:extLst>
      <p:ext uri="{BB962C8B-B14F-4D97-AF65-F5344CB8AC3E}">
        <p14:creationId xmlns:p14="http://schemas.microsoft.com/office/powerpoint/2010/main" val="11746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0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95869" y="582583"/>
            <a:ext cx="9226560" cy="6275417"/>
          </a:xfrm>
        </p:spPr>
      </p:pic>
      <p:sp>
        <p:nvSpPr>
          <p:cNvPr id="5" name="Cloud Callout 4"/>
          <p:cNvSpPr/>
          <p:nvPr/>
        </p:nvSpPr>
        <p:spPr>
          <a:xfrm>
            <a:off x="8611985" y="216130"/>
            <a:ext cx="3441469" cy="1862051"/>
          </a:xfrm>
          <a:prstGeom prst="cloudCallout">
            <a:avLst>
              <a:gd name="adj1" fmla="val -57400"/>
              <a:gd name="adj2" fmla="val 93750"/>
            </a:avLst>
          </a:prstGeom>
          <a:solidFill>
            <a:srgbClr val="63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Times New Roman" pitchFamily="18" charset="0"/>
                <a:cs typeface="Times New Roman" pitchFamily="18" charset="0"/>
              </a:rPr>
              <a:t>Quả này màu gì?</a:t>
            </a:r>
            <a:endParaRPr lang="vi-VN" sz="4000" b="1">
              <a:latin typeface="Times New Roman" pitchFamily="18" charset="0"/>
              <a:cs typeface="Times New Roman" pitchFamily="18" charset="0"/>
            </a:endParaRPr>
          </a:p>
        </p:txBody>
      </p:sp>
      <p:pic>
        <p:nvPicPr>
          <p:cNvPr id="2" name="FILE_10_135325_7RV6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2719" y="5385262"/>
            <a:ext cx="609600" cy="609600"/>
          </a:xfrm>
          <a:prstGeom prst="rect">
            <a:avLst/>
          </a:prstGeom>
        </p:spPr>
      </p:pic>
    </p:spTree>
    <p:extLst>
      <p:ext uri="{BB962C8B-B14F-4D97-AF65-F5344CB8AC3E}">
        <p14:creationId xmlns:p14="http://schemas.microsoft.com/office/powerpoint/2010/main" val="337785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96"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TotalTime>
  <Words>528</Words>
  <Application>Microsoft Office PowerPoint</Application>
  <PresentationFormat>Widescreen</PresentationFormat>
  <Paragraphs>68</Paragraphs>
  <Slides>21</Slides>
  <Notes>0</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 Light</vt:lpstr>
      <vt:lpstr>Calibri</vt:lpstr>
      <vt:lpstr>Tahoma</vt:lpstr>
      <vt:lpstr>等线</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Techsi.vn</cp:lastModifiedBy>
  <cp:revision>52</cp:revision>
  <cp:lastPrinted>2022-10-17T05:43:38Z</cp:lastPrinted>
  <dcterms:created xsi:type="dcterms:W3CDTF">2018-07-11T00:54:56Z</dcterms:created>
  <dcterms:modified xsi:type="dcterms:W3CDTF">2023-08-09T06:33:23Z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257b0e651d834ceca110de434ec1c5bb</vt:lpwstr>
  </property>
</Properties>
</file>