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57" r:id="rId4"/>
    <p:sldId id="284" r:id="rId5"/>
    <p:sldId id="259" r:id="rId6"/>
    <p:sldId id="260" r:id="rId7"/>
    <p:sldId id="263" r:id="rId8"/>
    <p:sldId id="285" r:id="rId9"/>
    <p:sldId id="286" r:id="rId10"/>
    <p:sldId id="299" r:id="rId11"/>
    <p:sldId id="287" r:id="rId12"/>
    <p:sldId id="288" r:id="rId13"/>
    <p:sldId id="298" r:id="rId14"/>
    <p:sldId id="289" r:id="rId15"/>
    <p:sldId id="290" r:id="rId16"/>
    <p:sldId id="291" r:id="rId17"/>
    <p:sldId id="275" r:id="rId18"/>
    <p:sldId id="292" r:id="rId19"/>
    <p:sldId id="293" r:id="rId20"/>
    <p:sldId id="294" r:id="rId21"/>
    <p:sldId id="279" r:id="rId22"/>
    <p:sldId id="262" r:id="rId23"/>
    <p:sldId id="280" r:id="rId24"/>
    <p:sldId id="295" r:id="rId25"/>
    <p:sldId id="281" r:id="rId26"/>
    <p:sldId id="282" r:id="rId27"/>
    <p:sldId id="296" r:id="rId28"/>
    <p:sldId id="283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5" autoAdjust="0"/>
    <p:restoredTop sz="94660"/>
  </p:normalViewPr>
  <p:slideViewPr>
    <p:cSldViewPr snapToGrid="0">
      <p:cViewPr varScale="1">
        <p:scale>
          <a:sx n="68" d="100"/>
          <a:sy n="68" d="100"/>
        </p:scale>
        <p:origin x="50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44AEE-B4EE-487B-9D15-C353FC9F03CF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C6B25-CA5D-486C-946B-071BA69C8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592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44AEE-B4EE-487B-9D15-C353FC9F03CF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C6B25-CA5D-486C-946B-071BA69C8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075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44AEE-B4EE-487B-9D15-C353FC9F03CF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C6B25-CA5D-486C-946B-071BA69C8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5921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66C49-955D-472C-B30E-8BE0B808D6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530B9-DC36-4C1F-B138-558F11701A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3979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66C49-955D-472C-B30E-8BE0B808D6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530B9-DC36-4C1F-B138-558F11701A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4760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66C49-955D-472C-B30E-8BE0B808D6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530B9-DC36-4C1F-B138-558F11701A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4065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66C49-955D-472C-B30E-8BE0B808D6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530B9-DC36-4C1F-B138-558F11701A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7960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66C49-955D-472C-B30E-8BE0B808D6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530B9-DC36-4C1F-B138-558F11701A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1918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66C49-955D-472C-B30E-8BE0B808D6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530B9-DC36-4C1F-B138-558F11701A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7435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66C49-955D-472C-B30E-8BE0B808D6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530B9-DC36-4C1F-B138-558F11701A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9406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66C49-955D-472C-B30E-8BE0B808D6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530B9-DC36-4C1F-B138-558F11701A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763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44AEE-B4EE-487B-9D15-C353FC9F03CF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C6B25-CA5D-486C-946B-071BA69C8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5042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66C49-955D-472C-B30E-8BE0B808D6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530B9-DC36-4C1F-B138-558F11701A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4026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66C49-955D-472C-B30E-8BE0B808D6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530B9-DC36-4C1F-B138-558F11701A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3641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66C49-955D-472C-B30E-8BE0B808D6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530B9-DC36-4C1F-B138-558F11701A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4999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319AE-0C88-4539-87AD-21303ABBF8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A668B-1C80-4C85-A98F-E746D50727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0117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319AE-0C88-4539-87AD-21303ABBF8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A668B-1C80-4C85-A98F-E746D50727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0702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319AE-0C88-4539-87AD-21303ABBF8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A668B-1C80-4C85-A98F-E746D50727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7372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319AE-0C88-4539-87AD-21303ABBF8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A668B-1C80-4C85-A98F-E746D50727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7290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319AE-0C88-4539-87AD-21303ABBF8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A668B-1C80-4C85-A98F-E746D50727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9889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319AE-0C88-4539-87AD-21303ABBF8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A668B-1C80-4C85-A98F-E746D50727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5359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319AE-0C88-4539-87AD-21303ABBF8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A668B-1C80-4C85-A98F-E746D50727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5613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44AEE-B4EE-487B-9D15-C353FC9F03CF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C6B25-CA5D-486C-946B-071BA69C8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6371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319AE-0C88-4539-87AD-21303ABBF8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A668B-1C80-4C85-A98F-E746D50727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56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319AE-0C88-4539-87AD-21303ABBF8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A668B-1C80-4C85-A98F-E746D50727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271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319AE-0C88-4539-87AD-21303ABBF8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A668B-1C80-4C85-A98F-E746D50727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6899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319AE-0C88-4539-87AD-21303ABBF8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A668B-1C80-4C85-A98F-E746D50727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850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44AEE-B4EE-487B-9D15-C353FC9F03CF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C6B25-CA5D-486C-946B-071BA69C8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168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44AEE-B4EE-487B-9D15-C353FC9F03CF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C6B25-CA5D-486C-946B-071BA69C8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289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44AEE-B4EE-487B-9D15-C353FC9F03CF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C6B25-CA5D-486C-946B-071BA69C8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4920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44AEE-B4EE-487B-9D15-C353FC9F03CF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C6B25-CA5D-486C-946B-071BA69C8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2537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44AEE-B4EE-487B-9D15-C353FC9F03CF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C6B25-CA5D-486C-946B-071BA69C8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060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44AEE-B4EE-487B-9D15-C353FC9F03CF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C6B25-CA5D-486C-946B-071BA69C8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397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A44AEE-B4EE-487B-9D15-C353FC9F03CF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7C6B25-CA5D-486C-946B-071BA69C8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859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F66C49-955D-472C-B30E-8BE0B808D6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5530B9-DC36-4C1F-B138-558F11701A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126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2319AE-0C88-4539-87AD-21303ABBF8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AA668B-1C80-4C85-A98F-E746D50727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815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audio" Target="../media/media10.m4a"/><Relationship Id="rId7" Type="http://schemas.openxmlformats.org/officeDocument/2006/relationships/image" Target="../media/image14.jpeg"/><Relationship Id="rId2" Type="http://schemas.microsoft.com/office/2007/relationships/media" Target="../media/media10.m4a"/><Relationship Id="rId1" Type="http://schemas.openxmlformats.org/officeDocument/2006/relationships/tags" Target="../tags/tag6.xml"/><Relationship Id="rId6" Type="http://schemas.openxmlformats.org/officeDocument/2006/relationships/image" Target="../media/image13.jpeg"/><Relationship Id="rId5" Type="http://schemas.openxmlformats.org/officeDocument/2006/relationships/image" Target="../media/image12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1.m4a"/><Relationship Id="rId7" Type="http://schemas.openxmlformats.org/officeDocument/2006/relationships/image" Target="../media/image15.jpg"/><Relationship Id="rId2" Type="http://schemas.microsoft.com/office/2007/relationships/media" Target="../media/media11.m4a"/><Relationship Id="rId1" Type="http://schemas.openxmlformats.org/officeDocument/2006/relationships/tags" Target="../tags/tag7.xml"/><Relationship Id="rId6" Type="http://schemas.openxmlformats.org/officeDocument/2006/relationships/image" Target="../media/image14.jpeg"/><Relationship Id="rId5" Type="http://schemas.openxmlformats.org/officeDocument/2006/relationships/image" Target="../media/image12.jp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2.m4a"/><Relationship Id="rId7" Type="http://schemas.openxmlformats.org/officeDocument/2006/relationships/image" Target="../media/image15.jpg"/><Relationship Id="rId2" Type="http://schemas.microsoft.com/office/2007/relationships/media" Target="../media/media12.m4a"/><Relationship Id="rId1" Type="http://schemas.openxmlformats.org/officeDocument/2006/relationships/tags" Target="../tags/tag8.xml"/><Relationship Id="rId6" Type="http://schemas.openxmlformats.org/officeDocument/2006/relationships/image" Target="../media/image14.jpeg"/><Relationship Id="rId5" Type="http://schemas.openxmlformats.org/officeDocument/2006/relationships/image" Target="../media/image12.jp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3.m4a"/><Relationship Id="rId7" Type="http://schemas.openxmlformats.org/officeDocument/2006/relationships/image" Target="../media/image15.jpg"/><Relationship Id="rId2" Type="http://schemas.microsoft.com/office/2007/relationships/media" Target="../media/media13.m4a"/><Relationship Id="rId1" Type="http://schemas.openxmlformats.org/officeDocument/2006/relationships/tags" Target="../tags/tag9.xml"/><Relationship Id="rId6" Type="http://schemas.openxmlformats.org/officeDocument/2006/relationships/image" Target="../media/image13.jpeg"/><Relationship Id="rId5" Type="http://schemas.openxmlformats.org/officeDocument/2006/relationships/image" Target="../media/image12.jp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audio" Target="../media/media14.m4a"/><Relationship Id="rId7" Type="http://schemas.openxmlformats.org/officeDocument/2006/relationships/image" Target="../media/image14.jpeg"/><Relationship Id="rId2" Type="http://schemas.microsoft.com/office/2007/relationships/media" Target="../media/media14.m4a"/><Relationship Id="rId1" Type="http://schemas.openxmlformats.org/officeDocument/2006/relationships/tags" Target="../tags/tag10.xml"/><Relationship Id="rId6" Type="http://schemas.openxmlformats.org/officeDocument/2006/relationships/image" Target="../media/image13.jpeg"/><Relationship Id="rId5" Type="http://schemas.openxmlformats.org/officeDocument/2006/relationships/image" Target="../media/image12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3.png"/><Relationship Id="rId4" Type="http://schemas.openxmlformats.org/officeDocument/2006/relationships/image" Target="../media/image6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audio" Target="../media/media16.m4a"/><Relationship Id="rId7" Type="http://schemas.openxmlformats.org/officeDocument/2006/relationships/image" Target="../media/image14.jpeg"/><Relationship Id="rId2" Type="http://schemas.microsoft.com/office/2007/relationships/media" Target="../media/media16.m4a"/><Relationship Id="rId1" Type="http://schemas.openxmlformats.org/officeDocument/2006/relationships/tags" Target="../tags/tag11.xml"/><Relationship Id="rId6" Type="http://schemas.openxmlformats.org/officeDocument/2006/relationships/image" Target="../media/image13.jpeg"/><Relationship Id="rId5" Type="http://schemas.openxmlformats.org/officeDocument/2006/relationships/image" Target="../media/image12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audio" Target="../media/media17.m4a"/><Relationship Id="rId7" Type="http://schemas.openxmlformats.org/officeDocument/2006/relationships/image" Target="../media/image14.jpeg"/><Relationship Id="rId2" Type="http://schemas.microsoft.com/office/2007/relationships/media" Target="../media/media17.m4a"/><Relationship Id="rId1" Type="http://schemas.openxmlformats.org/officeDocument/2006/relationships/tags" Target="../tags/tag12.xml"/><Relationship Id="rId6" Type="http://schemas.openxmlformats.org/officeDocument/2006/relationships/image" Target="../media/image13.jpeg"/><Relationship Id="rId5" Type="http://schemas.openxmlformats.org/officeDocument/2006/relationships/image" Target="../media/image12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audio" Target="../media/media18.m4a"/><Relationship Id="rId7" Type="http://schemas.openxmlformats.org/officeDocument/2006/relationships/image" Target="../media/image14.jpeg"/><Relationship Id="rId2" Type="http://schemas.microsoft.com/office/2007/relationships/media" Target="../media/media18.m4a"/><Relationship Id="rId1" Type="http://schemas.openxmlformats.org/officeDocument/2006/relationships/tags" Target="../tags/tag13.xml"/><Relationship Id="rId6" Type="http://schemas.openxmlformats.org/officeDocument/2006/relationships/image" Target="../media/image13.jpeg"/><Relationship Id="rId5" Type="http://schemas.openxmlformats.org/officeDocument/2006/relationships/image" Target="../media/image12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2" Type="http://schemas.microsoft.com/office/2007/relationships/media" Target="../media/media19.m4a"/><Relationship Id="rId1" Type="http://schemas.openxmlformats.org/officeDocument/2006/relationships/tags" Target="../tags/tag14.xml"/><Relationship Id="rId6" Type="http://schemas.openxmlformats.org/officeDocument/2006/relationships/image" Target="../media/image3.png"/><Relationship Id="rId5" Type="http://schemas.openxmlformats.org/officeDocument/2006/relationships/image" Target="../media/image6.jp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video" Target="../media/media20.mp4"/><Relationship Id="rId7" Type="http://schemas.openxmlformats.org/officeDocument/2006/relationships/image" Target="../media/image16.jpeg"/><Relationship Id="rId12" Type="http://schemas.openxmlformats.org/officeDocument/2006/relationships/image" Target="../media/image3.png"/><Relationship Id="rId2" Type="http://schemas.microsoft.com/office/2007/relationships/media" Target="../media/media20.mp4"/><Relationship Id="rId1" Type="http://schemas.openxmlformats.org/officeDocument/2006/relationships/tags" Target="../tags/tag15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1.png"/><Relationship Id="rId5" Type="http://schemas.openxmlformats.org/officeDocument/2006/relationships/audio" Target="../media/media21.m4a"/><Relationship Id="rId10" Type="http://schemas.openxmlformats.org/officeDocument/2006/relationships/image" Target="../media/image19.png"/><Relationship Id="rId4" Type="http://schemas.microsoft.com/office/2007/relationships/media" Target="../media/media21.m4a"/><Relationship Id="rId9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video" Target="../media/media20.mp4"/><Relationship Id="rId7" Type="http://schemas.openxmlformats.org/officeDocument/2006/relationships/image" Target="../media/image16.jpeg"/><Relationship Id="rId2" Type="http://schemas.microsoft.com/office/2007/relationships/media" Target="../media/media20.mp4"/><Relationship Id="rId1" Type="http://schemas.openxmlformats.org/officeDocument/2006/relationships/tags" Target="../tags/tag16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22.m4a"/><Relationship Id="rId10" Type="http://schemas.openxmlformats.org/officeDocument/2006/relationships/image" Target="../media/image3.png"/><Relationship Id="rId4" Type="http://schemas.microsoft.com/office/2007/relationships/media" Target="../media/media22.m4a"/><Relationship Id="rId9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3.png"/><Relationship Id="rId3" Type="http://schemas.openxmlformats.org/officeDocument/2006/relationships/video" Target="../media/media20.mp4"/><Relationship Id="rId7" Type="http://schemas.openxmlformats.org/officeDocument/2006/relationships/image" Target="../media/image16.jpeg"/><Relationship Id="rId12" Type="http://schemas.openxmlformats.org/officeDocument/2006/relationships/image" Target="../media/image22.png"/><Relationship Id="rId2" Type="http://schemas.microsoft.com/office/2007/relationships/media" Target="../media/media20.mp4"/><Relationship Id="rId1" Type="http://schemas.openxmlformats.org/officeDocument/2006/relationships/tags" Target="../tags/tag17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1.jpeg"/><Relationship Id="rId5" Type="http://schemas.openxmlformats.org/officeDocument/2006/relationships/audio" Target="../media/media23.m4a"/><Relationship Id="rId10" Type="http://schemas.openxmlformats.org/officeDocument/2006/relationships/image" Target="../media/image20.jpeg"/><Relationship Id="rId4" Type="http://schemas.microsoft.com/office/2007/relationships/media" Target="../media/media23.m4a"/><Relationship Id="rId9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m4a"/><Relationship Id="rId2" Type="http://schemas.microsoft.com/office/2007/relationships/media" Target="../media/media24.m4a"/><Relationship Id="rId1" Type="http://schemas.openxmlformats.org/officeDocument/2006/relationships/tags" Target="../tags/tag18.xml"/><Relationship Id="rId6" Type="http://schemas.openxmlformats.org/officeDocument/2006/relationships/image" Target="../media/image3.png"/><Relationship Id="rId5" Type="http://schemas.openxmlformats.org/officeDocument/2006/relationships/image" Target="../media/image6.jpg"/><Relationship Id="rId4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3" Type="http://schemas.openxmlformats.org/officeDocument/2006/relationships/video" Target="../media/media20.mp4"/><Relationship Id="rId21" Type="http://schemas.openxmlformats.org/officeDocument/2006/relationships/image" Target="../media/image18.png"/><Relationship Id="rId7" Type="http://schemas.openxmlformats.org/officeDocument/2006/relationships/image" Target="../media/image23.jp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microsoft.com/office/2007/relationships/media" Target="../media/media20.mp4"/><Relationship Id="rId16" Type="http://schemas.openxmlformats.org/officeDocument/2006/relationships/image" Target="../media/image32.png"/><Relationship Id="rId20" Type="http://schemas.openxmlformats.org/officeDocument/2006/relationships/image" Target="../media/image35.png"/><Relationship Id="rId1" Type="http://schemas.openxmlformats.org/officeDocument/2006/relationships/tags" Target="../tags/tag19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7.png"/><Relationship Id="rId5" Type="http://schemas.openxmlformats.org/officeDocument/2006/relationships/audio" Target="../media/media25.m4a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19" Type="http://schemas.openxmlformats.org/officeDocument/2006/relationships/image" Target="../media/image19.png"/><Relationship Id="rId4" Type="http://schemas.microsoft.com/office/2007/relationships/media" Target="../media/media25.m4a"/><Relationship Id="rId9" Type="http://schemas.openxmlformats.org/officeDocument/2006/relationships/image" Target="../media/image25.png"/><Relationship Id="rId14" Type="http://schemas.openxmlformats.org/officeDocument/2006/relationships/image" Target="../media/image30.png"/><Relationship Id="rId22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9.png"/><Relationship Id="rId18" Type="http://schemas.openxmlformats.org/officeDocument/2006/relationships/image" Target="../media/image35.png"/><Relationship Id="rId3" Type="http://schemas.openxmlformats.org/officeDocument/2006/relationships/video" Target="../media/media20.mp4"/><Relationship Id="rId7" Type="http://schemas.openxmlformats.org/officeDocument/2006/relationships/image" Target="../media/image23.jpg"/><Relationship Id="rId12" Type="http://schemas.openxmlformats.org/officeDocument/2006/relationships/image" Target="../media/image38.png"/><Relationship Id="rId17" Type="http://schemas.openxmlformats.org/officeDocument/2006/relationships/image" Target="../media/image19.png"/><Relationship Id="rId2" Type="http://schemas.microsoft.com/office/2007/relationships/media" Target="../media/media20.mp4"/><Relationship Id="rId16" Type="http://schemas.openxmlformats.org/officeDocument/2006/relationships/image" Target="../media/image33.png"/><Relationship Id="rId20" Type="http://schemas.openxmlformats.org/officeDocument/2006/relationships/image" Target="../media/image3.png"/><Relationship Id="rId1" Type="http://schemas.openxmlformats.org/officeDocument/2006/relationships/tags" Target="../tags/tag20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37.png"/><Relationship Id="rId5" Type="http://schemas.openxmlformats.org/officeDocument/2006/relationships/audio" Target="../media/media26.m4a"/><Relationship Id="rId15" Type="http://schemas.openxmlformats.org/officeDocument/2006/relationships/image" Target="../media/image14.jpeg"/><Relationship Id="rId10" Type="http://schemas.openxmlformats.org/officeDocument/2006/relationships/image" Target="../media/image36.png"/><Relationship Id="rId19" Type="http://schemas.openxmlformats.org/officeDocument/2006/relationships/image" Target="../media/image18.png"/><Relationship Id="rId4" Type="http://schemas.microsoft.com/office/2007/relationships/media" Target="../media/media26.m4a"/><Relationship Id="rId9" Type="http://schemas.openxmlformats.org/officeDocument/2006/relationships/image" Target="../media/image34.png"/><Relationship Id="rId14" Type="http://schemas.openxmlformats.org/officeDocument/2006/relationships/image" Target="../media/image1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7.m4a"/><Relationship Id="rId2" Type="http://schemas.microsoft.com/office/2007/relationships/media" Target="../media/media27.m4a"/><Relationship Id="rId1" Type="http://schemas.openxmlformats.org/officeDocument/2006/relationships/tags" Target="../tags/tag21.xml"/><Relationship Id="rId6" Type="http://schemas.openxmlformats.org/officeDocument/2006/relationships/image" Target="../media/image3.png"/><Relationship Id="rId5" Type="http://schemas.openxmlformats.org/officeDocument/2006/relationships/image" Target="../media/image40.jpeg"/><Relationship Id="rId4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media4.m4a"/><Relationship Id="rId7" Type="http://schemas.openxmlformats.org/officeDocument/2006/relationships/image" Target="../media/image9.png"/><Relationship Id="rId2" Type="http://schemas.microsoft.com/office/2007/relationships/media" Target="../media/media4.m4a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11" Type="http://schemas.openxmlformats.org/officeDocument/2006/relationships/image" Target="../media/image3.png"/><Relationship Id="rId5" Type="http://schemas.openxmlformats.org/officeDocument/2006/relationships/image" Target="../media/image7.jpeg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2.xml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audio" Target="../media/media6.m4a"/><Relationship Id="rId7" Type="http://schemas.openxmlformats.org/officeDocument/2006/relationships/image" Target="../media/image14.jpeg"/><Relationship Id="rId2" Type="http://schemas.microsoft.com/office/2007/relationships/media" Target="../media/media6.m4a"/><Relationship Id="rId1" Type="http://schemas.openxmlformats.org/officeDocument/2006/relationships/tags" Target="../tags/tag2.xml"/><Relationship Id="rId6" Type="http://schemas.openxmlformats.org/officeDocument/2006/relationships/image" Target="../media/image13.jpeg"/><Relationship Id="rId5" Type="http://schemas.openxmlformats.org/officeDocument/2006/relationships/image" Target="../media/image12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7.m4a"/><Relationship Id="rId7" Type="http://schemas.openxmlformats.org/officeDocument/2006/relationships/image" Target="../media/image14.jpeg"/><Relationship Id="rId2" Type="http://schemas.microsoft.com/office/2007/relationships/media" Target="../media/media7.m4a"/><Relationship Id="rId1" Type="http://schemas.openxmlformats.org/officeDocument/2006/relationships/tags" Target="../tags/tag3.xml"/><Relationship Id="rId6" Type="http://schemas.openxmlformats.org/officeDocument/2006/relationships/image" Target="../media/image13.jpeg"/><Relationship Id="rId5" Type="http://schemas.openxmlformats.org/officeDocument/2006/relationships/image" Target="../media/image12.jp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8.m4a"/><Relationship Id="rId7" Type="http://schemas.openxmlformats.org/officeDocument/2006/relationships/image" Target="../media/image15.jpg"/><Relationship Id="rId2" Type="http://schemas.microsoft.com/office/2007/relationships/media" Target="../media/media8.m4a"/><Relationship Id="rId1" Type="http://schemas.openxmlformats.org/officeDocument/2006/relationships/tags" Target="../tags/tag4.xml"/><Relationship Id="rId6" Type="http://schemas.openxmlformats.org/officeDocument/2006/relationships/image" Target="../media/image13.jpeg"/><Relationship Id="rId5" Type="http://schemas.openxmlformats.org/officeDocument/2006/relationships/image" Target="../media/image12.jp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9.m4a"/><Relationship Id="rId7" Type="http://schemas.openxmlformats.org/officeDocument/2006/relationships/image" Target="../media/image15.jpg"/><Relationship Id="rId2" Type="http://schemas.microsoft.com/office/2007/relationships/media" Target="../media/media9.m4a"/><Relationship Id="rId1" Type="http://schemas.openxmlformats.org/officeDocument/2006/relationships/tags" Target="../tags/tag5.xml"/><Relationship Id="rId6" Type="http://schemas.openxmlformats.org/officeDocument/2006/relationships/image" Target="../media/image13.jpeg"/><Relationship Id="rId5" Type="http://schemas.openxmlformats.org/officeDocument/2006/relationships/image" Target="../media/image12.jp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51812" y="144222"/>
            <a:ext cx="54561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</a:rPr>
              <a:t>PHÒNG GIÁO DỤC VÀ ĐÀO TẠO QUẬN LONG </a:t>
            </a:r>
            <a:r>
              <a:rPr lang="en-US" sz="2000" b="1" dirty="0" smtClean="0">
                <a:solidFill>
                  <a:prstClr val="black"/>
                </a:solidFill>
              </a:rPr>
              <a:t>BIÊN</a:t>
            </a:r>
          </a:p>
          <a:p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smtClean="0">
                <a:solidFill>
                  <a:prstClr val="black"/>
                </a:solidFill>
              </a:rPr>
              <a:t>          </a:t>
            </a:r>
            <a:r>
              <a:rPr lang="en-US" sz="2000" b="1" dirty="0" smtClean="0">
                <a:solidFill>
                  <a:prstClr val="black"/>
                </a:solidFill>
              </a:rPr>
              <a:t>  </a:t>
            </a:r>
            <a:r>
              <a:rPr lang="en-US" sz="2000" b="1" dirty="0">
                <a:solidFill>
                  <a:prstClr val="black"/>
                </a:solidFill>
              </a:rPr>
              <a:t>TRƯỜNG MẦM NON </a:t>
            </a:r>
            <a:r>
              <a:rPr lang="en-US" sz="2000" b="1" dirty="0" smtClean="0">
                <a:solidFill>
                  <a:prstClr val="black"/>
                </a:solidFill>
              </a:rPr>
              <a:t>NẮNG MAI </a:t>
            </a:r>
            <a:endParaRPr lang="en-US" sz="2000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390" y="2229631"/>
            <a:ext cx="1037656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>
                <a:solidFill>
                  <a:srgbClr val="FFFF00"/>
                </a:solidFill>
              </a:rPr>
              <a:t>    </a:t>
            </a:r>
            <a:r>
              <a:rPr lang="en-US" sz="3600">
                <a:solidFill>
                  <a:srgbClr val="00B0F0"/>
                </a:solidFill>
              </a:rPr>
              <a:t>LĨNH VỰC PHÁT </a:t>
            </a:r>
            <a:r>
              <a:rPr lang="en-US" sz="3600" smtClean="0">
                <a:solidFill>
                  <a:srgbClr val="00B0F0"/>
                </a:solidFill>
              </a:rPr>
              <a:t>TRIỂN NHẬN THỨC </a:t>
            </a:r>
            <a:endParaRPr lang="en-US" sz="4400">
              <a:solidFill>
                <a:srgbClr val="00B0F0"/>
              </a:solidFill>
            </a:endParaRPr>
          </a:p>
          <a:p>
            <a:pPr algn="ctr"/>
            <a:r>
              <a:rPr lang="en-US" sz="3200">
                <a:solidFill>
                  <a:srgbClr val="FFFF00"/>
                </a:solidFill>
              </a:rPr>
              <a:t>        </a:t>
            </a:r>
            <a:r>
              <a:rPr lang="en-US" sz="3600" smtClean="0">
                <a:solidFill>
                  <a:srgbClr val="C00000"/>
                </a:solidFill>
              </a:rPr>
              <a:t>So sánh, sắp xếp thứ tự chiều cao của 3 đối tượng </a:t>
            </a:r>
            <a:endParaRPr lang="en-US" sz="480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03190" y="3861197"/>
            <a:ext cx="77305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i="1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Lứa</a:t>
            </a:r>
            <a:r>
              <a:rPr lang="en-GB" sz="2800" i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i="1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en-GB" sz="2800" i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sz="2800" i="1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GB" sz="2800" i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i="1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GB" sz="2800" i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2800" i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(4 - 5 </a:t>
            </a:r>
            <a:r>
              <a:rPr lang="en-GB" sz="2800" i="1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en-GB" sz="2800" i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800" i="1" dirty="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390874" y="5500624"/>
            <a:ext cx="46747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err="1">
                <a:solidFill>
                  <a:srgbClr val="4472C4">
                    <a:lumMod val="75000"/>
                  </a:srgbClr>
                </a:solidFill>
              </a:rPr>
              <a:t>Người</a:t>
            </a:r>
            <a:r>
              <a:rPr lang="en-US" sz="2400" i="1" dirty="0">
                <a:solidFill>
                  <a:srgbClr val="4472C4">
                    <a:lumMod val="75000"/>
                  </a:srgbClr>
                </a:solidFill>
              </a:rPr>
              <a:t> </a:t>
            </a:r>
            <a:r>
              <a:rPr lang="en-US" sz="2400" i="1" dirty="0" err="1">
                <a:solidFill>
                  <a:srgbClr val="4472C4">
                    <a:lumMod val="75000"/>
                  </a:srgbClr>
                </a:solidFill>
              </a:rPr>
              <a:t>thực</a:t>
            </a:r>
            <a:r>
              <a:rPr lang="en-US" sz="2400" i="1" dirty="0">
                <a:solidFill>
                  <a:srgbClr val="4472C4">
                    <a:lumMod val="75000"/>
                  </a:srgbClr>
                </a:solidFill>
              </a:rPr>
              <a:t> </a:t>
            </a:r>
            <a:r>
              <a:rPr lang="en-US" sz="2400" i="1" dirty="0" err="1" smtClean="0">
                <a:solidFill>
                  <a:srgbClr val="4472C4">
                    <a:lumMod val="75000"/>
                  </a:srgbClr>
                </a:solidFill>
              </a:rPr>
              <a:t>hiện</a:t>
            </a:r>
            <a:r>
              <a:rPr lang="en-US" sz="2400" i="1" dirty="0" smtClean="0">
                <a:solidFill>
                  <a:srgbClr val="4472C4">
                    <a:lumMod val="75000"/>
                  </a:srgbClr>
                </a:solidFill>
              </a:rPr>
              <a:t>:</a:t>
            </a:r>
          </a:p>
          <a:p>
            <a:pPr algn="ctr"/>
            <a:r>
              <a:rPr lang="en-US" sz="2400" i="1" dirty="0" smtClean="0">
                <a:solidFill>
                  <a:srgbClr val="4472C4">
                    <a:lumMod val="75000"/>
                  </a:srgbClr>
                </a:solidFill>
              </a:rPr>
              <a:t>GV. </a:t>
            </a:r>
            <a:r>
              <a:rPr lang="vi-VN" sz="2400" i="1" dirty="0" smtClean="0">
                <a:solidFill>
                  <a:srgbClr val="4472C4">
                    <a:lumMod val="75000"/>
                  </a:srgbClr>
                </a:solidFill>
              </a:rPr>
              <a:t>Nguyễn Thị Hương Hải</a:t>
            </a:r>
            <a:endParaRPr lang="en-US" sz="2400" i="1" dirty="0">
              <a:solidFill>
                <a:srgbClr val="4472C4">
                  <a:lumMod val="75000"/>
                </a:srgb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189" y="4019550"/>
            <a:ext cx="1883001" cy="27146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8040" y="783963"/>
            <a:ext cx="1627155" cy="1532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222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8084">
        <p:circle/>
      </p:transition>
    </mc:Choice>
    <mc:Fallback xmlns="">
      <p:transition spd="slow" advTm="28084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93787" y="183480"/>
            <a:ext cx="6656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>
                <a:solidFill>
                  <a:prstClr val="black"/>
                </a:solidFill>
              </a:rPr>
              <a:t>Trong gia đình bạn An ai là người cao nhất?</a:t>
            </a:r>
            <a:endParaRPr lang="en-US" sz="2800" b="1">
              <a:solidFill>
                <a:prstClr val="black"/>
              </a:solidFill>
            </a:endParaRPr>
          </a:p>
        </p:txBody>
      </p:sp>
      <p:pic>
        <p:nvPicPr>
          <p:cNvPr id="1026" name="Picture 2" descr="Young Man In Dad Style Cartoon Character Style Stock Vector - Illustration  of clip, artistic: 183617939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100" y="828675"/>
            <a:ext cx="2832100" cy="598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other portrait vector illustration. ⬇ Vector Image by © adekvat | Vector  Stock 110597136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273" y="1190625"/>
            <a:ext cx="4049468" cy="5881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026" y="2975336"/>
            <a:ext cx="3730264" cy="3730264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8863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5517"/>
    </mc:Choice>
    <mc:Fallback xmlns="">
      <p:transition advTm="155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Mother portrait vector illustration. ⬇ Vector Image by © adekvat | Vector  Stock 110597136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038" y="1123950"/>
            <a:ext cx="4049468" cy="5881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754" y="2975336"/>
            <a:ext cx="3730264" cy="37302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67429" y="239448"/>
            <a:ext cx="104336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mtClean="0">
                <a:solidFill>
                  <a:prstClr val="black"/>
                </a:solidFill>
              </a:rPr>
              <a:t>Chiều cao của bạn An như thế nào so với chiều cao của mẹ ?</a:t>
            </a:r>
            <a:endParaRPr lang="en-US" sz="3200" b="1">
              <a:solidFill>
                <a:prstClr val="black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98760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272"/>
    </mc:Choice>
    <mc:Fallback xmlns="">
      <p:transition advTm="102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Mother portrait vector illustration. ⬇ Vector Image by © adekvat | Vector  Stock 110597136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288" y="1133475"/>
            <a:ext cx="4049468" cy="5881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054" y="2975336"/>
            <a:ext cx="3730264" cy="3730264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4124325" y="1743075"/>
            <a:ext cx="2057400" cy="0"/>
          </a:xfrm>
          <a:prstGeom prst="line">
            <a:avLst/>
          </a:prstGeom>
          <a:ln w="762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222655" y="3088161"/>
            <a:ext cx="2057400" cy="0"/>
          </a:xfrm>
          <a:prstGeom prst="line">
            <a:avLst/>
          </a:prstGeom>
          <a:ln w="762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Up-Down Arrow 10"/>
          <p:cNvSpPr/>
          <p:nvPr/>
        </p:nvSpPr>
        <p:spPr>
          <a:xfrm>
            <a:off x="4935490" y="1743075"/>
            <a:ext cx="295275" cy="1345086"/>
          </a:xfrm>
          <a:prstGeom prst="up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375763" y="179368"/>
            <a:ext cx="78891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prstClr val="black"/>
                </a:solidFill>
              </a:rPr>
              <a:t>An thấp hơn mẹ vì khi để 2 người đứng cạnh nhau, phía trên cơ thể mẹ có phần thừa ra so với An.</a:t>
            </a:r>
            <a:endParaRPr lang="en-US" sz="2800" b="1">
              <a:solidFill>
                <a:prstClr val="black"/>
              </a:solidFill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220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478"/>
    </mc:Choice>
    <mc:Fallback xmlns="">
      <p:transition advTm="94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133 0.00162 L -0.25 2.96296E-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40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1" grpId="0" animBg="1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Young Man In Dad Style Cartoon Character Style Stock Vector - Illustration  of clip, artistic: 183617939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100" y="828675"/>
            <a:ext cx="2832100" cy="598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877" y="3013762"/>
            <a:ext cx="3730264" cy="37302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92256" y="210181"/>
            <a:ext cx="84970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>
                <a:solidFill>
                  <a:prstClr val="black"/>
                </a:solidFill>
              </a:rPr>
              <a:t>Các con có nhận xét gì về chiều cao của An so với bố An?</a:t>
            </a:r>
            <a:endParaRPr lang="en-US" sz="2800" b="1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40542" y="210181"/>
            <a:ext cx="30989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/>
              <a:t> An thấp hơn bố An</a:t>
            </a:r>
            <a:endParaRPr lang="en-US" sz="2800" b="1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0808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2321"/>
    </mc:Choice>
    <mc:Fallback xmlns="">
      <p:transition advTm="123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59259E-6 L -0.25 -2.59259E-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7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Young Man In Dad Style Cartoon Character Style Stock Vector - Illustration  of clip, artistic: 183617939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100" y="828675"/>
            <a:ext cx="2832100" cy="598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other portrait vector illustration. ⬇ Vector Image by © adekvat | Vector  Stock 110597136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273" y="1190625"/>
            <a:ext cx="4049468" cy="5881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157" y="2895600"/>
            <a:ext cx="3730264" cy="373026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23831" y="221267"/>
            <a:ext cx="68254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>
                <a:solidFill>
                  <a:prstClr val="black"/>
                </a:solidFill>
              </a:rPr>
              <a:t>Trong gia đình bạn An ai là người thấp nhất?</a:t>
            </a:r>
            <a:endParaRPr lang="en-US" sz="2800" b="1">
              <a:solidFill>
                <a:prstClr val="black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808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5816"/>
    </mc:Choice>
    <mc:Fallback xmlns="">
      <p:transition advTm="158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20980" y="3425001"/>
            <a:ext cx="75043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prstClr val="black"/>
                </a:solidFill>
              </a:rPr>
              <a:t> Hoạt động 3</a:t>
            </a:r>
          </a:p>
          <a:p>
            <a:pPr algn="ctr"/>
            <a:r>
              <a:rPr lang="en-US" sz="4000" b="1" smtClean="0">
                <a:solidFill>
                  <a:prstClr val="black"/>
                </a:solidFill>
              </a:rPr>
              <a:t>   Sắp xếp chiều cao 3 đối tượng </a:t>
            </a:r>
            <a:endParaRPr lang="en-US" sz="4000" b="1">
              <a:solidFill>
                <a:prstClr val="black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017009"/>
      </p:ext>
    </p:extLst>
  </p:cSld>
  <p:clrMapOvr>
    <a:masterClrMapping/>
  </p:clrMapOvr>
  <p:transition spd="med" advTm="5595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Young Man In Dad Style Cartoon Character Style Stock Vector - Illustration  of clip, artistic: 183617939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100" y="828675"/>
            <a:ext cx="2832100" cy="598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other portrait vector illustration. ⬇ Vector Image by © adekvat | Vector  Stock 110597136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273" y="1190625"/>
            <a:ext cx="4049468" cy="5881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157" y="2895600"/>
            <a:ext cx="3730264" cy="37302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84986" y="317153"/>
            <a:ext cx="63483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/>
              <a:t>Chiều cao của mẹ  An như thế nào so với bố An?</a:t>
            </a:r>
            <a:endParaRPr lang="en-US" sz="2400" b="1"/>
          </a:p>
        </p:txBody>
      </p:sp>
      <p:sp>
        <p:nvSpPr>
          <p:cNvPr id="10" name="TextBox 9"/>
          <p:cNvSpPr txBox="1"/>
          <p:nvPr/>
        </p:nvSpPr>
        <p:spPr>
          <a:xfrm>
            <a:off x="3484986" y="367010"/>
            <a:ext cx="6596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/>
              <a:t>Chiều cao của mẹ An như thế nào so với bạn An?</a:t>
            </a:r>
            <a:endParaRPr lang="en-US" sz="2400" b="1"/>
          </a:p>
        </p:txBody>
      </p:sp>
      <p:sp>
        <p:nvSpPr>
          <p:cNvPr id="11" name="TextBox 10"/>
          <p:cNvSpPr txBox="1"/>
          <p:nvPr/>
        </p:nvSpPr>
        <p:spPr>
          <a:xfrm>
            <a:off x="3484986" y="359247"/>
            <a:ext cx="71998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/>
              <a:t>Chiều cao của mẹ An như thế nào so với bố  An và An?</a:t>
            </a:r>
            <a:endParaRPr lang="en-US" sz="2400" b="1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2728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2596">
        <p:circle/>
      </p:transition>
    </mc:Choice>
    <mc:Fallback xmlns="">
      <p:transition spd="slow" advTm="42596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7" grpId="1"/>
      <p:bldP spid="10" grpId="0"/>
      <p:bldP spid="10" grpId="1"/>
      <p:bldP spid="11" grpId="0"/>
      <p:bldP spid="11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Young Man In Dad Style Cartoon Character Style Stock Vector - Illustration  of clip, artistic: 183617939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2386" y="943582"/>
            <a:ext cx="2832100" cy="5796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other portrait vector illustration. ⬇ Vector Image by © adekvat | Vector  Stock 110597136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41" y="1159873"/>
            <a:ext cx="4049468" cy="5881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832" y="2975336"/>
            <a:ext cx="3730264" cy="373026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02295" y="196084"/>
            <a:ext cx="992060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smtClean="0">
                <a:solidFill>
                  <a:prstClr val="black"/>
                </a:solidFill>
              </a:rPr>
              <a:t>Các con hãy sắp xếp các thành viên trong gia đình An theo thứ tự từ cao đến thấp? </a:t>
            </a:r>
            <a:endParaRPr lang="en-US" sz="2200" b="1">
              <a:solidFill>
                <a:prstClr val="black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53325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8421"/>
    </mc:Choice>
    <mc:Fallback xmlns="">
      <p:transition advTm="384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33333E-6 L 0.25 3.33333E-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Young Man In Dad Style Cartoon Character Style Stock Vector - Illustration  of clip, artistic: 183617939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6211" y="867382"/>
            <a:ext cx="2832100" cy="5796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other portrait vector illustration. ⬇ Vector Image by © adekvat | Vector  Stock 110597136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98" y="1238250"/>
            <a:ext cx="4049468" cy="5881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223" y="3047999"/>
            <a:ext cx="3730264" cy="373026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02295" y="138083"/>
            <a:ext cx="992060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smtClean="0">
                <a:solidFill>
                  <a:prstClr val="black"/>
                </a:solidFill>
              </a:rPr>
              <a:t>Các con hãy sắp xếp các thành viên trong gia đình An theo thứ tự từ thấp đến cao? </a:t>
            </a:r>
            <a:endParaRPr lang="en-US" sz="2200" b="1">
              <a:solidFill>
                <a:prstClr val="black"/>
              </a:solidFill>
            </a:endParaRP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49801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503"/>
    </mc:Choice>
    <mc:Fallback xmlns="">
      <p:transition advTm="405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81481E-6 L -0.25 4.81481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84793" y="3162354"/>
            <a:ext cx="750434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prstClr val="black"/>
                </a:solidFill>
              </a:rPr>
              <a:t> </a:t>
            </a:r>
            <a:r>
              <a:rPr lang="en-US" sz="6600" b="1" smtClean="0">
                <a:solidFill>
                  <a:prstClr val="black"/>
                </a:solidFill>
              </a:rPr>
              <a:t>Trò chơi</a:t>
            </a:r>
          </a:p>
          <a:p>
            <a:pPr algn="ctr"/>
            <a:r>
              <a:rPr lang="en-US" sz="6600" b="1" smtClean="0">
                <a:solidFill>
                  <a:prstClr val="black"/>
                </a:solidFill>
              </a:rPr>
              <a:t>Ai giỏi nhất</a:t>
            </a:r>
            <a:endParaRPr lang="en-US" sz="6600" b="1">
              <a:solidFill>
                <a:prstClr val="black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23120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23990">
        <p15:prstTrans prst="curtains"/>
      </p:transition>
    </mc:Choice>
    <mc:Fallback xmlns="">
      <p:transition spd="slow" advTm="239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nhà sửa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23263765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3605" y="3411303"/>
            <a:ext cx="2232424" cy="28853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29817" y="482337"/>
            <a:ext cx="58149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/>
              <a:t>Sắp xếp theo thứ tự từ cao đến thấp?</a:t>
            </a:r>
            <a:endParaRPr lang="en-US" sz="2800" b="1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13397" y="60600"/>
            <a:ext cx="1541804" cy="1369366"/>
          </a:xfrm>
          <a:prstGeom prst="rect">
            <a:avLst/>
          </a:prstGeom>
        </p:spPr>
      </p:pic>
      <p:pic>
        <p:nvPicPr>
          <p:cNvPr id="2" name="Countdown 5 Seconds HD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029825" y="57149"/>
            <a:ext cx="2162175" cy="1799925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323166" y="1722966"/>
            <a:ext cx="3040134" cy="4573674"/>
            <a:chOff x="1755602" y="2680854"/>
            <a:chExt cx="2101155" cy="3672982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73224" y="4238991"/>
              <a:ext cx="752580" cy="2114845"/>
            </a:xfrm>
            <a:prstGeom prst="rect">
              <a:avLst/>
            </a:prstGeom>
          </p:spPr>
        </p:pic>
        <p:sp>
          <p:nvSpPr>
            <p:cNvPr id="14" name="Cloud 13"/>
            <p:cNvSpPr/>
            <p:nvPr/>
          </p:nvSpPr>
          <p:spPr>
            <a:xfrm>
              <a:off x="1755602" y="2680854"/>
              <a:ext cx="2101155" cy="1758953"/>
            </a:xfrm>
            <a:prstGeom prst="cloud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517912" y="2821894"/>
            <a:ext cx="2193290" cy="3503055"/>
            <a:chOff x="8517912" y="2821894"/>
            <a:chExt cx="2193290" cy="350305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02620" y="4210104"/>
              <a:ext cx="1023874" cy="2114845"/>
            </a:xfrm>
            <a:prstGeom prst="rect">
              <a:avLst/>
            </a:prstGeom>
          </p:spPr>
        </p:pic>
        <p:sp>
          <p:nvSpPr>
            <p:cNvPr id="9" name="Cloud 8"/>
            <p:cNvSpPr/>
            <p:nvPr/>
          </p:nvSpPr>
          <p:spPr>
            <a:xfrm>
              <a:off x="8517912" y="2821894"/>
              <a:ext cx="2193290" cy="1595337"/>
            </a:xfrm>
            <a:prstGeom prst="cloud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20207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7470">
        <p14:prism/>
      </p:transition>
    </mc:Choice>
    <mc:Fallback xmlns="">
      <p:transition spd="slow" advTm="5747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3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63164 0.0037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76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 isNarration="1">
              <p:cMediaNode vol="80000" showWhenStopped="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/>
    </p:bldLst>
  </p:timing>
  <p:extLst mod="1">
    <p:ext uri="{E180D4A7-C9FB-4DFB-919C-405C955672EB}">
      <p14:showEvtLst xmlns:p14="http://schemas.microsoft.com/office/powerpoint/2010/main">
        <p14:playEvt time="10677" objId="2"/>
        <p14:stopEvt time="17014" objId="2"/>
      </p14:showEvt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157323" y="3775188"/>
            <a:ext cx="1650910" cy="2566748"/>
            <a:chOff x="2367280" y="2743200"/>
            <a:chExt cx="2895600" cy="3759200"/>
          </a:xfrm>
        </p:grpSpPr>
        <p:sp>
          <p:nvSpPr>
            <p:cNvPr id="5" name="Isosceles Triangle 4"/>
            <p:cNvSpPr/>
            <p:nvPr/>
          </p:nvSpPr>
          <p:spPr>
            <a:xfrm>
              <a:off x="2367280" y="2743200"/>
              <a:ext cx="2895600" cy="1889760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367280" y="4632960"/>
              <a:ext cx="2895600" cy="1869440"/>
              <a:chOff x="2367280" y="4632960"/>
              <a:chExt cx="2895600" cy="1869440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2367280" y="4632960"/>
                <a:ext cx="2895600" cy="186944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2560320" y="4917440"/>
                <a:ext cx="558800" cy="62992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4572000" y="4917440"/>
                <a:ext cx="497840" cy="62992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3556000" y="5781040"/>
                <a:ext cx="619760" cy="72136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1" name="Group 10"/>
          <p:cNvGrpSpPr/>
          <p:nvPr/>
        </p:nvGrpSpPr>
        <p:grpSpPr>
          <a:xfrm>
            <a:off x="7964587" y="2415832"/>
            <a:ext cx="1641655" cy="3921591"/>
            <a:chOff x="6268720" y="853440"/>
            <a:chExt cx="2905760" cy="5648960"/>
          </a:xfrm>
        </p:grpSpPr>
        <p:grpSp>
          <p:nvGrpSpPr>
            <p:cNvPr id="12" name="Group 11"/>
            <p:cNvGrpSpPr/>
            <p:nvPr/>
          </p:nvGrpSpPr>
          <p:grpSpPr>
            <a:xfrm>
              <a:off x="6278880" y="4632960"/>
              <a:ext cx="2895600" cy="1869440"/>
              <a:chOff x="2367280" y="4632960"/>
              <a:chExt cx="2895600" cy="1869440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2367280" y="4632960"/>
                <a:ext cx="2895600" cy="186944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2560320" y="4917440"/>
                <a:ext cx="558800" cy="62992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4572000" y="4917440"/>
                <a:ext cx="497840" cy="62992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3556000" y="5781040"/>
                <a:ext cx="619760" cy="72136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6268720" y="2743200"/>
              <a:ext cx="2895600" cy="1869440"/>
              <a:chOff x="2367280" y="4632960"/>
              <a:chExt cx="2895600" cy="1869440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2367280" y="4632960"/>
                <a:ext cx="2895600" cy="186944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2560320" y="4917440"/>
                <a:ext cx="558800" cy="62992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4572000" y="4917440"/>
                <a:ext cx="497840" cy="62992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3556000" y="5781040"/>
                <a:ext cx="619760" cy="72136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Isosceles Triangle 13"/>
            <p:cNvSpPr/>
            <p:nvPr/>
          </p:nvSpPr>
          <p:spPr>
            <a:xfrm>
              <a:off x="6268720" y="853440"/>
              <a:ext cx="2895600" cy="1889760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2242699" y="1709961"/>
            <a:ext cx="2292338" cy="4631975"/>
            <a:chOff x="1352550" y="180975"/>
            <a:chExt cx="2987040" cy="6679565"/>
          </a:xfrm>
        </p:grpSpPr>
        <p:sp>
          <p:nvSpPr>
            <p:cNvPr id="26" name="Isosceles Triangle 25"/>
            <p:cNvSpPr/>
            <p:nvPr/>
          </p:nvSpPr>
          <p:spPr>
            <a:xfrm>
              <a:off x="1352550" y="180975"/>
              <a:ext cx="2987040" cy="1017905"/>
            </a:xfrm>
            <a:prstGeom prst="triangle">
              <a:avLst>
                <a:gd name="adj" fmla="val 51276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1562100" y="1209040"/>
              <a:ext cx="2590800" cy="5651500"/>
              <a:chOff x="1562100" y="1209040"/>
              <a:chExt cx="2590800" cy="5651500"/>
            </a:xfrm>
          </p:grpSpPr>
          <p:sp>
            <p:nvSpPr>
              <p:cNvPr id="23" name="Rectangle 22"/>
              <p:cNvSpPr/>
              <p:nvPr/>
            </p:nvSpPr>
            <p:spPr>
              <a:xfrm>
                <a:off x="1562100" y="4978400"/>
                <a:ext cx="2590800" cy="187960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1562100" y="1209040"/>
                <a:ext cx="2590800" cy="187960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1562100" y="3098800"/>
                <a:ext cx="2590800" cy="187960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1790699" y="1529080"/>
                <a:ext cx="523875" cy="61976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3262946" y="1539240"/>
                <a:ext cx="523875" cy="61976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2536508" y="2458720"/>
                <a:ext cx="523875" cy="61976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3238499" y="1539240"/>
                <a:ext cx="523875" cy="61976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1790699" y="3438525"/>
                <a:ext cx="523875" cy="61976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3238498" y="3494087"/>
                <a:ext cx="523875" cy="61976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2626995" y="4438650"/>
                <a:ext cx="523875" cy="61976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1790698" y="5140642"/>
                <a:ext cx="523875" cy="61976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3363595" y="5267960"/>
                <a:ext cx="523875" cy="61976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2595562" y="6116320"/>
                <a:ext cx="523875" cy="74422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8" name="TextBox 37"/>
          <p:cNvSpPr txBox="1"/>
          <p:nvPr/>
        </p:nvSpPr>
        <p:spPr>
          <a:xfrm>
            <a:off x="3455774" y="373427"/>
            <a:ext cx="58149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/>
              <a:t>Sắp xếp theo thứ tự từ thấp đến cao?</a:t>
            </a:r>
            <a:endParaRPr lang="en-US" sz="2800" b="1"/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35560" y="572649"/>
            <a:ext cx="1002972" cy="1198519"/>
          </a:xfrm>
          <a:prstGeom prst="rect">
            <a:avLst/>
          </a:prstGeom>
        </p:spPr>
      </p:pic>
      <p:pic>
        <p:nvPicPr>
          <p:cNvPr id="41" name="Countdown 5 Seconds HD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29825" y="57149"/>
            <a:ext cx="2162175" cy="1799925"/>
          </a:xfrm>
          <a:prstGeom prst="rect">
            <a:avLst/>
          </a:prstGeom>
        </p:spPr>
      </p:pic>
      <p:pic>
        <p:nvPicPr>
          <p:cNvPr id="46" name="Audio 45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0229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3130">
        <p14:flip dir="r"/>
      </p:transition>
    </mc:Choice>
    <mc:Fallback xmlns="">
      <p:transition spd="slow" advTm="531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0 L -0.25 0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82 -0.00277 L -0.24518 -0.00277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808 -0.00394 L 0.50014 -0.00278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96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9" fill="hold" display="0">
                  <p:stCondLst>
                    <p:cond delay="indefinite"/>
                  </p:stCondLst>
                </p:cTn>
                <p:tgtEl>
                  <p:spTgt spid="41"/>
                </p:tgtEl>
              </p:cMediaNode>
            </p:video>
            <p:audio isNarration="1">
              <p:cMediaNode vol="80000" showWhenStopped="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38" grpId="0"/>
    </p:bldLst>
  </p:timing>
  <p:extLst mod="1">
    <p:ext uri="{E180D4A7-C9FB-4DFB-919C-405C955672EB}">
      <p14:showEvtLst xmlns:p14="http://schemas.microsoft.com/office/powerpoint/2010/main">
        <p14:playEvt time="10024" objId="41"/>
        <p14:stopEvt time="16396" objId="41"/>
      </p14:showEvt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3070501" y="681973"/>
            <a:ext cx="58149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>
                <a:solidFill>
                  <a:prstClr val="black"/>
                </a:solidFill>
              </a:rPr>
              <a:t>Sắp xếp theo thứ tự từ thấp đến cao?</a:t>
            </a:r>
            <a:endParaRPr lang="en-US" sz="2800" b="1">
              <a:solidFill>
                <a:prstClr val="black"/>
              </a:solidFill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7028" y="1447336"/>
            <a:ext cx="1002972" cy="1198519"/>
          </a:xfrm>
          <a:prstGeom prst="rect">
            <a:avLst/>
          </a:prstGeom>
        </p:spPr>
      </p:pic>
      <p:pic>
        <p:nvPicPr>
          <p:cNvPr id="8" name="Countdown 5 Seconds HD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29825" y="57149"/>
            <a:ext cx="2162175" cy="1799925"/>
          </a:xfrm>
          <a:prstGeom prst="rect">
            <a:avLst/>
          </a:prstGeom>
        </p:spPr>
      </p:pic>
      <p:pic>
        <p:nvPicPr>
          <p:cNvPr id="1026" name="Picture 2" descr="Trên 50+】hình ảnh hoa hồng trắng đẹp nhất qua các thế kỷ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8044" y="1704511"/>
            <a:ext cx="3149600" cy="4733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100+ hình nền hoa hồng đỏ đẹp - hinhanhsieudep.net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514" y="2194884"/>
            <a:ext cx="3235669" cy="4147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ồng vàng mật ong CTY (10) - hoa lẻ | hoa tươi cắt cành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925" y="3416185"/>
            <a:ext cx="2438400" cy="2926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3374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46847">
        <p:checker/>
      </p:transition>
    </mc:Choice>
    <mc:Fallback xmlns="">
      <p:transition spd="slow" advTm="46847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33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audio isNarration="1">
              <p:cMediaNode vol="80000" showWhenStopped="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8" grpId="0"/>
    </p:bldLst>
  </p:timing>
  <p:extLst mod="1">
    <p:ext uri="{E180D4A7-C9FB-4DFB-919C-405C955672EB}">
      <p14:showEvtLst xmlns:p14="http://schemas.microsoft.com/office/powerpoint/2010/main">
        <p14:playEvt time="10379" objId="8"/>
        <p14:stopEvt time="16680" objId="8"/>
      </p14:showEvt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84793" y="3162354"/>
            <a:ext cx="750434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prstClr val="black"/>
                </a:solidFill>
              </a:rPr>
              <a:t> </a:t>
            </a:r>
            <a:r>
              <a:rPr lang="en-US" sz="6600" b="1" smtClean="0">
                <a:solidFill>
                  <a:prstClr val="black"/>
                </a:solidFill>
              </a:rPr>
              <a:t>Trò chơi</a:t>
            </a:r>
          </a:p>
          <a:p>
            <a:pPr algn="ctr"/>
            <a:r>
              <a:rPr lang="en-US" sz="6600" b="1" smtClean="0">
                <a:solidFill>
                  <a:prstClr val="black"/>
                </a:solidFill>
              </a:rPr>
              <a:t>Ai thông minh hơn</a:t>
            </a:r>
            <a:endParaRPr lang="en-US" sz="6600" b="1">
              <a:solidFill>
                <a:prstClr val="black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898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3888">
        <p:circle/>
      </p:transition>
    </mc:Choice>
    <mc:Fallback xmlns="">
      <p:transition spd="slow" advTm="23888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/>
          <p:cNvGrpSpPr/>
          <p:nvPr/>
        </p:nvGrpSpPr>
        <p:grpSpPr>
          <a:xfrm>
            <a:off x="1157592" y="778212"/>
            <a:ext cx="3978612" cy="2091447"/>
            <a:chOff x="1157592" y="778212"/>
            <a:chExt cx="3978612" cy="2091447"/>
          </a:xfrm>
        </p:grpSpPr>
        <p:sp>
          <p:nvSpPr>
            <p:cNvPr id="4" name="Rectangle 3"/>
            <p:cNvSpPr/>
            <p:nvPr/>
          </p:nvSpPr>
          <p:spPr>
            <a:xfrm>
              <a:off x="1157592" y="778212"/>
              <a:ext cx="3978612" cy="209144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586101" y="1233903"/>
              <a:ext cx="1121593" cy="1635756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57692" y="1702388"/>
              <a:ext cx="903216" cy="1167271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932887" y="904672"/>
              <a:ext cx="1047015" cy="1964987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2706735" y="82552"/>
            <a:ext cx="67584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/>
              <a:t>Nhóm nào có cách sắp xếp từ thấp đến cao?</a:t>
            </a:r>
            <a:endParaRPr lang="en-US" sz="2800" b="1"/>
          </a:p>
        </p:txBody>
      </p:sp>
      <p:grpSp>
        <p:nvGrpSpPr>
          <p:cNvPr id="37" name="Group 36"/>
          <p:cNvGrpSpPr/>
          <p:nvPr/>
        </p:nvGrpSpPr>
        <p:grpSpPr>
          <a:xfrm>
            <a:off x="5922193" y="3937498"/>
            <a:ext cx="3978612" cy="2091447"/>
            <a:chOff x="6264613" y="4001309"/>
            <a:chExt cx="3978612" cy="2091447"/>
          </a:xfrm>
        </p:grpSpPr>
        <p:sp>
          <p:nvSpPr>
            <p:cNvPr id="6" name="Rectangle 5"/>
            <p:cNvSpPr/>
            <p:nvPr/>
          </p:nvSpPr>
          <p:spPr>
            <a:xfrm>
              <a:off x="6264613" y="4001309"/>
              <a:ext cx="3978612" cy="209144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301138" y="4075889"/>
              <a:ext cx="978352" cy="2016867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999462" y="4503906"/>
              <a:ext cx="664682" cy="158885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228348" y="4817415"/>
              <a:ext cx="596588" cy="1275341"/>
            </a:xfrm>
            <a:prstGeom prst="rect">
              <a:avLst/>
            </a:prstGeom>
          </p:spPr>
        </p:pic>
      </p:grpSp>
      <p:grpSp>
        <p:nvGrpSpPr>
          <p:cNvPr id="34" name="Group 33"/>
          <p:cNvGrpSpPr/>
          <p:nvPr/>
        </p:nvGrpSpPr>
        <p:grpSpPr>
          <a:xfrm>
            <a:off x="5922193" y="808043"/>
            <a:ext cx="3978612" cy="2091447"/>
            <a:chOff x="6185448" y="787938"/>
            <a:chExt cx="3978612" cy="2091447"/>
          </a:xfrm>
        </p:grpSpPr>
        <p:sp>
          <p:nvSpPr>
            <p:cNvPr id="7" name="Rectangle 6"/>
            <p:cNvSpPr/>
            <p:nvPr/>
          </p:nvSpPr>
          <p:spPr>
            <a:xfrm>
              <a:off x="6185448" y="787938"/>
              <a:ext cx="3978612" cy="209144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564713" y="1233503"/>
              <a:ext cx="846227" cy="1636156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806833" y="1828800"/>
              <a:ext cx="735842" cy="1040859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948791" y="911080"/>
              <a:ext cx="888317" cy="1958579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1157592" y="3937499"/>
            <a:ext cx="3978612" cy="209144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921746" y="4057375"/>
            <a:ext cx="915782" cy="197157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735" y="4362275"/>
            <a:ext cx="782582" cy="166667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352371" y="4791909"/>
            <a:ext cx="913378" cy="1275341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2992341" y="3060494"/>
            <a:ext cx="554799" cy="451191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XXX</a:t>
            </a:r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885761" y="6344615"/>
            <a:ext cx="603556" cy="47552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063186" y="6308349"/>
            <a:ext cx="603556" cy="475529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487714" y="3060494"/>
            <a:ext cx="463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/>
              <a:t>1.</a:t>
            </a:r>
            <a:endParaRPr lang="en-US" sz="2800" b="1"/>
          </a:p>
        </p:txBody>
      </p:sp>
      <p:sp>
        <p:nvSpPr>
          <p:cNvPr id="27" name="TextBox 26"/>
          <p:cNvSpPr txBox="1"/>
          <p:nvPr/>
        </p:nvSpPr>
        <p:spPr>
          <a:xfrm>
            <a:off x="2425994" y="6313223"/>
            <a:ext cx="463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/>
              <a:t>3</a:t>
            </a:r>
            <a:r>
              <a:rPr lang="en-US" sz="2800" b="1" smtClean="0"/>
              <a:t>.</a:t>
            </a:r>
            <a:endParaRPr lang="en-US" sz="2800" b="1"/>
          </a:p>
        </p:txBody>
      </p:sp>
      <p:grpSp>
        <p:nvGrpSpPr>
          <p:cNvPr id="38" name="Group 37"/>
          <p:cNvGrpSpPr/>
          <p:nvPr/>
        </p:nvGrpSpPr>
        <p:grpSpPr>
          <a:xfrm>
            <a:off x="7490734" y="3157865"/>
            <a:ext cx="1017455" cy="530544"/>
            <a:chOff x="7711166" y="3144217"/>
            <a:chExt cx="1017455" cy="530544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8125065" y="3144217"/>
              <a:ext cx="603556" cy="475529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7711166" y="3151541"/>
              <a:ext cx="46358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/>
                <a:t>2</a:t>
              </a:r>
              <a:r>
                <a:rPr lang="en-US" sz="2800" b="1" smtClean="0"/>
                <a:t>.</a:t>
              </a:r>
              <a:endParaRPr lang="en-US" sz="2800" b="1"/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7631541" y="6333049"/>
            <a:ext cx="463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/>
              <a:t>4</a:t>
            </a:r>
            <a:r>
              <a:rPr lang="en-US" sz="2800" b="1" smtClean="0"/>
              <a:t>.</a:t>
            </a:r>
            <a:endParaRPr lang="en-US" sz="2800" b="1"/>
          </a:p>
        </p:txBody>
      </p:sp>
      <p:pic>
        <p:nvPicPr>
          <p:cNvPr id="33" name="Countdown 5 Seconds HD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029825" y="4709"/>
            <a:ext cx="2162175" cy="1799925"/>
          </a:xfrm>
          <a:prstGeom prst="rect">
            <a:avLst/>
          </a:prstGeom>
        </p:spPr>
      </p:pic>
      <p:pic>
        <p:nvPicPr>
          <p:cNvPr id="1026" name="Picture 2" descr="dấu tích - Google Tìm kiếm | Hình, Nụ cười, Hình ảnh"/>
          <p:cNvPicPr>
            <a:picLocks noChangeAspect="1" noChangeArrowheads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341" y="2915989"/>
            <a:ext cx="821933" cy="614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dấu tích - Google Tìm kiếm | Hình, Nụ cười, Hình ảnh"/>
          <p:cNvPicPr>
            <a:picLocks noChangeAspect="1" noChangeArrowheads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761" y="6168969"/>
            <a:ext cx="821933" cy="614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14704" y="2756761"/>
            <a:ext cx="1467208" cy="1753266"/>
          </a:xfrm>
          <a:prstGeom prst="rect">
            <a:avLst/>
          </a:prstGeom>
        </p:spPr>
      </p:pic>
      <p:pic>
        <p:nvPicPr>
          <p:cNvPr id="26" name="Audio 25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55752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1208">
        <p15:prstTrans prst="fracture"/>
      </p:transition>
    </mc:Choice>
    <mc:Fallback xmlns="">
      <p:transition spd="slow" advTm="3120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33"/>
                </p:tgtEl>
              </p:cMediaNode>
            </p:video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9740" objId="33"/>
        <p14:stopEvt time="15946" objId="33"/>
      </p14:showEvt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57592" y="778212"/>
            <a:ext cx="3978612" cy="209144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42966" y="108549"/>
            <a:ext cx="67584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>
                <a:solidFill>
                  <a:prstClr val="black"/>
                </a:solidFill>
              </a:rPr>
              <a:t>Nhóm nào có cách sắp xếp từ cao đến thấp?</a:t>
            </a:r>
            <a:endParaRPr lang="en-US" sz="2800" b="1">
              <a:solidFill>
                <a:prstClr val="black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5922193" y="3937498"/>
            <a:ext cx="3978612" cy="2091447"/>
            <a:chOff x="6264613" y="4001309"/>
            <a:chExt cx="3978612" cy="2091447"/>
          </a:xfrm>
        </p:grpSpPr>
        <p:sp>
          <p:nvSpPr>
            <p:cNvPr id="6" name="Rectangle 5"/>
            <p:cNvSpPr/>
            <p:nvPr/>
          </p:nvSpPr>
          <p:spPr>
            <a:xfrm>
              <a:off x="6264613" y="4001309"/>
              <a:ext cx="3978612" cy="209144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01138" y="4075889"/>
              <a:ext cx="978352" cy="2016867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999462" y="4503906"/>
              <a:ext cx="664682" cy="158885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228348" y="4817415"/>
              <a:ext cx="596588" cy="1275341"/>
            </a:xfrm>
            <a:prstGeom prst="rect">
              <a:avLst/>
            </a:prstGeom>
          </p:spPr>
        </p:pic>
      </p:grpSp>
      <p:sp>
        <p:nvSpPr>
          <p:cNvPr id="7" name="Rectangle 6"/>
          <p:cNvSpPr/>
          <p:nvPr/>
        </p:nvSpPr>
        <p:spPr>
          <a:xfrm>
            <a:off x="5922193" y="808043"/>
            <a:ext cx="3978612" cy="209144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57592" y="3937499"/>
            <a:ext cx="3978612" cy="209144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992341" y="3060494"/>
            <a:ext cx="554799" cy="451191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prstClr val="white"/>
                </a:solidFill>
              </a:rPr>
              <a:t>XXX</a:t>
            </a:r>
            <a:endParaRPr lang="en-US">
              <a:solidFill>
                <a:prstClr val="white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85761" y="6344615"/>
            <a:ext cx="603556" cy="47552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63186" y="6308349"/>
            <a:ext cx="603556" cy="475529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487714" y="3060494"/>
            <a:ext cx="463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>
                <a:solidFill>
                  <a:prstClr val="black"/>
                </a:solidFill>
              </a:rPr>
              <a:t>1.</a:t>
            </a:r>
            <a:endParaRPr lang="en-US" sz="2800" b="1">
              <a:solidFill>
                <a:prstClr val="black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425994" y="6313223"/>
            <a:ext cx="463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prstClr val="black"/>
                </a:solidFill>
              </a:rPr>
              <a:t>3</a:t>
            </a:r>
            <a:r>
              <a:rPr lang="en-US" sz="2800" b="1" smtClean="0">
                <a:solidFill>
                  <a:prstClr val="black"/>
                </a:solidFill>
              </a:rPr>
              <a:t>.</a:t>
            </a:r>
            <a:endParaRPr lang="en-US" sz="2800" b="1">
              <a:solidFill>
                <a:prstClr val="black"/>
              </a:solidFill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7490734" y="3157865"/>
            <a:ext cx="1017455" cy="530544"/>
            <a:chOff x="7711166" y="3144217"/>
            <a:chExt cx="1017455" cy="530544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125065" y="3144217"/>
              <a:ext cx="603556" cy="475529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7711166" y="3151541"/>
              <a:ext cx="46358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solidFill>
                    <a:prstClr val="black"/>
                  </a:solidFill>
                </a:rPr>
                <a:t>2</a:t>
              </a:r>
              <a:r>
                <a:rPr lang="en-US" sz="2800" b="1" smtClean="0">
                  <a:solidFill>
                    <a:prstClr val="black"/>
                  </a:solidFill>
                </a:rPr>
                <a:t>.</a:t>
              </a:r>
              <a:endParaRPr lang="en-US" sz="2800" b="1">
                <a:solidFill>
                  <a:prstClr val="black"/>
                </a:solidFill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7631541" y="6333049"/>
            <a:ext cx="463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prstClr val="black"/>
                </a:solidFill>
              </a:rPr>
              <a:t>4</a:t>
            </a:r>
            <a:r>
              <a:rPr lang="en-US" sz="2800" b="1" smtClean="0">
                <a:solidFill>
                  <a:prstClr val="black"/>
                </a:solidFill>
              </a:rPr>
              <a:t>.</a:t>
            </a:r>
            <a:endParaRPr lang="en-US" sz="2800" b="1">
              <a:solidFill>
                <a:prstClr val="blac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920" y="959811"/>
            <a:ext cx="1467821" cy="188257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424" y="1290553"/>
            <a:ext cx="1214000" cy="155703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190" y="1679553"/>
            <a:ext cx="906647" cy="11628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26020" y="818496"/>
            <a:ext cx="2096508" cy="2051163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21357" y="1436621"/>
            <a:ext cx="1360123" cy="145161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18255" y="1122600"/>
            <a:ext cx="1953747" cy="1754383"/>
          </a:xfrm>
          <a:prstGeom prst="rect">
            <a:avLst/>
          </a:prstGeom>
        </p:spPr>
      </p:pic>
      <p:pic>
        <p:nvPicPr>
          <p:cNvPr id="43" name="Picture 2" descr="Young Man In Dad Style Cartoon Character Style Stock Vector - Illustration  of clip, artistic: 183617939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1424" y="3937498"/>
            <a:ext cx="898698" cy="2091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Mother portrait vector illustration. ⬇ Vector Image by © adekvat | Vector  Stock 110597136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447" y="4088533"/>
            <a:ext cx="1629063" cy="2098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459629" y="4753603"/>
            <a:ext cx="913378" cy="1275341"/>
          </a:xfrm>
          <a:prstGeom prst="rect">
            <a:avLst/>
          </a:prstGeom>
        </p:spPr>
      </p:pic>
      <p:pic>
        <p:nvPicPr>
          <p:cNvPr id="31" name="Countdown 5 Seconds HD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029825" y="0"/>
            <a:ext cx="2162175" cy="1799925"/>
          </a:xfrm>
          <a:prstGeom prst="rect">
            <a:avLst/>
          </a:prstGeom>
        </p:spPr>
      </p:pic>
      <p:pic>
        <p:nvPicPr>
          <p:cNvPr id="32" name="Picture 2" descr="dấu tích - Google Tìm kiếm | Hình, Nụ cười, Hình ảnh"/>
          <p:cNvPicPr>
            <a:picLocks noChangeAspect="1" noChangeArrowheads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341" y="2915989"/>
            <a:ext cx="821933" cy="614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dấu tích - Google Tìm kiếm | Hình, Nụ cười, Hình ảnh"/>
          <p:cNvPicPr>
            <a:picLocks noChangeAspect="1" noChangeArrowheads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5598" y="3002785"/>
            <a:ext cx="821933" cy="614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dấu tích - Google Tìm kiếm | Hình, Nụ cười, Hình ảnh"/>
          <p:cNvPicPr>
            <a:picLocks noChangeAspect="1" noChangeArrowheads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7222" y="6168969"/>
            <a:ext cx="821933" cy="614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14704" y="2756761"/>
            <a:ext cx="1467208" cy="1753266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0437787"/>
      </p:ext>
    </p:extLst>
  </p:cSld>
  <p:clrMapOvr>
    <a:masterClrMapping/>
  </p:clrMapOvr>
  <p:transition spd="slow" advTm="34663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0264" objId="31"/>
        <p14:stopEvt time="16529" objId="31"/>
      </p14:showEvt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240"/>
            <a:ext cx="12192000" cy="6869240"/>
          </a:xfrm>
        </p:spPr>
      </p:pic>
      <p:sp>
        <p:nvSpPr>
          <p:cNvPr id="5" name="Rectangle 4"/>
          <p:cNvSpPr/>
          <p:nvPr/>
        </p:nvSpPr>
        <p:spPr>
          <a:xfrm>
            <a:off x="3835400" y="1752600"/>
            <a:ext cx="5080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XIN CHÀO </a:t>
            </a:r>
          </a:p>
          <a:p>
            <a:pPr algn="ctr"/>
            <a:r>
              <a:rPr lang="en-US" sz="5400" b="1" dirty="0">
                <a:solidFill>
                  <a:srgbClr val="FF0000"/>
                </a:solidFill>
              </a:rPr>
              <a:t>HẸN GẶP LẠI </a:t>
            </a: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4543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8275">
        <p14:conveyor dir="l"/>
      </p:transition>
    </mc:Choice>
    <mc:Fallback xmlns="">
      <p:transition spd="slow" advTm="827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31160" y="3200400"/>
            <a:ext cx="753623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/>
              <a:t>                     Hoạt động 1</a:t>
            </a:r>
          </a:p>
          <a:p>
            <a:r>
              <a:rPr lang="en-US" sz="4000" b="1" smtClean="0"/>
              <a:t> Ôn so sánh chiều cao 2 đối tượng </a:t>
            </a:r>
            <a:endParaRPr lang="en-US" sz="4000" b="1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942200"/>
      </p:ext>
    </p:extLst>
  </p:cSld>
  <p:clrMapOvr>
    <a:masterClrMapping/>
  </p:clrMapOvr>
  <p:transition spd="slow" advTm="5843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4188176" y="3781425"/>
            <a:ext cx="1405905" cy="2619375"/>
            <a:chOff x="2367280" y="2743200"/>
            <a:chExt cx="2895600" cy="3759200"/>
          </a:xfrm>
        </p:grpSpPr>
        <p:sp>
          <p:nvSpPr>
            <p:cNvPr id="5" name="Isosceles Triangle 4"/>
            <p:cNvSpPr/>
            <p:nvPr/>
          </p:nvSpPr>
          <p:spPr>
            <a:xfrm>
              <a:off x="2367280" y="2743200"/>
              <a:ext cx="2895600" cy="1889760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2367280" y="4632960"/>
              <a:ext cx="2895600" cy="1869440"/>
              <a:chOff x="2367280" y="4632960"/>
              <a:chExt cx="2895600" cy="1869440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2367280" y="4632960"/>
                <a:ext cx="2895600" cy="186944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2560320" y="4917440"/>
                <a:ext cx="558800" cy="62992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4572000" y="4917440"/>
                <a:ext cx="497840" cy="62992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3556000" y="5781040"/>
                <a:ext cx="619760" cy="72136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3" name="Group 22"/>
          <p:cNvGrpSpPr/>
          <p:nvPr/>
        </p:nvGrpSpPr>
        <p:grpSpPr>
          <a:xfrm>
            <a:off x="6050506" y="2301240"/>
            <a:ext cx="1682042" cy="4099560"/>
            <a:chOff x="6268720" y="853440"/>
            <a:chExt cx="2905760" cy="5648960"/>
          </a:xfrm>
        </p:grpSpPr>
        <p:grpSp>
          <p:nvGrpSpPr>
            <p:cNvPr id="10" name="Group 9"/>
            <p:cNvGrpSpPr/>
            <p:nvPr/>
          </p:nvGrpSpPr>
          <p:grpSpPr>
            <a:xfrm>
              <a:off x="6278880" y="4632960"/>
              <a:ext cx="2895600" cy="1869440"/>
              <a:chOff x="2367280" y="4632960"/>
              <a:chExt cx="2895600" cy="1869440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2367280" y="4632960"/>
                <a:ext cx="2895600" cy="186944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2560320" y="4917440"/>
                <a:ext cx="558800" cy="62992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4572000" y="4917440"/>
                <a:ext cx="497840" cy="62992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3556000" y="5781040"/>
                <a:ext cx="619760" cy="72136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6268720" y="2743200"/>
              <a:ext cx="2895600" cy="1869440"/>
              <a:chOff x="2367280" y="4632960"/>
              <a:chExt cx="2895600" cy="1869440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2367280" y="4632960"/>
                <a:ext cx="2895600" cy="186944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2560320" y="4917440"/>
                <a:ext cx="558800" cy="62992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4572000" y="4917440"/>
                <a:ext cx="497840" cy="62992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3556000" y="5781040"/>
                <a:ext cx="619760" cy="72136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" name="Isosceles Triangle 19"/>
            <p:cNvSpPr/>
            <p:nvPr/>
          </p:nvSpPr>
          <p:spPr>
            <a:xfrm>
              <a:off x="6268720" y="853440"/>
              <a:ext cx="2895600" cy="1889760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759799" y="652163"/>
            <a:ext cx="65814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smtClean="0"/>
              <a:t> </a:t>
            </a:r>
            <a:r>
              <a:rPr lang="en-US" sz="3200" b="1" smtClean="0"/>
              <a:t>So sánh chiều cao nhóm 2 đối tượng </a:t>
            </a:r>
            <a:endParaRPr lang="en-US" sz="3200" b="1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87" y="3860614"/>
            <a:ext cx="1535515" cy="247217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67688" y="4210334"/>
            <a:ext cx="1695304" cy="217216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94411" y="4827373"/>
            <a:ext cx="1342216" cy="1573427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1755602" y="2680854"/>
            <a:ext cx="2101155" cy="3672982"/>
            <a:chOff x="1755602" y="2680854"/>
            <a:chExt cx="2101155" cy="3672982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73224" y="4238991"/>
              <a:ext cx="752580" cy="2114845"/>
            </a:xfrm>
            <a:prstGeom prst="rect">
              <a:avLst/>
            </a:prstGeom>
          </p:spPr>
        </p:pic>
        <p:sp>
          <p:nvSpPr>
            <p:cNvPr id="25" name="Cloud 24"/>
            <p:cNvSpPr/>
            <p:nvPr/>
          </p:nvSpPr>
          <p:spPr>
            <a:xfrm>
              <a:off x="1755602" y="2680854"/>
              <a:ext cx="2101155" cy="1758953"/>
            </a:xfrm>
            <a:prstGeom prst="cloud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4" name="Audio 3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77994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79798">
        <p15:prstTrans prst="wind"/>
      </p:transition>
    </mc:Choice>
    <mc:Fallback xmlns="">
      <p:transition spd="slow" advTm="7979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20980" y="3425001"/>
            <a:ext cx="75043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prstClr val="black"/>
                </a:solidFill>
              </a:rPr>
              <a:t> Hoạt động 2</a:t>
            </a:r>
          </a:p>
          <a:p>
            <a:pPr algn="ctr"/>
            <a:r>
              <a:rPr lang="en-US" sz="4000" b="1" smtClean="0">
                <a:solidFill>
                  <a:prstClr val="black"/>
                </a:solidFill>
              </a:rPr>
              <a:t>   So sánh chiều cao 3 đối tượng </a:t>
            </a:r>
            <a:endParaRPr lang="en-US" sz="4000" b="1">
              <a:solidFill>
                <a:prstClr val="black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854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551">
        <p14:doors dir="vert"/>
      </p:transition>
    </mc:Choice>
    <mc:Fallback xmlns="">
      <p:transition spd="slow" advTm="555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93787" y="183480"/>
            <a:ext cx="68544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>
                <a:solidFill>
                  <a:prstClr val="black"/>
                </a:solidFill>
              </a:rPr>
              <a:t>Gia đình bạn An gồm những thành viên nào?</a:t>
            </a:r>
            <a:endParaRPr lang="en-US" sz="2800" b="1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756498" y="389579"/>
            <a:ext cx="183703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b="1" smtClean="0">
                <a:solidFill>
                  <a:srgbClr val="FF0000"/>
                </a:solidFill>
              </a:rPr>
              <a:t>3</a:t>
            </a:r>
            <a:endParaRPr lang="en-US" sz="13800" b="1">
              <a:solidFill>
                <a:srgbClr val="FF0000"/>
              </a:solidFill>
            </a:endParaRPr>
          </a:p>
        </p:txBody>
      </p:sp>
      <p:pic>
        <p:nvPicPr>
          <p:cNvPr id="1026" name="Picture 2" descr="Young Man In Dad Style Cartoon Character Style Stock Vector - Illustration  of clip, artistic: 183617939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100" y="828675"/>
            <a:ext cx="2832100" cy="598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other portrait vector illustration. ⬇ Vector Image by © adekvat | Vector  Stock 110597136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273" y="1190625"/>
            <a:ext cx="4049468" cy="5881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157" y="2895600"/>
            <a:ext cx="3730264" cy="373026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830429" y="184753"/>
            <a:ext cx="92105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/>
              <a:t>Chiều cao của các thành viên trong gia đình An như thế nào?</a:t>
            </a:r>
            <a:endParaRPr lang="en-US" sz="2800" b="1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9925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9092">
        <p14:ripple/>
      </p:transition>
    </mc:Choice>
    <mc:Fallback xmlns="">
      <p:transition spd="slow" advTm="4909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  <p:bldP spid="4" grpId="1"/>
      <p:bldP spid="2" grpId="0"/>
      <p:bldP spid="2" grpId="1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Young Man In Dad Style Cartoon Character Style Stock Vector - Illustration  of clip, artistic: 183617939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950" y="943583"/>
            <a:ext cx="2832100" cy="598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other portrait vector illustration. ⬇ Vector Image by © adekvat | Vector  Stock 110597136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450" y="1279580"/>
            <a:ext cx="4049468" cy="5881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16100" y="120927"/>
            <a:ext cx="99757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002060"/>
                </a:solidFill>
              </a:rPr>
              <a:t>Các con có nhận xét gì về chiều cao của bố bạn An so với mẹ bạn ấy?</a:t>
            </a:r>
            <a:endParaRPr lang="en-US" sz="2400" b="1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38950" y="29467"/>
            <a:ext cx="47373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/>
              <a:t>Bố An cao hơn mẹ An vì khi 2 người đứng cạnh nhau, cơ thể bố có phần thừa ra so với mẹ.</a:t>
            </a:r>
            <a:endParaRPr lang="en-US" sz="2800" b="1"/>
          </a:p>
        </p:txBody>
      </p:sp>
      <p:sp>
        <p:nvSpPr>
          <p:cNvPr id="3" name="Up-Down Arrow 2"/>
          <p:cNvSpPr/>
          <p:nvPr/>
        </p:nvSpPr>
        <p:spPr>
          <a:xfrm>
            <a:off x="4781550" y="1047750"/>
            <a:ext cx="295275" cy="733425"/>
          </a:xfrm>
          <a:prstGeom prst="up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4210050" y="1047750"/>
            <a:ext cx="2057400" cy="0"/>
          </a:xfrm>
          <a:prstGeom prst="line">
            <a:avLst/>
          </a:prstGeom>
          <a:ln w="571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391025" y="1752600"/>
            <a:ext cx="2057400" cy="0"/>
          </a:xfrm>
          <a:prstGeom prst="line">
            <a:avLst/>
          </a:prstGeom>
          <a:ln w="571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69554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3495"/>
    </mc:Choice>
    <mc:Fallback xmlns="">
      <p:transition advTm="234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156 -0.00834 L -0.19844 -0.0083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0" grpId="0"/>
      <p:bldP spid="10" grpId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Young Man In Dad Style Cartoon Character Style Stock Vector - Illustration  of clip, artistic: 183617939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100" y="828675"/>
            <a:ext cx="2832100" cy="598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402" y="2975336"/>
            <a:ext cx="3730264" cy="37302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09191" y="210181"/>
            <a:ext cx="85787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>
                <a:solidFill>
                  <a:prstClr val="black"/>
                </a:solidFill>
              </a:rPr>
              <a:t>Các con có nhận xét gì về chiều cao của bố An so với An?</a:t>
            </a:r>
            <a:endParaRPr lang="en-US" sz="2800" b="1">
              <a:solidFill>
                <a:prstClr val="black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89670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2981"/>
    </mc:Choice>
    <mc:Fallback xmlns="">
      <p:transition advTm="129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Young Man In Dad Style Cartoon Character Style Stock Vector - Illustration  of clip, artistic: 183617939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100" y="828675"/>
            <a:ext cx="2832100" cy="598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877" y="3013762"/>
            <a:ext cx="3730264" cy="373026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860472" y="251085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2800" b="1">
                <a:solidFill>
                  <a:srgbClr val="002060"/>
                </a:solidFill>
              </a:rPr>
              <a:t>Bố An cao </a:t>
            </a:r>
            <a:r>
              <a:rPr lang="en-US" sz="2800" b="1" smtClean="0">
                <a:solidFill>
                  <a:srgbClr val="002060"/>
                </a:solidFill>
              </a:rPr>
              <a:t>hơn </a:t>
            </a:r>
            <a:r>
              <a:rPr lang="en-US" sz="2800" b="1">
                <a:solidFill>
                  <a:srgbClr val="002060"/>
                </a:solidFill>
              </a:rPr>
              <a:t>An vì khi 2 </a:t>
            </a:r>
            <a:r>
              <a:rPr lang="en-US" sz="2800" b="1" smtClean="0">
                <a:solidFill>
                  <a:srgbClr val="002060"/>
                </a:solidFill>
              </a:rPr>
              <a:t>người đứng </a:t>
            </a:r>
            <a:r>
              <a:rPr lang="en-US" sz="2800" b="1">
                <a:solidFill>
                  <a:srgbClr val="002060"/>
                </a:solidFill>
              </a:rPr>
              <a:t>cạnh nhau, </a:t>
            </a:r>
            <a:r>
              <a:rPr lang="en-US" sz="2800" b="1" smtClean="0">
                <a:solidFill>
                  <a:srgbClr val="002060"/>
                </a:solidFill>
              </a:rPr>
              <a:t>phần trên cơ </a:t>
            </a:r>
            <a:r>
              <a:rPr lang="en-US" sz="2800" b="1">
                <a:solidFill>
                  <a:srgbClr val="002060"/>
                </a:solidFill>
              </a:rPr>
              <a:t>thể bố có phần thừa ra so với </a:t>
            </a:r>
            <a:r>
              <a:rPr lang="en-US" sz="2800" b="1" smtClean="0">
                <a:solidFill>
                  <a:srgbClr val="002060"/>
                </a:solidFill>
              </a:rPr>
              <a:t>An.</a:t>
            </a:r>
            <a:endParaRPr lang="en-US" sz="2800" b="1">
              <a:solidFill>
                <a:srgbClr val="002060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3619500" y="1057275"/>
            <a:ext cx="2057400" cy="0"/>
          </a:xfrm>
          <a:prstGeom prst="line">
            <a:avLst/>
          </a:prstGeom>
          <a:ln w="76200">
            <a:solidFill>
              <a:schemeClr val="tx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Up-Down Arrow 11"/>
          <p:cNvSpPr/>
          <p:nvPr/>
        </p:nvSpPr>
        <p:spPr>
          <a:xfrm>
            <a:off x="4408560" y="1095032"/>
            <a:ext cx="295275" cy="1956487"/>
          </a:xfrm>
          <a:prstGeom prst="up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4005580" y="3089275"/>
            <a:ext cx="2057400" cy="0"/>
          </a:xfrm>
          <a:prstGeom prst="line">
            <a:avLst/>
          </a:prstGeom>
          <a:ln w="76200">
            <a:solidFill>
              <a:schemeClr val="bg2">
                <a:lumMod val="1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83361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3777"/>
    </mc:Choice>
    <mc:Fallback xmlns="">
      <p:transition advTm="137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59259E-6 L -0.25 -2.59259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/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4.3|6.1|10.3|2.5|4.1|5.4|8|2.2|8.5|3.2|10.1|2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7.9|3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2.9|2.2|6|2.2|2.3|5.4|1.7|1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0.5|2.1|7.6|1.9|1.9|6|2|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5.6|0.9|6.2|11.5|2.3|2.3|6.9|9.6|1.8|2.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3.8|1.2|7.3|8.7|1.6|2|6|8.7|2.4|2.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4.1|1.5|6.4|8.8|2.2|4.8|6.2|2.7|1.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|0.9|5.9|6.6|5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|4.2|2.1|1.9|8.1|1.5|1.4|1.5|5.5|1.5|1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8|1.2|6.3|6.5|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2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10.2|1.1|2.5|2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0.7|2.1|0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3.4|1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5.7|1|1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2896</TotalTime>
  <Words>468</Words>
  <Application>Microsoft Office PowerPoint</Application>
  <PresentationFormat>Widescreen</PresentationFormat>
  <Paragraphs>53</Paragraphs>
  <Slides>26</Slides>
  <Notes>0</Notes>
  <HiddenSlides>0</HiddenSlides>
  <MMClips>31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Calibri</vt:lpstr>
      <vt:lpstr>Calibri Light</vt:lpstr>
      <vt:lpstr>Office Theme</vt:lpstr>
      <vt:lpstr>1_Office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HAI</cp:lastModifiedBy>
  <cp:revision>159</cp:revision>
  <dcterms:created xsi:type="dcterms:W3CDTF">2021-05-04T15:06:01Z</dcterms:created>
  <dcterms:modified xsi:type="dcterms:W3CDTF">2023-07-31T13:24:28Z</dcterms:modified>
</cp:coreProperties>
</file>