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Lst>
  <p:sldIdLst>
    <p:sldId id="296" r:id="rId4"/>
    <p:sldId id="260" r:id="rId5"/>
    <p:sldId id="294" r:id="rId6"/>
    <p:sldId id="295" r:id="rId7"/>
    <p:sldId id="298" r:id="rId8"/>
    <p:sldId id="302" r:id="rId9"/>
    <p:sldId id="299" r:id="rId10"/>
    <p:sldId id="308" r:id="rId11"/>
    <p:sldId id="307" r:id="rId12"/>
    <p:sldId id="306" r:id="rId13"/>
    <p:sldId id="315" r:id="rId14"/>
    <p:sldId id="303" r:id="rId15"/>
    <p:sldId id="304" r:id="rId16"/>
    <p:sldId id="309" r:id="rId17"/>
    <p:sldId id="310" r:id="rId18"/>
    <p:sldId id="312" r:id="rId19"/>
    <p:sldId id="313" r:id="rId20"/>
    <p:sldId id="314"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28EC"/>
    <a:srgbClr val="0067B4"/>
    <a:srgbClr val="FFFF66"/>
    <a:srgbClr val="652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38" autoAdjust="0"/>
    <p:restoredTop sz="94660"/>
  </p:normalViewPr>
  <p:slideViewPr>
    <p:cSldViewPr snapToGrid="0">
      <p:cViewPr varScale="1">
        <p:scale>
          <a:sx n="74" d="100"/>
          <a:sy n="74" d="100"/>
        </p:scale>
        <p:origin x="677" y="7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F82A6E-DF4C-4764-A88F-51878F448B51}"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77533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2A6E-DF4C-4764-A88F-51878F448B51}"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71999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2A6E-DF4C-4764-A88F-51878F448B51}"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3710137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63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6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8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75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28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31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150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33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2A6E-DF4C-4764-A88F-51878F448B51}"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926310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854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379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72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65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78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712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853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4384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17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09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F82A6E-DF4C-4764-A88F-51878F448B51}"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50126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823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034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3994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673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82A6E-DF4C-4764-A88F-51878F448B51}"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59548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F82A6E-DF4C-4764-A88F-51878F448B51}"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418079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82A6E-DF4C-4764-A88F-51878F448B51}"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58309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82A6E-DF4C-4764-A88F-51878F448B51}"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91300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82A6E-DF4C-4764-A88F-51878F448B51}"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246392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82A6E-DF4C-4764-A88F-51878F448B51}"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318226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82A6E-DF4C-4764-A88F-51878F448B51}" type="datetimeFigureOut">
              <a:rPr lang="en-US" smtClean="0"/>
              <a:t>6/15/2023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5F9EB-DC6A-437C-B7F1-F467AF415966}" type="slidenum">
              <a:rPr lang="en-US" smtClean="0"/>
              <a:t>‹#›</a:t>
            </a:fld>
            <a:endParaRPr lang="en-US"/>
          </a:p>
        </p:txBody>
      </p:sp>
    </p:spTree>
    <p:extLst>
      <p:ext uri="{BB962C8B-B14F-4D97-AF65-F5344CB8AC3E}">
        <p14:creationId xmlns:p14="http://schemas.microsoft.com/office/powerpoint/2010/main" val="3795344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057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62976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4a"/><Relationship Id="rId7" Type="http://schemas.openxmlformats.org/officeDocument/2006/relationships/image" Target="../media/image4.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slideLayout" Target="../slideLayouts/slideLayout29.xml"/><Relationship Id="rId1" Type="http://schemas.openxmlformats.org/officeDocument/2006/relationships/tags" Target="../tags/tag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9.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8.png"/><Relationship Id="rId2" Type="http://schemas.openxmlformats.org/officeDocument/2006/relationships/slideLayout" Target="../slideLayouts/slideLayout29.xml"/><Relationship Id="rId1" Type="http://schemas.openxmlformats.org/officeDocument/2006/relationships/tags" Target="../tags/tag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9.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D486-39B9-4D2F-AA05-BA5BA5EC61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C7F078-2DFF-439E-BC30-1E22A4FCC5BC}"/>
              </a:ext>
            </a:extLst>
          </p:cNvPr>
          <p:cNvSpPr>
            <a:spLocks noGrp="1"/>
          </p:cNvSpPr>
          <p:nvPr>
            <p:ph idx="1"/>
          </p:nvPr>
        </p:nvSpPr>
        <p:spPr/>
        <p:txBody>
          <a:bodyPr/>
          <a:lstStyle/>
          <a:p>
            <a:endParaRPr lang="en-US"/>
          </a:p>
        </p:txBody>
      </p:sp>
      <p:pic>
        <p:nvPicPr>
          <p:cNvPr id="3074" name="Picture 2" descr="Bãi Biển Văn Chương đơn Giản Ảnh Nền, Nước Biển, Màu Xanh, Biển Hình nền  Vector để tải xuống miễn phí">
            <a:extLst>
              <a:ext uri="{FF2B5EF4-FFF2-40B4-BE49-F238E27FC236}">
                <a16:creationId xmlns:a16="http://schemas.microsoft.com/office/drawing/2014/main" id="{C63251F7-CDB9-4246-A7CA-7B9835F6B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2A6AA5-44A8-4D89-A464-785F538382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18399" y="897172"/>
            <a:ext cx="1169986" cy="1104852"/>
          </a:xfrm>
          <a:prstGeom prst="rect">
            <a:avLst/>
          </a:prstGeom>
        </p:spPr>
      </p:pic>
      <p:sp>
        <p:nvSpPr>
          <p:cNvPr id="6" name="Rectangle 5">
            <a:extLst>
              <a:ext uri="{FF2B5EF4-FFF2-40B4-BE49-F238E27FC236}">
                <a16:creationId xmlns:a16="http://schemas.microsoft.com/office/drawing/2014/main" id="{521CD092-68B9-4DAB-8017-9AFB07E974BD}"/>
              </a:ext>
            </a:extLst>
          </p:cNvPr>
          <p:cNvSpPr/>
          <p:nvPr/>
        </p:nvSpPr>
        <p:spPr>
          <a:xfrm>
            <a:off x="1571228" y="463812"/>
            <a:ext cx="963996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a:t>
            </a:r>
            <a:r>
              <a:rPr kumimoji="0" lang="vi-VN"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ƯỜNG</a:t>
            </a:r>
            <a:r>
              <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MẦM </a:t>
            </a:r>
            <a:r>
              <a:rPr kumimoji="0" lang="en-US" sz="2000" b="1" i="0" u="none" strike="noStrike" kern="1200" cap="none" spc="0" normalizeH="0" baseline="0" noProof="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NON </a:t>
            </a:r>
            <a:r>
              <a:rPr lang="en-US" sz="2000" b="1">
                <a:ln w="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NẮNG MAI</a:t>
            </a:r>
            <a:endPar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2C0C97D7-E2B2-4DFE-8AA8-E82EE915096C}"/>
              </a:ext>
            </a:extLst>
          </p:cNvPr>
          <p:cNvSpPr/>
          <p:nvPr/>
        </p:nvSpPr>
        <p:spPr>
          <a:xfrm>
            <a:off x="1513112" y="91504"/>
            <a:ext cx="963996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UBND QUẬN </a:t>
            </a:r>
            <a:r>
              <a:rPr kumimoji="0" lang="en-GB"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LONG BIÊN</a:t>
            </a:r>
            <a:endPar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0FBB1932-B71D-4C23-AAA6-88461D2FDE0F}"/>
              </a:ext>
            </a:extLst>
          </p:cNvPr>
          <p:cNvSpPr/>
          <p:nvPr/>
        </p:nvSpPr>
        <p:spPr>
          <a:xfrm>
            <a:off x="2665861" y="2098197"/>
            <a:ext cx="727506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LĨNH VỰC PHÁT TRIỂN NGÔN</a:t>
            </a:r>
            <a:r>
              <a:rPr kumimoji="0" lang="en-GB" sz="32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NGỮ</a:t>
            </a:r>
            <a:r>
              <a:rPr kumimoji="0" lang="en-GB"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endParaRPr kumimoji="0" lang="en-US"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endParaRPr>
          </a:p>
        </p:txBody>
      </p:sp>
      <p:sp>
        <p:nvSpPr>
          <p:cNvPr id="9" name="Rectangle 8">
            <a:extLst>
              <a:ext uri="{FF2B5EF4-FFF2-40B4-BE49-F238E27FC236}">
                <a16:creationId xmlns:a16="http://schemas.microsoft.com/office/drawing/2014/main" id="{127EA32E-4143-41A6-8B27-8F0BE4401CBB}"/>
              </a:ext>
            </a:extLst>
          </p:cNvPr>
          <p:cNvSpPr/>
          <p:nvPr/>
        </p:nvSpPr>
        <p:spPr>
          <a:xfrm>
            <a:off x="3520571" y="4188686"/>
            <a:ext cx="57650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Lứa</a:t>
            </a:r>
            <a:r>
              <a:rPr kumimoji="0" lang="en-GB"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r>
              <a:rPr kumimoji="0" lang="en-GB" sz="2800" b="0" i="1"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tuổi</a:t>
            </a:r>
            <a:r>
              <a:rPr kumimoji="0" lang="en-GB"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r>
              <a:rPr kumimoji="0" lang="en-GB" sz="2800" b="0" i="1"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Mẫu</a:t>
            </a:r>
            <a:r>
              <a:rPr kumimoji="0" lang="en-GB" sz="2800" b="0" i="1" u="none" strike="noStrike" kern="1200" cap="none" spc="0" normalizeH="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r>
              <a:rPr kumimoji="0" lang="en-GB" sz="2800" b="0" i="1" u="none" strike="noStrike" kern="1200" cap="none" spc="0" normalizeH="0" noProof="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giáo</a:t>
            </a:r>
            <a:r>
              <a:rPr kumimoji="0" lang="en-GB" sz="2800" b="0" i="1" u="none" strike="noStrike" kern="1200" cap="none" spc="0" normalizeH="0" noProof="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lớn</a:t>
            </a:r>
            <a:r>
              <a:rPr kumimoji="0" lang="en-GB" sz="2800" b="0" i="1"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( 5-6 </a:t>
            </a:r>
            <a:r>
              <a:rPr kumimoji="0" lang="en-GB" sz="2800" b="0" i="1" u="none" strike="noStrike" kern="1200" cap="none" spc="0" normalizeH="0" noProof="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tuổi </a:t>
            </a:r>
            <a:r>
              <a:rPr kumimoji="0" lang="en-GB"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a:t>
            </a:r>
            <a:endParaRPr kumimoji="0" lang="en-US"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endParaRPr>
          </a:p>
        </p:txBody>
      </p:sp>
      <p:sp>
        <p:nvSpPr>
          <p:cNvPr id="10" name="Rectangle 9">
            <a:extLst>
              <a:ext uri="{FF2B5EF4-FFF2-40B4-BE49-F238E27FC236}">
                <a16:creationId xmlns:a16="http://schemas.microsoft.com/office/drawing/2014/main" id="{23F4789F-C3F9-4BA1-B72D-CBB7542CC8EA}"/>
              </a:ext>
            </a:extLst>
          </p:cNvPr>
          <p:cNvSpPr/>
          <p:nvPr/>
        </p:nvSpPr>
        <p:spPr>
          <a:xfrm>
            <a:off x="2526124" y="2790525"/>
            <a:ext cx="656463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40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 </a:t>
            </a:r>
            <a:r>
              <a:rPr lang="vi-VN" sz="40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giấy</a:t>
            </a:r>
            <a:endParaRPr lang="en-GB" sz="40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Phạm Hổ -</a:t>
            </a:r>
            <a:endParaRPr kumimoji="0" lang="en-US" sz="3200" b="0" i="0" u="none" strike="noStrike" kern="1200" cap="none" spc="0" normalizeH="0" baseline="0" noProof="0" dirty="0">
              <a:ln w="0"/>
              <a:solidFill>
                <a:srgbClr val="4D28EC"/>
              </a:solidFill>
              <a:effectLst>
                <a:outerShdw blurRad="38100" dist="19050" dir="2700000" algn="tl" rotWithShape="0">
                  <a:prstClr val="black">
                    <a:alpha val="40000"/>
                  </a:prstClr>
                </a:outerShdw>
              </a:effectLst>
              <a:uLnTx/>
              <a:uFillTx/>
              <a:latin typeface="#9Slide07 Itim" panose="00000500000000000000" pitchFamily="2" charset="-34"/>
              <a:cs typeface="#9Slide07 Itim" panose="00000500000000000000" pitchFamily="2" charset="-34"/>
            </a:endParaRPr>
          </a:p>
        </p:txBody>
      </p:sp>
      <p:sp>
        <p:nvSpPr>
          <p:cNvPr id="11" name="Rectangle 10">
            <a:extLst>
              <a:ext uri="{FF2B5EF4-FFF2-40B4-BE49-F238E27FC236}">
                <a16:creationId xmlns:a16="http://schemas.microsoft.com/office/drawing/2014/main" id="{0EE6A889-E059-47D1-B4A8-B9DE5E656EB2}"/>
              </a:ext>
            </a:extLst>
          </p:cNvPr>
          <p:cNvSpPr/>
          <p:nvPr/>
        </p:nvSpPr>
        <p:spPr>
          <a:xfrm>
            <a:off x="4180788" y="5653743"/>
            <a:ext cx="40238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FFF00"/>
                </a:solidFill>
                <a:effectLst/>
                <a:uLnTx/>
                <a:uFillTx/>
                <a:latin typeface="HP001 Kieu 2" panose="020B0603050302020204" pitchFamily="34" charset="0"/>
              </a:rPr>
              <a:t>Giáo</a:t>
            </a:r>
            <a:r>
              <a:rPr kumimoji="0" lang="en-GB" sz="2800" b="0" i="0" u="none" strike="noStrike" kern="1200" cap="none" spc="0" normalizeH="0" baseline="0" noProof="0" dirty="0">
                <a:ln>
                  <a:noFill/>
                </a:ln>
                <a:solidFill>
                  <a:srgbClr val="FFFF00"/>
                </a:solidFill>
                <a:effectLst/>
                <a:uLnTx/>
                <a:uFillTx/>
                <a:latin typeface="HP001 Kieu 2" panose="020B0603050302020204" pitchFamily="34" charset="0"/>
              </a:rPr>
              <a:t> </a:t>
            </a:r>
            <a:r>
              <a:rPr kumimoji="0" lang="en-GB" sz="2800" b="0" i="0" u="none" strike="noStrike" kern="1200" cap="none" spc="0" normalizeH="0" baseline="0" noProof="0" dirty="0" err="1">
                <a:ln>
                  <a:noFill/>
                </a:ln>
                <a:solidFill>
                  <a:srgbClr val="FFFF00"/>
                </a:solidFill>
                <a:effectLst/>
                <a:uLnTx/>
                <a:uFillTx/>
                <a:latin typeface="HP001 Kieu 2" panose="020B0603050302020204" pitchFamily="34" charset="0"/>
              </a:rPr>
              <a:t>viên</a:t>
            </a:r>
            <a:r>
              <a:rPr kumimoji="0" lang="en-GB" sz="2800" b="0" i="0" u="none" strike="noStrike" kern="1200" cap="none" spc="0" normalizeH="0" baseline="0" noProof="0">
                <a:ln>
                  <a:noFill/>
                </a:ln>
                <a:solidFill>
                  <a:srgbClr val="FFFF00"/>
                </a:solidFill>
                <a:effectLst/>
                <a:uLnTx/>
                <a:uFillTx/>
                <a:latin typeface="HP001 Kieu 2" panose="020B0603050302020204" pitchFamily="34" charset="0"/>
              </a:rPr>
              <a:t>: Đinh Th</a:t>
            </a:r>
            <a:r>
              <a:rPr lang="en-GB" sz="2800">
                <a:solidFill>
                  <a:srgbClr val="FFFF00"/>
                </a:solidFill>
                <a:latin typeface="HP001 Kieu 2" panose="020B0603050302020204" pitchFamily="34" charset="0"/>
              </a:rPr>
              <a:t>ị Hường</a:t>
            </a:r>
            <a:endParaRPr kumimoji="0" lang="en-US" sz="2800" b="0" i="0" u="none" strike="noStrike" kern="1200" cap="none" spc="0" normalizeH="0" baseline="0" noProof="0" dirty="0">
              <a:ln>
                <a:noFill/>
              </a:ln>
              <a:solidFill>
                <a:srgbClr val="FFFF00"/>
              </a:solidFill>
              <a:effectLst/>
              <a:uLnTx/>
              <a:uFillTx/>
              <a:latin typeface="HP001 Kieu 2" panose="020B0603050302020204" pitchFamily="34" charset="0"/>
            </a:endParaRPr>
          </a:p>
        </p:txBody>
      </p:sp>
      <p:pic>
        <p:nvPicPr>
          <p:cNvPr id="12" name="Picture 11">
            <a:extLst>
              <a:ext uri="{FF2B5EF4-FFF2-40B4-BE49-F238E27FC236}">
                <a16:creationId xmlns:a16="http://schemas.microsoft.com/office/drawing/2014/main" id="{E1908DF0-8B60-4046-8174-F565AE80A35F}"/>
              </a:ext>
            </a:extLst>
          </p:cNvPr>
          <p:cNvPicPr>
            <a:picLocks noChangeAspect="1"/>
          </p:cNvPicPr>
          <p:nvPr/>
        </p:nvPicPr>
        <p:blipFill>
          <a:blip r:embed="rId7" cstate="print">
            <a:extLst>
              <a:ext uri="{28A0092B-C50C-407E-A947-70E740481C1C}">
                <a14:useLocalDpi xmlns:a14="http://schemas.microsoft.com/office/drawing/2010/main" val="0"/>
              </a:ext>
            </a:extLst>
          </a:blip>
          <a:srcRect l="5428" r="5428"/>
          <a:stretch/>
        </p:blipFill>
        <p:spPr>
          <a:xfrm>
            <a:off x="781545" y="3929174"/>
            <a:ext cx="2195645" cy="2465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Audio 12">
            <a:hlinkClick r:id="" action="ppaction://media"/>
            <a:extLst>
              <a:ext uri="{FF2B5EF4-FFF2-40B4-BE49-F238E27FC236}">
                <a16:creationId xmlns:a16="http://schemas.microsoft.com/office/drawing/2014/main" id="{307EDFB3-D310-43B7-80B5-1AD237E6A9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13421371"/>
      </p:ext>
    </p:extLst>
  </p:cSld>
  <p:clrMapOvr>
    <a:masterClrMapping/>
  </p:clrMapOvr>
  <mc:AlternateContent xmlns:mc="http://schemas.openxmlformats.org/markup-compatibility/2006" xmlns:p14="http://schemas.microsoft.com/office/powerpoint/2010/main">
    <mc:Choice Requires="p14">
      <p:transition p14:dur="0" advTm="32149"/>
    </mc:Choice>
    <mc:Fallback xmlns="">
      <p:transition advTm="3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8">
                                            <p:txEl>
                                              <p:pRg st="0" end="0"/>
                                            </p:txEl>
                                          </p:spTgt>
                                        </p:tgtEl>
                                        <p:attrNameLst>
                                          <p:attrName>ppt_x</p:attrName>
                                          <p:attrName>ppt_y</p:attrName>
                                        </p:attrNameLst>
                                      </p:cBhvr>
                                    </p:animMotion>
                                    <p:animRot by="1500000">
                                      <p:cBhvr>
                                        <p:cTn id="11" dur="125" fill="hold">
                                          <p:stCondLst>
                                            <p:cond delay="0"/>
                                          </p:stCondLst>
                                        </p:cTn>
                                        <p:tgtEl>
                                          <p:spTgt spid="8">
                                            <p:txEl>
                                              <p:pRg st="0" end="0"/>
                                            </p:txEl>
                                          </p:spTgt>
                                        </p:tgtEl>
                                        <p:attrNameLst>
                                          <p:attrName>r</p:attrName>
                                        </p:attrNameLst>
                                      </p:cBhvr>
                                    </p:animRot>
                                    <p:animRot by="-1500000">
                                      <p:cBhvr>
                                        <p:cTn id="12" dur="125" fill="hold">
                                          <p:stCondLst>
                                            <p:cond delay="125"/>
                                          </p:stCondLst>
                                        </p:cTn>
                                        <p:tgtEl>
                                          <p:spTgt spid="8">
                                            <p:txEl>
                                              <p:pRg st="0" end="0"/>
                                            </p:txEl>
                                          </p:spTgt>
                                        </p:tgtEl>
                                        <p:attrNameLst>
                                          <p:attrName>r</p:attrName>
                                        </p:attrNameLst>
                                      </p:cBhvr>
                                    </p:animRot>
                                    <p:animRot by="-1500000">
                                      <p:cBhvr>
                                        <p:cTn id="13" dur="125" fill="hold">
                                          <p:stCondLst>
                                            <p:cond delay="250"/>
                                          </p:stCondLst>
                                        </p:cTn>
                                        <p:tgtEl>
                                          <p:spTgt spid="8">
                                            <p:txEl>
                                              <p:pRg st="0" end="0"/>
                                            </p:txEl>
                                          </p:spTgt>
                                        </p:tgtEl>
                                        <p:attrNameLst>
                                          <p:attrName>r</p:attrName>
                                        </p:attrNameLst>
                                      </p:cBhvr>
                                    </p:animRot>
                                    <p:animRot by="1500000">
                                      <p:cBhvr>
                                        <p:cTn id="14" dur="125" fill="hold">
                                          <p:stCondLst>
                                            <p:cond delay="375"/>
                                          </p:stCondLst>
                                        </p:cTn>
                                        <p:tgtEl>
                                          <p:spTgt spid="8">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0">
                                            <p:txEl>
                                              <p:pRg st="0" end="0"/>
                                            </p:txEl>
                                          </p:spTgt>
                                        </p:tgtEl>
                                        <p:attrNameLst>
                                          <p:attrName>ppt_x</p:attrName>
                                          <p:attrName>ppt_y</p:attrName>
                                        </p:attrNameLst>
                                      </p:cBhvr>
                                    </p:animMotion>
                                    <p:animRot by="1500000">
                                      <p:cBhvr>
                                        <p:cTn id="19" dur="125" fill="hold">
                                          <p:stCondLst>
                                            <p:cond delay="0"/>
                                          </p:stCondLst>
                                        </p:cTn>
                                        <p:tgtEl>
                                          <p:spTgt spid="10">
                                            <p:txEl>
                                              <p:pRg st="0" end="0"/>
                                            </p:txEl>
                                          </p:spTgt>
                                        </p:tgtEl>
                                        <p:attrNameLst>
                                          <p:attrName>r</p:attrName>
                                        </p:attrNameLst>
                                      </p:cBhvr>
                                    </p:animRot>
                                    <p:animRot by="-1500000">
                                      <p:cBhvr>
                                        <p:cTn id="20" dur="125" fill="hold">
                                          <p:stCondLst>
                                            <p:cond delay="125"/>
                                          </p:stCondLst>
                                        </p:cTn>
                                        <p:tgtEl>
                                          <p:spTgt spid="10">
                                            <p:txEl>
                                              <p:pRg st="0" end="0"/>
                                            </p:txEl>
                                          </p:spTgt>
                                        </p:tgtEl>
                                        <p:attrNameLst>
                                          <p:attrName>r</p:attrName>
                                        </p:attrNameLst>
                                      </p:cBhvr>
                                    </p:animRot>
                                    <p:animRot by="-1500000">
                                      <p:cBhvr>
                                        <p:cTn id="21" dur="125" fill="hold">
                                          <p:stCondLst>
                                            <p:cond delay="250"/>
                                          </p:stCondLst>
                                        </p:cTn>
                                        <p:tgtEl>
                                          <p:spTgt spid="10">
                                            <p:txEl>
                                              <p:pRg st="0" end="0"/>
                                            </p:txEl>
                                          </p:spTgt>
                                        </p:tgtEl>
                                        <p:attrNameLst>
                                          <p:attrName>r</p:attrName>
                                        </p:attrNameLst>
                                      </p:cBhvr>
                                    </p:animRot>
                                    <p:animRot by="1500000">
                                      <p:cBhvr>
                                        <p:cTn id="22" dur="125" fill="hold">
                                          <p:stCondLst>
                                            <p:cond delay="375"/>
                                          </p:stCondLst>
                                        </p:cTn>
                                        <p:tgtEl>
                                          <p:spTgt spid="10">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0">
                                            <p:txEl>
                                              <p:pRg st="1" end="1"/>
                                            </p:txEl>
                                          </p:spTgt>
                                        </p:tgtEl>
                                        <p:attrNameLst>
                                          <p:attrName>r</p:attrName>
                                        </p:attrNameLst>
                                      </p:cBhvr>
                                    </p:animRot>
                                    <p:animRot by="-240000">
                                      <p:cBhvr>
                                        <p:cTn id="27" dur="200" fill="hold">
                                          <p:stCondLst>
                                            <p:cond delay="200"/>
                                          </p:stCondLst>
                                        </p:cTn>
                                        <p:tgtEl>
                                          <p:spTgt spid="10">
                                            <p:txEl>
                                              <p:pRg st="1" end="1"/>
                                            </p:txEl>
                                          </p:spTgt>
                                        </p:tgtEl>
                                        <p:attrNameLst>
                                          <p:attrName>r</p:attrName>
                                        </p:attrNameLst>
                                      </p:cBhvr>
                                    </p:animRot>
                                    <p:animRot by="240000">
                                      <p:cBhvr>
                                        <p:cTn id="28" dur="200" fill="hold">
                                          <p:stCondLst>
                                            <p:cond delay="400"/>
                                          </p:stCondLst>
                                        </p:cTn>
                                        <p:tgtEl>
                                          <p:spTgt spid="10">
                                            <p:txEl>
                                              <p:pRg st="1" end="1"/>
                                            </p:txEl>
                                          </p:spTgt>
                                        </p:tgtEl>
                                        <p:attrNameLst>
                                          <p:attrName>r</p:attrName>
                                        </p:attrNameLst>
                                      </p:cBhvr>
                                    </p:animRot>
                                    <p:animRot by="-240000">
                                      <p:cBhvr>
                                        <p:cTn id="29" dur="200" fill="hold">
                                          <p:stCondLst>
                                            <p:cond delay="600"/>
                                          </p:stCondLst>
                                        </p:cTn>
                                        <p:tgtEl>
                                          <p:spTgt spid="10">
                                            <p:txEl>
                                              <p:pRg st="1" end="1"/>
                                            </p:txEl>
                                          </p:spTgt>
                                        </p:tgtEl>
                                        <p:attrNameLst>
                                          <p:attrName>r</p:attrName>
                                        </p:attrNameLst>
                                      </p:cBhvr>
                                    </p:animRot>
                                    <p:animRot by="120000">
                                      <p:cBhvr>
                                        <p:cTn id="30" dur="200" fill="hold">
                                          <p:stCondLst>
                                            <p:cond delay="800"/>
                                          </p:stCondLst>
                                        </p:cTn>
                                        <p:tgtEl>
                                          <p:spTgt spid="10">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0" nodeType="clickEffect">
                                  <p:stCondLst>
                                    <p:cond delay="0"/>
                                  </p:stCondLst>
                                  <p:iterate type="lt">
                                    <p:tmPct val="10000"/>
                                  </p:iterate>
                                  <p:childTnLst>
                                    <p:animMotion origin="layout" path="M -2.08333E-7 -2.59259E-6 L -2.08333E-7 -0.07222 " pathEditMode="relative" rAng="0" ptsTypes="AA">
                                      <p:cBhvr>
                                        <p:cTn id="34" dur="250" accel="50000" decel="50000" autoRev="1" fill="hold">
                                          <p:stCondLst>
                                            <p:cond delay="0"/>
                                          </p:stCondLst>
                                        </p:cTn>
                                        <p:tgtEl>
                                          <p:spTgt spid="9"/>
                                        </p:tgtEl>
                                        <p:attrNameLst>
                                          <p:attrName>ppt_x</p:attrName>
                                          <p:attrName>ppt_y</p:attrName>
                                        </p:attrNameLst>
                                      </p:cBhvr>
                                      <p:rCtr x="0" y="-3611"/>
                                    </p:animMotion>
                                    <p:animRot by="1500000">
                                      <p:cBhvr>
                                        <p:cTn id="35" dur="125" fill="hold">
                                          <p:stCondLst>
                                            <p:cond delay="0"/>
                                          </p:stCondLst>
                                        </p:cTn>
                                        <p:tgtEl>
                                          <p:spTgt spid="9"/>
                                        </p:tgtEl>
                                        <p:attrNameLst>
                                          <p:attrName>r</p:attrName>
                                        </p:attrNameLst>
                                      </p:cBhvr>
                                    </p:animRot>
                                    <p:animRot by="-1500000">
                                      <p:cBhvr>
                                        <p:cTn id="36" dur="125" fill="hold">
                                          <p:stCondLst>
                                            <p:cond delay="125"/>
                                          </p:stCondLst>
                                        </p:cTn>
                                        <p:tgtEl>
                                          <p:spTgt spid="9"/>
                                        </p:tgtEl>
                                        <p:attrNameLst>
                                          <p:attrName>r</p:attrName>
                                        </p:attrNameLst>
                                      </p:cBhvr>
                                    </p:animRot>
                                    <p:animRot by="-1500000">
                                      <p:cBhvr>
                                        <p:cTn id="37" dur="125" fill="hold">
                                          <p:stCondLst>
                                            <p:cond delay="250"/>
                                          </p:stCondLst>
                                        </p:cTn>
                                        <p:tgtEl>
                                          <p:spTgt spid="9"/>
                                        </p:tgtEl>
                                        <p:attrNameLst>
                                          <p:attrName>r</p:attrName>
                                        </p:attrNameLst>
                                      </p:cBhvr>
                                    </p:animRot>
                                    <p:animRot by="1500000">
                                      <p:cBhvr>
                                        <p:cTn id="3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52F79-02E8-4161-824B-957F3A133EB3}"/>
              </a:ext>
            </a:extLst>
          </p:cNvPr>
          <p:cNvPicPr>
            <a:picLocks noChangeAspect="1"/>
          </p:cNvPicPr>
          <p:nvPr/>
        </p:nvPicPr>
        <p:blipFill rotWithShape="1">
          <a:blip r:embed="rId3">
            <a:extLst>
              <a:ext uri="{28A0092B-C50C-407E-A947-70E740481C1C}">
                <a14:useLocalDpi xmlns:a14="http://schemas.microsoft.com/office/drawing/2010/main" val="0"/>
              </a:ext>
            </a:extLst>
          </a:blip>
          <a:srcRect l="14607" r="20559" b="24107"/>
          <a:stretch/>
        </p:blipFill>
        <p:spPr>
          <a:xfrm>
            <a:off x="0" y="0"/>
            <a:ext cx="12191999" cy="6858000"/>
          </a:xfrm>
          <a:prstGeom prst="rect">
            <a:avLst/>
          </a:prstGeom>
        </p:spPr>
      </p:pic>
      <p:sp>
        <p:nvSpPr>
          <p:cNvPr id="11" name="Rectangle 10">
            <a:extLst>
              <a:ext uri="{FF2B5EF4-FFF2-40B4-BE49-F238E27FC236}">
                <a16:creationId xmlns:a16="http://schemas.microsoft.com/office/drawing/2014/main" id="{F9786970-EE77-498D-A8F8-4AA4D410F93F}"/>
              </a:ext>
            </a:extLst>
          </p:cNvPr>
          <p:cNvSpPr/>
          <p:nvPr/>
        </p:nvSpPr>
        <p:spPr>
          <a:xfrm>
            <a:off x="2678658" y="231101"/>
            <a:ext cx="7626222" cy="1077218"/>
          </a:xfrm>
          <a:prstGeom prst="rect">
            <a:avLst/>
          </a:prstGeom>
        </p:spPr>
        <p:txBody>
          <a:bodyPr wrap="square">
            <a:spAutoFit/>
          </a:bodyPr>
          <a:lstStyle/>
          <a:p>
            <a:pPr algn="ctr">
              <a:defRPr/>
            </a:pP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con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vừa</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lắng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nghe</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cô</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đọc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gì</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p>
          <a:p>
            <a:pPr algn="ctr">
              <a:defRPr/>
            </a:pP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Do ai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sáng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a:t>
            </a:r>
          </a:p>
        </p:txBody>
      </p:sp>
      <p:pic>
        <p:nvPicPr>
          <p:cNvPr id="14" name="Picture 13">
            <a:extLst>
              <a:ext uri="{FF2B5EF4-FFF2-40B4-BE49-F238E27FC236}">
                <a16:creationId xmlns:a16="http://schemas.microsoft.com/office/drawing/2014/main" id="{1A6043BD-B152-4206-8671-E203DF26465F}"/>
              </a:ext>
            </a:extLst>
          </p:cNvPr>
          <p:cNvPicPr>
            <a:picLocks noChangeAspect="1"/>
          </p:cNvPicPr>
          <p:nvPr/>
        </p:nvPicPr>
        <p:blipFill>
          <a:blip r:embed="rId4"/>
          <a:stretch>
            <a:fillRect/>
          </a:stretch>
        </p:blipFill>
        <p:spPr>
          <a:xfrm>
            <a:off x="2036159" y="1771334"/>
            <a:ext cx="8119680" cy="46675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984222693"/>
      </p:ext>
    </p:extLst>
  </p:cSld>
  <p:clrMapOvr>
    <a:masterClrMapping/>
  </p:clrMapOvr>
  <p:transition spd="slow" advTm="15997">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ãi Biển Vàng Lãng Mạn đẹp Banner Nền, ánh Sáng Mặt Trời, Bờ Biển, Xinh đẹp  Hình nền Vector để tải xuống miễn phí">
            <a:extLst>
              <a:ext uri="{FF2B5EF4-FFF2-40B4-BE49-F238E27FC236}">
                <a16:creationId xmlns:a16="http://schemas.microsoft.com/office/drawing/2014/main" id="{CB07F212-DCDB-4C8F-B827-2C51EB35F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9BC765-C53D-4A65-877C-116DC6FA799A}"/>
              </a:ext>
            </a:extLst>
          </p:cNvPr>
          <p:cNvSpPr/>
          <p:nvPr/>
        </p:nvSpPr>
        <p:spPr>
          <a:xfrm>
            <a:off x="2293490" y="400321"/>
            <a:ext cx="7626222" cy="748923"/>
          </a:xfrm>
          <a:prstGeom prst="rect">
            <a:avLst/>
          </a:prstGeom>
        </p:spPr>
        <p:txBody>
          <a:bodyPr wrap="square">
            <a:spAutoFit/>
          </a:bodyPr>
          <a:lstStyle/>
          <a:p>
            <a:pPr algn="ctr">
              <a:lnSpc>
                <a:spcPct val="150000"/>
              </a:lnSpc>
              <a:defRPr/>
            </a:pP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giấy nói về điều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gì</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p>
        </p:txBody>
      </p:sp>
      <p:sp>
        <p:nvSpPr>
          <p:cNvPr id="7" name="Rectangle 6">
            <a:extLst>
              <a:ext uri="{FF2B5EF4-FFF2-40B4-BE49-F238E27FC236}">
                <a16:creationId xmlns:a16="http://schemas.microsoft.com/office/drawing/2014/main" id="{6B8FC7B4-7323-42B7-9AC0-361ABE494B91}"/>
              </a:ext>
            </a:extLst>
          </p:cNvPr>
          <p:cNvSpPr/>
          <p:nvPr/>
        </p:nvSpPr>
        <p:spPr>
          <a:xfrm>
            <a:off x="2156791" y="1665045"/>
            <a:ext cx="7911347" cy="1959511"/>
          </a:xfrm>
          <a:prstGeom prst="rect">
            <a:avLst/>
          </a:prstGeom>
        </p:spPr>
        <p:txBody>
          <a:bodyPr wrap="square">
            <a:spAutoFit/>
          </a:bodyPr>
          <a:lstStyle/>
          <a:p>
            <a:pPr algn="ctr">
              <a:lnSpc>
                <a:spcPct val="150000"/>
              </a:lnSpc>
              <a:defRPr/>
            </a:pPr>
            <a:r>
              <a:rPr lang="vi-VN"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a:t>
            </a:r>
            <a:r>
              <a:rPr lang="en-GB" sz="28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ài</a:t>
            </a:r>
            <a:r>
              <a:rPr lang="en-GB"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28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nói về một bạn nhỏ chơi với chiếc thuyền giấy do bạn ấy tự làm. Bạn đã thả thuyền xuống dưới nước và chạy theo nó một cách thích thú đấy.</a:t>
            </a:r>
            <a:endParaRPr lang="en-GB"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
        <p:nvSpPr>
          <p:cNvPr id="13" name="Rectangle 12">
            <a:extLst>
              <a:ext uri="{FF2B5EF4-FFF2-40B4-BE49-F238E27FC236}">
                <a16:creationId xmlns:a16="http://schemas.microsoft.com/office/drawing/2014/main" id="{00C0480E-43EB-4537-A3B5-2BFCC6DDDD6A}"/>
              </a:ext>
            </a:extLst>
          </p:cNvPr>
          <p:cNvSpPr/>
          <p:nvPr/>
        </p:nvSpPr>
        <p:spPr>
          <a:xfrm>
            <a:off x="2670516" y="4296460"/>
            <a:ext cx="7626222" cy="1487587"/>
          </a:xfrm>
          <a:prstGeom prst="rect">
            <a:avLst/>
          </a:prstGeom>
        </p:spPr>
        <p:txBody>
          <a:bodyPr wrap="square">
            <a:spAutoFit/>
          </a:bodyPr>
          <a:lstStyle/>
          <a:p>
            <a:pPr algn="ctr">
              <a:lnSpc>
                <a:spcPct val="150000"/>
              </a:lnSpc>
              <a:defRPr/>
            </a:pP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Mời các con cùng tìm hiểu b</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thông qua một số câu hỏi nhé!</a:t>
            </a:r>
            <a:endPar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Tree>
    <p:custDataLst>
      <p:tags r:id="rId1"/>
    </p:custDataLst>
    <p:extLst>
      <p:ext uri="{BB962C8B-B14F-4D97-AF65-F5344CB8AC3E}">
        <p14:creationId xmlns:p14="http://schemas.microsoft.com/office/powerpoint/2010/main" val="1440339080"/>
      </p:ext>
    </p:extLst>
  </p:cSld>
  <p:clrMapOvr>
    <a:masterClrMapping/>
  </p:clrMapOvr>
  <p:transition spd="slow" advTm="3055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187287" y="-109329"/>
            <a:ext cx="12690712" cy="7173080"/>
            <a:chOff x="0" y="-1270"/>
            <a:chExt cx="1814349" cy="1708150"/>
          </a:xfrm>
        </p:grpSpPr>
        <p:sp>
          <p:nvSpPr>
            <p:cNvPr id="3" name="Freeform 3"/>
            <p:cNvSpPr/>
            <p:nvPr/>
          </p:nvSpPr>
          <p:spPr>
            <a:xfrm>
              <a:off x="0" y="-1270"/>
              <a:ext cx="181434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571197" y="1184170"/>
            <a:ext cx="3250565" cy="5036711"/>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791018"/>
            <a:ext cx="629392" cy="61680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9358">
            <a:off x="3767202" y="4866192"/>
            <a:ext cx="795685" cy="756623"/>
          </a:xfrm>
          <a:prstGeom prst="rect">
            <a:avLst/>
          </a:prstGeom>
        </p:spPr>
      </p:pic>
      <p:sp>
        <p:nvSpPr>
          <p:cNvPr id="10" name="Rectangle 9">
            <a:extLst>
              <a:ext uri="{FF2B5EF4-FFF2-40B4-BE49-F238E27FC236}">
                <a16:creationId xmlns:a16="http://schemas.microsoft.com/office/drawing/2014/main" id="{B4316FD7-719A-4772-A500-7E48AEEA3EC8}"/>
              </a:ext>
            </a:extLst>
          </p:cNvPr>
          <p:cNvSpPr/>
          <p:nvPr/>
        </p:nvSpPr>
        <p:spPr>
          <a:xfrm>
            <a:off x="401818" y="2099420"/>
            <a:ext cx="4157515"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trên bờ với xuống</a:t>
            </a:r>
            <a:r>
              <a:rPr kumimoji="0" lang="vi-VN" sz="2400" b="0" i="0" u="none" strike="noStrike" kern="0" cap="none" spc="0" normalizeH="0" baseline="0" noProof="0" dirty="0">
                <a:ln>
                  <a:noFill/>
                </a:ln>
                <a:solidFill>
                  <a:srgbClr val="4D28EC"/>
                </a:solidFill>
                <a:effectLst/>
                <a:uLnTx/>
                <a:uFillTx/>
              </a:rPr>
              <a:t> </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Thả con thuyền trắng tinh</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giấy vừa chạm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Đã hối hả trôi nhanh.</a:t>
            </a:r>
            <a:endParaRPr kumimoji="0" lang="vi-VN" sz="2400" b="0" i="0" u="none" strike="noStrike" kern="0" cap="none" spc="0" normalizeH="0" baseline="0" noProof="0" dirty="0">
              <a:ln>
                <a:noFill/>
              </a:ln>
              <a:solidFill>
                <a:srgbClr val="4D28EC"/>
              </a:solidFill>
              <a:effectLst/>
              <a:uLnTx/>
              <a:uFillTx/>
            </a:endParaRPr>
          </a:p>
        </p:txBody>
      </p:sp>
      <p:pic>
        <p:nvPicPr>
          <p:cNvPr id="15" name="Picture 14">
            <a:extLst>
              <a:ext uri="{FF2B5EF4-FFF2-40B4-BE49-F238E27FC236}">
                <a16:creationId xmlns:a16="http://schemas.microsoft.com/office/drawing/2014/main" id="{AB05607D-DB7C-489A-A44C-FF0D8A551533}"/>
              </a:ext>
            </a:extLst>
          </p:cNvPr>
          <p:cNvPicPr>
            <a:picLocks noChangeAspect="1"/>
          </p:cNvPicPr>
          <p:nvPr/>
        </p:nvPicPr>
        <p:blipFill rotWithShape="1">
          <a:blip r:embed="rId7"/>
          <a:srcRect t="642"/>
          <a:stretch/>
        </p:blipFill>
        <p:spPr>
          <a:xfrm>
            <a:off x="4798259" y="1469378"/>
            <a:ext cx="7266871" cy="5156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529E7EA-6AC3-4F43-95F8-007CF2B0C29A}"/>
              </a:ext>
            </a:extLst>
          </p:cNvPr>
          <p:cNvSpPr txBox="1"/>
          <p:nvPr/>
        </p:nvSpPr>
        <p:spPr>
          <a:xfrm>
            <a:off x="1959482" y="76904"/>
            <a:ext cx="9336078" cy="523220"/>
          </a:xfrm>
          <a:prstGeom prst="rect">
            <a:avLst/>
          </a:prstGeom>
          <a:noFill/>
        </p:spPr>
        <p:txBody>
          <a:bodyPr wrap="square" rtlCol="0">
            <a:spAutoFit/>
          </a:bodyPr>
          <a:lstStyle/>
          <a:p>
            <a:r>
              <a:rPr lang="vi-VN" sz="2800" b="1" dirty="0">
                <a:solidFill>
                  <a:srgbClr val="FF0000"/>
                </a:solidFill>
              </a:rPr>
              <a:t>Thuyền giấy mà bạn nhỏ thả xuống nước có màu gì?</a:t>
            </a:r>
            <a:endParaRPr lang="en-US" sz="2800" b="1" dirty="0">
              <a:solidFill>
                <a:srgbClr val="FF0000"/>
              </a:solidFill>
            </a:endParaRPr>
          </a:p>
        </p:txBody>
      </p:sp>
      <p:sp>
        <p:nvSpPr>
          <p:cNvPr id="12" name="TextBox 11">
            <a:extLst>
              <a:ext uri="{FF2B5EF4-FFF2-40B4-BE49-F238E27FC236}">
                <a16:creationId xmlns:a16="http://schemas.microsoft.com/office/drawing/2014/main" id="{B34BE5B1-4831-45B2-A4F5-45929E59ECC1}"/>
              </a:ext>
            </a:extLst>
          </p:cNvPr>
          <p:cNvSpPr txBox="1"/>
          <p:nvPr/>
        </p:nvSpPr>
        <p:spPr>
          <a:xfrm>
            <a:off x="2068813" y="671024"/>
            <a:ext cx="9523526" cy="523220"/>
          </a:xfrm>
          <a:prstGeom prst="rect">
            <a:avLst/>
          </a:prstGeom>
          <a:noFill/>
        </p:spPr>
        <p:txBody>
          <a:bodyPr wrap="square" rtlCol="0">
            <a:spAutoFit/>
          </a:bodyPr>
          <a:lstStyle/>
          <a:p>
            <a:r>
              <a:rPr lang="vi-VN" sz="2800" b="1" dirty="0">
                <a:solidFill>
                  <a:srgbClr val="FF0000"/>
                </a:solidFill>
              </a:rPr>
              <a:t>Khi vừa chạm nước, thuyền giấy đã như thế nào?</a:t>
            </a:r>
            <a:endParaRPr lang="en-US" sz="2800" b="1" dirty="0">
              <a:solidFill>
                <a:srgbClr val="FF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44789">
        <p14:prism/>
      </p:transition>
    </mc:Choice>
    <mc:Fallback xmlns="">
      <p:transition spd="slow" advTm="447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1000"/>
                                        <p:tgtEl>
                                          <p:spTgt spid="10">
                                            <p:txEl>
                                              <p:pRg st="4" end="4"/>
                                            </p:txEl>
                                          </p:spTgt>
                                        </p:tgtEl>
                                      </p:cBhvr>
                                    </p:animEffect>
                                    <p:anim calcmode="lin" valueType="num">
                                      <p:cBhvr>
                                        <p:cTn id="4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5400000">
            <a:off x="748174" y="1628785"/>
            <a:ext cx="3085372" cy="4695968"/>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11" name="Rectangle 10">
            <a:extLst>
              <a:ext uri="{FF2B5EF4-FFF2-40B4-BE49-F238E27FC236}">
                <a16:creationId xmlns:a16="http://schemas.microsoft.com/office/drawing/2014/main" id="{34608A03-E665-47BC-B806-6A8B6D3C098B}"/>
              </a:ext>
            </a:extLst>
          </p:cNvPr>
          <p:cNvSpPr/>
          <p:nvPr/>
        </p:nvSpPr>
        <p:spPr>
          <a:xfrm>
            <a:off x="659351" y="2434083"/>
            <a:ext cx="388475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nhìn thuyền lênh đênh</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Tưởng mình ngồi trên ấy</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Mỗi đám cỏ thuyền qua</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Là một làng xóm đấy</a:t>
            </a:r>
            <a:r>
              <a:rPr lang="vi-VN" sz="2400" kern="0" dirty="0">
                <a:solidFill>
                  <a:srgbClr val="4D28EC"/>
                </a:solidFill>
              </a:rPr>
              <a:t> !</a:t>
            </a:r>
            <a:endParaRPr kumimoji="0" lang="vi-VN" sz="2200" b="0" i="0" u="none" strike="noStrike" kern="0" cap="none" spc="0" normalizeH="0" baseline="0" noProof="0" dirty="0">
              <a:ln>
                <a:noFill/>
              </a:ln>
              <a:solidFill>
                <a:srgbClr val="4D28EC"/>
              </a:solidFill>
              <a:effectLst/>
              <a:uLnTx/>
              <a:uFillTx/>
            </a:endParaRPr>
          </a:p>
        </p:txBody>
      </p:sp>
      <p:pic>
        <p:nvPicPr>
          <p:cNvPr id="16" name="Picture 15">
            <a:extLst>
              <a:ext uri="{FF2B5EF4-FFF2-40B4-BE49-F238E27FC236}">
                <a16:creationId xmlns:a16="http://schemas.microsoft.com/office/drawing/2014/main" id="{A2D020A5-FCCA-4C68-9431-4462EC8DDCEF}"/>
              </a:ext>
            </a:extLst>
          </p:cNvPr>
          <p:cNvPicPr>
            <a:picLocks noChangeAspect="1"/>
          </p:cNvPicPr>
          <p:nvPr/>
        </p:nvPicPr>
        <p:blipFill>
          <a:blip r:embed="rId3"/>
          <a:stretch>
            <a:fillRect/>
          </a:stretch>
        </p:blipFill>
        <p:spPr>
          <a:xfrm>
            <a:off x="4791322" y="1513174"/>
            <a:ext cx="7183247" cy="5156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ABD8B6C2-B6AE-4B3C-A7BF-BA233C5CED30}"/>
              </a:ext>
            </a:extLst>
          </p:cNvPr>
          <p:cNvSpPr txBox="1"/>
          <p:nvPr/>
        </p:nvSpPr>
        <p:spPr>
          <a:xfrm>
            <a:off x="1873003" y="188542"/>
            <a:ext cx="9899897" cy="523220"/>
          </a:xfrm>
          <a:prstGeom prst="rect">
            <a:avLst/>
          </a:prstGeom>
          <a:noFill/>
        </p:spPr>
        <p:txBody>
          <a:bodyPr wrap="square" rtlCol="0">
            <a:spAutoFit/>
          </a:bodyPr>
          <a:lstStyle/>
          <a:p>
            <a:r>
              <a:rPr lang="vi-VN" sz="2800" b="1" dirty="0">
                <a:solidFill>
                  <a:srgbClr val="FF0000"/>
                </a:solidFill>
              </a:rPr>
              <a:t>Bạn nhỏ đã tưởng tượng ra điều gì khi thấy thuyền trôi?</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909997594"/>
      </p:ext>
    </p:extLst>
  </p:cSld>
  <p:clrMapOvr>
    <a:masterClrMapping/>
  </p:clrMapOvr>
  <mc:AlternateContent xmlns:mc="http://schemas.openxmlformats.org/markup-compatibility/2006" xmlns:p14="http://schemas.microsoft.com/office/powerpoint/2010/main">
    <mc:Choice Requires="p14">
      <p:transition spd="slow" p14:dur="1200" advTm="37422">
        <p14:prism/>
      </p:transition>
    </mc:Choice>
    <mc:Fallback xmlns="">
      <p:transition spd="slow" advTm="374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187287" y="-156411"/>
            <a:ext cx="12601460" cy="7220977"/>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571197" y="1184170"/>
            <a:ext cx="3250565" cy="5036711"/>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791018"/>
            <a:ext cx="629392" cy="61680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9358">
            <a:off x="3767202" y="4866192"/>
            <a:ext cx="795685" cy="756623"/>
          </a:xfrm>
          <a:prstGeom prst="rect">
            <a:avLst/>
          </a:prstGeom>
        </p:spPr>
      </p:pic>
      <p:sp>
        <p:nvSpPr>
          <p:cNvPr id="11" name="Rectangle 10">
            <a:extLst>
              <a:ext uri="{FF2B5EF4-FFF2-40B4-BE49-F238E27FC236}">
                <a16:creationId xmlns:a16="http://schemas.microsoft.com/office/drawing/2014/main" id="{85AECC58-5EA0-402D-BFD8-7E9787EDC961}"/>
              </a:ext>
            </a:extLst>
          </p:cNvPr>
          <p:cNvSpPr/>
          <p:nvPr/>
        </p:nvSpPr>
        <p:spPr>
          <a:xfrm>
            <a:off x="357447" y="2157248"/>
            <a:ext cx="388475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thích lắm </a:t>
            </a:r>
            <a:r>
              <a:rPr lang="vi-VN" sz="2400" kern="0" dirty="0">
                <a:solidFill>
                  <a:srgbClr val="4D28EC"/>
                </a:solidFill>
              </a:rPr>
              <a:t>r</a:t>
            </a:r>
            <a:r>
              <a:rPr kumimoji="0" lang="vi-VN" sz="2400" b="0" i="0" u="none" strike="noStrike" kern="0" cap="none" spc="0" normalizeH="0" baseline="0" noProof="0" dirty="0">
                <a:ln>
                  <a:noFill/>
                </a:ln>
                <a:solidFill>
                  <a:srgbClr val="4D28EC"/>
                </a:solidFill>
                <a:effectLst/>
                <a:uLnTx/>
                <a:uFillTx/>
              </a:rPr>
              <a:t>eo lên</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vẫn trôi, trôi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vạch cỏ, vạch lau</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Chạy bên thuyền giục, vẫy.</a:t>
            </a:r>
            <a:endParaRPr kumimoji="0" lang="vi-VN" sz="2200" b="0" i="0" u="none" strike="noStrike" kern="0" cap="none" spc="0" normalizeH="0" baseline="0" noProof="0" dirty="0">
              <a:ln>
                <a:noFill/>
              </a:ln>
              <a:solidFill>
                <a:srgbClr val="4D28EC"/>
              </a:solidFill>
              <a:effectLst/>
              <a:uLnTx/>
              <a:uFillTx/>
            </a:endParaRPr>
          </a:p>
        </p:txBody>
      </p:sp>
      <p:pic>
        <p:nvPicPr>
          <p:cNvPr id="12" name="Picture 11">
            <a:extLst>
              <a:ext uri="{FF2B5EF4-FFF2-40B4-BE49-F238E27FC236}">
                <a16:creationId xmlns:a16="http://schemas.microsoft.com/office/drawing/2014/main" id="{119A323A-4384-48E2-B593-80F4570F6CD4}"/>
              </a:ext>
            </a:extLst>
          </p:cNvPr>
          <p:cNvPicPr>
            <a:picLocks noChangeAspect="1"/>
          </p:cNvPicPr>
          <p:nvPr/>
        </p:nvPicPr>
        <p:blipFill>
          <a:blip r:embed="rId7"/>
          <a:stretch>
            <a:fillRect/>
          </a:stretch>
        </p:blipFill>
        <p:spPr>
          <a:xfrm>
            <a:off x="4849424" y="1397084"/>
            <a:ext cx="7241693" cy="5156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5C55F7FC-6121-4128-BA6A-47A822AC62E2}"/>
              </a:ext>
            </a:extLst>
          </p:cNvPr>
          <p:cNvSpPr/>
          <p:nvPr/>
        </p:nvSpPr>
        <p:spPr>
          <a:xfrm>
            <a:off x="1923664" y="252305"/>
            <a:ext cx="10052752" cy="461665"/>
          </a:xfrm>
          <a:prstGeom prst="rect">
            <a:avLst/>
          </a:prstGeom>
        </p:spPr>
        <p:txBody>
          <a:bodyPr wrap="none">
            <a:spAutoFit/>
          </a:bodyPr>
          <a:lstStyle/>
          <a:p>
            <a:r>
              <a:rPr lang="vi-VN" sz="2400" b="1" dirty="0">
                <a:solidFill>
                  <a:srgbClr val="FF0000"/>
                </a:solidFill>
              </a:rPr>
              <a:t>Khi thấy thuyền trôi, bạn nhỏ đã thể hiện sự thích thú như thế nào?</a:t>
            </a:r>
            <a:endParaRPr lang="en-US" sz="2400" dirty="0"/>
          </a:p>
        </p:txBody>
      </p:sp>
    </p:spTree>
    <p:custDataLst>
      <p:tags r:id="rId1"/>
    </p:custDataLst>
    <p:extLst>
      <p:ext uri="{BB962C8B-B14F-4D97-AF65-F5344CB8AC3E}">
        <p14:creationId xmlns:p14="http://schemas.microsoft.com/office/powerpoint/2010/main" val="2235615329"/>
      </p:ext>
    </p:extLst>
  </p:cSld>
  <p:clrMapOvr>
    <a:masterClrMapping/>
  </p:clrMapOvr>
  <mc:AlternateContent xmlns:mc="http://schemas.openxmlformats.org/markup-compatibility/2006" xmlns:p14="http://schemas.microsoft.com/office/powerpoint/2010/main">
    <mc:Choice Requires="p14">
      <p:transition spd="slow" p14:dur="1600" advTm="26572">
        <p14:prism isInverted="1"/>
      </p:transition>
    </mc:Choice>
    <mc:Fallback xmlns="">
      <p:transition spd="slow" advTm="265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5400000">
            <a:off x="821815" y="1352272"/>
            <a:ext cx="3313213" cy="5178675"/>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Rectangle 5">
            <a:extLst>
              <a:ext uri="{FF2B5EF4-FFF2-40B4-BE49-F238E27FC236}">
                <a16:creationId xmlns:a16="http://schemas.microsoft.com/office/drawing/2014/main" id="{0C8AF959-0980-4319-AFA1-1B6A173C52E7}"/>
              </a:ext>
            </a:extLst>
          </p:cNvPr>
          <p:cNvSpPr/>
          <p:nvPr/>
        </p:nvSpPr>
        <p:spPr>
          <a:xfrm>
            <a:off x="339574" y="2406190"/>
            <a:ext cx="4539436" cy="30708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phăng phăng trên nước</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băng băng trên bờ</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theo thuyền theo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Mặc ông trời chuyển mưa.</a:t>
            </a:r>
          </a:p>
          <a:p>
            <a:pPr marL="0" marR="0" lvl="0" indent="0"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endParaRPr>
          </a:p>
        </p:txBody>
      </p:sp>
      <p:pic>
        <p:nvPicPr>
          <p:cNvPr id="7" name="Picture 6">
            <a:extLst>
              <a:ext uri="{FF2B5EF4-FFF2-40B4-BE49-F238E27FC236}">
                <a16:creationId xmlns:a16="http://schemas.microsoft.com/office/drawing/2014/main" id="{1859E12F-A31E-4938-A3A4-1164CD046319}"/>
              </a:ext>
            </a:extLst>
          </p:cNvPr>
          <p:cNvPicPr>
            <a:picLocks noChangeAspect="1"/>
          </p:cNvPicPr>
          <p:nvPr/>
        </p:nvPicPr>
        <p:blipFill rotWithShape="1">
          <a:blip r:embed="rId3"/>
          <a:srcRect t="6550"/>
          <a:stretch/>
        </p:blipFill>
        <p:spPr>
          <a:xfrm>
            <a:off x="5067759" y="1236448"/>
            <a:ext cx="6951892" cy="51562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a:extLst>
              <a:ext uri="{FF2B5EF4-FFF2-40B4-BE49-F238E27FC236}">
                <a16:creationId xmlns:a16="http://schemas.microsoft.com/office/drawing/2014/main" id="{AF4D071A-A089-464E-9C5F-9D3BD283FE69}"/>
              </a:ext>
            </a:extLst>
          </p:cNvPr>
          <p:cNvSpPr/>
          <p:nvPr/>
        </p:nvSpPr>
        <p:spPr>
          <a:xfrm>
            <a:off x="2532173" y="234436"/>
            <a:ext cx="7949612" cy="461665"/>
          </a:xfrm>
          <a:prstGeom prst="rect">
            <a:avLst/>
          </a:prstGeom>
        </p:spPr>
        <p:txBody>
          <a:bodyPr wrap="none">
            <a:spAutoFit/>
          </a:bodyPr>
          <a:lstStyle/>
          <a:p>
            <a:r>
              <a:rPr lang="vi-VN" sz="2400" b="1" dirty="0">
                <a:solidFill>
                  <a:srgbClr val="FF0000"/>
                </a:solidFill>
              </a:rPr>
              <a:t>Khi thuyền trôi theo dòng nước, bạn nhỏ đã làm gì ?</a:t>
            </a:r>
            <a:endParaRPr lang="en-US" sz="2400" dirty="0"/>
          </a:p>
        </p:txBody>
      </p:sp>
    </p:spTree>
    <p:custDataLst>
      <p:tags r:id="rId1"/>
    </p:custDataLst>
    <p:extLst>
      <p:ext uri="{BB962C8B-B14F-4D97-AF65-F5344CB8AC3E}">
        <p14:creationId xmlns:p14="http://schemas.microsoft.com/office/powerpoint/2010/main" val="1902861525"/>
      </p:ext>
    </p:extLst>
  </p:cSld>
  <p:clrMapOvr>
    <a:masterClrMapping/>
  </p:clrMapOvr>
  <mc:AlternateContent xmlns:mc="http://schemas.openxmlformats.org/markup-compatibility/2006" xmlns:p14="http://schemas.microsoft.com/office/powerpoint/2010/main">
    <mc:Choice Requires="p14">
      <p:transition spd="slow" p14:dur="1600" advTm="67611">
        <p14:prism isInverted="1"/>
      </p:transition>
    </mc:Choice>
    <mc:Fallback xmlns="">
      <p:transition spd="slow" advTm="676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1164" y="753813"/>
            <a:ext cx="10090873" cy="5350373"/>
          </a:xfrm>
          <a:prstGeom prst="rect">
            <a:avLst/>
          </a:prstGeom>
        </p:spPr>
      </p:pic>
      <p:sp>
        <p:nvSpPr>
          <p:cNvPr id="5" name="TextBox 5"/>
          <p:cNvSpPr txBox="1"/>
          <p:nvPr/>
        </p:nvSpPr>
        <p:spPr>
          <a:xfrm>
            <a:off x="4585927" y="1062742"/>
            <a:ext cx="3020146" cy="783741"/>
          </a:xfrm>
          <a:prstGeom prst="rect">
            <a:avLst/>
          </a:prstGeom>
        </p:spPr>
        <p:txBody>
          <a:bodyPr wrap="square" lIns="0" tIns="0" rIns="0" bIns="0" rtlCol="0" anchor="t">
            <a:spAutoFit/>
          </a:bodyPr>
          <a:lstStyle/>
          <a:p>
            <a:pPr algn="ctr" defTabSz="609630">
              <a:lnSpc>
                <a:spcPts val="6600"/>
              </a:lnSpc>
            </a:pPr>
            <a:r>
              <a:rPr lang="vi-VN" sz="4400" b="1" dirty="0">
                <a:solidFill>
                  <a:srgbClr val="FF0000"/>
                </a:solidFill>
                <a:latin typeface="Sriracha"/>
              </a:rPr>
              <a:t>GIÁO DỤC</a:t>
            </a:r>
            <a:endParaRPr lang="en-US" sz="4400" b="1" dirty="0">
              <a:solidFill>
                <a:srgbClr val="FF0000"/>
              </a:solidFill>
              <a:latin typeface="Sriracha"/>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7743" y="5170546"/>
            <a:ext cx="2160607" cy="168745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20502" flipH="1">
            <a:off x="8626081" y="387511"/>
            <a:ext cx="2548512" cy="1138785"/>
          </a:xfrm>
          <a:prstGeom prst="rect">
            <a:avLst/>
          </a:prstGeom>
        </p:spPr>
      </p:pic>
      <p:sp>
        <p:nvSpPr>
          <p:cNvPr id="10" name="Rectangle 9">
            <a:extLst>
              <a:ext uri="{FF2B5EF4-FFF2-40B4-BE49-F238E27FC236}">
                <a16:creationId xmlns:a16="http://schemas.microsoft.com/office/drawing/2014/main" id="{E9793234-F6E5-468A-807E-527BA8C4E553}"/>
              </a:ext>
            </a:extLst>
          </p:cNvPr>
          <p:cNvSpPr/>
          <p:nvPr/>
        </p:nvSpPr>
        <p:spPr>
          <a:xfrm>
            <a:off x="1462085" y="1806573"/>
            <a:ext cx="9678751" cy="3356688"/>
          </a:xfrm>
          <a:prstGeom prst="rect">
            <a:avLst/>
          </a:prstGeom>
        </p:spPr>
        <p:txBody>
          <a:bodyPr wrap="square">
            <a:spAutoFit/>
          </a:bodyPr>
          <a:lstStyle/>
          <a:p>
            <a:pPr lvl="0">
              <a:lnSpc>
                <a:spcPct val="150000"/>
              </a:lnSpc>
              <a:defRPr/>
            </a:pPr>
            <a:r>
              <a:rPr lang="vi-VN" sz="2400" kern="0" dirty="0">
                <a:solidFill>
                  <a:srgbClr val="4D28EC"/>
                </a:solidFill>
                <a:latin typeface="arial" panose="020B0604020202020204" pitchFamily="34" charset="0"/>
              </a:rPr>
              <a:t>Bạn nhỏ rất yêu thích và say sưa khi chơi cùng thuyền giấy. </a:t>
            </a:r>
          </a:p>
          <a:p>
            <a:pPr lvl="0">
              <a:lnSpc>
                <a:spcPct val="150000"/>
              </a:lnSpc>
              <a:defRPr/>
            </a:pPr>
            <a:r>
              <a:rPr lang="vi-VN" sz="2400" kern="0" dirty="0">
                <a:solidFill>
                  <a:srgbClr val="4D28EC"/>
                </a:solidFill>
                <a:latin typeface="arial" panose="020B0604020202020204" pitchFamily="34" charset="0"/>
              </a:rPr>
              <a:t>Vậy còn các con ? các con có thích thuyền không? </a:t>
            </a:r>
          </a:p>
          <a:p>
            <a:pPr lvl="0">
              <a:lnSpc>
                <a:spcPct val="150000"/>
              </a:lnSpc>
              <a:defRPr/>
            </a:pPr>
            <a:r>
              <a:rPr lang="vi-VN" sz="2400" kern="0" dirty="0">
                <a:solidFill>
                  <a:srgbClr val="4D28EC"/>
                </a:solidFill>
                <a:latin typeface="arial" panose="020B0604020202020204" pitchFamily="34" charset="0"/>
              </a:rPr>
              <a:t>Chúng mình đã được đi thuyền bao giờ chưa? </a:t>
            </a:r>
          </a:p>
          <a:p>
            <a:pPr lvl="0">
              <a:lnSpc>
                <a:spcPct val="150000"/>
              </a:lnSpc>
              <a:defRPr/>
            </a:pPr>
            <a:r>
              <a:rPr lang="vi-VN" sz="2400" kern="0" dirty="0">
                <a:solidFill>
                  <a:srgbClr val="4D28EC"/>
                </a:solidFill>
                <a:latin typeface="arial" panose="020B0604020202020204" pitchFamily="34" charset="0"/>
              </a:rPr>
              <a:t>Được di chuyển trên mặt nước bằng thuyền rất thú vị đấy các con ạ! Và khi được đi thuyền thì chúng mình nhớ ngồi ngay ngắn, không đùa nghịch trên thuyền và phải mặc áo phao để đảm bảo an toàn nhé!</a:t>
            </a:r>
            <a:endParaRPr kumimoji="0" lang="en-US" sz="2400" b="0" i="0" u="none" strike="noStrike" kern="0" cap="none" spc="0" normalizeH="0" baseline="0" noProof="0" dirty="0">
              <a:ln>
                <a:noFill/>
              </a:ln>
              <a:solidFill>
                <a:srgbClr val="4D28EC"/>
              </a:solidFill>
              <a:effectLst/>
              <a:uLnTx/>
              <a:uFillTx/>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29770">
        <p14:switch dir="r"/>
      </p:transition>
    </mc:Choice>
    <mc:Fallback xmlns="">
      <p:transition spd="slow" advTm="297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B0EE7-961A-4E2E-9A40-B6A6E5E184A2}"/>
              </a:ext>
            </a:extLst>
          </p:cNvPr>
          <p:cNvPicPr>
            <a:picLocks noChangeAspect="1"/>
          </p:cNvPicPr>
          <p:nvPr/>
        </p:nvPicPr>
        <p:blipFill>
          <a:blip r:embed="rId3"/>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id="{C26AD022-AC73-4675-89A1-A5ACA73594E9}"/>
              </a:ext>
            </a:extLst>
          </p:cNvPr>
          <p:cNvSpPr/>
          <p:nvPr/>
        </p:nvSpPr>
        <p:spPr>
          <a:xfrm>
            <a:off x="2691069" y="602021"/>
            <a:ext cx="4157515"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trên bờ với xuống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Thả con thuyền trắng tinh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giấy vừa chạm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Đã hối hả trôi nhanh.</a:t>
            </a:r>
          </a:p>
        </p:txBody>
      </p:sp>
      <p:sp>
        <p:nvSpPr>
          <p:cNvPr id="7" name="Rectangle 6">
            <a:extLst>
              <a:ext uri="{FF2B5EF4-FFF2-40B4-BE49-F238E27FC236}">
                <a16:creationId xmlns:a16="http://schemas.microsoft.com/office/drawing/2014/main" id="{FE315B9B-03B0-4A15-9C6C-A5881920CD3B}"/>
              </a:ext>
            </a:extLst>
          </p:cNvPr>
          <p:cNvSpPr/>
          <p:nvPr/>
        </p:nvSpPr>
        <p:spPr>
          <a:xfrm>
            <a:off x="4994065" y="203276"/>
            <a:ext cx="29899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THUYỀN GIẤY</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63395AA-58FB-485A-AD08-CEE7F2EC0579}"/>
              </a:ext>
            </a:extLst>
          </p:cNvPr>
          <p:cNvSpPr/>
          <p:nvPr/>
        </p:nvSpPr>
        <p:spPr>
          <a:xfrm>
            <a:off x="2691069" y="3118864"/>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nhìn thuyền lênh đênh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Tưởng mình ngồi trên ấy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Mỗi đám cỏ thuyền qua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Là một làng xóm đấy</a:t>
            </a:r>
            <a:r>
              <a:rPr kumimoji="0" lang="vi-VN" sz="2400" b="0" i="0" u="none" strike="noStrike" kern="0" cap="none" spc="0" normalizeH="0" noProof="0" dirty="0">
                <a:ln>
                  <a:noFill/>
                </a:ln>
                <a:solidFill>
                  <a:srgbClr val="4D28EC"/>
                </a:solidFill>
                <a:effectLst/>
                <a:uLnTx/>
                <a:uFillTx/>
                <a:latin typeface="Arial" panose="020B0604020202020204" pitchFamily="34" charset="0"/>
                <a:ea typeface="+mn-ea"/>
                <a:cs typeface="+mn-cs"/>
              </a:rPr>
              <a:t> !</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FF566229-EB3F-4FFB-9C52-EF6AD8A47353}"/>
              </a:ext>
            </a:extLst>
          </p:cNvPr>
          <p:cNvSpPr/>
          <p:nvPr/>
        </p:nvSpPr>
        <p:spPr>
          <a:xfrm>
            <a:off x="7503266" y="586381"/>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thích lắm reo lên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vẫn trôi, trôi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vạch cỏ, vạch lau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Chạy bên thuyền giục, vẫy.</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71B11617-4774-4F5E-AF0E-DDAA24BC00CC}"/>
              </a:ext>
            </a:extLst>
          </p:cNvPr>
          <p:cNvSpPr/>
          <p:nvPr/>
        </p:nvSpPr>
        <p:spPr>
          <a:xfrm>
            <a:off x="7503266" y="3103224"/>
            <a:ext cx="4539436" cy="30708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phăng phăng trên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băng băng trên bờ</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theo thuyền theo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Mặc ông trời chuyển mưa.</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38F1B75C-21C9-415A-A07E-4246376B3063}"/>
              </a:ext>
            </a:extLst>
          </p:cNvPr>
          <p:cNvSpPr/>
          <p:nvPr/>
        </p:nvSpPr>
        <p:spPr>
          <a:xfrm>
            <a:off x="8314652" y="264830"/>
            <a:ext cx="167385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mn-cs"/>
              </a:rPr>
              <a:t>(Phạm Hổ)</a:t>
            </a:r>
            <a:endPar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340740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7287">
        <p15:prstTrans prst="peelOff"/>
      </p:transition>
    </mc:Choice>
    <mc:Fallback xmlns="">
      <p:transition spd="slow" advTm="672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Effect transition="in" filter="fade">
                                      <p:cBhvr>
                                        <p:cTn id="56" dur="1000"/>
                                        <p:tgtEl>
                                          <p:spTgt spid="8">
                                            <p:txEl>
                                              <p:pRg st="2" end="2"/>
                                            </p:txEl>
                                          </p:spTgt>
                                        </p:tgtEl>
                                      </p:cBhvr>
                                    </p:animEffect>
                                    <p:anim calcmode="lin" valueType="num">
                                      <p:cBhvr>
                                        <p:cTn id="5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1000"/>
                                        <p:tgtEl>
                                          <p:spTgt spid="8">
                                            <p:txEl>
                                              <p:pRg st="3" end="3"/>
                                            </p:txEl>
                                          </p:spTgt>
                                        </p:tgtEl>
                                      </p:cBhvr>
                                    </p:animEffect>
                                    <p:anim calcmode="lin" valueType="num">
                                      <p:cBhvr>
                                        <p:cTn id="6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4" end="4"/>
                                            </p:txEl>
                                          </p:spTgt>
                                        </p:tgtEl>
                                        <p:attrNameLst>
                                          <p:attrName>style.visibility</p:attrName>
                                        </p:attrNameLst>
                                      </p:cBhvr>
                                      <p:to>
                                        <p:strVal val="visible"/>
                                      </p:to>
                                    </p:set>
                                    <p:animEffect transition="in" filter="fade">
                                      <p:cBhvr>
                                        <p:cTn id="70" dur="1000"/>
                                        <p:tgtEl>
                                          <p:spTgt spid="8">
                                            <p:txEl>
                                              <p:pRg st="4" end="4"/>
                                            </p:txEl>
                                          </p:spTgt>
                                        </p:tgtEl>
                                      </p:cBhvr>
                                    </p:animEffect>
                                    <p:anim calcmode="lin" valueType="num">
                                      <p:cBhvr>
                                        <p:cTn id="7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1000"/>
                                        <p:tgtEl>
                                          <p:spTgt spid="9">
                                            <p:txEl>
                                              <p:pRg st="1" end="1"/>
                                            </p:txEl>
                                          </p:spTgt>
                                        </p:tgtEl>
                                      </p:cBhvr>
                                    </p:animEffect>
                                    <p:anim calcmode="lin" valueType="num">
                                      <p:cBhvr>
                                        <p:cTn id="7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2" end="2"/>
                                            </p:txEl>
                                          </p:spTgt>
                                        </p:tgtEl>
                                        <p:attrNameLst>
                                          <p:attrName>style.visibility</p:attrName>
                                        </p:attrNameLst>
                                      </p:cBhvr>
                                      <p:to>
                                        <p:strVal val="visible"/>
                                      </p:to>
                                    </p:set>
                                    <p:animEffect transition="in" filter="fade">
                                      <p:cBhvr>
                                        <p:cTn id="84" dur="1000"/>
                                        <p:tgtEl>
                                          <p:spTgt spid="9">
                                            <p:txEl>
                                              <p:pRg st="2" end="2"/>
                                            </p:txEl>
                                          </p:spTgt>
                                        </p:tgtEl>
                                      </p:cBhvr>
                                    </p:animEffect>
                                    <p:anim calcmode="lin" valueType="num">
                                      <p:cBhvr>
                                        <p:cTn id="8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3" end="3"/>
                                            </p:txEl>
                                          </p:spTgt>
                                        </p:tgtEl>
                                        <p:attrNameLst>
                                          <p:attrName>style.visibility</p:attrName>
                                        </p:attrNameLst>
                                      </p:cBhvr>
                                      <p:to>
                                        <p:strVal val="visible"/>
                                      </p:to>
                                    </p:set>
                                    <p:animEffect transition="in" filter="fade">
                                      <p:cBhvr>
                                        <p:cTn id="91" dur="1000"/>
                                        <p:tgtEl>
                                          <p:spTgt spid="9">
                                            <p:txEl>
                                              <p:pRg st="3" end="3"/>
                                            </p:txEl>
                                          </p:spTgt>
                                        </p:tgtEl>
                                      </p:cBhvr>
                                    </p:animEffect>
                                    <p:anim calcmode="lin" valueType="num">
                                      <p:cBhvr>
                                        <p:cTn id="9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9">
                                            <p:txEl>
                                              <p:pRg st="4" end="4"/>
                                            </p:txEl>
                                          </p:spTgt>
                                        </p:tgtEl>
                                        <p:attrNameLst>
                                          <p:attrName>style.visibility</p:attrName>
                                        </p:attrNameLst>
                                      </p:cBhvr>
                                      <p:to>
                                        <p:strVal val="visible"/>
                                      </p:to>
                                    </p:set>
                                    <p:animEffect transition="in" filter="fade">
                                      <p:cBhvr>
                                        <p:cTn id="98" dur="1000"/>
                                        <p:tgtEl>
                                          <p:spTgt spid="9">
                                            <p:txEl>
                                              <p:pRg st="4" end="4"/>
                                            </p:txEl>
                                          </p:spTgt>
                                        </p:tgtEl>
                                      </p:cBhvr>
                                    </p:animEffect>
                                    <p:anim calcmode="lin" valueType="num">
                                      <p:cBhvr>
                                        <p:cTn id="9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1000"/>
                                        <p:tgtEl>
                                          <p:spTgt spid="10">
                                            <p:txEl>
                                              <p:pRg st="1" end="1"/>
                                            </p:txEl>
                                          </p:spTgt>
                                        </p:tgtEl>
                                      </p:cBhvr>
                                    </p:animEffect>
                                    <p:anim calcmode="lin" valueType="num">
                                      <p:cBhvr>
                                        <p:cTn id="10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
                                            <p:txEl>
                                              <p:pRg st="2" end="2"/>
                                            </p:txEl>
                                          </p:spTgt>
                                        </p:tgtEl>
                                        <p:attrNameLst>
                                          <p:attrName>style.visibility</p:attrName>
                                        </p:attrNameLst>
                                      </p:cBhvr>
                                      <p:to>
                                        <p:strVal val="visible"/>
                                      </p:to>
                                    </p:set>
                                    <p:animEffect transition="in" filter="fade">
                                      <p:cBhvr>
                                        <p:cTn id="112" dur="1000"/>
                                        <p:tgtEl>
                                          <p:spTgt spid="10">
                                            <p:txEl>
                                              <p:pRg st="2" end="2"/>
                                            </p:txEl>
                                          </p:spTgt>
                                        </p:tgtEl>
                                      </p:cBhvr>
                                    </p:animEffect>
                                    <p:anim calcmode="lin" valueType="num">
                                      <p:cBhvr>
                                        <p:cTn id="1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1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0">
                                            <p:txEl>
                                              <p:pRg st="3" end="3"/>
                                            </p:txEl>
                                          </p:spTgt>
                                        </p:tgtEl>
                                        <p:attrNameLst>
                                          <p:attrName>style.visibility</p:attrName>
                                        </p:attrNameLst>
                                      </p:cBhvr>
                                      <p:to>
                                        <p:strVal val="visible"/>
                                      </p:to>
                                    </p:set>
                                    <p:animEffect transition="in" filter="fade">
                                      <p:cBhvr>
                                        <p:cTn id="119" dur="1000"/>
                                        <p:tgtEl>
                                          <p:spTgt spid="10">
                                            <p:txEl>
                                              <p:pRg st="3" end="3"/>
                                            </p:txEl>
                                          </p:spTgt>
                                        </p:tgtEl>
                                      </p:cBhvr>
                                    </p:animEffect>
                                    <p:anim calcmode="lin" valueType="num">
                                      <p:cBhvr>
                                        <p:cTn id="1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0">
                                            <p:txEl>
                                              <p:pRg st="4" end="4"/>
                                            </p:txEl>
                                          </p:spTgt>
                                        </p:tgtEl>
                                        <p:attrNameLst>
                                          <p:attrName>style.visibility</p:attrName>
                                        </p:attrNameLst>
                                      </p:cBhvr>
                                      <p:to>
                                        <p:strVal val="visible"/>
                                      </p:to>
                                    </p:set>
                                    <p:animEffect transition="in" filter="fade">
                                      <p:cBhvr>
                                        <p:cTn id="126" dur="1000"/>
                                        <p:tgtEl>
                                          <p:spTgt spid="10">
                                            <p:txEl>
                                              <p:pRg st="4" end="4"/>
                                            </p:txEl>
                                          </p:spTgt>
                                        </p:tgtEl>
                                      </p:cBhvr>
                                    </p:animEffect>
                                    <p:anim calcmode="lin" valueType="num">
                                      <p:cBhvr>
                                        <p:cTn id="12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2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B0EE7-961A-4E2E-9A40-B6A6E5E184A2}"/>
              </a:ext>
            </a:extLst>
          </p:cNvPr>
          <p:cNvPicPr>
            <a:picLocks noChangeAspect="1"/>
          </p:cNvPicPr>
          <p:nvPr/>
        </p:nvPicPr>
        <p:blipFill>
          <a:blip r:embed="rId3"/>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id="{C26AD022-AC73-4675-89A1-A5ACA73594E9}"/>
              </a:ext>
            </a:extLst>
          </p:cNvPr>
          <p:cNvSpPr/>
          <p:nvPr/>
        </p:nvSpPr>
        <p:spPr>
          <a:xfrm>
            <a:off x="2691069" y="602021"/>
            <a:ext cx="4157515"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trên bờ với xuống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Thả con thuyền trắng tinh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giấy vừa chạm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Đã hối hả trôi nhanh.</a:t>
            </a:r>
          </a:p>
        </p:txBody>
      </p:sp>
      <p:sp>
        <p:nvSpPr>
          <p:cNvPr id="7" name="Rectangle 6">
            <a:extLst>
              <a:ext uri="{FF2B5EF4-FFF2-40B4-BE49-F238E27FC236}">
                <a16:creationId xmlns:a16="http://schemas.microsoft.com/office/drawing/2014/main" id="{FE315B9B-03B0-4A15-9C6C-A5881920CD3B}"/>
              </a:ext>
            </a:extLst>
          </p:cNvPr>
          <p:cNvSpPr/>
          <p:nvPr/>
        </p:nvSpPr>
        <p:spPr>
          <a:xfrm>
            <a:off x="4994065" y="203276"/>
            <a:ext cx="29899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THUYỀN GIẤY</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63395AA-58FB-485A-AD08-CEE7F2EC0579}"/>
              </a:ext>
            </a:extLst>
          </p:cNvPr>
          <p:cNvSpPr/>
          <p:nvPr/>
        </p:nvSpPr>
        <p:spPr>
          <a:xfrm>
            <a:off x="2691069" y="3118864"/>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nhìn thuyền lênh đênh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Tưởng mình ngồi trên ấy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Mỗi đám cỏ thuyền qua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Là một làng xóm đấy</a:t>
            </a:r>
            <a:r>
              <a:rPr kumimoji="0" lang="vi-VN" sz="2400" b="0" i="0" u="none" strike="noStrike" kern="0" cap="none" spc="0" normalizeH="0" noProof="0" dirty="0">
                <a:ln>
                  <a:noFill/>
                </a:ln>
                <a:solidFill>
                  <a:srgbClr val="4D28EC"/>
                </a:solidFill>
                <a:effectLst/>
                <a:uLnTx/>
                <a:uFillTx/>
                <a:latin typeface="Arial" panose="020B0604020202020204" pitchFamily="34" charset="0"/>
                <a:ea typeface="+mn-ea"/>
                <a:cs typeface="+mn-cs"/>
              </a:rPr>
              <a:t> !</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FF566229-EB3F-4FFB-9C52-EF6AD8A47353}"/>
              </a:ext>
            </a:extLst>
          </p:cNvPr>
          <p:cNvSpPr/>
          <p:nvPr/>
        </p:nvSpPr>
        <p:spPr>
          <a:xfrm>
            <a:off x="7503266" y="586381"/>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thích lắm reo lên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vẫn trôi, trôi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vạch cỏ, vạch lau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Chạy bên thuyền giục, vẫy.</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71B11617-4774-4F5E-AF0E-DDAA24BC00CC}"/>
              </a:ext>
            </a:extLst>
          </p:cNvPr>
          <p:cNvSpPr/>
          <p:nvPr/>
        </p:nvSpPr>
        <p:spPr>
          <a:xfrm>
            <a:off x="7503266" y="3103224"/>
            <a:ext cx="4539436" cy="30708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phăng phăng trên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băng băng trên bờ</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theo thuyền theo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Mặc ông trời chuyển mưa.</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38F1B75C-21C9-415A-A07E-4246376B3063}"/>
              </a:ext>
            </a:extLst>
          </p:cNvPr>
          <p:cNvSpPr/>
          <p:nvPr/>
        </p:nvSpPr>
        <p:spPr>
          <a:xfrm>
            <a:off x="8314652" y="264830"/>
            <a:ext cx="167385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mn-cs"/>
              </a:rPr>
              <a:t>(Phạm Hổ)</a:t>
            </a:r>
            <a:endPar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460496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176">
        <p15:prstTrans prst="peelOff"/>
      </p:transition>
    </mc:Choice>
    <mc:Fallback xmlns="">
      <p:transition spd="slow" advTm="821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Effect transition="in" filter="fade">
                                      <p:cBhvr>
                                        <p:cTn id="56" dur="1000"/>
                                        <p:tgtEl>
                                          <p:spTgt spid="8">
                                            <p:txEl>
                                              <p:pRg st="2" end="2"/>
                                            </p:txEl>
                                          </p:spTgt>
                                        </p:tgtEl>
                                      </p:cBhvr>
                                    </p:animEffect>
                                    <p:anim calcmode="lin" valueType="num">
                                      <p:cBhvr>
                                        <p:cTn id="5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1000"/>
                                        <p:tgtEl>
                                          <p:spTgt spid="8">
                                            <p:txEl>
                                              <p:pRg st="3" end="3"/>
                                            </p:txEl>
                                          </p:spTgt>
                                        </p:tgtEl>
                                      </p:cBhvr>
                                    </p:animEffect>
                                    <p:anim calcmode="lin" valueType="num">
                                      <p:cBhvr>
                                        <p:cTn id="6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4" end="4"/>
                                            </p:txEl>
                                          </p:spTgt>
                                        </p:tgtEl>
                                        <p:attrNameLst>
                                          <p:attrName>style.visibility</p:attrName>
                                        </p:attrNameLst>
                                      </p:cBhvr>
                                      <p:to>
                                        <p:strVal val="visible"/>
                                      </p:to>
                                    </p:set>
                                    <p:animEffect transition="in" filter="fade">
                                      <p:cBhvr>
                                        <p:cTn id="70" dur="1000"/>
                                        <p:tgtEl>
                                          <p:spTgt spid="8">
                                            <p:txEl>
                                              <p:pRg st="4" end="4"/>
                                            </p:txEl>
                                          </p:spTgt>
                                        </p:tgtEl>
                                      </p:cBhvr>
                                    </p:animEffect>
                                    <p:anim calcmode="lin" valueType="num">
                                      <p:cBhvr>
                                        <p:cTn id="7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1000"/>
                                        <p:tgtEl>
                                          <p:spTgt spid="9">
                                            <p:txEl>
                                              <p:pRg st="1" end="1"/>
                                            </p:txEl>
                                          </p:spTgt>
                                        </p:tgtEl>
                                      </p:cBhvr>
                                    </p:animEffect>
                                    <p:anim calcmode="lin" valueType="num">
                                      <p:cBhvr>
                                        <p:cTn id="7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2" end="2"/>
                                            </p:txEl>
                                          </p:spTgt>
                                        </p:tgtEl>
                                        <p:attrNameLst>
                                          <p:attrName>style.visibility</p:attrName>
                                        </p:attrNameLst>
                                      </p:cBhvr>
                                      <p:to>
                                        <p:strVal val="visible"/>
                                      </p:to>
                                    </p:set>
                                    <p:animEffect transition="in" filter="fade">
                                      <p:cBhvr>
                                        <p:cTn id="84" dur="1000"/>
                                        <p:tgtEl>
                                          <p:spTgt spid="9">
                                            <p:txEl>
                                              <p:pRg st="2" end="2"/>
                                            </p:txEl>
                                          </p:spTgt>
                                        </p:tgtEl>
                                      </p:cBhvr>
                                    </p:animEffect>
                                    <p:anim calcmode="lin" valueType="num">
                                      <p:cBhvr>
                                        <p:cTn id="8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3" end="3"/>
                                            </p:txEl>
                                          </p:spTgt>
                                        </p:tgtEl>
                                        <p:attrNameLst>
                                          <p:attrName>style.visibility</p:attrName>
                                        </p:attrNameLst>
                                      </p:cBhvr>
                                      <p:to>
                                        <p:strVal val="visible"/>
                                      </p:to>
                                    </p:set>
                                    <p:animEffect transition="in" filter="fade">
                                      <p:cBhvr>
                                        <p:cTn id="91" dur="1000"/>
                                        <p:tgtEl>
                                          <p:spTgt spid="9">
                                            <p:txEl>
                                              <p:pRg st="3" end="3"/>
                                            </p:txEl>
                                          </p:spTgt>
                                        </p:tgtEl>
                                      </p:cBhvr>
                                    </p:animEffect>
                                    <p:anim calcmode="lin" valueType="num">
                                      <p:cBhvr>
                                        <p:cTn id="9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9">
                                            <p:txEl>
                                              <p:pRg st="4" end="4"/>
                                            </p:txEl>
                                          </p:spTgt>
                                        </p:tgtEl>
                                        <p:attrNameLst>
                                          <p:attrName>style.visibility</p:attrName>
                                        </p:attrNameLst>
                                      </p:cBhvr>
                                      <p:to>
                                        <p:strVal val="visible"/>
                                      </p:to>
                                    </p:set>
                                    <p:animEffect transition="in" filter="fade">
                                      <p:cBhvr>
                                        <p:cTn id="98" dur="1000"/>
                                        <p:tgtEl>
                                          <p:spTgt spid="9">
                                            <p:txEl>
                                              <p:pRg st="4" end="4"/>
                                            </p:txEl>
                                          </p:spTgt>
                                        </p:tgtEl>
                                      </p:cBhvr>
                                    </p:animEffect>
                                    <p:anim calcmode="lin" valueType="num">
                                      <p:cBhvr>
                                        <p:cTn id="9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1000"/>
                                        <p:tgtEl>
                                          <p:spTgt spid="10">
                                            <p:txEl>
                                              <p:pRg st="1" end="1"/>
                                            </p:txEl>
                                          </p:spTgt>
                                        </p:tgtEl>
                                      </p:cBhvr>
                                    </p:animEffect>
                                    <p:anim calcmode="lin" valueType="num">
                                      <p:cBhvr>
                                        <p:cTn id="10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
                                            <p:txEl>
                                              <p:pRg st="2" end="2"/>
                                            </p:txEl>
                                          </p:spTgt>
                                        </p:tgtEl>
                                        <p:attrNameLst>
                                          <p:attrName>style.visibility</p:attrName>
                                        </p:attrNameLst>
                                      </p:cBhvr>
                                      <p:to>
                                        <p:strVal val="visible"/>
                                      </p:to>
                                    </p:set>
                                    <p:animEffect transition="in" filter="fade">
                                      <p:cBhvr>
                                        <p:cTn id="112" dur="1000"/>
                                        <p:tgtEl>
                                          <p:spTgt spid="10">
                                            <p:txEl>
                                              <p:pRg st="2" end="2"/>
                                            </p:txEl>
                                          </p:spTgt>
                                        </p:tgtEl>
                                      </p:cBhvr>
                                    </p:animEffect>
                                    <p:anim calcmode="lin" valueType="num">
                                      <p:cBhvr>
                                        <p:cTn id="1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1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0">
                                            <p:txEl>
                                              <p:pRg st="3" end="3"/>
                                            </p:txEl>
                                          </p:spTgt>
                                        </p:tgtEl>
                                        <p:attrNameLst>
                                          <p:attrName>style.visibility</p:attrName>
                                        </p:attrNameLst>
                                      </p:cBhvr>
                                      <p:to>
                                        <p:strVal val="visible"/>
                                      </p:to>
                                    </p:set>
                                    <p:animEffect transition="in" filter="fade">
                                      <p:cBhvr>
                                        <p:cTn id="119" dur="1000"/>
                                        <p:tgtEl>
                                          <p:spTgt spid="10">
                                            <p:txEl>
                                              <p:pRg st="3" end="3"/>
                                            </p:txEl>
                                          </p:spTgt>
                                        </p:tgtEl>
                                      </p:cBhvr>
                                    </p:animEffect>
                                    <p:anim calcmode="lin" valueType="num">
                                      <p:cBhvr>
                                        <p:cTn id="1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0">
                                            <p:txEl>
                                              <p:pRg st="4" end="4"/>
                                            </p:txEl>
                                          </p:spTgt>
                                        </p:tgtEl>
                                        <p:attrNameLst>
                                          <p:attrName>style.visibility</p:attrName>
                                        </p:attrNameLst>
                                      </p:cBhvr>
                                      <p:to>
                                        <p:strVal val="visible"/>
                                      </p:to>
                                    </p:set>
                                    <p:animEffect transition="in" filter="fade">
                                      <p:cBhvr>
                                        <p:cTn id="126" dur="1000"/>
                                        <p:tgtEl>
                                          <p:spTgt spid="10">
                                            <p:txEl>
                                              <p:pRg st="4" end="4"/>
                                            </p:txEl>
                                          </p:spTgt>
                                        </p:tgtEl>
                                      </p:cBhvr>
                                    </p:animEffect>
                                    <p:anim calcmode="lin" valueType="num">
                                      <p:cBhvr>
                                        <p:cTn id="12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2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90008" y="914400"/>
            <a:ext cx="6035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Xin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chào</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hẹn</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gặp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07737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2262">
        <p15:prstTrans prst="drape"/>
      </p:transition>
    </mc:Choice>
    <mc:Fallback xmlns="">
      <p:transition spd="slow" advTm="322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5364" y="4843816"/>
            <a:ext cx="2179122" cy="19177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0502" flipH="1">
            <a:off x="9987883" y="128076"/>
            <a:ext cx="2155867" cy="922870"/>
          </a:xfrm>
          <a:prstGeom prst="rect">
            <a:avLst/>
          </a:prstGeom>
        </p:spPr>
      </p:pic>
      <p:sp>
        <p:nvSpPr>
          <p:cNvPr id="15" name="Rectangle 14">
            <a:extLst>
              <a:ext uri="{FF2B5EF4-FFF2-40B4-BE49-F238E27FC236}">
                <a16:creationId xmlns:a16="http://schemas.microsoft.com/office/drawing/2014/main" id="{12881698-B030-4518-821A-63D61EE7A65A}"/>
              </a:ext>
            </a:extLst>
          </p:cNvPr>
          <p:cNvSpPr/>
          <p:nvPr/>
        </p:nvSpPr>
        <p:spPr>
          <a:xfrm>
            <a:off x="1919806" y="1429812"/>
            <a:ext cx="2713382" cy="3347840"/>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Làm bằng gỗ</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Bơi trên sông</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Có buồm giong</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Nhanh đến bến</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Đó là cái gì?</a:t>
            </a:r>
          </a:p>
          <a:p>
            <a:pPr marL="0" marR="0" lvl="0" indent="0"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endParaRPr>
          </a:p>
        </p:txBody>
      </p:sp>
      <p:sp>
        <p:nvSpPr>
          <p:cNvPr id="16" name="Rectangle 15">
            <a:extLst>
              <a:ext uri="{FF2B5EF4-FFF2-40B4-BE49-F238E27FC236}">
                <a16:creationId xmlns:a16="http://schemas.microsoft.com/office/drawing/2014/main" id="{178C1106-89DB-479A-90F4-97C898593979}"/>
              </a:ext>
            </a:extLst>
          </p:cNvPr>
          <p:cNvSpPr/>
          <p:nvPr/>
        </p:nvSpPr>
        <p:spPr>
          <a:xfrm>
            <a:off x="1711085" y="419361"/>
            <a:ext cx="2567489" cy="584775"/>
          </a:xfrm>
          <a:prstGeom prst="rect">
            <a:avLst/>
          </a:prstGeom>
        </p:spPr>
        <p:txBody>
          <a:bodyPr wrap="square">
            <a:spAutoFit/>
          </a:bodyPr>
          <a:lstStyle/>
          <a:p>
            <a:pPr algn="ctr">
              <a:defRPr/>
            </a:pP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Câu đố</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
        <p:nvSpPr>
          <p:cNvPr id="2" name="Rectangle 1">
            <a:extLst>
              <a:ext uri="{FF2B5EF4-FFF2-40B4-BE49-F238E27FC236}">
                <a16:creationId xmlns:a16="http://schemas.microsoft.com/office/drawing/2014/main" id="{1FB13287-C4F1-4350-991D-00DF41B47E2A}"/>
              </a:ext>
            </a:extLst>
          </p:cNvPr>
          <p:cNvSpPr/>
          <p:nvPr/>
        </p:nvSpPr>
        <p:spPr>
          <a:xfrm>
            <a:off x="7054455" y="5895473"/>
            <a:ext cx="2573141" cy="748923"/>
          </a:xfrm>
          <a:prstGeom prst="rect">
            <a:avLst/>
          </a:prstGeom>
        </p:spPr>
        <p:txBody>
          <a:bodyPr wrap="none">
            <a:spAutoFit/>
          </a:bodyPr>
          <a:lstStyle/>
          <a:p>
            <a:pPr lvl="0" algn="ctr">
              <a:lnSpc>
                <a:spcPct val="150000"/>
              </a:lnSpc>
              <a:defRPr/>
            </a:pP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buồm</a:t>
            </a:r>
            <a:endPar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pic>
        <p:nvPicPr>
          <p:cNvPr id="1026" name="Picture 2" descr="Đi tìm cánh buồm nâu">
            <a:extLst>
              <a:ext uri="{FF2B5EF4-FFF2-40B4-BE49-F238E27FC236}">
                <a16:creationId xmlns:a16="http://schemas.microsoft.com/office/drawing/2014/main" id="{CE6A6F94-E29A-4C2F-9A59-695333539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1027" y="1327491"/>
            <a:ext cx="6959999" cy="4567982"/>
          </a:xfrm>
          <a:prstGeom prst="rect">
            <a:avLst/>
          </a:prstGeom>
          <a:ln w="57150" cap="sq" cmpd="thickThin">
            <a:solidFill>
              <a:schemeClr val="accent6">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4911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randombar(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randombar(vertical)">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randombar(vertical)">
                                      <p:cBhvr>
                                        <p:cTn id="24" dur="500"/>
                                        <p:tgtEl>
                                          <p:spTgt spid="1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randombar(vertical)">
                                      <p:cBhvr>
                                        <p:cTn id="29" dur="500"/>
                                        <p:tgtEl>
                                          <p:spTgt spid="1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5">
                                            <p:txEl>
                                              <p:pRg st="4" end="4"/>
                                            </p:txEl>
                                          </p:spTgt>
                                        </p:tgtEl>
                                        <p:attrNameLst>
                                          <p:attrName>style.visibility</p:attrName>
                                        </p:attrNameLst>
                                      </p:cBhvr>
                                      <p:to>
                                        <p:strVal val="visible"/>
                                      </p:to>
                                    </p:set>
                                    <p:animEffect transition="in" filter="randombar(vertical)">
                                      <p:cBhvr>
                                        <p:cTn id="34" dur="500"/>
                                        <p:tgtEl>
                                          <p:spTgt spid="1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5"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randombar(vertical)">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B0EE7-961A-4E2E-9A40-B6A6E5E184A2}"/>
              </a:ext>
            </a:extLst>
          </p:cNvPr>
          <p:cNvPicPr>
            <a:picLocks noChangeAspect="1"/>
          </p:cNvPicPr>
          <p:nvPr/>
        </p:nvPicPr>
        <p:blipFill>
          <a:blip r:embed="rId3"/>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id="{C26AD022-AC73-4675-89A1-A5ACA73594E9}"/>
              </a:ext>
            </a:extLst>
          </p:cNvPr>
          <p:cNvSpPr/>
          <p:nvPr/>
        </p:nvSpPr>
        <p:spPr>
          <a:xfrm>
            <a:off x="2691069" y="602021"/>
            <a:ext cx="4157515"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trên bờ với xuống</a:t>
            </a:r>
            <a:r>
              <a:rPr kumimoji="0" lang="vi-VN" sz="2400" b="0" i="0" u="none" strike="noStrike" kern="0" cap="none" spc="0" normalizeH="0" baseline="0" noProof="0" dirty="0">
                <a:ln>
                  <a:noFill/>
                </a:ln>
                <a:solidFill>
                  <a:srgbClr val="4D28EC"/>
                </a:solidFill>
                <a:effectLst/>
                <a:uLnTx/>
                <a:uFillTx/>
              </a:rPr>
              <a:t> </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Thả con thuyền trắng tinh</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giấy vừa chạm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Đã hối hả trôi nhanh.</a:t>
            </a:r>
            <a:endParaRPr kumimoji="0" lang="vi-VN" sz="2400" b="0" i="0" u="none" strike="noStrike" kern="0" cap="none" spc="0" normalizeH="0" baseline="0" noProof="0" dirty="0">
              <a:ln>
                <a:noFill/>
              </a:ln>
              <a:solidFill>
                <a:srgbClr val="4D28EC"/>
              </a:solidFill>
              <a:effectLst/>
              <a:uLnTx/>
              <a:uFillTx/>
            </a:endParaRPr>
          </a:p>
        </p:txBody>
      </p:sp>
      <p:sp>
        <p:nvSpPr>
          <p:cNvPr id="7" name="Rectangle 6">
            <a:extLst>
              <a:ext uri="{FF2B5EF4-FFF2-40B4-BE49-F238E27FC236}">
                <a16:creationId xmlns:a16="http://schemas.microsoft.com/office/drawing/2014/main" id="{FE315B9B-03B0-4A15-9C6C-A5881920CD3B}"/>
              </a:ext>
            </a:extLst>
          </p:cNvPr>
          <p:cNvSpPr/>
          <p:nvPr/>
        </p:nvSpPr>
        <p:spPr>
          <a:xfrm>
            <a:off x="4994065" y="203276"/>
            <a:ext cx="29899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THUYỀN GIẤY</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63395AA-58FB-485A-AD08-CEE7F2EC0579}"/>
              </a:ext>
            </a:extLst>
          </p:cNvPr>
          <p:cNvSpPr/>
          <p:nvPr/>
        </p:nvSpPr>
        <p:spPr>
          <a:xfrm>
            <a:off x="2691069" y="3118864"/>
            <a:ext cx="388475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nhìn thuyền lênh đênh</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Tưởng mình ngồi trên ấy</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Mỗi đám cỏ thuyền qua</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Là một làng xóm đấy !</a:t>
            </a:r>
            <a:endParaRPr kumimoji="0" lang="vi-VN" sz="2200" b="0" i="0" u="none" strike="noStrike" kern="0" cap="none" spc="0" normalizeH="0" baseline="0" noProof="0" dirty="0">
              <a:ln>
                <a:noFill/>
              </a:ln>
              <a:solidFill>
                <a:srgbClr val="4D28EC"/>
              </a:solidFill>
              <a:effectLst/>
              <a:uLnTx/>
              <a:uFillTx/>
            </a:endParaRPr>
          </a:p>
        </p:txBody>
      </p:sp>
      <p:sp>
        <p:nvSpPr>
          <p:cNvPr id="9" name="Rectangle 8">
            <a:extLst>
              <a:ext uri="{FF2B5EF4-FFF2-40B4-BE49-F238E27FC236}">
                <a16:creationId xmlns:a16="http://schemas.microsoft.com/office/drawing/2014/main" id="{FF566229-EB3F-4FFB-9C52-EF6AD8A47353}"/>
              </a:ext>
            </a:extLst>
          </p:cNvPr>
          <p:cNvSpPr/>
          <p:nvPr/>
        </p:nvSpPr>
        <p:spPr>
          <a:xfrm>
            <a:off x="7503266" y="586381"/>
            <a:ext cx="415751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thích lắm reo lên</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Thuyền vẫn trôi, trôi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vạch cỏ, vạch lau</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Chạy bên thuyền giục, vẫy.</a:t>
            </a:r>
            <a:endParaRPr kumimoji="0" lang="vi-VN" sz="2200" b="0" i="0" u="none" strike="noStrike" kern="0" cap="none" spc="0" normalizeH="0" baseline="0" noProof="0" dirty="0">
              <a:ln>
                <a:noFill/>
              </a:ln>
              <a:solidFill>
                <a:srgbClr val="4D28EC"/>
              </a:solidFill>
              <a:effectLst/>
              <a:uLnTx/>
              <a:uFillTx/>
            </a:endParaRPr>
          </a:p>
        </p:txBody>
      </p:sp>
      <p:sp>
        <p:nvSpPr>
          <p:cNvPr id="10" name="Rectangle 9">
            <a:extLst>
              <a:ext uri="{FF2B5EF4-FFF2-40B4-BE49-F238E27FC236}">
                <a16:creationId xmlns:a16="http://schemas.microsoft.com/office/drawing/2014/main" id="{71B11617-4774-4F5E-AF0E-DDAA24BC00CC}"/>
              </a:ext>
            </a:extLst>
          </p:cNvPr>
          <p:cNvSpPr/>
          <p:nvPr/>
        </p:nvSpPr>
        <p:spPr>
          <a:xfrm>
            <a:off x="7503266" y="3103224"/>
            <a:ext cx="4539436" cy="30708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Thuyền phăng phăng trên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Bé băng băng trên bờ</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theo thuyền theo mãi</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Mặc ông trời chuyển mưa.</a:t>
            </a:r>
            <a:endParaRPr kumimoji="0" lang="vi-VN" sz="2400" b="0" i="0" u="none" strike="noStrike" kern="0" cap="none" spc="0" normalizeH="0" noProof="0" dirty="0">
              <a:ln>
                <a:noFill/>
              </a:ln>
              <a:solidFill>
                <a:srgbClr val="4D28EC"/>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endParaRPr>
          </a:p>
        </p:txBody>
      </p:sp>
      <p:sp>
        <p:nvSpPr>
          <p:cNvPr id="11" name="Rectangle 10">
            <a:extLst>
              <a:ext uri="{FF2B5EF4-FFF2-40B4-BE49-F238E27FC236}">
                <a16:creationId xmlns:a16="http://schemas.microsoft.com/office/drawing/2014/main" id="{2A2A05D8-6E42-4036-9C92-E27D9814B412}"/>
              </a:ext>
            </a:extLst>
          </p:cNvPr>
          <p:cNvSpPr/>
          <p:nvPr/>
        </p:nvSpPr>
        <p:spPr>
          <a:xfrm>
            <a:off x="8148527" y="222270"/>
            <a:ext cx="1673856"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FF0000"/>
                </a:solidFill>
                <a:effectLst/>
                <a:uLnTx/>
                <a:uFillTx/>
              </a:rPr>
              <a:t>(Phạm Hổ)</a:t>
            </a:r>
            <a:endParaRPr kumimoji="0" lang="vi-VN" sz="2400" b="0" i="0" u="none" strike="noStrike" kern="0" cap="none" spc="0" normalizeH="0" baseline="0" noProof="0" dirty="0">
              <a:ln>
                <a:noFill/>
              </a:ln>
              <a:solidFill>
                <a:srgbClr val="FF0000"/>
              </a:solidFill>
              <a:effectLst/>
              <a:uLnTx/>
              <a:uFillTx/>
            </a:endParaRPr>
          </a:p>
        </p:txBody>
      </p:sp>
    </p:spTree>
    <p:custDataLst>
      <p:tags r:id="rId1"/>
    </p:custDataLst>
    <p:extLst>
      <p:ext uri="{BB962C8B-B14F-4D97-AF65-F5344CB8AC3E}">
        <p14:creationId xmlns:p14="http://schemas.microsoft.com/office/powerpoint/2010/main" val="3281702777"/>
      </p:ext>
    </p:extLst>
  </p:cSld>
  <p:clrMapOvr>
    <a:masterClrMapping/>
  </p:clrMapOvr>
  <mc:AlternateContent xmlns:mc="http://schemas.openxmlformats.org/markup-compatibility/2006" xmlns:p14="http://schemas.microsoft.com/office/powerpoint/2010/main">
    <mc:Choice Requires="p14">
      <p:transition spd="slow" advTm="63549">
        <p14:flash/>
      </p:transition>
    </mc:Choice>
    <mc:Fallback xmlns="">
      <p:transition spd="slow" advTm="635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1000"/>
                                        <p:tgtEl>
                                          <p:spTgt spid="6">
                                            <p:txEl>
                                              <p:pRg st="4" end="4"/>
                                            </p:txEl>
                                          </p:spTgt>
                                        </p:tgtEl>
                                      </p:cBhvr>
                                    </p:animEffect>
                                    <p:anim calcmode="lin" valueType="num">
                                      <p:cBhvr>
                                        <p:cTn id="4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1000"/>
                                        <p:tgtEl>
                                          <p:spTgt spid="8">
                                            <p:txEl>
                                              <p:pRg st="1" end="1"/>
                                            </p:txEl>
                                          </p:spTgt>
                                        </p:tgtEl>
                                      </p:cBhvr>
                                    </p:animEffect>
                                    <p:anim calcmode="lin" valueType="num">
                                      <p:cBhvr>
                                        <p:cTn id="4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fade">
                                      <p:cBhvr>
                                        <p:cTn id="54" dur="1000"/>
                                        <p:tgtEl>
                                          <p:spTgt spid="8">
                                            <p:txEl>
                                              <p:pRg st="2" end="2"/>
                                            </p:txEl>
                                          </p:spTgt>
                                        </p:tgtEl>
                                      </p:cBhvr>
                                    </p:animEffect>
                                    <p:anim calcmode="lin" valueType="num">
                                      <p:cBhvr>
                                        <p:cTn id="5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Effect transition="in" filter="fade">
                                      <p:cBhvr>
                                        <p:cTn id="61" dur="1000"/>
                                        <p:tgtEl>
                                          <p:spTgt spid="8">
                                            <p:txEl>
                                              <p:pRg st="3" end="3"/>
                                            </p:txEl>
                                          </p:spTgt>
                                        </p:tgtEl>
                                      </p:cBhvr>
                                    </p:animEffect>
                                    <p:anim calcmode="lin" valueType="num">
                                      <p:cBhvr>
                                        <p:cTn id="6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fade">
                                      <p:cBhvr>
                                        <p:cTn id="68" dur="1000"/>
                                        <p:tgtEl>
                                          <p:spTgt spid="8">
                                            <p:txEl>
                                              <p:pRg st="4" end="4"/>
                                            </p:txEl>
                                          </p:spTgt>
                                        </p:tgtEl>
                                      </p:cBhvr>
                                    </p:animEffect>
                                    <p:anim calcmode="lin" valueType="num">
                                      <p:cBhvr>
                                        <p:cTn id="6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9">
                                            <p:txEl>
                                              <p:pRg st="1" end="1"/>
                                            </p:txEl>
                                          </p:spTgt>
                                        </p:tgtEl>
                                        <p:attrNameLst>
                                          <p:attrName>style.visibility</p:attrName>
                                        </p:attrNameLst>
                                      </p:cBhvr>
                                      <p:to>
                                        <p:strVal val="visible"/>
                                      </p:to>
                                    </p:set>
                                    <p:animEffect transition="in" filter="fade">
                                      <p:cBhvr>
                                        <p:cTn id="75" dur="1000"/>
                                        <p:tgtEl>
                                          <p:spTgt spid="9">
                                            <p:txEl>
                                              <p:pRg st="1" end="1"/>
                                            </p:txEl>
                                          </p:spTgt>
                                        </p:tgtEl>
                                      </p:cBhvr>
                                    </p:animEffect>
                                    <p:anim calcmode="lin" valueType="num">
                                      <p:cBhvr>
                                        <p:cTn id="7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9">
                                            <p:txEl>
                                              <p:pRg st="2" end="2"/>
                                            </p:txEl>
                                          </p:spTgt>
                                        </p:tgtEl>
                                        <p:attrNameLst>
                                          <p:attrName>style.visibility</p:attrName>
                                        </p:attrNameLst>
                                      </p:cBhvr>
                                      <p:to>
                                        <p:strVal val="visible"/>
                                      </p:to>
                                    </p:set>
                                    <p:animEffect transition="in" filter="fade">
                                      <p:cBhvr>
                                        <p:cTn id="82" dur="1000"/>
                                        <p:tgtEl>
                                          <p:spTgt spid="9">
                                            <p:txEl>
                                              <p:pRg st="2" end="2"/>
                                            </p:txEl>
                                          </p:spTgt>
                                        </p:tgtEl>
                                      </p:cBhvr>
                                    </p:animEffect>
                                    <p:anim calcmode="lin" valueType="num">
                                      <p:cBhvr>
                                        <p:cTn id="8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9">
                                            <p:txEl>
                                              <p:pRg st="3" end="3"/>
                                            </p:txEl>
                                          </p:spTgt>
                                        </p:tgtEl>
                                        <p:attrNameLst>
                                          <p:attrName>style.visibility</p:attrName>
                                        </p:attrNameLst>
                                      </p:cBhvr>
                                      <p:to>
                                        <p:strVal val="visible"/>
                                      </p:to>
                                    </p:set>
                                    <p:animEffect transition="in" filter="fade">
                                      <p:cBhvr>
                                        <p:cTn id="89" dur="1000"/>
                                        <p:tgtEl>
                                          <p:spTgt spid="9">
                                            <p:txEl>
                                              <p:pRg st="3" end="3"/>
                                            </p:txEl>
                                          </p:spTgt>
                                        </p:tgtEl>
                                      </p:cBhvr>
                                    </p:animEffect>
                                    <p:anim calcmode="lin" valueType="num">
                                      <p:cBhvr>
                                        <p:cTn id="9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9">
                                            <p:txEl>
                                              <p:pRg st="4" end="4"/>
                                            </p:txEl>
                                          </p:spTgt>
                                        </p:tgtEl>
                                        <p:attrNameLst>
                                          <p:attrName>style.visibility</p:attrName>
                                        </p:attrNameLst>
                                      </p:cBhvr>
                                      <p:to>
                                        <p:strVal val="visible"/>
                                      </p:to>
                                    </p:set>
                                    <p:animEffect transition="in" filter="fade">
                                      <p:cBhvr>
                                        <p:cTn id="96" dur="1000"/>
                                        <p:tgtEl>
                                          <p:spTgt spid="9">
                                            <p:txEl>
                                              <p:pRg st="4" end="4"/>
                                            </p:txEl>
                                          </p:spTgt>
                                        </p:tgtEl>
                                      </p:cBhvr>
                                    </p:animEffect>
                                    <p:anim calcmode="lin" valueType="num">
                                      <p:cBhvr>
                                        <p:cTn id="9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0">
                                            <p:txEl>
                                              <p:pRg st="1" end="1"/>
                                            </p:txEl>
                                          </p:spTgt>
                                        </p:tgtEl>
                                        <p:attrNameLst>
                                          <p:attrName>style.visibility</p:attrName>
                                        </p:attrNameLst>
                                      </p:cBhvr>
                                      <p:to>
                                        <p:strVal val="visible"/>
                                      </p:to>
                                    </p:set>
                                    <p:animEffect transition="in" filter="fade">
                                      <p:cBhvr>
                                        <p:cTn id="103" dur="1000"/>
                                        <p:tgtEl>
                                          <p:spTgt spid="10">
                                            <p:txEl>
                                              <p:pRg st="1" end="1"/>
                                            </p:txEl>
                                          </p:spTgt>
                                        </p:tgtEl>
                                      </p:cBhvr>
                                    </p:animEffect>
                                    <p:anim calcmode="lin" valueType="num">
                                      <p:cBhvr>
                                        <p:cTn id="10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0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10">
                                            <p:txEl>
                                              <p:pRg st="2" end="2"/>
                                            </p:txEl>
                                          </p:spTgt>
                                        </p:tgtEl>
                                        <p:attrNameLst>
                                          <p:attrName>style.visibility</p:attrName>
                                        </p:attrNameLst>
                                      </p:cBhvr>
                                      <p:to>
                                        <p:strVal val="visible"/>
                                      </p:to>
                                    </p:set>
                                    <p:animEffect transition="in" filter="fade">
                                      <p:cBhvr>
                                        <p:cTn id="110" dur="1000"/>
                                        <p:tgtEl>
                                          <p:spTgt spid="10">
                                            <p:txEl>
                                              <p:pRg st="2" end="2"/>
                                            </p:txEl>
                                          </p:spTgt>
                                        </p:tgtEl>
                                      </p:cBhvr>
                                    </p:animEffect>
                                    <p:anim calcmode="lin" valueType="num">
                                      <p:cBhvr>
                                        <p:cTn id="11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1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10">
                                            <p:txEl>
                                              <p:pRg st="3" end="3"/>
                                            </p:txEl>
                                          </p:spTgt>
                                        </p:tgtEl>
                                        <p:attrNameLst>
                                          <p:attrName>style.visibility</p:attrName>
                                        </p:attrNameLst>
                                      </p:cBhvr>
                                      <p:to>
                                        <p:strVal val="visible"/>
                                      </p:to>
                                    </p:set>
                                    <p:animEffect transition="in" filter="fade">
                                      <p:cBhvr>
                                        <p:cTn id="117" dur="1000"/>
                                        <p:tgtEl>
                                          <p:spTgt spid="10">
                                            <p:txEl>
                                              <p:pRg st="3" end="3"/>
                                            </p:txEl>
                                          </p:spTgt>
                                        </p:tgtEl>
                                      </p:cBhvr>
                                    </p:animEffect>
                                    <p:anim calcmode="lin" valueType="num">
                                      <p:cBhvr>
                                        <p:cTn id="1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1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10">
                                            <p:txEl>
                                              <p:pRg st="4" end="4"/>
                                            </p:txEl>
                                          </p:spTgt>
                                        </p:tgtEl>
                                        <p:attrNameLst>
                                          <p:attrName>style.visibility</p:attrName>
                                        </p:attrNameLst>
                                      </p:cBhvr>
                                      <p:to>
                                        <p:strVal val="visible"/>
                                      </p:to>
                                    </p:set>
                                    <p:animEffect transition="in" filter="fade">
                                      <p:cBhvr>
                                        <p:cTn id="124" dur="1000"/>
                                        <p:tgtEl>
                                          <p:spTgt spid="10">
                                            <p:txEl>
                                              <p:pRg st="4" end="4"/>
                                            </p:txEl>
                                          </p:spTgt>
                                        </p:tgtEl>
                                      </p:cBhvr>
                                    </p:animEffect>
                                    <p:anim calcmode="lin" valueType="num">
                                      <p:cBhvr>
                                        <p:cTn id="12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2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5FAC-2E9D-4676-A7D7-9AFF384277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8D60E4-2B59-49B1-B6B6-999B0CC11C1C}"/>
              </a:ext>
            </a:extLst>
          </p:cNvPr>
          <p:cNvSpPr>
            <a:spLocks noGrp="1"/>
          </p:cNvSpPr>
          <p:nvPr>
            <p:ph idx="1"/>
          </p:nvPr>
        </p:nvSpPr>
        <p:spPr/>
        <p:txBody>
          <a:bodyPr/>
          <a:lstStyle/>
          <a:p>
            <a:endParaRPr lang="en-US"/>
          </a:p>
        </p:txBody>
      </p:sp>
      <p:pic>
        <p:nvPicPr>
          <p:cNvPr id="2050" name="Picture 2" descr="Hình ảnh Nền Biển Vui Chơi, Biển Vui Chơi Vector Nền Và Tập Tin Tải về Miễn  Phí | Pngtree">
            <a:extLst>
              <a:ext uri="{FF2B5EF4-FFF2-40B4-BE49-F238E27FC236}">
                <a16:creationId xmlns:a16="http://schemas.microsoft.com/office/drawing/2014/main" id="{D549441F-20DD-4362-882C-26FE36D24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37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0EB35B-8ADF-4CEF-B619-B81A310958EE}"/>
              </a:ext>
            </a:extLst>
          </p:cNvPr>
          <p:cNvSpPr/>
          <p:nvPr/>
        </p:nvSpPr>
        <p:spPr>
          <a:xfrm>
            <a:off x="2305418" y="1417885"/>
            <a:ext cx="7626222" cy="3703578"/>
          </a:xfrm>
          <a:prstGeom prst="rect">
            <a:avLst/>
          </a:prstGeom>
        </p:spPr>
        <p:txBody>
          <a:bodyPr wrap="square">
            <a:spAutoFit/>
          </a:bodyPr>
          <a:lstStyle/>
          <a:p>
            <a:pPr algn="ctr">
              <a:lnSpc>
                <a:spcPct val="150000"/>
              </a:lnSpc>
              <a:defRPr/>
            </a:pP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con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vừa</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lắng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nghe</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cô</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đọc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gì</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p>
          <a:p>
            <a:pPr algn="ctr">
              <a:lnSpc>
                <a:spcPct val="150000"/>
              </a:lnSpc>
              <a:defRPr/>
            </a:pP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Do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ai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sáng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a:t>
            </a:r>
          </a:p>
          <a:p>
            <a:pPr algn="ctr">
              <a:lnSpc>
                <a:spcPct val="150000"/>
              </a:lnSpc>
              <a:defRPr/>
            </a:pPr>
            <a:endPar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a:p>
            <a:pPr algn="ctr">
              <a:lnSpc>
                <a:spcPct val="150000"/>
              </a:lnSpc>
              <a:defRPr/>
            </a:pPr>
            <a:r>
              <a:rPr lang="en-GB" sz="32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Đó</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là</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bài</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giấy</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a:p>
            <a:pPr algn="ctr">
              <a:lnSpc>
                <a:spcPct val="150000"/>
              </a:lnSpc>
              <a:defRPr/>
            </a:pP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Phạm Hổ</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Tree>
    <p:custDataLst>
      <p:tags r:id="rId1"/>
    </p:custDataLst>
    <p:extLst>
      <p:ext uri="{BB962C8B-B14F-4D97-AF65-F5344CB8AC3E}">
        <p14:creationId xmlns:p14="http://schemas.microsoft.com/office/powerpoint/2010/main" val="942476062"/>
      </p:ext>
    </p:extLst>
  </p:cSld>
  <p:clrMapOvr>
    <a:masterClrMapping/>
  </p:clrMapOvr>
  <mc:AlternateContent xmlns:mc="http://schemas.openxmlformats.org/markup-compatibility/2006" xmlns:p14="http://schemas.microsoft.com/office/powerpoint/2010/main">
    <mc:Choice Requires="p14">
      <p:transition spd="slow" p14:dur="1500" advTm="22467">
        <p:split orient="vert"/>
      </p:transition>
    </mc:Choice>
    <mc:Fallback xmlns="">
      <p:transition spd="slow" advTm="2246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6630B-A7DF-4F8F-80A3-AD69D65A7E6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0819195-254D-4402-8321-1D6D37CBBA0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5122" name="Picture 2" descr="Banner bãi biển và bầu trời mùa hè tươi mát #2 file thiết kế | Diễn đàn  chia sẻ file thiết kế đồ họa miễn phí">
            <a:extLst>
              <a:ext uri="{FF2B5EF4-FFF2-40B4-BE49-F238E27FC236}">
                <a16:creationId xmlns:a16="http://schemas.microsoft.com/office/drawing/2014/main" id="{CBA3EB22-6AEB-4682-AB70-238E49DA72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72DB106-3643-42F7-A265-698F641A4AD0}"/>
              </a:ext>
            </a:extLst>
          </p:cNvPr>
          <p:cNvSpPr/>
          <p:nvPr/>
        </p:nvSpPr>
        <p:spPr>
          <a:xfrm>
            <a:off x="2306993" y="728419"/>
            <a:ext cx="7578013" cy="1200329"/>
          </a:xfrm>
          <a:prstGeom prst="rect">
            <a:avLst/>
          </a:prstGeom>
        </p:spPr>
        <p:txBody>
          <a:bodyPr wrap="square">
            <a:spAutoFit/>
          </a:bodyPr>
          <a:lstStyle/>
          <a:p>
            <a:pPr lvl="0" algn="ctr"/>
            <a:r>
              <a:rPr lang="vi-VN" sz="7200" b="1" dirty="0">
                <a:solidFill>
                  <a:srgbClr val="FF0000"/>
                </a:solidFill>
                <a:effectLst>
                  <a:outerShdw blurRad="38100" dist="38100" dir="2700000" algn="tl">
                    <a:srgbClr val="000000">
                      <a:alpha val="43137"/>
                    </a:srgbClr>
                  </a:outerShdw>
                </a:effectLst>
                <a:latin typeface="arial" panose="020B0604020202020204" pitchFamily="34" charset="0"/>
              </a:rPr>
              <a:t>THUYỀN GIẤY</a:t>
            </a:r>
            <a:endParaRPr lang="vi-VN" sz="7200" dirty="0">
              <a:solidFill>
                <a:srgbClr val="FF0000"/>
              </a:solidFill>
              <a:effectLst>
                <a:outerShdw blurRad="38100" dist="38100" dir="2700000" algn="tl">
                  <a:srgbClr val="000000">
                    <a:alpha val="43137"/>
                  </a:srgbClr>
                </a:outerShdw>
              </a:effectLst>
              <a:latin typeface="arial" panose="020B0604020202020204" pitchFamily="34" charset="0"/>
            </a:endParaRPr>
          </a:p>
        </p:txBody>
      </p:sp>
      <p:pic>
        <p:nvPicPr>
          <p:cNvPr id="12" name="Picture 4" descr="Thuyền giấy trắng, thuyền, thuyền Clipart png | PNGEgg">
            <a:extLst>
              <a:ext uri="{FF2B5EF4-FFF2-40B4-BE49-F238E27FC236}">
                <a16:creationId xmlns:a16="http://schemas.microsoft.com/office/drawing/2014/main" id="{B07C0299-DC7B-407E-A5EA-2080CBD02AE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30" b="89730" l="7184" r="94253">
                        <a14:backgroundMark x1="19540" y1="69730" x2="19540" y2="69730"/>
                        <a14:backgroundMark x1="21839" y1="70811" x2="21839" y2="70811"/>
                        <a14:backgroundMark x1="24138" y1="70811" x2="24138" y2="70811"/>
                      </a14:backgroundRemoval>
                    </a14:imgEffect>
                  </a14:imgLayer>
                </a14:imgProps>
              </a:ext>
              <a:ext uri="{28A0092B-C50C-407E-A947-70E740481C1C}">
                <a14:useLocalDpi xmlns:a14="http://schemas.microsoft.com/office/drawing/2010/main" val="0"/>
              </a:ext>
            </a:extLst>
          </a:blip>
          <a:srcRect/>
          <a:stretch>
            <a:fillRect/>
          </a:stretch>
        </p:blipFill>
        <p:spPr bwMode="auto">
          <a:xfrm rot="21359458">
            <a:off x="4543260" y="2981930"/>
            <a:ext cx="3926156" cy="25848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C4DAAC-999F-47F4-965B-EE48B6692D86}"/>
              </a:ext>
            </a:extLst>
          </p:cNvPr>
          <p:cNvSpPr/>
          <p:nvPr/>
        </p:nvSpPr>
        <p:spPr>
          <a:xfrm>
            <a:off x="4802464" y="1894805"/>
            <a:ext cx="2300631" cy="748923"/>
          </a:xfrm>
          <a:prstGeom prst="rect">
            <a:avLst/>
          </a:prstGeom>
        </p:spPr>
        <p:txBody>
          <a:bodyPr wrap="none">
            <a:spAutoFit/>
          </a:bodyPr>
          <a:lstStyle/>
          <a:p>
            <a:pPr lvl="0" algn="ctr">
              <a:lnSpc>
                <a:spcPct val="150000"/>
              </a:lnSpc>
              <a:defRPr/>
            </a:pP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Phạm Hổ -</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Tree>
    <p:custDataLst>
      <p:tags r:id="rId1"/>
    </p:custDataLst>
    <p:extLst>
      <p:ext uri="{BB962C8B-B14F-4D97-AF65-F5344CB8AC3E}">
        <p14:creationId xmlns:p14="http://schemas.microsoft.com/office/powerpoint/2010/main" val="2326753890"/>
      </p:ext>
    </p:extLst>
  </p:cSld>
  <p:clrMapOvr>
    <a:masterClrMapping/>
  </p:clrMapOvr>
  <mc:AlternateContent xmlns:mc="http://schemas.openxmlformats.org/markup-compatibility/2006" xmlns:p14="http://schemas.microsoft.com/office/powerpoint/2010/main">
    <mc:Choice Requires="p14">
      <p:transition spd="slow" p14:dur="800" advTm="6328">
        <p:circle/>
      </p:transition>
    </mc:Choice>
    <mc:Fallback xmlns="">
      <p:transition spd="slow" advTm="632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188B4B0-0E0E-4D4B-B92A-D3F5A9C66B5E}"/>
              </a:ext>
            </a:extLst>
          </p:cNvPr>
          <p:cNvPicPr>
            <a:picLocks noChangeAspect="1"/>
          </p:cNvPicPr>
          <p:nvPr/>
        </p:nvPicPr>
        <p:blipFill rotWithShape="1">
          <a:blip r:embed="rId3"/>
          <a:srcRect t="64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0F579E1-30EE-4E6C-B16D-CC90E61795C6}"/>
              </a:ext>
            </a:extLst>
          </p:cNvPr>
          <p:cNvSpPr/>
          <p:nvPr/>
        </p:nvSpPr>
        <p:spPr>
          <a:xfrm>
            <a:off x="7738037" y="4132493"/>
            <a:ext cx="4562443"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Bé trên bờ với xuống </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Thả con thuyền trắng tinh</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Thuyền giấy vừa chạm nước</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Đã hối hả trôi nhanh.</a:t>
            </a:r>
          </a:p>
        </p:txBody>
      </p:sp>
    </p:spTree>
    <p:custDataLst>
      <p:tags r:id="rId1"/>
    </p:custDataLst>
    <p:extLst>
      <p:ext uri="{BB962C8B-B14F-4D97-AF65-F5344CB8AC3E}">
        <p14:creationId xmlns:p14="http://schemas.microsoft.com/office/powerpoint/2010/main" val="246183205"/>
      </p:ext>
    </p:extLst>
  </p:cSld>
  <p:clrMapOvr>
    <a:masterClrMapping/>
  </p:clrMapOvr>
  <mc:AlternateContent xmlns:mc="http://schemas.openxmlformats.org/markup-compatibility/2006" xmlns:p14="http://schemas.microsoft.com/office/powerpoint/2010/main">
    <mc:Choice Requires="p14">
      <p:transition spd="slow" p14:dur="800" advTm="15313">
        <p:diamond/>
      </p:transition>
    </mc:Choice>
    <mc:Fallback xmlns="">
      <p:transition spd="slow" advTm="15313">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28DBAF-7E5F-40A4-AEBA-D9D95F748867}"/>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1DEEF3F2-FBA2-4A0E-B8C5-E02BD8B7F56A}"/>
              </a:ext>
            </a:extLst>
          </p:cNvPr>
          <p:cNvSpPr/>
          <p:nvPr/>
        </p:nvSpPr>
        <p:spPr>
          <a:xfrm>
            <a:off x="8207568" y="4031116"/>
            <a:ext cx="4162627"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nhìn thuyền lênh đênh</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Tưởng mình ngồi trên ấy</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Mỗi đám cỏ thuyền qua</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Là một làng xóm đấy</a:t>
            </a:r>
            <a:r>
              <a:rPr lang="vi-VN" sz="2400" b="1" kern="0" dirty="0">
                <a:solidFill>
                  <a:schemeClr val="bg1"/>
                </a:solidFill>
              </a:rPr>
              <a:t> !</a:t>
            </a:r>
            <a:endParaRPr kumimoji="0" lang="vi-VN" sz="2200" b="1" i="0" u="none" strike="noStrike" kern="0" cap="none" spc="0" normalizeH="0" baseline="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4232558497"/>
      </p:ext>
    </p:extLst>
  </p:cSld>
  <p:clrMapOvr>
    <a:masterClrMapping/>
  </p:clrMapOvr>
  <mc:AlternateContent xmlns:mc="http://schemas.openxmlformats.org/markup-compatibility/2006" xmlns:p14="http://schemas.microsoft.com/office/powerpoint/2010/main">
    <mc:Choice Requires="p14">
      <p:transition spd="slow" p14:dur="800" advTm="15531">
        <p:diamond/>
      </p:transition>
    </mc:Choice>
    <mc:Fallback xmlns="">
      <p:transition spd="slow" advTm="15531">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4B9D43-D99B-490D-8888-793E06527687}"/>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558C376-D4C1-4183-90A3-413D7B031CB7}"/>
              </a:ext>
            </a:extLst>
          </p:cNvPr>
          <p:cNvSpPr/>
          <p:nvPr/>
        </p:nvSpPr>
        <p:spPr>
          <a:xfrm>
            <a:off x="8000502" y="4013228"/>
            <a:ext cx="4264385"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thích lắm reo lên</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Thuyền vẫn trôi, trôi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vạch cỏ, vạch lau</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Chạy bên thuyền giục, vẫy.</a:t>
            </a:r>
            <a:endParaRPr kumimoji="0" lang="vi-VN" sz="2200" b="1" i="0" u="none" strike="noStrike" kern="0" cap="none" spc="0" normalizeH="0" baseline="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4139947139"/>
      </p:ext>
    </p:extLst>
  </p:cSld>
  <p:clrMapOvr>
    <a:masterClrMapping/>
  </p:clrMapOvr>
  <mc:AlternateContent xmlns:mc="http://schemas.openxmlformats.org/markup-compatibility/2006" xmlns:p14="http://schemas.microsoft.com/office/powerpoint/2010/main">
    <mc:Choice Requires="p14">
      <p:transition spd="slow" p14:dur="800" advTm="15181">
        <p:diamond/>
      </p:transition>
    </mc:Choice>
    <mc:Fallback xmlns="">
      <p:transition spd="slow" advTm="15181">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E129-49B9-4692-84DE-4E39368F154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EACE551-5EAB-4BFF-ADE3-23F8654965F6}"/>
              </a:ext>
            </a:extLst>
          </p:cNvPr>
          <p:cNvPicPr>
            <a:picLocks noChangeAspect="1"/>
          </p:cNvPicPr>
          <p:nvPr/>
        </p:nvPicPr>
        <p:blipFill rotWithShape="1">
          <a:blip r:embed="rId3"/>
          <a:srcRect t="655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8110574-91EB-4888-A569-E5335058DEA6}"/>
              </a:ext>
            </a:extLst>
          </p:cNvPr>
          <p:cNvPicPr>
            <a:picLocks noChangeAspect="1"/>
          </p:cNvPicPr>
          <p:nvPr/>
        </p:nvPicPr>
        <p:blipFill>
          <a:blip r:embed="rId4"/>
          <a:stretch>
            <a:fillRect/>
          </a:stretch>
        </p:blipFill>
        <p:spPr>
          <a:xfrm>
            <a:off x="8247718" y="4704203"/>
            <a:ext cx="3928676" cy="2153798"/>
          </a:xfrm>
          <a:prstGeom prst="rect">
            <a:avLst/>
          </a:prstGeom>
        </p:spPr>
      </p:pic>
      <p:sp>
        <p:nvSpPr>
          <p:cNvPr id="10" name="Rectangle 9">
            <a:extLst>
              <a:ext uri="{FF2B5EF4-FFF2-40B4-BE49-F238E27FC236}">
                <a16:creationId xmlns:a16="http://schemas.microsoft.com/office/drawing/2014/main" id="{F04D4EC5-3269-4555-955A-DD70E4FB0CEA}"/>
              </a:ext>
            </a:extLst>
          </p:cNvPr>
          <p:cNvSpPr/>
          <p:nvPr/>
        </p:nvSpPr>
        <p:spPr>
          <a:xfrm>
            <a:off x="7332296" y="4231826"/>
            <a:ext cx="485970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Thuyền phăng phăng trên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dirty="0">
                <a:solidFill>
                  <a:schemeClr val="bg1"/>
                </a:solidFill>
              </a:rPr>
              <a:t>Bé băng băng trên bờ</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theo thuyền theo mãi</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dirty="0">
                <a:solidFill>
                  <a:schemeClr val="bg1"/>
                </a:solidFill>
              </a:rPr>
              <a:t>Mặc ông trời chuyển mưa.</a:t>
            </a:r>
            <a:endParaRPr kumimoji="0" lang="vi-VN" sz="2400" b="1" i="0" u="none" strike="noStrike" kern="0" cap="none" spc="0" normalizeH="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3508209439"/>
      </p:ext>
    </p:extLst>
  </p:cSld>
  <p:clrMapOvr>
    <a:masterClrMapping/>
  </p:clrMapOvr>
  <mc:AlternateContent xmlns:mc="http://schemas.openxmlformats.org/markup-compatibility/2006" xmlns:p14="http://schemas.microsoft.com/office/powerpoint/2010/main">
    <mc:Choice Requires="p14">
      <p:transition spd="slow" p14:dur="800" advTm="15391">
        <p:diamond/>
      </p:transition>
    </mc:Choice>
    <mc:Fallback xmlns="">
      <p:transition spd="slow" advTm="15391">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1000"/>
                                        <p:tgtEl>
                                          <p:spTgt spid="10">
                                            <p:txEl>
                                              <p:pRg st="3" end="3"/>
                                            </p:txEl>
                                          </p:spTgt>
                                        </p:tgtEl>
                                      </p:cBhvr>
                                    </p:animEffect>
                                    <p:anim calcmode="lin" valueType="num">
                                      <p:cBhvr>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1000"/>
                                        <p:tgtEl>
                                          <p:spTgt spid="10">
                                            <p:txEl>
                                              <p:pRg st="4" end="4"/>
                                            </p:txEl>
                                          </p:spTgt>
                                        </p:tgtEl>
                                      </p:cBhvr>
                                    </p:animEffect>
                                    <p:anim calcmode="lin" valueType="num">
                                      <p:cBhvr>
                                        <p:cTn id="29"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4.5|2.9|2.9"/>
</p:tagLst>
</file>

<file path=ppt/tags/tag10.xml><?xml version="1.0" encoding="utf-8"?>
<p:tagLst xmlns:a="http://schemas.openxmlformats.org/drawingml/2006/main" xmlns:r="http://schemas.openxmlformats.org/officeDocument/2006/relationships" xmlns:p="http://schemas.openxmlformats.org/presentationml/2006/main">
  <p:tag name="TIMING" val="|0.6|4.2|5.9"/>
</p:tagLst>
</file>

<file path=ppt/tags/tag11.xml><?xml version="1.0" encoding="utf-8"?>
<p:tagLst xmlns:a="http://schemas.openxmlformats.org/drawingml/2006/main" xmlns:r="http://schemas.openxmlformats.org/officeDocument/2006/relationships" xmlns:p="http://schemas.openxmlformats.org/presentationml/2006/main">
  <p:tag name="TIMING" val="|0.6|5.6|18.5"/>
</p:tagLst>
</file>

<file path=ppt/tags/tag12.xml><?xml version="1.0" encoding="utf-8"?>
<p:tagLst xmlns:a="http://schemas.openxmlformats.org/drawingml/2006/main" xmlns:r="http://schemas.openxmlformats.org/officeDocument/2006/relationships" xmlns:p="http://schemas.openxmlformats.org/presentationml/2006/main">
  <p:tag name="TIMING" val="|0.6|13.8|3.7|4.3|14.7|3.4"/>
</p:tagLst>
</file>

<file path=ppt/tags/tag13.xml><?xml version="1.0" encoding="utf-8"?>
<p:tagLst xmlns:a="http://schemas.openxmlformats.org/drawingml/2006/main" xmlns:r="http://schemas.openxmlformats.org/officeDocument/2006/relationships" xmlns:p="http://schemas.openxmlformats.org/presentationml/2006/main">
  <p:tag name="TIMING" val="|0.4|23.6|3.5|3.3|3.4"/>
</p:tagLst>
</file>

<file path=ppt/tags/tag14.xml><?xml version="1.0" encoding="utf-8"?>
<p:tagLst xmlns:a="http://schemas.openxmlformats.org/drawingml/2006/main" xmlns:r="http://schemas.openxmlformats.org/officeDocument/2006/relationships" xmlns:p="http://schemas.openxmlformats.org/presentationml/2006/main">
  <p:tag name="TIMING" val="|0.4|12.9|2.8|3.3|3.5"/>
</p:tagLst>
</file>

<file path=ppt/tags/tag15.xml><?xml version="1.0" encoding="utf-8"?>
<p:tagLst xmlns:a="http://schemas.openxmlformats.org/drawingml/2006/main" xmlns:r="http://schemas.openxmlformats.org/officeDocument/2006/relationships" xmlns:p="http://schemas.openxmlformats.org/presentationml/2006/main">
  <p:tag name="TIMING" val="|0.4|19.8|3.1|3.2|3.2"/>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5.3|3|2.2|3.5|3.3|3.4|3.2|3.4|3.4|3.9|3.3|3.4|3.4|3.5|3.3|3.8|3.1|3.6"/>
</p:tagLst>
</file>

<file path=ppt/tags/tag18.xml><?xml version="1.0" encoding="utf-8"?>
<p:tagLst xmlns:a="http://schemas.openxmlformats.org/drawingml/2006/main" xmlns:r="http://schemas.openxmlformats.org/officeDocument/2006/relationships" xmlns:p="http://schemas.openxmlformats.org/presentationml/2006/main">
  <p:tag name="TIMING" val="|18.2|3.9|1.9|3.8|3.6|3.4|3.7|3.5|3.4|3.7|3.1|3.4|3.4|3.5|3.7|3.6|3.4|3.6"/>
</p:tagLst>
</file>

<file path=ppt/tags/tag19.xml><?xml version="1.0" encoding="utf-8"?>
<p:tagLst xmlns:a="http://schemas.openxmlformats.org/drawingml/2006/main" xmlns:r="http://schemas.openxmlformats.org/officeDocument/2006/relationships" xmlns:p="http://schemas.openxmlformats.org/presentationml/2006/main">
  <p:tag name="TIMING" val="|27.2"/>
</p:tagLst>
</file>

<file path=ppt/tags/tag2.xml><?xml version="1.0" encoding="utf-8"?>
<p:tagLst xmlns:a="http://schemas.openxmlformats.org/drawingml/2006/main" xmlns:r="http://schemas.openxmlformats.org/officeDocument/2006/relationships" xmlns:p="http://schemas.openxmlformats.org/presentationml/2006/main">
  <p:tag name="TIMING" val="|0.4|2.4|1.6|2|2.3|1.9|4.4|2.9"/>
</p:tagLst>
</file>

<file path=ppt/tags/tag3.xml><?xml version="1.0" encoding="utf-8"?>
<p:tagLst xmlns:a="http://schemas.openxmlformats.org/drawingml/2006/main" xmlns:r="http://schemas.openxmlformats.org/officeDocument/2006/relationships" xmlns:p="http://schemas.openxmlformats.org/presentationml/2006/main">
  <p:tag name="TIMING" val="|0.3|4.7|1.5|3.5|3.5|3.4|3.5|3.5|3.3|3.6|3.1|3.2|3.6|3.5|3.3|3.6|3.5|3.6"/>
</p:tagLst>
</file>

<file path=ppt/tags/tag4.xml><?xml version="1.0" encoding="utf-8"?>
<p:tagLst xmlns:a="http://schemas.openxmlformats.org/drawingml/2006/main" xmlns:r="http://schemas.openxmlformats.org/officeDocument/2006/relationships" xmlns:p="http://schemas.openxmlformats.org/presentationml/2006/main">
  <p:tag name="TIMING" val="|0.3|4|5.8|2.4"/>
</p:tagLst>
</file>

<file path=ppt/tags/tag5.xml><?xml version="1.0" encoding="utf-8"?>
<p:tagLst xmlns:a="http://schemas.openxmlformats.org/drawingml/2006/main" xmlns:r="http://schemas.openxmlformats.org/officeDocument/2006/relationships" xmlns:p="http://schemas.openxmlformats.org/presentationml/2006/main">
  <p:tag name="TIMING" val="|0.3|3.2"/>
</p:tagLst>
</file>

<file path=ppt/tags/tag6.xml><?xml version="1.0" encoding="utf-8"?>
<p:tagLst xmlns:a="http://schemas.openxmlformats.org/drawingml/2006/main" xmlns:r="http://schemas.openxmlformats.org/officeDocument/2006/relationships" xmlns:p="http://schemas.openxmlformats.org/presentationml/2006/main">
  <p:tag name="TIMING" val="|0.4|3.9|3.4|3.6"/>
</p:tagLst>
</file>

<file path=ppt/tags/tag7.xml><?xml version="1.0" encoding="utf-8"?>
<p:tagLst xmlns:a="http://schemas.openxmlformats.org/drawingml/2006/main" xmlns:r="http://schemas.openxmlformats.org/officeDocument/2006/relationships" xmlns:p="http://schemas.openxmlformats.org/presentationml/2006/main">
  <p:tag name="TIMING" val="|0.4|3.7|3.4|3.9"/>
</p:tagLst>
</file>

<file path=ppt/tags/tag8.xml><?xml version="1.0" encoding="utf-8"?>
<p:tagLst xmlns:a="http://schemas.openxmlformats.org/drawingml/2006/main" xmlns:r="http://schemas.openxmlformats.org/officeDocument/2006/relationships" xmlns:p="http://schemas.openxmlformats.org/presentationml/2006/main">
  <p:tag name="TIMING" val="|0.3|3.4|3.4|3.8"/>
</p:tagLst>
</file>

<file path=ppt/tags/tag9.xml><?xml version="1.0" encoding="utf-8"?>
<p:tagLst xmlns:a="http://schemas.openxmlformats.org/drawingml/2006/main" xmlns:r="http://schemas.openxmlformats.org/officeDocument/2006/relationships" xmlns:p="http://schemas.openxmlformats.org/presentationml/2006/main">
  <p:tag name="TIMING" val="|0.4|3.8|3.5|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4485</TotalTime>
  <Words>785</Words>
  <Application>Microsoft Office PowerPoint</Application>
  <PresentationFormat>Widescreen</PresentationFormat>
  <Paragraphs>143</Paragraphs>
  <Slides>19</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#9Slide07 Itim</vt:lpstr>
      <vt:lpstr>Arial</vt:lpstr>
      <vt:lpstr>Arial</vt:lpstr>
      <vt:lpstr>Calibri</vt:lpstr>
      <vt:lpstr>Calibri Light</vt:lpstr>
      <vt:lpstr>HP001 Kieu 2</vt:lpstr>
      <vt:lpstr>Sriracha</vt:lpstr>
      <vt:lpstr>Times New Roman</vt:lpstr>
      <vt:lpstr>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 Lien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Lien</dc:creator>
  <cp:lastModifiedBy>huong dinh</cp:lastModifiedBy>
  <cp:revision>108</cp:revision>
  <dcterms:created xsi:type="dcterms:W3CDTF">2021-10-23T15:32:11Z</dcterms:created>
  <dcterms:modified xsi:type="dcterms:W3CDTF">2023-06-15T03:54:35Z</dcterms:modified>
</cp:coreProperties>
</file>