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0" r:id="rId3"/>
    <p:sldId id="281" r:id="rId4"/>
    <p:sldId id="257" r:id="rId5"/>
    <p:sldId id="261" r:id="rId6"/>
    <p:sldId id="264" r:id="rId7"/>
    <p:sldId id="265" r:id="rId8"/>
    <p:sldId id="266" r:id="rId9"/>
    <p:sldId id="267" r:id="rId10"/>
    <p:sldId id="268" r:id="rId11"/>
    <p:sldId id="269" r:id="rId12"/>
    <p:sldId id="262" r:id="rId13"/>
    <p:sldId id="270" r:id="rId14"/>
    <p:sldId id="271" r:id="rId15"/>
    <p:sldId id="272" r:id="rId16"/>
    <p:sldId id="273" r:id="rId17"/>
    <p:sldId id="277" r:id="rId18"/>
    <p:sldId id="278" r:id="rId19"/>
    <p:sldId id="274" r:id="rId20"/>
    <p:sldId id="275" r:id="rId21"/>
    <p:sldId id="279"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20" d="100"/>
          <a:sy n="120" d="100"/>
        </p:scale>
        <p:origin x="51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3429C-8C02-4616-BAFA-81EFDDB7877C}" type="datetimeFigureOut">
              <a:rPr lang="en-US" smtClean="0"/>
              <a:pPr/>
              <a:t>3/17/2023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850BF-4258-4B2D-9A2C-2FA6B6427E05}" type="slidenum">
              <a:rPr lang="en-US" smtClean="0"/>
              <a:pPr/>
              <a:t>‹#›</a:t>
            </a:fld>
            <a:endParaRPr lang="en-US"/>
          </a:p>
        </p:txBody>
      </p:sp>
    </p:spTree>
    <p:extLst>
      <p:ext uri="{BB962C8B-B14F-4D97-AF65-F5344CB8AC3E}">
        <p14:creationId xmlns:p14="http://schemas.microsoft.com/office/powerpoint/2010/main" val="422668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850BF-4258-4B2D-9A2C-2FA6B6427E05}" type="slidenum">
              <a:rPr lang="en-US" smtClean="0"/>
              <a:pPr/>
              <a:t>12</a:t>
            </a:fld>
            <a:endParaRPr lang="en-US"/>
          </a:p>
        </p:txBody>
      </p:sp>
    </p:spTree>
    <p:extLst>
      <p:ext uri="{BB962C8B-B14F-4D97-AF65-F5344CB8AC3E}">
        <p14:creationId xmlns:p14="http://schemas.microsoft.com/office/powerpoint/2010/main" val="334122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17032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68263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786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E33F-BB37-4F63-B5DD-B3FEDCE47ABC}"/>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BF17433-6495-49A9-A384-029F8C8AD4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5154F77-C6EE-4F45-BE71-D998AE83EE5D}"/>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E2A5A22-C677-4102-B470-2EE208CDF08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B951826-EDEB-461A-9A87-A8674071EEC3}"/>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4532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C3FC0-B42E-4C90-98E2-DF34485A1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014F63-FBF0-4006-B11B-BDFA53CEC9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760EE-1121-416D-B93C-F8771EECF20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55307E-DA7E-4ACA-9569-6CCF691449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901090A-7276-4CE3-833A-4163E44984D0}"/>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06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7A4F0-AFDA-4EBA-A5C5-B72965277FF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0D159A6F-D18B-461E-BCFE-C4B52DAC3F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4542B0F-2B5E-4CAB-BFD8-CBE2BBBB8771}"/>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E1FFFF8-4E84-4E61-B015-259ECAA838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C01593C-A31E-4A0D-BBFD-3CEBA92DEF6A}"/>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09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350E71-6BA8-4ABB-A227-02CAD785E9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E28FA1-0418-4EB4-A15C-AAA2D60988E4}"/>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F75C0D-584B-4003-8AA0-09C581076B13}"/>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6FA1E3-6062-4F4C-A94E-05DF3FBA232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10F42CE-B94F-4D53-864E-48A5A40DDD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CD74223-38AE-4275-BD2E-38D4D72928D9}"/>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343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AC24E-8A33-4244-81D6-5B86E3EF73C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9B3010-151B-4661-9E5C-B9AC423659C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713D36A-B6F3-422A-9ACD-253C5940049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33CA4A-726D-4093-AE9D-8013B7763A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A0D78DF-538B-4912-BCB1-829202DAD562}"/>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81A6AF9-4B04-4D83-8632-1CD5019E4F87}"/>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38A28D09-0A9B-438E-8327-B7567592C1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A1C21D0-6122-4FB2-B1FC-63081DC38CA5}"/>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929721" y="4822507"/>
            <a:ext cx="581352" cy="269304"/>
          </a:xfrm>
          <a:prstGeom prst="rect">
            <a:avLst/>
          </a:prstGeom>
        </p:spPr>
        <p:txBody>
          <a:bodyPr wrap="square" lIns="68580" tIns="34290" rIns="68580" bIns="34290">
            <a:spAutoFit/>
          </a:bodyPr>
          <a:lstStyle/>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6858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6858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6858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6858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6858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6858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8414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312798-BC08-4FF0-9497-918004E7681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75B3E1-80EE-45DA-93DB-BA982BE1D92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BEC14E0-A9AC-473E-A1B6-2D5BC09DB4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44D46D5-5E22-40EE-81AD-EA93E6E3BA3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716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D9F73A2-9D91-4152-9F2F-69FD28213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0" t="56668"/>
          <a:stretch/>
        </p:blipFill>
        <p:spPr>
          <a:xfrm>
            <a:off x="800100" y="4216716"/>
            <a:ext cx="8343900" cy="926481"/>
          </a:xfrm>
          <a:prstGeom prst="rect">
            <a:avLst/>
          </a:prstGeom>
        </p:spPr>
      </p:pic>
      <p:pic>
        <p:nvPicPr>
          <p:cNvPr id="7" name="图片 6">
            <a:extLst>
              <a:ext uri="{FF2B5EF4-FFF2-40B4-BE49-F238E27FC236}">
                <a16:creationId xmlns:a16="http://schemas.microsoft.com/office/drawing/2014/main" id="{65B34A44-BD60-4552-AFE9-043E64403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9862"/>
          <a:stretch/>
        </p:blipFill>
        <p:spPr>
          <a:xfrm>
            <a:off x="0" y="4043362"/>
            <a:ext cx="9144000" cy="1111817"/>
          </a:xfrm>
          <a:prstGeom prst="rect">
            <a:avLst/>
          </a:prstGeom>
        </p:spPr>
      </p:pic>
      <p:pic>
        <p:nvPicPr>
          <p:cNvPr id="8" name="图片 7">
            <a:extLst>
              <a:ext uri="{FF2B5EF4-FFF2-40B4-BE49-F238E27FC236}">
                <a16:creationId xmlns:a16="http://schemas.microsoft.com/office/drawing/2014/main" id="{38FA29B6-8AD9-4A98-9B9B-156F819086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2110" t="87921"/>
          <a:stretch/>
        </p:blipFill>
        <p:spPr>
          <a:xfrm>
            <a:off x="3850481" y="4791739"/>
            <a:ext cx="5293519" cy="363441"/>
          </a:xfrm>
          <a:prstGeom prst="rect">
            <a:avLst/>
          </a:prstGeom>
        </p:spPr>
      </p:pic>
      <p:pic>
        <p:nvPicPr>
          <p:cNvPr id="5" name="图片 4">
            <a:extLst>
              <a:ext uri="{FF2B5EF4-FFF2-40B4-BE49-F238E27FC236}">
                <a16:creationId xmlns:a16="http://schemas.microsoft.com/office/drawing/2014/main" id="{DE39A82C-9A74-4592-B1E5-048844569E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221" y="102394"/>
            <a:ext cx="9305221" cy="4938713"/>
          </a:xfrm>
          <a:prstGeom prst="rect">
            <a:avLst/>
          </a:prstGeom>
        </p:spPr>
      </p:pic>
    </p:spTree>
    <p:extLst>
      <p:ext uri="{BB962C8B-B14F-4D97-AF65-F5344CB8AC3E}">
        <p14:creationId xmlns:p14="http://schemas.microsoft.com/office/powerpoint/2010/main" val="32339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D0E43-0BAE-471E-80A7-E016AE7718D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970EEE8-DBF9-4DA5-8CB1-53CF01AD73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BEEFFC7-A2DD-4CB0-9AC4-0AD5C5EEE5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2B4A92-7C6B-4664-8B29-16C76FA0725E}"/>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7B7416D-9B4F-47B0-ACE1-7F56F1B29E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87A921-7CB9-4C56-B77B-5224A338D876}"/>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191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92672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DBE0A-414C-465E-8230-D9CDB399A74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F18CAF3-6474-4BDA-AE93-FF8B5D7D65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F095E69-54F8-44F1-BF52-44246942E6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046C16-C9F3-4D7E-A1A9-D32C32E1D84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20C5C1A-5BE3-48C3-83F2-5A505C6CD2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54640B-C2D5-4631-87CE-F6F5EBA5100C}"/>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556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759D6-033A-46F1-88BB-F179F474DA7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CA9AD6F-00C4-41F8-A667-1237DEE48E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7BA700-C01A-4353-AA75-B2FC58B641D8}"/>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8F5294-72A9-45F6-8C0E-DC7E2966A5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66164AB-FB60-4FBA-B16F-005D6F6B0CA8}"/>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92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37ED74-C04C-473E-9049-363C762AB45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E29EB0-1DFA-4F23-857E-5405DF7DC9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BC25F4-112E-4D60-A648-C2C64F44166B}"/>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270686D-52D8-485D-A475-46EF80729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3B300EA-8F96-4B87-A7FE-67A550EC811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77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6" y="171450"/>
            <a:ext cx="8540750" cy="857250"/>
          </a:xfrm>
        </p:spPr>
        <p:txBody>
          <a:bodyPr/>
          <a:lstStyle/>
          <a:p>
            <a:r>
              <a:rPr lang="zh-CN" altLang="en-US"/>
              <a:t>单击此处编辑母版标题样式</a:t>
            </a:r>
          </a:p>
        </p:txBody>
      </p:sp>
      <p:sp>
        <p:nvSpPr>
          <p:cNvPr id="3" name="内容占位符 2"/>
          <p:cNvSpPr>
            <a:spLocks noGrp="1"/>
          </p:cNvSpPr>
          <p:nvPr>
            <p:ph sz="quarter" idx="1"/>
          </p:nvPr>
        </p:nvSpPr>
        <p:spPr>
          <a:xfrm>
            <a:off x="301626"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1"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01626"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1"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20283425-7A0C-4E33-9CF4-C37CE0F26F66}" type="datetimeFigureOut">
              <a:rPr lang="zh-CN" altLang="en-US">
                <a:solidFill>
                  <a:prstClr val="black">
                    <a:tint val="75000"/>
                  </a:prstClr>
                </a:solidFill>
              </a:rPr>
              <a:pPr>
                <a:defRPr/>
              </a:pPr>
              <a:t>2023/3/17</a:t>
            </a:fld>
            <a:endParaRPr lang="en-US" altLang="zh-CN" dirty="0">
              <a:solidFill>
                <a:prstClr val="black">
                  <a:tint val="75000"/>
                </a:prstClr>
              </a:solidFill>
            </a:endParaRPr>
          </a:p>
        </p:txBody>
      </p:sp>
      <p:sp>
        <p:nvSpPr>
          <p:cNvPr id="8" name="页脚占位符 7"/>
          <p:cNvSpPr>
            <a:spLocks noGrp="1"/>
          </p:cNvSpPr>
          <p:nvPr>
            <p:ph type="ftr" sz="quarter" idx="11"/>
          </p:nvPr>
        </p:nvSpPr>
        <p:spPr/>
        <p:txBody>
          <a:bodyPr/>
          <a:lstStyle>
            <a:lvl1pPr>
              <a:defRPr/>
            </a:lvl1pPr>
          </a:lstStyle>
          <a:p>
            <a:pPr>
              <a:defRPr/>
            </a:pPr>
            <a:endParaRPr lang="en-US" altLang="zh-CN"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vl1pPr>
          </a:lstStyle>
          <a:p>
            <a:pPr>
              <a:defRPr/>
            </a:pPr>
            <a:fld id="{732134A3-DDCB-4E34-B13E-0C93A73EBFAE}"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8742867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CB2A6A-9BD8-41FA-9CAA-6796278688E6}"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8328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CB2A6A-9BD8-41FA-9CAA-6796278688E6}"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42253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CB2A6A-9BD8-41FA-9CAA-6796278688E6}" type="datetimeFigureOut">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96964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CB2A6A-9BD8-41FA-9CAA-6796278688E6}"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0127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2A6A-9BD8-41FA-9CAA-6796278688E6}"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85325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35008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307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CB2A6A-9BD8-41FA-9CAA-6796278688E6}" type="datetimeFigureOut">
              <a:rPr lang="en-US" smtClean="0"/>
              <a:pPr/>
              <a:t>3/17/2023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99C59E-86C5-4441-8F02-523C7207EC4A}" type="slidenum">
              <a:rPr lang="en-US" smtClean="0"/>
              <a:pPr/>
              <a:t>‹#›</a:t>
            </a:fld>
            <a:endParaRPr lang="en-US"/>
          </a:p>
        </p:txBody>
      </p:sp>
    </p:spTree>
    <p:extLst>
      <p:ext uri="{BB962C8B-B14F-4D97-AF65-F5344CB8AC3E}">
        <p14:creationId xmlns:p14="http://schemas.microsoft.com/office/powerpoint/2010/main" val="131055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48FB393-E3B8-40BC-9973-4534F6FF52E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EE83CB-073D-463F-A9BF-43896B36E9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E587D9-C950-4598-95B1-0CABAC6F2C3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E6936974-49F8-4A5C-B7ED-3319CCC645F6}" type="datetimeFigureOut">
              <a:rPr lang="zh-CN" altLang="en-US" smtClean="0">
                <a:solidFill>
                  <a:prstClr val="black">
                    <a:tint val="75000"/>
                  </a:prstClr>
                </a:solidFill>
              </a:rPr>
              <a:pPr defTabSz="685800"/>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E7D65F5-4415-4F01-9AB2-E89F2960445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77E155-53A0-48FF-98C8-013F6CC56165}"/>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1176276-FEA2-4158-8176-C7D2C18AF9F0}"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62A81FE1-9668-4116-8F25-5570C2A3D278}"/>
              </a:ext>
            </a:extLst>
          </p:cNvPr>
          <p:cNvPicPr>
            <a:picLocks noChangeAspect="1"/>
          </p:cNvPicPr>
          <p:nvPr userDrawn="1"/>
        </p:nvPicPr>
        <p:blipFill>
          <a:blip r:embed="rId14"/>
          <a:stretch>
            <a:fillRect/>
          </a:stretch>
        </p:blipFill>
        <p:spPr>
          <a:xfrm>
            <a:off x="2880" y="1228"/>
            <a:ext cx="9141120" cy="5141276"/>
          </a:xfrm>
          <a:prstGeom prst="rect">
            <a:avLst/>
          </a:prstGeom>
        </p:spPr>
      </p:pic>
    </p:spTree>
    <p:extLst>
      <p:ext uri="{BB962C8B-B14F-4D97-AF65-F5344CB8AC3E}">
        <p14:creationId xmlns:p14="http://schemas.microsoft.com/office/powerpoint/2010/main" val="3641798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9332" y="1370013"/>
            <a:ext cx="3265335" cy="3262312"/>
          </a:xfrm>
        </p:spPr>
      </p:pic>
      <p:pic>
        <p:nvPicPr>
          <p:cNvPr id="4" name="Picture 6" descr="Free Globe, Coffee, Magnifier Background Images, Creative Travel Background  Photo Background PNG and V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57400" y="156961"/>
            <a:ext cx="5257800" cy="584775"/>
          </a:xfrm>
          <a:prstGeom prst="rect">
            <a:avLst/>
          </a:prstGeom>
        </p:spPr>
        <p:txBody>
          <a:bodyPr wrap="square">
            <a:spAutoFit/>
          </a:bodyPr>
          <a:lstStyle/>
          <a:p>
            <a:pPr algn="ctr" defTabSz="685783"/>
            <a:r>
              <a:rPr lang="en-US" sz="1600" b="1" dirty="0">
                <a:solidFill>
                  <a:prstClr val="black"/>
                </a:solidFill>
              </a:rPr>
              <a:t>PHÒNG GIÁO DỤC VÀ ĐÀO TẠO QUẬN LONG BIÊN</a:t>
            </a:r>
          </a:p>
          <a:p>
            <a:pPr algn="ctr" defTabSz="685783"/>
            <a:r>
              <a:rPr lang="en-US" sz="1600" b="1" dirty="0">
                <a:solidFill>
                  <a:prstClr val="black"/>
                </a:solidFill>
              </a:rPr>
              <a:t>TRƯỜNG MẦM NON </a:t>
            </a:r>
            <a:r>
              <a:rPr lang="en-US" sz="1600" b="1" dirty="0" smtClean="0">
                <a:solidFill>
                  <a:prstClr val="black"/>
                </a:solidFill>
              </a:rPr>
              <a:t>NẮNG MAI</a:t>
            </a:r>
            <a:endParaRPr lang="vi-VN" sz="1600" b="1" dirty="0">
              <a:solidFill>
                <a:prstClr val="black"/>
              </a:solidFill>
            </a:endParaRPr>
          </a:p>
        </p:txBody>
      </p:sp>
      <p:sp>
        <p:nvSpPr>
          <p:cNvPr id="6" name="Rectangle 5"/>
          <p:cNvSpPr/>
          <p:nvPr/>
        </p:nvSpPr>
        <p:spPr>
          <a:xfrm>
            <a:off x="1447800" y="1589757"/>
            <a:ext cx="6781800" cy="461665"/>
          </a:xfrm>
          <a:prstGeom prst="rect">
            <a:avLst/>
          </a:prstGeom>
        </p:spPr>
        <p:txBody>
          <a:bodyPr wrap="square">
            <a:spAutoFit/>
          </a:bodyPr>
          <a:lstStyle/>
          <a:p>
            <a:pPr algn="ctr" defTabSz="685783"/>
            <a:r>
              <a:rPr lang="en-US" sz="2400" b="1" dirty="0">
                <a:solidFill>
                  <a:schemeClr val="accent6">
                    <a:lumMod val="50000"/>
                  </a:schemeClr>
                </a:solidFill>
                <a:latin typeface="Times New Roman" panose="02020603050405020304" pitchFamily="18" charset="0"/>
                <a:cs typeface="Times New Roman" panose="02020603050405020304" pitchFamily="18" charset="0"/>
              </a:rPr>
              <a:t>LĨNH VỰC PHÁT TRIỂN NGÔN NGỮ</a:t>
            </a:r>
          </a:p>
        </p:txBody>
      </p:sp>
      <p:sp>
        <p:nvSpPr>
          <p:cNvPr id="7" name="TextBox 6"/>
          <p:cNvSpPr txBox="1"/>
          <p:nvPr/>
        </p:nvSpPr>
        <p:spPr>
          <a:xfrm>
            <a:off x="1646958" y="1982542"/>
            <a:ext cx="6811241" cy="623246"/>
          </a:xfrm>
          <a:prstGeom prst="rect">
            <a:avLst/>
          </a:prstGeom>
          <a:noFill/>
        </p:spPr>
        <p:txBody>
          <a:bodyPr wrap="square" lIns="68579" tIns="34289" rIns="68579" bIns="34289" rtlCol="0">
            <a:spAutoFit/>
          </a:bodyPr>
          <a:lstStyle/>
          <a:p>
            <a:pPr algn="ctr" defTabSz="685783"/>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LQVH: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Xe lu và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1371600" y="2601942"/>
            <a:ext cx="6899564" cy="346247"/>
          </a:xfrm>
          <a:prstGeom prst="rect">
            <a:avLst/>
          </a:prstGeom>
          <a:noFill/>
        </p:spPr>
        <p:txBody>
          <a:bodyPr wrap="square" lIns="68579" tIns="34289" rIns="68579" bIns="34289" rtlCol="0">
            <a:spAutoFit/>
          </a:bodyPr>
          <a:lstStyle/>
          <a:p>
            <a:pPr algn="ctr" defTabSz="685783"/>
            <a:r>
              <a:rPr lang="en-US" b="1" dirty="0" err="1">
                <a:solidFill>
                  <a:prstClr val="black"/>
                </a:solidFill>
                <a:latin typeface="Times New Roman" panose="02020603050405020304" pitchFamily="18" charset="0"/>
                <a:cs typeface="Times New Roman" panose="02020603050405020304" pitchFamily="18" charset="0"/>
              </a:rPr>
              <a:t>Lứa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smtClean="0">
                <a:solidFill>
                  <a:prstClr val="black"/>
                </a:solidFill>
                <a:latin typeface="Times New Roman" panose="02020603050405020304" pitchFamily="18" charset="0"/>
                <a:cs typeface="Times New Roman" panose="02020603050405020304" pitchFamily="18" charset="0"/>
              </a:rPr>
              <a:t>: (</a:t>
            </a:r>
            <a:r>
              <a:rPr lang="vi-VN" b="1" smtClean="0">
                <a:solidFill>
                  <a:prstClr val="black"/>
                </a:solidFill>
                <a:latin typeface="Times New Roman" panose="02020603050405020304" pitchFamily="18" charset="0"/>
                <a:cs typeface="Times New Roman" panose="02020603050405020304" pitchFamily="18" charset="0"/>
              </a:rPr>
              <a:t>24-36 thang</a:t>
            </a:r>
            <a:r>
              <a:rPr lang="en-US" b="1"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a:solidFill>
                  <a:prstClr val="black"/>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4"/>
          <a:stretch>
            <a:fillRect/>
          </a:stretch>
        </p:blipFill>
        <p:spPr>
          <a:xfrm rot="235998">
            <a:off x="743127" y="2755300"/>
            <a:ext cx="1722555" cy="1820488"/>
          </a:xfrm>
          <a:prstGeom prst="ellipse">
            <a:avLst/>
          </a:prstGeom>
          <a:ln>
            <a:noFill/>
          </a:ln>
          <a:effectLst>
            <a:softEdge rad="112500"/>
          </a:effectLst>
        </p:spPr>
      </p:pic>
      <p:sp>
        <p:nvSpPr>
          <p:cNvPr id="11" name="TextBox 10"/>
          <p:cNvSpPr txBox="1"/>
          <p:nvPr/>
        </p:nvSpPr>
        <p:spPr>
          <a:xfrm>
            <a:off x="3352800" y="2948189"/>
            <a:ext cx="28194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Kê</a:t>
            </a:r>
            <a:endParaRPr lang="en-US"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7543" y="667737"/>
            <a:ext cx="993984" cy="993063"/>
          </a:xfrm>
          <a:prstGeom prst="rect">
            <a:avLst/>
          </a:prstGeom>
        </p:spPr>
      </p:pic>
    </p:spTree>
    <p:extLst>
      <p:ext uri="{BB962C8B-B14F-4D97-AF65-F5344CB8AC3E}">
        <p14:creationId xmlns:p14="http://schemas.microsoft.com/office/powerpoint/2010/main" val="1748267876"/>
      </p:ext>
    </p:extLst>
  </p:cSld>
  <p:clrMapOvr>
    <a:masterClrMapping/>
  </p:clrMapOvr>
  <p:transition spd="slow" advTm="21596">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8" t="29236" r="45180" b="18106"/>
          <a:stretch/>
        </p:blipFill>
        <p:spPr>
          <a:xfrm>
            <a:off x="0" y="-1"/>
            <a:ext cx="9144000" cy="5109273"/>
          </a:xfrm>
        </p:spPr>
      </p:pic>
      <p:sp>
        <p:nvSpPr>
          <p:cNvPr id="5" name="Rounded Rectangle 4"/>
          <p:cNvSpPr/>
          <p:nvPr/>
        </p:nvSpPr>
        <p:spPr>
          <a:xfrm>
            <a:off x="381000" y="4400550"/>
            <a:ext cx="8839200" cy="71697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Xe ca đã hiểu rằng tuy xe lu đi chậm chạp, dáng vẻ lù lù, thô kệch nhưng xe lu làm cho những con đường bằng phẳng để cho các xe khác đi lại dễ dàng. </a:t>
            </a:r>
            <a:endParaRPr lang="en-US" dirty="0" smtClean="0">
              <a:solidFill>
                <a:srgbClr val="002060"/>
              </a:solidFill>
            </a:endParaRPr>
          </a:p>
        </p:txBody>
      </p:sp>
    </p:spTree>
    <p:extLst>
      <p:ext uri="{BB962C8B-B14F-4D97-AF65-F5344CB8AC3E}">
        <p14:creationId xmlns:p14="http://schemas.microsoft.com/office/powerpoint/2010/main" val="1176033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664" b="16881"/>
          <a:stretch/>
        </p:blipFill>
        <p:spPr>
          <a:xfrm>
            <a:off x="-1" y="0"/>
            <a:ext cx="9144001" cy="5143500"/>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Từ đấy xe ca không bao giờ chế giễu xe lu nữa.</a:t>
            </a:r>
            <a:endParaRPr lang="en-US" dirty="0">
              <a:solidFill>
                <a:srgbClr val="002060"/>
              </a:solidFill>
            </a:endParaRPr>
          </a:p>
        </p:txBody>
      </p:sp>
    </p:spTree>
    <p:extLst>
      <p:ext uri="{BB962C8B-B14F-4D97-AF65-F5344CB8AC3E}">
        <p14:creationId xmlns:p14="http://schemas.microsoft.com/office/powerpoint/2010/main" val="3801373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49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76845" y="200236"/>
            <a:ext cx="57912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0167" y="502804"/>
            <a:ext cx="7056066" cy="461665"/>
          </a:xfrm>
          <a:prstGeom prst="rect">
            <a:avLst/>
          </a:prstGeom>
          <a:noFill/>
        </p:spPr>
        <p:txBody>
          <a:bodyPr wrap="square" lIns="91440" tIns="45720" rIns="91440" bIns="45720">
            <a:spAutoFit/>
          </a:bodyPr>
          <a:lstStyle/>
          <a:p>
            <a:pPr algn="ct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Cô vừa kể cho các con nghe câu chuyện gì?</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031" y="1268768"/>
            <a:ext cx="5671405" cy="367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57600" y="2114550"/>
            <a:ext cx="3276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2124730"/>
            <a:ext cx="2170401" cy="523220"/>
          </a:xfrm>
          <a:prstGeom prst="rect">
            <a:avLst/>
          </a:prstGeom>
          <a:noFill/>
        </p:spPr>
        <p:txBody>
          <a:bodyPr wrap="none" lIns="91440" tIns="45720" rIns="91440" bIns="45720">
            <a:spAutoFit/>
          </a:bodyPr>
          <a:lstStyle/>
          <a:p>
            <a:pPr algn="ctr"/>
            <a:r>
              <a:rPr lang="en-US" sz="2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Xe lu và xe ca</a:t>
            </a:r>
            <a:endPar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33649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3048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482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31" t="21210" r="17616"/>
          <a:stretch/>
        </p:blipFill>
        <p:spPr bwMode="auto">
          <a:xfrm>
            <a:off x="495300" y="1276349"/>
            <a:ext cx="3505200" cy="28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252" t="13767" r="23063" b="46065"/>
          <a:stretch/>
        </p:blipFill>
        <p:spPr bwMode="auto">
          <a:xfrm>
            <a:off x="4800600" y="1276350"/>
            <a:ext cx="3581400" cy="2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9897" y="4190751"/>
            <a:ext cx="1096006"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lu</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139660" y="4287619"/>
            <a:ext cx="1161087"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ca</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1905000" y="215939"/>
            <a:ext cx="5791200" cy="6951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Trong câu truyện có những nhân vật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14990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2000"/>
                                        <p:tgtEl>
                                          <p:spTgt spid="307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38" t="-53" r="5743" b="15588"/>
          <a:stretch/>
        </p:blipFill>
        <p:spPr bwMode="auto">
          <a:xfrm>
            <a:off x="0" y="666750"/>
            <a:ext cx="9144000" cy="447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40039" y="82689"/>
            <a:ext cx="4261103" cy="461665"/>
          </a:xfrm>
          <a:prstGeom prst="rect">
            <a:avLst/>
          </a:prstGeom>
        </p:spPr>
        <p:txBody>
          <a:bodyPr wrap="none">
            <a:spAutoFit/>
          </a:bodyP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có dáng vẻ như thế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6561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653" b="4687"/>
          <a:stretch/>
        </p:blipFill>
        <p:spPr bwMode="auto">
          <a:xfrm>
            <a:off x="0" y="819150"/>
            <a:ext cx="91440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147" y="209550"/>
            <a:ext cx="7461337" cy="646331"/>
          </a:xfrm>
          <a:prstGeom prst="rect">
            <a:avLst/>
          </a:prstGeom>
        </p:spPr>
        <p:txBody>
          <a:bodyPr wrap="none">
            <a:spAutoFit/>
          </a:bodyPr>
          <a:lstStyle/>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 Thô kệch” có nghĩa là nhìn rất to, không nhỏ gọn, nhìn không được đẹp.</a:t>
            </a:r>
          </a:p>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đi như thế nào? Xe lu và xe ca thì xe nào đi nhanh?</a:t>
            </a:r>
            <a:endParaRPr lang="en-US"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51313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Xe ca đã chế nhạo xe lu như thế nào?</a:t>
            </a:r>
            <a:endParaRPr lang="en-US" sz="2000" b="1" dirty="0">
              <a:solidFill>
                <a:srgbClr val="002060"/>
              </a:solidFill>
            </a:endParaRPr>
          </a:p>
        </p:txBody>
      </p:sp>
    </p:spTree>
    <p:extLst>
      <p:ext uri="{BB962C8B-B14F-4D97-AF65-F5344CB8AC3E}">
        <p14:creationId xmlns:p14="http://schemas.microsoft.com/office/powerpoint/2010/main" val="9486815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Khi đến đoạn đường hỏng ai đã giúp xe ca đi lại được dễ dàng?</a:t>
            </a:r>
            <a:endParaRPr lang="en-US" sz="2400" b="1" dirty="0" smtClean="0">
              <a:solidFill>
                <a:srgbClr val="002060"/>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 b="15872"/>
          <a:stretch/>
        </p:blipFill>
        <p:spPr bwMode="auto">
          <a:xfrm>
            <a:off x="0" y="0"/>
            <a:ext cx="9144000" cy="418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094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0"/>
            <a:ext cx="9098280"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319" y="361950"/>
            <a:ext cx="8000908" cy="1200329"/>
          </a:xfrm>
          <a:prstGeom prst="rect">
            <a:avLst/>
          </a:prstGeom>
          <a:noFill/>
        </p:spPr>
        <p:txBody>
          <a:bodyPr wrap="none" lIns="91440" tIns="45720" rIns="91440" bIns="45720">
            <a:spAutoFit/>
          </a:bodyPr>
          <a:lstStyle/>
          <a:p>
            <a:pPr algn="ctr"/>
            <a:r>
              <a:rPr lang="en-US" sz="2400" b="1" cap="none" spc="0" dirty="0" smtClean="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rPr>
              <a:t>Qua câu chuyện các con học tập bạn nào? </a:t>
            </a: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Tại sao?</a:t>
            </a:r>
          </a:p>
          <a:p>
            <a:pPr algn="ct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Chúng mình phải học tập bạn xe lu tốt bụng,</a:t>
            </a:r>
          </a:p>
          <a:p>
            <a:pPr algn="ct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biết yêu thương, giúp đỡ các bạn và mọi người xung quanh.</a:t>
            </a:r>
            <a:endParaRPr lang="en-US" sz="2400" b="1" cap="none" spc="0" dirty="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39195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ể chuyện bé nghe]Xe Lu Và Xe C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10400" cy="5124450"/>
          </a:xfrm>
        </p:spPr>
      </p:pic>
    </p:spTree>
    <p:extLst>
      <p:ext uri="{BB962C8B-B14F-4D97-AF65-F5344CB8AC3E}">
        <p14:creationId xmlns:p14="http://schemas.microsoft.com/office/powerpoint/2010/main" val="1260296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40" y="751046"/>
            <a:ext cx="4732020" cy="447377"/>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209800" y="1123950"/>
            <a:ext cx="6457950" cy="366117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3200" dirty="0" smtClean="0">
                <a:solidFill>
                  <a:srgbClr val="C00000"/>
                </a:solidFill>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con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vừa</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lắng</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nghe</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hát</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gì</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hát</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Em</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lái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ô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tô</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72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40824" y="1657350"/>
            <a:ext cx="6574428" cy="1200329"/>
          </a:xfrm>
          <a:prstGeom prst="rect">
            <a:avLst/>
          </a:prstGeom>
          <a:noFill/>
        </p:spPr>
        <p:txBody>
          <a:bodyPr wrap="none" lIns="91440" tIns="45720" rIns="91440" bIns="45720">
            <a:spAutoFit/>
          </a:bodyPr>
          <a:lstStyle/>
          <a:p>
            <a:pPr algn="ctr"/>
            <a:r>
              <a:rPr lang="en-US" sz="3600" b="1" i="1" spc="300" dirty="0" smtClean="0">
                <a:ln w="11430" cmpd="sng">
                  <a:solidFill>
                    <a:srgbClr val="4F81BD">
                      <a:tint val="10000"/>
                    </a:srgbClr>
                  </a:solidFill>
                  <a:prstDash val="solid"/>
                  <a:miter lim="800000"/>
                </a:ln>
                <a:solidFill>
                  <a:srgbClr val="C00000"/>
                </a:solidFill>
                <a:effectLst>
                  <a:glow rad="45500">
                    <a:srgbClr val="4F81BD">
                      <a:satMod val="220000"/>
                      <a:alpha val="35000"/>
                    </a:srgbClr>
                  </a:glow>
                </a:effectLst>
              </a:rPr>
              <a:t>Chúc các bé</a:t>
            </a:r>
          </a:p>
          <a:p>
            <a:pPr algn="ctr"/>
            <a:r>
              <a:rPr lang="en-US" sz="3600" b="1" i="1" spc="300" dirty="0" smtClean="0">
                <a:ln w="11430" cmpd="sng">
                  <a:solidFill>
                    <a:srgbClr val="4F81BD">
                      <a:tint val="10000"/>
                    </a:srgbClr>
                  </a:solidFill>
                  <a:prstDash val="solid"/>
                  <a:miter lim="800000"/>
                </a:ln>
                <a:solidFill>
                  <a:srgbClr val="C00000"/>
                </a:solidFill>
                <a:effectLst>
                  <a:glow rad="45500">
                    <a:srgbClr val="4F81BD">
                      <a:satMod val="220000"/>
                      <a:alpha val="35000"/>
                    </a:srgbClr>
                  </a:glow>
                </a:effectLst>
              </a:rPr>
              <a:t> có một buổi học tập vui vẻ!</a:t>
            </a:r>
            <a:endParaRPr lang="en-US" sz="3600" b="1" i="1" spc="300" dirty="0">
              <a:ln w="11430" cmpd="sng">
                <a:solidFill>
                  <a:srgbClr val="4F81BD">
                    <a:tint val="10000"/>
                  </a:srgbClr>
                </a:solidFill>
                <a:prstDash val="solid"/>
                <a:miter lim="800000"/>
              </a:ln>
              <a:solidFill>
                <a:srgbClr val="C00000"/>
              </a:solidFill>
              <a:effectLst>
                <a:glow rad="45500">
                  <a:srgbClr val="4F81BD">
                    <a:satMod val="220000"/>
                    <a:alpha val="35000"/>
                  </a:srgbClr>
                </a:glow>
              </a:effectLst>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63376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117">
        <p15:prstTrans prst="fracture"/>
      </p:transition>
    </mc:Choice>
    <mc:Fallback xmlns="">
      <p:transition spd="slow" advTm="31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1000" cy="51887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76600" y="1123950"/>
            <a:ext cx="48768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67200" y="1257984"/>
            <a:ext cx="309834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solidFill>
                  <a:srgbClr val="002060"/>
                </a:solidFill>
                <a:effectLst>
                  <a:reflection blurRad="12700" stA="50000" endPos="50000" dist="5000" dir="5400000" sy="-100000" rotWithShape="0"/>
                </a:effectLst>
              </a:rPr>
              <a:t>Xe lu và xe ca</a:t>
            </a:r>
            <a:endParaRPr lang="en-US" sz="3600" b="1" cap="all" spc="0" dirty="0">
              <a:ln w="0"/>
              <a:solidFill>
                <a:srgbClr val="00206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41617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42" t="30073" r="44538" b="17102"/>
          <a:stretch/>
        </p:blipFill>
        <p:spPr>
          <a:xfrm>
            <a:off x="0" y="-12124"/>
            <a:ext cx="9157855" cy="5155623"/>
          </a:xfr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Có một chiếc xe lu và một chiếc xe ca cùng đi trên một con đường. Xe lu dáng vẻ thô kệch, lăn từng bước chậm </a:t>
            </a:r>
            <a:r>
              <a:rPr lang="vi-VN" dirty="0" smtClean="0">
                <a:solidFill>
                  <a:srgbClr val="002060"/>
                </a:solidFill>
              </a:rPr>
              <a:t>chạp</a:t>
            </a:r>
            <a:r>
              <a:rPr lang="en-US"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72623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18" t="29081" r="44545" b="17358"/>
          <a:stretch/>
        </p:blipFill>
        <p:spPr>
          <a:xfrm>
            <a:off x="0" y="0"/>
            <a:ext cx="9144000" cy="5131922"/>
          </a:xfrm>
          <a:prstGeom prst="rect">
            <a:avLst/>
          </a:prstGeo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a:t>
            </a:r>
            <a:r>
              <a:rPr lang="vi-VN" dirty="0" smtClean="0">
                <a:solidFill>
                  <a:srgbClr val="002060"/>
                </a:solidFill>
              </a:rPr>
              <a:t>òn </a:t>
            </a:r>
            <a:r>
              <a:rPr lang="vi-VN" dirty="0">
                <a:solidFill>
                  <a:srgbClr val="002060"/>
                </a:solidFill>
              </a:rPr>
              <a:t>xe ca có bề ngoài gọn gàng, phóng nhanh vun vút. </a:t>
            </a:r>
            <a:endParaRPr lang="en-US" dirty="0">
              <a:solidFill>
                <a:srgbClr val="002060"/>
              </a:solidFill>
            </a:endParaRPr>
          </a:p>
        </p:txBody>
      </p:sp>
    </p:spTree>
    <p:extLst>
      <p:ext uri="{BB962C8B-B14F-4D97-AF65-F5344CB8AC3E}">
        <p14:creationId xmlns:p14="http://schemas.microsoft.com/office/powerpoint/2010/main" val="244364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Thấy </a:t>
            </a:r>
            <a:r>
              <a:rPr lang="vi-VN" dirty="0">
                <a:solidFill>
                  <a:srgbClr val="002060"/>
                </a:solidFill>
              </a:rPr>
              <a:t>vậy xe ca chế nhạo xe lu :</a:t>
            </a:r>
            <a:br>
              <a:rPr lang="vi-VN" dirty="0">
                <a:solidFill>
                  <a:srgbClr val="002060"/>
                </a:solidFill>
              </a:rPr>
            </a:br>
            <a:r>
              <a:rPr lang="vi-VN" dirty="0">
                <a:solidFill>
                  <a:srgbClr val="002060"/>
                </a:solidFill>
              </a:rPr>
              <a:t>-    Xe lu ơi ! Cậu đi chậm như rùa ấy ! Hãy xem tớ đây này !</a:t>
            </a:r>
            <a:br>
              <a:rPr lang="vi-VN"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184578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rPr>
              <a:t>Nói rồi, xe ca phóng vụt lên, bỏ xe lu ở lại đằng sau. Xe ca tưởng mình thế là giỏi lắm.</a:t>
            </a:r>
            <a:br>
              <a:rPr lang="vi-VN" sz="1600" dirty="0">
                <a:solidFill>
                  <a:srgbClr val="002060"/>
                </a:solidFill>
              </a:rPr>
            </a:br>
            <a:r>
              <a:rPr lang="vi-VN" sz="1600" dirty="0">
                <a:solidFill>
                  <a:srgbClr val="002060"/>
                </a:solidFill>
              </a:rPr>
              <a:t>Nhưng tới một quãng đường bị hỏng và lầy lội, xe ca không thể đi qua được, đành phải </a:t>
            </a:r>
            <a:r>
              <a:rPr lang="en-US" sz="1600" dirty="0" smtClean="0">
                <a:solidFill>
                  <a:srgbClr val="002060"/>
                </a:solidFill>
                <a:latin typeface="Arial" pitchFamily="34" charset="0"/>
                <a:cs typeface="Arial" pitchFamily="34" charset="0"/>
              </a:rPr>
              <a:t>đỗ</a:t>
            </a:r>
            <a:r>
              <a:rPr lang="vi-VN" sz="1600" dirty="0" smtClean="0">
                <a:solidFill>
                  <a:srgbClr val="002060"/>
                </a:solidFill>
                <a:latin typeface="Arial" pitchFamily="34" charset="0"/>
                <a:cs typeface="Arial" pitchFamily="34" charset="0"/>
              </a:rPr>
              <a:t> </a:t>
            </a:r>
            <a:r>
              <a:rPr lang="vi-VN" sz="1600" dirty="0">
                <a:solidFill>
                  <a:srgbClr val="002060"/>
                </a:solidFill>
              </a:rPr>
              <a:t>lại. </a:t>
            </a:r>
            <a:endParaRPr lang="en-US" dirty="0" smtClean="0">
              <a:solidFill>
                <a:srgbClr val="002060"/>
              </a:solidFill>
            </a:endParaRPr>
          </a:p>
        </p:txBody>
      </p:sp>
    </p:spTree>
    <p:extLst>
      <p:ext uri="{BB962C8B-B14F-4D97-AF65-F5344CB8AC3E}">
        <p14:creationId xmlns:p14="http://schemas.microsoft.com/office/powerpoint/2010/main" val="282354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15" t="28932" r="44492" b="17186"/>
          <a:stretch/>
        </p:blipFill>
        <p:spPr>
          <a:xfrm>
            <a:off x="0" y="1731"/>
            <a:ext cx="9144000" cy="5149449"/>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rgbClr val="002060"/>
                </a:solidFill>
              </a:rPr>
              <a:t>Người </a:t>
            </a:r>
            <a:r>
              <a:rPr lang="vi-VN" sz="1600" dirty="0">
                <a:solidFill>
                  <a:srgbClr val="002060"/>
                </a:solidFill>
              </a:rPr>
              <a:t>ta đổ đá cuội xuống chỗ lầy </a:t>
            </a:r>
            <a:r>
              <a:rPr lang="vi-VN" sz="1600" dirty="0" smtClean="0">
                <a:solidFill>
                  <a:srgbClr val="002060"/>
                </a:solidFill>
              </a:rPr>
              <a:t>lội</a:t>
            </a:r>
            <a:r>
              <a:rPr lang="vi-VN" dirty="0"/>
              <a:t> </a:t>
            </a:r>
            <a:r>
              <a:rPr lang="en-US" dirty="0" smtClean="0"/>
              <a:t>.</a:t>
            </a:r>
          </a:p>
          <a:p>
            <a:pPr algn="ctr"/>
            <a:r>
              <a:rPr lang="vi-VN" dirty="0" smtClean="0">
                <a:solidFill>
                  <a:srgbClr val="002060"/>
                </a:solidFill>
              </a:rPr>
              <a:t>Bấy </a:t>
            </a:r>
            <a:r>
              <a:rPr lang="vi-VN" dirty="0">
                <a:solidFill>
                  <a:srgbClr val="002060"/>
                </a:solidFill>
              </a:rPr>
              <a:t>giờ xe lu mới tiến lên, đi lên đống đá và lăn qua lăn lại nhiều </a:t>
            </a:r>
            <a:r>
              <a:rPr lang="vi-VN" dirty="0" smtClean="0">
                <a:solidFill>
                  <a:srgbClr val="002060"/>
                </a:solidFill>
              </a:rPr>
              <a:t>lần</a:t>
            </a:r>
            <a:r>
              <a:rPr lang="en-US" dirty="0" smtClean="0">
                <a:solidFill>
                  <a:srgbClr val="002060"/>
                </a:solidFill>
              </a:rPr>
              <a:t>.</a:t>
            </a:r>
          </a:p>
        </p:txBody>
      </p:sp>
    </p:spTree>
    <p:extLst>
      <p:ext uri="{BB962C8B-B14F-4D97-AF65-F5344CB8AC3E}">
        <p14:creationId xmlns:p14="http://schemas.microsoft.com/office/powerpoint/2010/main" val="233855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320" b="16881"/>
          <a:stretch/>
        </p:blipFill>
        <p:spPr>
          <a:xfrm>
            <a:off x="0" y="0"/>
            <a:ext cx="9144000" cy="5170171"/>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Chẳng </a:t>
            </a:r>
            <a:r>
              <a:rPr lang="vi-VN" dirty="0">
                <a:solidFill>
                  <a:srgbClr val="002060"/>
                </a:solidFill>
              </a:rPr>
              <a:t>mấy chốc, mặt đường trở nên bằng phẳng. Nhờ vậy mà xe ca mới có thể đi qua được.</a:t>
            </a:r>
            <a:br>
              <a:rPr lang="vi-VN" dirty="0">
                <a:solidFill>
                  <a:srgbClr val="002060"/>
                </a:solidFill>
              </a:rPr>
            </a:br>
            <a:endParaRPr lang="en-US" dirty="0" smtClean="0">
              <a:solidFill>
                <a:srgbClr val="002060"/>
              </a:solidFill>
            </a:endParaRPr>
          </a:p>
        </p:txBody>
      </p:sp>
    </p:spTree>
    <p:extLst>
      <p:ext uri="{BB962C8B-B14F-4D97-AF65-F5344CB8AC3E}">
        <p14:creationId xmlns:p14="http://schemas.microsoft.com/office/powerpoint/2010/main" val="264306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TotalTime>
  <Words>409</Words>
  <Application>Microsoft Office PowerPoint</Application>
  <PresentationFormat>On-screen Show (16:9)</PresentationFormat>
  <Paragraphs>36</Paragraphs>
  <Slides>20</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宋体</vt:lpstr>
      <vt:lpstr>Arial</vt:lpstr>
      <vt:lpstr>Calibri</vt:lpstr>
      <vt:lpstr>等线</vt:lpstr>
      <vt:lpstr>等线 Light</vt:lpstr>
      <vt:lpstr>Times New Roman</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dc:creator>
  <cp:lastModifiedBy>Techsi.vn</cp:lastModifiedBy>
  <cp:revision>42</cp:revision>
  <dcterms:created xsi:type="dcterms:W3CDTF">2021-02-23T02:48:30Z</dcterms:created>
  <dcterms:modified xsi:type="dcterms:W3CDTF">2023-03-17T08:02:15Z</dcterms:modified>
</cp:coreProperties>
</file>