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309" r:id="rId2"/>
    <p:sldId id="257" r:id="rId3"/>
    <p:sldId id="311" r:id="rId4"/>
    <p:sldId id="284" r:id="rId5"/>
    <p:sldId id="295" r:id="rId6"/>
    <p:sldId id="294" r:id="rId7"/>
    <p:sldId id="259" r:id="rId8"/>
    <p:sldId id="260" r:id="rId9"/>
    <p:sldId id="296" r:id="rId10"/>
    <p:sldId id="262" r:id="rId11"/>
    <p:sldId id="298" r:id="rId12"/>
    <p:sldId id="299" r:id="rId13"/>
    <p:sldId id="293" r:id="rId14"/>
    <p:sldId id="300" r:id="rId15"/>
    <p:sldId id="306" r:id="rId16"/>
    <p:sldId id="307" r:id="rId17"/>
    <p:sldId id="308" r:id="rId18"/>
    <p:sldId id="305" r:id="rId19"/>
    <p:sldId id="297" r:id="rId20"/>
    <p:sldId id="266" r:id="rId21"/>
  </p:sldIdLst>
  <p:sldSz cx="12192000" cy="6858000"/>
  <p:notesSz cx="6858000" cy="9144000"/>
  <p:embeddedFontLst>
    <p:embeddedFont>
      <p:font typeface="Calibri Light" panose="020F0302020204030204" pitchFamily="34" charset="0"/>
      <p:regular r:id="rId23"/>
      <p: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.VnArial Narrow" panose="020B7200000000000000"/>
      <p:regular r:id="rId29"/>
      <p:bold r:id="rId30"/>
      <p:italic r:id="rId31"/>
    </p:embeddedFont>
    <p:embeddedFont>
      <p:font typeface=".VnArial" panose="020B0604020202020204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05" autoAdjust="0"/>
    <p:restoredTop sz="94660"/>
  </p:normalViewPr>
  <p:slideViewPr>
    <p:cSldViewPr snapToGrid="0">
      <p:cViewPr varScale="1">
        <p:scale>
          <a:sx n="91" d="100"/>
          <a:sy n="91" d="100"/>
        </p:scale>
        <p:origin x="576" y="-63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AAB9E2-9FC6-45DF-A801-5B756316E07D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3B61B2-A732-4EF2-A3CD-C70640394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052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D85A55AD-C0B7-4A55-8C55-D08B6504B81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67EB64B-834D-488F-ACE6-8C69EBFA0075}" type="slidenum">
              <a:rPr lang="en-US" altLang="en-US" smtClean="0"/>
              <a:pPr/>
              <a:t>4</a:t>
            </a:fld>
            <a:endParaRPr lang="en-US" altLang="en-US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0890E47F-9235-4CB0-B955-D914970C9B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86554DDC-AE81-4880-9A78-7566A177F0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C2F6E-94BD-47F2-BA1A-352D1E2AB4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6C336D-3363-48B5-9328-49C48A4CB0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706085-7178-45DD-87D4-58D7EB23E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0C4A-3AEF-4E94-BA0B-D9FD45894A6D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5C50DE-A89B-4495-AE7B-48B20BF6A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53F6D4-CB9E-4269-906E-8BD6F6FAF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0CE6-1C7F-486D-A3FF-D7BEC6709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367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DD4C3-B6E8-4F41-BFD2-3ECF57E46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444009-EDD2-4CAA-B2D0-4CF37E96BA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B441E4-0ACD-4205-9E98-3E3CFFC9B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0C4A-3AEF-4E94-BA0B-D9FD45894A6D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45BE3A-BA45-4D1D-9BF4-452F4FE67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710118-6117-4209-A0F9-FF0466E08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0CE6-1C7F-486D-A3FF-D7BEC6709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955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A38075-ED6F-4E14-95DB-EEE728149B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0601BB-2FF9-4505-9D64-7BC5F61AA5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08028-6CD0-4E02-BFDF-0695D41E7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0C4A-3AEF-4E94-BA0B-D9FD45894A6D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FF4F35-8940-4DA1-BD34-DA9BDC528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72BDD8-86BB-47B2-9600-5D20FA1CA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0CE6-1C7F-486D-A3FF-D7BEC6709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032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797BC-2C40-4974-A0AB-0C3CFC1D7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0C8525-0F56-4382-BDE6-69FE51319E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0D1381-C49D-411B-AB51-936714BC6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0C4A-3AEF-4E94-BA0B-D9FD45894A6D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40C911-ABA2-48E3-A0C1-E72806CDB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09113-9E0A-4278-BB4E-F7486407E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0CE6-1C7F-486D-A3FF-D7BEC6709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846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32E0B-3366-4B26-A2EA-34E09916C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54B05-60DE-41D8-8813-945DDEF3A3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1E4E8-1AA8-4969-BF1D-4AC6DDD99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0C4A-3AEF-4E94-BA0B-D9FD45894A6D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12B2DB-F231-4360-9E8A-8C4AA8ECE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42E961-08F7-46F9-AE73-BBB7C8D4E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0CE6-1C7F-486D-A3FF-D7BEC6709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552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29E97-B539-48C0-8B55-673D12E5B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6D129C-35F7-40DA-9989-1AB053D850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AAB384-BFA7-4378-9FAF-7B156A45DF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28D16A-746C-4D6C-B6BE-C055B02C4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0C4A-3AEF-4E94-BA0B-D9FD45894A6D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FAAC40-182B-4B2A-85FD-B63BC9387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F04B61-DE09-42FF-B4E1-F351C83CE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0CE6-1C7F-486D-A3FF-D7BEC6709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925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12EF4-40E3-4BED-8047-30FD11E17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219C16-722E-4780-94AD-D5FC71ED54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AF36A1-71A4-4C7B-9873-5DD54EFB18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12A2A7-10EF-4F31-AA44-7D8E337B8B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B59152-98D1-471A-91BA-82737D0755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A16FD8-B49C-41C4-939E-8B2C3B321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0C4A-3AEF-4E94-BA0B-D9FD45894A6D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CBFC35-38F2-4167-9ED7-4E4B06316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8E3787-C296-48B1-9E5E-6A5B43F05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0CE6-1C7F-486D-A3FF-D7BEC6709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374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84527-819B-46A5-B9F3-7F7C7E3E8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75A4A9-BF19-4CD1-B0A2-93ED41FEE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0C4A-3AEF-4E94-BA0B-D9FD45894A6D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4549D1-16F8-40F5-AA33-474F9DA1D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41ACC8-27B2-42BE-A1BF-9C19A74EE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0CE6-1C7F-486D-A3FF-D7BEC6709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456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016531-342A-4193-A582-182CB2454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0C4A-3AEF-4E94-BA0B-D9FD45894A6D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44119D-935A-4057-B50B-7A7BFE8B9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1E29C2-3EA3-4772-92DC-B254A30BA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0CE6-1C7F-486D-A3FF-D7BEC6709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174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D7328-29BF-4C90-8CB2-3E1A150DB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433D56-97EE-4C05-9B97-9DF9BDDA1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2E0DB-107B-41BD-A820-52AD54B931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3F1B3F-F2DF-49C9-B6F1-0D93371B6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0C4A-3AEF-4E94-BA0B-D9FD45894A6D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D5373-B4AF-4B3F-A9E0-3F229B061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70F318-2CD5-4462-A3B6-D0B6D1E68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0CE6-1C7F-486D-A3FF-D7BEC6709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72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FF68F-86C8-4B20-A2E4-587B094E9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818CBE-BC37-47B7-A334-34324F4931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E4A934-B957-44A1-A60D-D343EAF819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3CC327-642C-4D7F-8104-CFBC61B26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0C4A-3AEF-4E94-BA0B-D9FD45894A6D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6B5C19-0EEA-45AD-B7C6-B2FE5B756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D28AD8-A9A1-455E-BBD6-3D1832651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0CE6-1C7F-486D-A3FF-D7BEC6709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089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8B90CC-EC7A-4A16-ADEE-61DB01630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1A565-F7A9-4BC4-94E0-39B1D5E99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AFEB90-5595-4575-A2F2-F76B7FFFAA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9F0C4A-3AEF-4E94-BA0B-D9FD45894A6D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FFEFA6-3D06-4645-8075-BDF2D22E4F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0D42D0-DFFB-4594-9214-7A64D935F1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D20CE6-1C7F-486D-A3FF-D7BEC6709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205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13" Type="http://schemas.openxmlformats.org/officeDocument/2006/relationships/image" Target="../media/image5.png"/><Relationship Id="rId3" Type="http://schemas.microsoft.com/office/2007/relationships/media" Target="../media/media6.m4a"/><Relationship Id="rId7" Type="http://schemas.openxmlformats.org/officeDocument/2006/relationships/audio" Target="../media/audio2.wav"/><Relationship Id="rId12" Type="http://schemas.openxmlformats.org/officeDocument/2006/relationships/image" Target="../media/image26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audio" Target="../media/audio1.wav"/><Relationship Id="rId11" Type="http://schemas.openxmlformats.org/officeDocument/2006/relationships/image" Target="../media/image25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4.jpeg"/><Relationship Id="rId4" Type="http://schemas.openxmlformats.org/officeDocument/2006/relationships/audio" Target="../media/media6.m4a"/><Relationship Id="rId9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13" Type="http://schemas.openxmlformats.org/officeDocument/2006/relationships/image" Target="../media/image5.png"/><Relationship Id="rId3" Type="http://schemas.microsoft.com/office/2007/relationships/media" Target="../media/media6.m4a"/><Relationship Id="rId7" Type="http://schemas.openxmlformats.org/officeDocument/2006/relationships/audio" Target="../media/audio2.wav"/><Relationship Id="rId12" Type="http://schemas.openxmlformats.org/officeDocument/2006/relationships/image" Target="../media/image28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audio" Target="../media/audio1.wav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3.jpeg"/><Relationship Id="rId4" Type="http://schemas.openxmlformats.org/officeDocument/2006/relationships/audio" Target="../media/media6.m4a"/><Relationship Id="rId9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13" Type="http://schemas.openxmlformats.org/officeDocument/2006/relationships/image" Target="../media/image5.png"/><Relationship Id="rId3" Type="http://schemas.microsoft.com/office/2007/relationships/media" Target="../media/media6.m4a"/><Relationship Id="rId7" Type="http://schemas.openxmlformats.org/officeDocument/2006/relationships/audio" Target="../media/audio2.wav"/><Relationship Id="rId12" Type="http://schemas.openxmlformats.org/officeDocument/2006/relationships/image" Target="../media/image30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audio" Target="../media/audio1.wav"/><Relationship Id="rId11" Type="http://schemas.openxmlformats.org/officeDocument/2006/relationships/image" Target="../media/image29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3.jpeg"/><Relationship Id="rId4" Type="http://schemas.openxmlformats.org/officeDocument/2006/relationships/audio" Target="../media/media6.m4a"/><Relationship Id="rId9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13" Type="http://schemas.openxmlformats.org/officeDocument/2006/relationships/image" Target="../media/image5.png"/><Relationship Id="rId3" Type="http://schemas.microsoft.com/office/2007/relationships/media" Target="../media/media6.m4a"/><Relationship Id="rId7" Type="http://schemas.openxmlformats.org/officeDocument/2006/relationships/audio" Target="../media/audio2.wav"/><Relationship Id="rId12" Type="http://schemas.openxmlformats.org/officeDocument/2006/relationships/image" Target="../media/image3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audio" Target="../media/audio1.wav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3.jpeg"/><Relationship Id="rId4" Type="http://schemas.openxmlformats.org/officeDocument/2006/relationships/audio" Target="../media/media6.m4a"/><Relationship Id="rId9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8.mp3"/><Relationship Id="rId7" Type="http://schemas.openxmlformats.org/officeDocument/2006/relationships/image" Target="../media/image34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915F0-4748-43C4-9491-38207668C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996" y="1825625"/>
            <a:ext cx="4626007" cy="4351338"/>
          </a:xfrm>
        </p:spPr>
      </p:pic>
      <p:pic>
        <p:nvPicPr>
          <p:cNvPr id="1026" name="Picture 2" descr="Background mầm non đẹp">
            <a:extLst>
              <a:ext uri="{FF2B5EF4-FFF2-40B4-BE49-F238E27FC236}">
                <a16:creationId xmlns:a16="http://schemas.microsoft.com/office/drawing/2014/main" id="{BACD3E8E-6417-4196-91B0-5C915A28D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52C344-28D7-43C8-BF12-74231B37B667}"/>
              </a:ext>
            </a:extLst>
          </p:cNvPr>
          <p:cNvSpPr txBox="1"/>
          <p:nvPr/>
        </p:nvSpPr>
        <p:spPr>
          <a:xfrm>
            <a:off x="323850" y="246063"/>
            <a:ext cx="11544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UỶ BAN NHÂN DÂN QUẬN LONG BIÊN</a:t>
            </a:r>
            <a:br>
              <a:rPr lang="en-US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MẦM NON NẮNG MAI</a:t>
            </a:r>
          </a:p>
          <a:p>
            <a:pPr algn="ctr"/>
            <a:endParaRPr lang="vi-VN" sz="32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871" y="1599333"/>
            <a:ext cx="1772478" cy="166723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48000" y="3370018"/>
            <a:ext cx="6096000" cy="192360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b="1" dirty="0" smtClean="0"/>
              <a:t>LĨNH </a:t>
            </a:r>
            <a:r>
              <a:rPr lang="vi-VN" b="1" dirty="0"/>
              <a:t>VỰC PHÁT TRIỂN TÌNH CẢM KỸ NĂNG XÃ HỘI</a:t>
            </a:r>
          </a:p>
          <a:p>
            <a:pPr algn="ctr"/>
            <a:r>
              <a:rPr lang="en-US" sz="1100" b="1" dirty="0"/>
              <a:t>   </a:t>
            </a:r>
            <a:endParaRPr lang="en-US" sz="1100" b="1" dirty="0" smtClean="0"/>
          </a:p>
          <a:p>
            <a:pPr algn="ctr"/>
            <a:r>
              <a:rPr lang="en-US" sz="1100" b="1" dirty="0"/>
              <a:t> 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cùng cô khám phá cảm xúc của bé( vui, buồn)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</a:t>
            </a:r>
            <a:r>
              <a:rPr lang="vi-VN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 giáo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</a:t>
            </a:r>
            <a:r>
              <a:rPr 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-4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</a:t>
            </a:r>
            <a:endParaRPr lang="vi-VN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endParaRPr lang="en-US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21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4620"/>
          </a:xfrm>
        </p:spPr>
      </p:pic>
      <p:sp>
        <p:nvSpPr>
          <p:cNvPr id="31" name="Arrow: Right 30">
            <a:hlinkClick r:id="rId3" action="ppaction://hlinksldjump"/>
            <a:extLst>
              <a:ext uri="{FF2B5EF4-FFF2-40B4-BE49-F238E27FC236}">
                <a16:creationId xmlns:a16="http://schemas.microsoft.com/office/drawing/2014/main" id="{15F66642-6F48-47DC-9064-526317E50E83}"/>
              </a:ext>
            </a:extLst>
          </p:cNvPr>
          <p:cNvSpPr/>
          <p:nvPr/>
        </p:nvSpPr>
        <p:spPr>
          <a:xfrm>
            <a:off x="10477500" y="5819774"/>
            <a:ext cx="1466850" cy="9124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7F43965-5B19-40AD-9D7C-14CDAE8D0F01}"/>
              </a:ext>
            </a:extLst>
          </p:cNvPr>
          <p:cNvSpPr/>
          <p:nvPr/>
        </p:nvSpPr>
        <p:spPr>
          <a:xfrm>
            <a:off x="3778804" y="2055813"/>
            <a:ext cx="41905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Minh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kỹ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endParaRPr lang="en-US" sz="4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910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14"/>
            <a:ext cx="12174035" cy="6853072"/>
          </a:xfrm>
          <a:prstGeom prst="rect">
            <a:avLst/>
          </a:prstGeom>
        </p:spPr>
      </p:pic>
      <p:pic>
        <p:nvPicPr>
          <p:cNvPr id="1026" name="Picture 2" descr="Khuôn Mặt Vui Vẻ, HD Png Download - kindpng">
            <a:extLst>
              <a:ext uri="{FF2B5EF4-FFF2-40B4-BE49-F238E27FC236}">
                <a16:creationId xmlns:a16="http://schemas.microsoft.com/office/drawing/2014/main" id="{A40A3F30-9F7A-4108-BF2E-54ADABD04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4" y="569077"/>
            <a:ext cx="3948112" cy="4126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543BF4-1888-4ABD-84A0-92482EFBD615}"/>
              </a:ext>
            </a:extLst>
          </p:cNvPr>
          <p:cNvSpPr txBox="1"/>
          <p:nvPr/>
        </p:nvSpPr>
        <p:spPr>
          <a:xfrm>
            <a:off x="5057775" y="4593067"/>
            <a:ext cx="29146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b="1" dirty="0">
                <a:solidFill>
                  <a:srgbClr val="0070C0"/>
                </a:solidFill>
              </a:rPr>
              <a:t>Vui</a:t>
            </a:r>
            <a:endParaRPr lang="en-US" sz="8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64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14"/>
            <a:ext cx="12174035" cy="68530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543BF4-1888-4ABD-84A0-92482EFBD615}"/>
              </a:ext>
            </a:extLst>
          </p:cNvPr>
          <p:cNvSpPr txBox="1"/>
          <p:nvPr/>
        </p:nvSpPr>
        <p:spPr>
          <a:xfrm>
            <a:off x="4924425" y="4726417"/>
            <a:ext cx="29146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b="1">
                <a:solidFill>
                  <a:srgbClr val="0070C0"/>
                </a:solidFill>
              </a:rPr>
              <a:t>Buồn</a:t>
            </a:r>
            <a:endParaRPr lang="en-US" sz="8000" b="1" dirty="0">
              <a:solidFill>
                <a:srgbClr val="0070C0"/>
              </a:solidFill>
            </a:endParaRPr>
          </a:p>
        </p:txBody>
      </p:sp>
      <p:pic>
        <p:nvPicPr>
          <p:cNvPr id="5" name="Picture 4" descr="79+ Ảnh Mặt Cười Troll, Hài Hước, Dễ Thương Nhất">
            <a:extLst>
              <a:ext uri="{FF2B5EF4-FFF2-40B4-BE49-F238E27FC236}">
                <a16:creationId xmlns:a16="http://schemas.microsoft.com/office/drawing/2014/main" id="{2EB463EB-FECE-405E-AD2B-2686CA3CC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7" y="691355"/>
            <a:ext cx="5495925" cy="412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96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3426"/>
            <a:ext cx="12269145" cy="6906612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58DE5505-F7DC-4169-9E01-78459EA3371E}"/>
              </a:ext>
            </a:extLst>
          </p:cNvPr>
          <p:cNvSpPr/>
          <p:nvPr/>
        </p:nvSpPr>
        <p:spPr>
          <a:xfrm>
            <a:off x="928439" y="472559"/>
            <a:ext cx="287931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60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Mở rộng</a:t>
            </a:r>
            <a:endParaRPr lang="en-US" sz="6000" dirty="0"/>
          </a:p>
        </p:txBody>
      </p:sp>
      <p:pic>
        <p:nvPicPr>
          <p:cNvPr id="3074" name="Picture 2" descr="9 phương pháp kiềm chế và giải tỏa cơn giận – Sư Tâm Pháp">
            <a:extLst>
              <a:ext uri="{FF2B5EF4-FFF2-40B4-BE49-F238E27FC236}">
                <a16:creationId xmlns:a16="http://schemas.microsoft.com/office/drawing/2014/main" id="{9C1F8591-5AA6-4180-8689-9AF1EDF68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876" y="1594632"/>
            <a:ext cx="2667000" cy="279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ình ảnh Biểu Tượng Vector Biểu Tượng Cảm Xúc Ngạc Nhiên PNG , Ngạc Nhiên,  Biểu Tượng Cảm Xúc, Biểu Tượng Cảm Xúc PNG và Vector với nền trong suốt để  tải">
            <a:extLst>
              <a:ext uri="{FF2B5EF4-FFF2-40B4-BE49-F238E27FC236}">
                <a16:creationId xmlns:a16="http://schemas.microsoft.com/office/drawing/2014/main" id="{68BE7692-1F6F-4B86-8B17-60E21AD1F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998" y="1488222"/>
            <a:ext cx="360045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ình ảnh Biểu Tượng Cảm Xúc Sợ Hãi Trong 3d PNG , Sợ Hãi, Biểu Tượng Cảm Xúc,  3d PNG và Vector với nền trong suốt để tải xuống miễn phí">
            <a:extLst>
              <a:ext uri="{FF2B5EF4-FFF2-40B4-BE49-F238E27FC236}">
                <a16:creationId xmlns:a16="http://schemas.microsoft.com/office/drawing/2014/main" id="{940486C5-4B7E-491F-8A10-6437D694F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900" y="1488222"/>
            <a:ext cx="3457575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433871-2AD1-4315-B6CD-CC89A765CF5B}"/>
              </a:ext>
            </a:extLst>
          </p:cNvPr>
          <p:cNvSpPr txBox="1"/>
          <p:nvPr/>
        </p:nvSpPr>
        <p:spPr>
          <a:xfrm>
            <a:off x="4924425" y="4726417"/>
            <a:ext cx="3457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solidFill>
                  <a:srgbClr val="0070C0"/>
                </a:solidFill>
              </a:rPr>
              <a:t>Ngạc nhiên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FFD69D-6893-4006-8A93-6D45C1E79607}"/>
              </a:ext>
            </a:extLst>
          </p:cNvPr>
          <p:cNvSpPr txBox="1"/>
          <p:nvPr/>
        </p:nvSpPr>
        <p:spPr>
          <a:xfrm>
            <a:off x="1455876" y="4663909"/>
            <a:ext cx="3457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70C0"/>
                </a:solidFill>
              </a:rPr>
              <a:t>Tức giận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20B572-5A00-4E2E-AF73-FC9A6A9FA72F}"/>
              </a:ext>
            </a:extLst>
          </p:cNvPr>
          <p:cNvSpPr txBox="1"/>
          <p:nvPr/>
        </p:nvSpPr>
        <p:spPr>
          <a:xfrm>
            <a:off x="9126691" y="4734729"/>
            <a:ext cx="3457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solidFill>
                  <a:srgbClr val="0070C0"/>
                </a:solidFill>
              </a:rPr>
              <a:t>Sợ hãi</a:t>
            </a:r>
            <a:endParaRPr lang="en-US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28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4A789-2E9A-4045-AEDD-095481014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75778-82C2-482E-B741-CD3A15E7D3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20 Video nền đẹp cho bài giảng mầm non | Hình nền video đẹp - YouTube">
            <a:extLst>
              <a:ext uri="{FF2B5EF4-FFF2-40B4-BE49-F238E27FC236}">
                <a16:creationId xmlns:a16="http://schemas.microsoft.com/office/drawing/2014/main" id="{785B34C4-3C1C-466B-97CB-AD5FF57FC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B27FBB5-735F-48AC-9BA6-6EA3F8990AAC}"/>
              </a:ext>
            </a:extLst>
          </p:cNvPr>
          <p:cNvSpPr/>
          <p:nvPr/>
        </p:nvSpPr>
        <p:spPr>
          <a:xfrm>
            <a:off x="2824119" y="2549298"/>
            <a:ext cx="7149586" cy="768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en-US" sz="4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4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vi-VN" sz="44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nhau đua tài</a:t>
            </a:r>
            <a:endParaRPr lang="en-US" sz="44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7985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880"/>
            <a:ext cx="12143698" cy="6989106"/>
          </a:xfrm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677334" y="669925"/>
            <a:ext cx="10515600" cy="640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>
              <a:lnSpc>
                <a:spcPct val="120000"/>
              </a:lnSpc>
            </a:pPr>
            <a:r>
              <a:rPr lang="en-US" altLang="en-US" sz="3200" b="1" u="sng" dirty="0" err="1">
                <a:solidFill>
                  <a:srgbClr val="0070C0"/>
                </a:solidFill>
                <a:latin typeface=".VnArial Narrow" panose="020B7200000000000000" pitchFamily="34" charset="0"/>
              </a:rPr>
              <a:t>C©u</a:t>
            </a:r>
            <a:r>
              <a:rPr lang="en-US" altLang="en-US" sz="3200" b="1" u="sng" dirty="0">
                <a:solidFill>
                  <a:srgbClr val="0070C0"/>
                </a:solidFill>
                <a:latin typeface=".VnArial Narrow" panose="020B7200000000000000" pitchFamily="34" charset="0"/>
              </a:rPr>
              <a:t> 1:</a:t>
            </a:r>
            <a:r>
              <a:rPr lang="en-US" altLang="en-US" sz="3200" b="1" u="sng" dirty="0">
                <a:solidFill>
                  <a:srgbClr val="006600"/>
                </a:solidFill>
                <a:latin typeface=".VnArial Narrow" panose="020B7200000000000000" pitchFamily="34" charset="0"/>
              </a:rPr>
              <a:t>  </a:t>
            </a:r>
            <a:r>
              <a:rPr lang="vi-VN" altLang="en-US" sz="3200" b="1" u="sng" dirty="0">
                <a:solidFill>
                  <a:srgbClr val="006600"/>
                </a:solidFill>
                <a:latin typeface="+mj-lt"/>
              </a:rPr>
              <a:t>Hình ảnh nào thể hiện cảm xúc buồn</a:t>
            </a:r>
            <a:r>
              <a:rPr lang="en-US" altLang="en-US" sz="3200" b="1" u="sng" dirty="0">
                <a:solidFill>
                  <a:srgbClr val="006600"/>
                </a:solidFill>
                <a:latin typeface="+mj-lt"/>
                <a:cs typeface="Times New Roman" panose="02020603050405020304" pitchFamily="18" charset="0"/>
              </a:rPr>
              <a:t>?</a:t>
            </a:r>
            <a:endParaRPr lang="en-US" altLang="en-US" sz="3200" b="1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8D32167-B458-4122-A150-DD92E8EA2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3221" y="5700224"/>
            <a:ext cx="1770062" cy="65405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3300"/>
                </a:solidFill>
                <a:latin typeface=".VnArial" panose="020B7200000000000000" pitchFamily="34" charset="0"/>
              </a:rPr>
              <a:t>HÕt giê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70877CD-1C09-4385-A8C2-14BBBFC0D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18346" y="5541474"/>
            <a:ext cx="989012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10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FCD6D1A-0EDF-4957-8A58-F55A0AE344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4221" y="5541474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9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D57E40F-C504-4991-A349-C37333DAA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42158" y="5500199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8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8F4123C-84AD-4637-A4FE-0CD6C6EF8B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4221" y="5500199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7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E40EE50-1EAD-40E9-9456-1601B1B4B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4858" y="5541474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6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0EC5675-1F38-4943-8933-D2AA4A0E5D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4858" y="5552586"/>
            <a:ext cx="987425" cy="928688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5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5551D83-3DD0-4866-8DF6-B6E6229B6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4221" y="5520836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4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3F241BC-7BCF-4758-8DE4-49819E112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4858" y="5508136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3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18A2080-BB3C-4408-93B6-AC62D15DB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9621" y="5500199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2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A2C973D-6A35-4809-8A71-4699BA2A92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0096" y="5520836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</a:t>
            </a:r>
          </a:p>
        </p:txBody>
      </p:sp>
      <p:pic>
        <p:nvPicPr>
          <p:cNvPr id="46" name="Picture 8" descr="Tổng Hợp Những Hình Mặt Cười Buồn &amp; Ảnh Đối Mặt Miễn Phí, Mặt Cười &amp; Cảm  Xúc Bộ Sưu Tập Emoji Liên Quan">
            <a:extLst>
              <a:ext uri="{FF2B5EF4-FFF2-40B4-BE49-F238E27FC236}">
                <a16:creationId xmlns:a16="http://schemas.microsoft.com/office/drawing/2014/main" id="{2A25EFE3-4840-4225-9E9D-83C17B025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567" y="4275279"/>
            <a:ext cx="1459696" cy="122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ô Gái Làm Vỡ Bát Sợ Hãi Sợ Hãi | Công cụ đồ họa PSD Tải xuống miễn phí -  Pikbest">
            <a:extLst>
              <a:ext uri="{FF2B5EF4-FFF2-40B4-BE49-F238E27FC236}">
                <a16:creationId xmlns:a16="http://schemas.microsoft.com/office/drawing/2014/main" id="{658D7C5F-90F0-4C1A-96F3-F99FB2707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63712"/>
            <a:ext cx="3409950" cy="256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ho trẻ ăn kẹo thế nào để không gây hại?">
            <a:extLst>
              <a:ext uri="{FF2B5EF4-FFF2-40B4-BE49-F238E27FC236}">
                <a16:creationId xmlns:a16="http://schemas.microsoft.com/office/drawing/2014/main" id="{8741E948-FA6E-4751-B965-F390337DE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849438"/>
            <a:ext cx="4191000" cy="235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EB65F9-E5D5-4179-990E-07DE03FFA6E8}"/>
              </a:ext>
            </a:extLst>
          </p:cNvPr>
          <p:cNvSpPr txBox="1"/>
          <p:nvPr/>
        </p:nvSpPr>
        <p:spPr>
          <a:xfrm>
            <a:off x="2675695" y="4437731"/>
            <a:ext cx="1931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+mj-lt"/>
              </a:rPr>
              <a:t>Hình 1</a:t>
            </a:r>
            <a:endParaRPr lang="en-US" sz="28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7AD334D-893E-495D-BEF0-334A8722F635}"/>
              </a:ext>
            </a:extLst>
          </p:cNvPr>
          <p:cNvSpPr txBox="1"/>
          <p:nvPr/>
        </p:nvSpPr>
        <p:spPr>
          <a:xfrm>
            <a:off x="9876909" y="4350955"/>
            <a:ext cx="1931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+mj-lt"/>
              </a:rPr>
              <a:t>Hình 2</a:t>
            </a:r>
            <a:endParaRPr lang="en-US" sz="28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31" name="Picture 8" descr="Smiley, Emoji, Baby, Face, Icon, Emotion, Fun, Happy - Khuôn Mặt Vui Vẻ  Transparent PNG - 720x720 - Free Download on NicePNG">
            <a:extLst>
              <a:ext uri="{FF2B5EF4-FFF2-40B4-BE49-F238E27FC236}">
                <a16:creationId xmlns:a16="http://schemas.microsoft.com/office/drawing/2014/main" id="{20B2D896-CD21-40EA-B792-2BE5A917C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305" y="4206876"/>
            <a:ext cx="1426768" cy="1391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ai roi cccc">
            <a:hlinkClick r:id="" action="ppaction://media"/>
            <a:extLst>
              <a:ext uri="{FF2B5EF4-FFF2-40B4-BE49-F238E27FC236}">
                <a16:creationId xmlns:a16="http://schemas.microsoft.com/office/drawing/2014/main" id="{43A1D7E5-CA75-412E-9420-4D97780F09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6583" y="6005024"/>
            <a:ext cx="406400" cy="406400"/>
          </a:xfrm>
          <a:prstGeom prst="rect">
            <a:avLst/>
          </a:prstGeom>
        </p:spPr>
      </p:pic>
      <p:pic>
        <p:nvPicPr>
          <p:cNvPr id="7" name="dung roi ccccc">
            <a:hlinkClick r:id="" action="ppaction://media"/>
            <a:extLst>
              <a:ext uri="{FF2B5EF4-FFF2-40B4-BE49-F238E27FC236}">
                <a16:creationId xmlns:a16="http://schemas.microsoft.com/office/drawing/2014/main" id="{8CAE9116-E231-49A3-81A1-373108240FE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27348" y="574467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494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500"/>
                            </p:stCondLst>
                            <p:childTnLst>
                              <p:par>
                                <p:cTn id="67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22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29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22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35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0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19" grpId="0" animBg="1"/>
      <p:bldP spid="19" grpId="1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v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880"/>
            <a:ext cx="12143698" cy="6989106"/>
          </a:xfrm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677334" y="669925"/>
            <a:ext cx="10515600" cy="640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>
              <a:lnSpc>
                <a:spcPct val="120000"/>
              </a:lnSpc>
            </a:pPr>
            <a:r>
              <a:rPr lang="en-US" altLang="en-US" sz="3200" b="1" u="sng" dirty="0" err="1">
                <a:solidFill>
                  <a:srgbClr val="0070C0"/>
                </a:solidFill>
                <a:latin typeface=".VnArial Narrow" panose="020B7200000000000000" pitchFamily="34" charset="0"/>
              </a:rPr>
              <a:t>C©u</a:t>
            </a:r>
            <a:r>
              <a:rPr lang="en-US" altLang="en-US" sz="3200" b="1" u="sng" dirty="0">
                <a:solidFill>
                  <a:srgbClr val="0070C0"/>
                </a:solidFill>
                <a:latin typeface=".VnArial Narrow" panose="020B7200000000000000" pitchFamily="34" charset="0"/>
              </a:rPr>
              <a:t> </a:t>
            </a:r>
            <a:r>
              <a:rPr lang="vi-VN" altLang="en-US" sz="3200" b="1" u="sng" dirty="0">
                <a:solidFill>
                  <a:srgbClr val="0070C0"/>
                </a:solidFill>
                <a:latin typeface=".VnArial Narrow" panose="020B7200000000000000" pitchFamily="34" charset="0"/>
              </a:rPr>
              <a:t>2</a:t>
            </a:r>
            <a:r>
              <a:rPr lang="en-US" altLang="en-US" sz="3200" b="1" u="sng" dirty="0">
                <a:solidFill>
                  <a:srgbClr val="0070C0"/>
                </a:solidFill>
                <a:latin typeface=".VnArial Narrow" panose="020B7200000000000000" pitchFamily="34" charset="0"/>
              </a:rPr>
              <a:t>:</a:t>
            </a:r>
            <a:r>
              <a:rPr lang="en-US" altLang="en-US" sz="3200" b="1" u="sng" dirty="0">
                <a:solidFill>
                  <a:srgbClr val="006600"/>
                </a:solidFill>
                <a:latin typeface=".VnArial Narrow" panose="020B7200000000000000" pitchFamily="34" charset="0"/>
              </a:rPr>
              <a:t>  </a:t>
            </a:r>
            <a:r>
              <a:rPr lang="vi-VN" altLang="en-US" sz="3200" b="1" u="sng" dirty="0">
                <a:solidFill>
                  <a:srgbClr val="006600"/>
                </a:solidFill>
                <a:latin typeface="+mj-lt"/>
              </a:rPr>
              <a:t>Hình ảnh nào thể hiện cảm xúc vui</a:t>
            </a:r>
            <a:r>
              <a:rPr lang="en-US" altLang="en-US" sz="3200" b="1" u="sng" dirty="0">
                <a:solidFill>
                  <a:srgbClr val="006600"/>
                </a:solidFill>
                <a:latin typeface="+mj-lt"/>
                <a:cs typeface="Times New Roman" panose="02020603050405020304" pitchFamily="18" charset="0"/>
              </a:rPr>
              <a:t>?</a:t>
            </a:r>
            <a:endParaRPr lang="en-US" altLang="en-US" sz="3200" b="1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8D32167-B458-4122-A150-DD92E8EA2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3221" y="5700224"/>
            <a:ext cx="1770062" cy="65405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3300"/>
                </a:solidFill>
                <a:latin typeface=".VnArial" panose="020B7200000000000000" pitchFamily="34" charset="0"/>
              </a:rPr>
              <a:t>HÕt giê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70877CD-1C09-4385-A8C2-14BBBFC0D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18346" y="5541474"/>
            <a:ext cx="989012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10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FCD6D1A-0EDF-4957-8A58-F55A0AE344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4221" y="5541474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9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D57E40F-C504-4991-A349-C37333DAA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42158" y="5500199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8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8F4123C-84AD-4637-A4FE-0CD6C6EF8B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4221" y="5500199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7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E40EE50-1EAD-40E9-9456-1601B1B4B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4858" y="5541474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6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0EC5675-1F38-4943-8933-D2AA4A0E5D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4858" y="5552586"/>
            <a:ext cx="987425" cy="928688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5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5551D83-3DD0-4866-8DF6-B6E6229B6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4221" y="5520836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4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3F241BC-7BCF-4758-8DE4-49819E112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4858" y="5508136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3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18A2080-BB3C-4408-93B6-AC62D15DB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9621" y="5500199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2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A2C973D-6A35-4809-8A71-4699BA2A92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0096" y="5520836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</a:t>
            </a:r>
          </a:p>
        </p:txBody>
      </p:sp>
      <p:pic>
        <p:nvPicPr>
          <p:cNvPr id="44" name="Picture 8" descr="Smiley, Emoji, Baby, Face, Icon, Emotion, Fun, Happy - Khuôn Mặt Vui Vẻ  Transparent PNG - 720x720 - Free Download on NicePNG">
            <a:extLst>
              <a:ext uri="{FF2B5EF4-FFF2-40B4-BE49-F238E27FC236}">
                <a16:creationId xmlns:a16="http://schemas.microsoft.com/office/drawing/2014/main" id="{16832FA4-80EA-4593-BCEC-AFC4E30B4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974" y="4116167"/>
            <a:ext cx="1426768" cy="1391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8" descr="Tổng Hợp Những Hình Mặt Cười Buồn &amp; Ảnh Đối Mặt Miễn Phí, Mặt Cười &amp; Cảm  Xúc Bộ Sưu Tập Emoji Liên Quan">
            <a:extLst>
              <a:ext uri="{FF2B5EF4-FFF2-40B4-BE49-F238E27FC236}">
                <a16:creationId xmlns:a16="http://schemas.microsoft.com/office/drawing/2014/main" id="{2A25EFE3-4840-4225-9E9D-83C17B025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536" y="4409536"/>
            <a:ext cx="1459696" cy="122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3 trạng thái cảm xúc thường gặp trên mạng xã hội - Đời sống">
            <a:extLst>
              <a:ext uri="{FF2B5EF4-FFF2-40B4-BE49-F238E27FC236}">
                <a16:creationId xmlns:a16="http://schemas.microsoft.com/office/drawing/2014/main" id="{CDE48E7F-56B2-4DA1-91F3-FD18015A1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42" y="1310421"/>
            <a:ext cx="5270133" cy="2732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Quyết định ngừng la mắng con trong vòng 1 năm, bà mẹ 4 con đã rút ra nhiều  bài học quý giá">
            <a:extLst>
              <a:ext uri="{FF2B5EF4-FFF2-40B4-BE49-F238E27FC236}">
                <a16:creationId xmlns:a16="http://schemas.microsoft.com/office/drawing/2014/main" id="{D432B769-1401-4F2A-AFFF-61F3E871F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1" y="1678085"/>
            <a:ext cx="4978026" cy="261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7A43570-17AA-4311-AA06-C82D653E88FB}"/>
              </a:ext>
            </a:extLst>
          </p:cNvPr>
          <p:cNvSpPr txBox="1"/>
          <p:nvPr/>
        </p:nvSpPr>
        <p:spPr>
          <a:xfrm>
            <a:off x="3011400" y="4409536"/>
            <a:ext cx="1931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+mj-lt"/>
              </a:rPr>
              <a:t>Hình 1</a:t>
            </a:r>
            <a:endParaRPr lang="en-US" sz="28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E9C4D85-18F0-45CC-B6D0-55B538932B7E}"/>
              </a:ext>
            </a:extLst>
          </p:cNvPr>
          <p:cNvSpPr txBox="1"/>
          <p:nvPr/>
        </p:nvSpPr>
        <p:spPr>
          <a:xfrm>
            <a:off x="9406529" y="4484924"/>
            <a:ext cx="1931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+mj-lt"/>
              </a:rPr>
              <a:t>Hình 2</a:t>
            </a:r>
            <a:endParaRPr lang="en-US" sz="28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32" name="sai roi cccc">
            <a:hlinkClick r:id="" action="ppaction://media"/>
            <a:extLst>
              <a:ext uri="{FF2B5EF4-FFF2-40B4-BE49-F238E27FC236}">
                <a16:creationId xmlns:a16="http://schemas.microsoft.com/office/drawing/2014/main" id="{E26E54FF-9491-4DDB-81B8-2698774BCB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6583" y="6005024"/>
            <a:ext cx="406400" cy="406400"/>
          </a:xfrm>
          <a:prstGeom prst="rect">
            <a:avLst/>
          </a:prstGeom>
        </p:spPr>
      </p:pic>
      <p:pic>
        <p:nvPicPr>
          <p:cNvPr id="33" name="dung roi ccccc">
            <a:hlinkClick r:id="" action="ppaction://media"/>
            <a:extLst>
              <a:ext uri="{FF2B5EF4-FFF2-40B4-BE49-F238E27FC236}">
                <a16:creationId xmlns:a16="http://schemas.microsoft.com/office/drawing/2014/main" id="{9087D495-8082-4D06-AF91-AAC9A98085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27348" y="574467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935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0"/>
                            </p:stCondLst>
                            <p:childTnLst>
                              <p:par>
                                <p:cTn id="6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500"/>
                            </p:stCondLst>
                            <p:childTnLst>
                              <p:par>
                                <p:cTn id="66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350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2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94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2"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5" grpId="0"/>
      <p:bldP spid="19" grpId="0" animBg="1"/>
      <p:bldP spid="19" grpId="1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880"/>
            <a:ext cx="12143698" cy="6989106"/>
          </a:xfrm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677334" y="669925"/>
            <a:ext cx="10515600" cy="640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>
              <a:lnSpc>
                <a:spcPct val="120000"/>
              </a:lnSpc>
            </a:pPr>
            <a:r>
              <a:rPr lang="en-US" altLang="en-US" sz="3200" b="1" u="sng" dirty="0" err="1">
                <a:solidFill>
                  <a:srgbClr val="0070C0"/>
                </a:solidFill>
                <a:latin typeface=".VnArial Narrow" panose="020B7200000000000000" pitchFamily="34" charset="0"/>
              </a:rPr>
              <a:t>C©u</a:t>
            </a:r>
            <a:r>
              <a:rPr lang="en-US" altLang="en-US" sz="3200" b="1" u="sng" dirty="0">
                <a:solidFill>
                  <a:srgbClr val="0070C0"/>
                </a:solidFill>
                <a:latin typeface=".VnArial Narrow" panose="020B7200000000000000" pitchFamily="34" charset="0"/>
              </a:rPr>
              <a:t> </a:t>
            </a:r>
            <a:r>
              <a:rPr lang="vi-VN" altLang="en-US" sz="3200" b="1" u="sng" dirty="0">
                <a:solidFill>
                  <a:srgbClr val="0070C0"/>
                </a:solidFill>
                <a:latin typeface=".VnArial Narrow" panose="020B7200000000000000" pitchFamily="34" charset="0"/>
              </a:rPr>
              <a:t>3</a:t>
            </a:r>
            <a:r>
              <a:rPr lang="en-US" altLang="en-US" sz="3200" b="1" u="sng" dirty="0">
                <a:solidFill>
                  <a:srgbClr val="0070C0"/>
                </a:solidFill>
                <a:latin typeface=".VnArial Narrow" panose="020B7200000000000000" pitchFamily="34" charset="0"/>
              </a:rPr>
              <a:t>:</a:t>
            </a:r>
            <a:r>
              <a:rPr lang="en-US" altLang="en-US" sz="3200" b="1" u="sng" dirty="0">
                <a:solidFill>
                  <a:srgbClr val="006600"/>
                </a:solidFill>
                <a:latin typeface=".VnArial Narrow" panose="020B7200000000000000" pitchFamily="34" charset="0"/>
              </a:rPr>
              <a:t>  </a:t>
            </a:r>
            <a:r>
              <a:rPr lang="vi-VN" altLang="en-US" sz="3200" b="1" u="sng" dirty="0">
                <a:solidFill>
                  <a:srgbClr val="006600"/>
                </a:solidFill>
                <a:latin typeface="+mj-lt"/>
              </a:rPr>
              <a:t>Hình ảnh nào thể hiện cảm xúc buồn</a:t>
            </a:r>
            <a:r>
              <a:rPr lang="en-US" altLang="en-US" sz="3200" b="1" u="sng" dirty="0">
                <a:solidFill>
                  <a:srgbClr val="006600"/>
                </a:solidFill>
                <a:latin typeface="+mj-lt"/>
                <a:cs typeface="Times New Roman" panose="02020603050405020304" pitchFamily="18" charset="0"/>
              </a:rPr>
              <a:t>?</a:t>
            </a:r>
            <a:endParaRPr lang="en-US" altLang="en-US" sz="3200" b="1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8D32167-B458-4122-A150-DD92E8EA2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3221" y="5700224"/>
            <a:ext cx="1770062" cy="65405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3300"/>
                </a:solidFill>
                <a:latin typeface=".VnArial" panose="020B7200000000000000" pitchFamily="34" charset="0"/>
              </a:rPr>
              <a:t>HÕt giê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70877CD-1C09-4385-A8C2-14BBBFC0D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18346" y="5541474"/>
            <a:ext cx="989012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10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FCD6D1A-0EDF-4957-8A58-F55A0AE344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4221" y="5541474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9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D57E40F-C504-4991-A349-C37333DAA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42158" y="5500199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8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8F4123C-84AD-4637-A4FE-0CD6C6EF8B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4221" y="5500199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7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E40EE50-1EAD-40E9-9456-1601B1B4B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4858" y="5541474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6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0EC5675-1F38-4943-8933-D2AA4A0E5D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4858" y="5552586"/>
            <a:ext cx="987425" cy="928688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5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5551D83-3DD0-4866-8DF6-B6E6229B6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4221" y="5520836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4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3F241BC-7BCF-4758-8DE4-49819E112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4858" y="5508136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3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18A2080-BB3C-4408-93B6-AC62D15DB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9621" y="5500199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2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A2C973D-6A35-4809-8A71-4699BA2A92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0096" y="5520836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</a:t>
            </a:r>
          </a:p>
        </p:txBody>
      </p:sp>
      <p:pic>
        <p:nvPicPr>
          <p:cNvPr id="44" name="Picture 8" descr="Smiley, Emoji, Baby, Face, Icon, Emotion, Fun, Happy - Khuôn Mặt Vui Vẻ  Transparent PNG - 720x720 - Free Download on NicePNG">
            <a:extLst>
              <a:ext uri="{FF2B5EF4-FFF2-40B4-BE49-F238E27FC236}">
                <a16:creationId xmlns:a16="http://schemas.microsoft.com/office/drawing/2014/main" id="{16832FA4-80EA-4593-BCEC-AFC4E30B4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454" y="4266021"/>
            <a:ext cx="1426768" cy="1391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8" descr="Tổng Hợp Những Hình Mặt Cười Buồn &amp; Ảnh Đối Mặt Miễn Phí, Mặt Cười &amp; Cảm  Xúc Bộ Sưu Tập Emoji Liên Quan">
            <a:extLst>
              <a:ext uri="{FF2B5EF4-FFF2-40B4-BE49-F238E27FC236}">
                <a16:creationId xmlns:a16="http://schemas.microsoft.com/office/drawing/2014/main" id="{2A25EFE3-4840-4225-9E9D-83C17B025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2234" y="4068711"/>
            <a:ext cx="1459696" cy="122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Trò Chơi Bé Vui Siêu Thị ❤ ChiChi ToysReview TV ❤ Đồ Chơi Trẻ Em Baby Toys  Kids Songs Supermarket - YouTube">
            <a:extLst>
              <a:ext uri="{FF2B5EF4-FFF2-40B4-BE49-F238E27FC236}">
                <a16:creationId xmlns:a16="http://schemas.microsoft.com/office/drawing/2014/main" id="{310D3144-E125-4185-8BFF-B65C939F3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512" y="1357130"/>
            <a:ext cx="4554834" cy="256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Làm thế nào khi trẻ bị đau tăng trưởng? | Vinmec">
            <a:extLst>
              <a:ext uri="{FF2B5EF4-FFF2-40B4-BE49-F238E27FC236}">
                <a16:creationId xmlns:a16="http://schemas.microsoft.com/office/drawing/2014/main" id="{29E4745D-1641-45A9-A6DD-F725AE2DD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288" y="1369660"/>
            <a:ext cx="3710983" cy="2478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3F32AD2-B401-4250-A6F6-4B0A8265E273}"/>
              </a:ext>
            </a:extLst>
          </p:cNvPr>
          <p:cNvSpPr txBox="1"/>
          <p:nvPr/>
        </p:nvSpPr>
        <p:spPr>
          <a:xfrm>
            <a:off x="3011400" y="3951478"/>
            <a:ext cx="1931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+mj-lt"/>
              </a:rPr>
              <a:t>Hình 1</a:t>
            </a:r>
            <a:endParaRPr lang="en-US" sz="28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6908179-63D4-4E53-9EA4-7F186259131E}"/>
              </a:ext>
            </a:extLst>
          </p:cNvPr>
          <p:cNvSpPr txBox="1"/>
          <p:nvPr/>
        </p:nvSpPr>
        <p:spPr>
          <a:xfrm>
            <a:off x="7736631" y="4092188"/>
            <a:ext cx="1931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+mj-lt"/>
              </a:rPr>
              <a:t>Hình 2</a:t>
            </a:r>
            <a:endParaRPr lang="en-US" sz="28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32" name="sai roi cccc">
            <a:hlinkClick r:id="" action="ppaction://media"/>
            <a:extLst>
              <a:ext uri="{FF2B5EF4-FFF2-40B4-BE49-F238E27FC236}">
                <a16:creationId xmlns:a16="http://schemas.microsoft.com/office/drawing/2014/main" id="{7A28EE62-1C9A-4932-9DCC-0921684A4C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828028" y="6070111"/>
            <a:ext cx="406400" cy="406400"/>
          </a:xfrm>
          <a:prstGeom prst="rect">
            <a:avLst/>
          </a:prstGeom>
        </p:spPr>
      </p:pic>
      <p:pic>
        <p:nvPicPr>
          <p:cNvPr id="33" name="dung roi ccccc">
            <a:hlinkClick r:id="" action="ppaction://media"/>
            <a:extLst>
              <a:ext uri="{FF2B5EF4-FFF2-40B4-BE49-F238E27FC236}">
                <a16:creationId xmlns:a16="http://schemas.microsoft.com/office/drawing/2014/main" id="{599627D0-1951-4CF1-9FC1-173621F903B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418793" y="580976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488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0"/>
                            </p:stCondLst>
                            <p:childTnLst>
                              <p:par>
                                <p:cTn id="6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500"/>
                            </p:stCondLst>
                            <p:childTnLst>
                              <p:par>
                                <p:cTn id="66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350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94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2"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5" grpId="0"/>
      <p:bldP spid="19" grpId="0" animBg="1"/>
      <p:bldP spid="19" grpId="1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/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880"/>
            <a:ext cx="12143698" cy="6989106"/>
          </a:xfrm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677334" y="669925"/>
            <a:ext cx="10515600" cy="640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>
              <a:lnSpc>
                <a:spcPct val="120000"/>
              </a:lnSpc>
            </a:pPr>
            <a:r>
              <a:rPr lang="en-US" altLang="en-US" sz="3200" b="1" u="sng" dirty="0" err="1">
                <a:solidFill>
                  <a:srgbClr val="0070C0"/>
                </a:solidFill>
                <a:latin typeface=".VnArial Narrow" panose="020B7200000000000000" pitchFamily="34" charset="0"/>
              </a:rPr>
              <a:t>C©u</a:t>
            </a:r>
            <a:r>
              <a:rPr lang="en-US" altLang="en-US" sz="3200" b="1" u="sng" dirty="0">
                <a:solidFill>
                  <a:srgbClr val="0070C0"/>
                </a:solidFill>
                <a:latin typeface=".VnArial Narrow" panose="020B7200000000000000" pitchFamily="34" charset="0"/>
              </a:rPr>
              <a:t> </a:t>
            </a:r>
            <a:r>
              <a:rPr lang="vi-VN" altLang="en-US" sz="3200" b="1" u="sng" dirty="0">
                <a:solidFill>
                  <a:srgbClr val="0070C0"/>
                </a:solidFill>
                <a:latin typeface=".VnArial Narrow" panose="020B7200000000000000" pitchFamily="34" charset="0"/>
              </a:rPr>
              <a:t>4</a:t>
            </a:r>
            <a:r>
              <a:rPr lang="en-US" altLang="en-US" sz="3200" b="1" u="sng" dirty="0">
                <a:solidFill>
                  <a:srgbClr val="0070C0"/>
                </a:solidFill>
                <a:latin typeface=".VnArial Narrow" panose="020B7200000000000000" pitchFamily="34" charset="0"/>
              </a:rPr>
              <a:t>:</a:t>
            </a:r>
            <a:r>
              <a:rPr lang="en-US" altLang="en-US" sz="3200" b="1" u="sng" dirty="0">
                <a:solidFill>
                  <a:srgbClr val="006600"/>
                </a:solidFill>
                <a:latin typeface=".VnArial Narrow" panose="020B7200000000000000" pitchFamily="34" charset="0"/>
              </a:rPr>
              <a:t>  </a:t>
            </a:r>
            <a:r>
              <a:rPr lang="vi-VN" altLang="en-US" sz="3200" b="1" u="sng" dirty="0">
                <a:solidFill>
                  <a:srgbClr val="006600"/>
                </a:solidFill>
                <a:latin typeface="+mj-lt"/>
              </a:rPr>
              <a:t>Hình ảnh nào thể hiện cảm xúc vui</a:t>
            </a:r>
            <a:r>
              <a:rPr lang="en-US" altLang="en-US" sz="3200" b="1" u="sng" dirty="0">
                <a:solidFill>
                  <a:srgbClr val="006600"/>
                </a:solidFill>
                <a:latin typeface="+mj-lt"/>
                <a:cs typeface="Times New Roman" panose="02020603050405020304" pitchFamily="18" charset="0"/>
              </a:rPr>
              <a:t>?</a:t>
            </a:r>
            <a:endParaRPr lang="en-US" altLang="en-US" sz="3200" b="1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8D32167-B458-4122-A150-DD92E8EA2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3221" y="5700224"/>
            <a:ext cx="1770062" cy="65405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3300"/>
                </a:solidFill>
                <a:latin typeface=".VnArial" panose="020B7200000000000000" pitchFamily="34" charset="0"/>
              </a:rPr>
              <a:t>HÕt giê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70877CD-1C09-4385-A8C2-14BBBFC0D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18346" y="5541474"/>
            <a:ext cx="989012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10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FCD6D1A-0EDF-4957-8A58-F55A0AE344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4221" y="5541474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9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D57E40F-C504-4991-A349-C37333DAA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42158" y="5500199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8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8F4123C-84AD-4637-A4FE-0CD6C6EF8B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4221" y="5500199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7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E40EE50-1EAD-40E9-9456-1601B1B4B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4858" y="5541474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6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0EC5675-1F38-4943-8933-D2AA4A0E5D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4858" y="5552586"/>
            <a:ext cx="987425" cy="928688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5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5551D83-3DD0-4866-8DF6-B6E6229B6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4221" y="5520836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4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3F241BC-7BCF-4758-8DE4-49819E112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4858" y="5508136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3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18A2080-BB3C-4408-93B6-AC62D15DB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9621" y="5500199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2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A2C973D-6A35-4809-8A71-4699BA2A92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0096" y="5520836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</a:t>
            </a:r>
          </a:p>
        </p:txBody>
      </p:sp>
      <p:pic>
        <p:nvPicPr>
          <p:cNvPr id="47" name="Picture 8" descr="Smiley, Emoji, Baby, Face, Icon, Emotion, Fun, Happy - Khuôn Mặt Vui Vẻ  Transparent PNG - 720x720 - Free Download on NicePNG">
            <a:extLst>
              <a:ext uri="{FF2B5EF4-FFF2-40B4-BE49-F238E27FC236}">
                <a16:creationId xmlns:a16="http://schemas.microsoft.com/office/drawing/2014/main" id="{89BE14BA-4A2C-48A6-A80F-3CD4B4E10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726" y="4160617"/>
            <a:ext cx="1426768" cy="1391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Tổng Hợp Những Hình Mặt Cười Buồn &amp; Ảnh Đối Mặt Miễn Phí, Mặt Cười &amp; Cảm  Xúc Bộ Sưu Tập Emoji Liên Quan">
            <a:extLst>
              <a:ext uri="{FF2B5EF4-FFF2-40B4-BE49-F238E27FC236}">
                <a16:creationId xmlns:a16="http://schemas.microsoft.com/office/drawing/2014/main" id="{88A446BB-C148-4B6A-B8F4-D50BAF9A9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5616" y="4189554"/>
            <a:ext cx="1459696" cy="122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23A02904-05D6-4A83-A983-54DCB25345EE}"/>
              </a:ext>
            </a:extLst>
          </p:cNvPr>
          <p:cNvSpPr txBox="1"/>
          <p:nvPr/>
        </p:nvSpPr>
        <p:spPr>
          <a:xfrm>
            <a:off x="3011400" y="3951478"/>
            <a:ext cx="1931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+mj-lt"/>
              </a:rPr>
              <a:t>Hình 1</a:t>
            </a:r>
            <a:endParaRPr lang="en-US" sz="28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3D937A2-ABA0-442B-8F44-829D1583EE09}"/>
              </a:ext>
            </a:extLst>
          </p:cNvPr>
          <p:cNvSpPr txBox="1"/>
          <p:nvPr/>
        </p:nvSpPr>
        <p:spPr>
          <a:xfrm>
            <a:off x="9046260" y="4213088"/>
            <a:ext cx="1931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+mj-lt"/>
              </a:rPr>
              <a:t>Hình 2</a:t>
            </a:r>
            <a:endParaRPr lang="en-US" sz="28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79C475-EEF4-49A6-8CFF-5E3CD8BF6EA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0880" y="1526875"/>
            <a:ext cx="4858933" cy="25483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8A0F67-30D3-4973-8EC5-865E213D2B0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02079" y="1514080"/>
            <a:ext cx="3590855" cy="2609314"/>
          </a:xfrm>
          <a:prstGeom prst="rect">
            <a:avLst/>
          </a:prstGeom>
        </p:spPr>
      </p:pic>
      <p:pic>
        <p:nvPicPr>
          <p:cNvPr id="30" name="sai roi cccc">
            <a:hlinkClick r:id="" action="ppaction://media"/>
            <a:extLst>
              <a:ext uri="{FF2B5EF4-FFF2-40B4-BE49-F238E27FC236}">
                <a16:creationId xmlns:a16="http://schemas.microsoft.com/office/drawing/2014/main" id="{8374DB07-96CD-44AB-8B8B-278F29EE75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6583" y="6005024"/>
            <a:ext cx="406400" cy="406400"/>
          </a:xfrm>
          <a:prstGeom prst="rect">
            <a:avLst/>
          </a:prstGeom>
        </p:spPr>
      </p:pic>
      <p:pic>
        <p:nvPicPr>
          <p:cNvPr id="31" name="dung roi ccccc">
            <a:hlinkClick r:id="" action="ppaction://media"/>
            <a:extLst>
              <a:ext uri="{FF2B5EF4-FFF2-40B4-BE49-F238E27FC236}">
                <a16:creationId xmlns:a16="http://schemas.microsoft.com/office/drawing/2014/main" id="{575B575F-6F92-4B86-A109-850F43C4AF1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27348" y="574467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573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0"/>
                            </p:stCondLst>
                            <p:childTnLst>
                              <p:par>
                                <p:cTn id="5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500"/>
                            </p:stCondLst>
                            <p:childTnLst>
                              <p:par>
                                <p:cTn id="62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350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294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5" grpId="0"/>
      <p:bldP spid="19" grpId="0" animBg="1"/>
      <p:bldP spid="19" grpId="1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49" grpId="0"/>
      <p:bldP spid="5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44C60-758B-4C89-9B64-4940C543E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7EF09-579F-46E5-9284-6153FA4FF8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898E62-7605-4A49-A41A-53DC182C2D73}"/>
              </a:ext>
            </a:extLst>
          </p:cNvPr>
          <p:cNvSpPr/>
          <p:nvPr/>
        </p:nvSpPr>
        <p:spPr>
          <a:xfrm>
            <a:off x="5000155" y="3244623"/>
            <a:ext cx="2191690" cy="368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en-US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Chung </a:t>
            </a:r>
            <a:r>
              <a:rPr lang="en-US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endParaRPr lang="en-US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ình nền mầm non đẹp nhất">
            <a:extLst>
              <a:ext uri="{FF2B5EF4-FFF2-40B4-BE49-F238E27FC236}">
                <a16:creationId xmlns:a16="http://schemas.microsoft.com/office/drawing/2014/main" id="{E6465E53-8B7B-4CDC-B56A-0ABD5BCE1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C86359-5204-48BA-BD95-A3DE55934413}"/>
              </a:ext>
            </a:extLst>
          </p:cNvPr>
          <p:cNvSpPr/>
          <p:nvPr/>
        </p:nvSpPr>
        <p:spPr>
          <a:xfrm>
            <a:off x="1333030" y="2102819"/>
            <a:ext cx="6204199" cy="9215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en-US" sz="5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Chung </a:t>
            </a:r>
            <a:r>
              <a:rPr lang="en-US" sz="5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endParaRPr lang="en-US" sz="5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5862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528F9D2-E525-4E80-836F-AB09673468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3830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C9752F5-62EE-42D8-B031-D40E25206D36}"/>
              </a:ext>
            </a:extLst>
          </p:cNvPr>
          <p:cNvSpPr/>
          <p:nvPr/>
        </p:nvSpPr>
        <p:spPr>
          <a:xfrm>
            <a:off x="-190500" y="838200"/>
            <a:ext cx="118967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Hoạt động 1: Ổn định gây hứng thú</a:t>
            </a:r>
            <a:endParaRPr lang="en-US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nu cuoi xinh">
            <a:hlinkClick r:id="" action="ppaction://media"/>
            <a:extLst>
              <a:ext uri="{FF2B5EF4-FFF2-40B4-BE49-F238E27FC236}">
                <a16:creationId xmlns:a16="http://schemas.microsoft.com/office/drawing/2014/main" id="{20F3BF3A-1CE5-43D4-B506-C30F7EE8CC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4475" y="5578475"/>
            <a:ext cx="1279525" cy="127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047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06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366E3-C762-4519-B995-B4590EE39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d">
            <a:hlinkClick r:id="" action="ppaction://media"/>
            <a:extLst>
              <a:ext uri="{FF2B5EF4-FFF2-40B4-BE49-F238E27FC236}">
                <a16:creationId xmlns:a16="http://schemas.microsoft.com/office/drawing/2014/main" id="{2A085E68-3731-4CB9-A570-E44CE32A0B75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797300"/>
            <a:ext cx="406400" cy="406400"/>
          </a:xfrm>
        </p:spPr>
      </p:pic>
      <p:pic>
        <p:nvPicPr>
          <p:cNvPr id="1026" name="Picture 2" descr="50+ hình nền powerpoint cho trẻ mầm mon đẹp, dễ thương">
            <a:extLst>
              <a:ext uri="{FF2B5EF4-FFF2-40B4-BE49-F238E27FC236}">
                <a16:creationId xmlns:a16="http://schemas.microsoft.com/office/drawing/2014/main" id="{B15DDE97-A527-481A-85FA-09C14DAA1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6675"/>
            <a:ext cx="122097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BC8C4F8-B59E-44CD-8E78-91D8627369FF}"/>
              </a:ext>
            </a:extLst>
          </p:cNvPr>
          <p:cNvSpPr/>
          <p:nvPr/>
        </p:nvSpPr>
        <p:spPr>
          <a:xfrm>
            <a:off x="3339103" y="884238"/>
            <a:ext cx="56284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dirty="0">
                <a:solidFill>
                  <a:srgbClr val="FF0000"/>
                </a:solidFill>
                <a:latin typeface="+mj-lt"/>
              </a:rPr>
              <a:t>Giờ học đã kết thúc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E3B028-181C-457A-A459-E431F129D9B5}"/>
              </a:ext>
            </a:extLst>
          </p:cNvPr>
          <p:cNvSpPr/>
          <p:nvPr/>
        </p:nvSpPr>
        <p:spPr>
          <a:xfrm>
            <a:off x="621583" y="2599035"/>
            <a:ext cx="101296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dirty="0">
                <a:solidFill>
                  <a:srgbClr val="FF0000"/>
                </a:solidFill>
                <a:latin typeface="+mj-lt"/>
              </a:rPr>
              <a:t>Kính chúc các cô vui các cháu khỏe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6" name="Khuôn mặt cười - Beat">
            <a:hlinkClick r:id="" action="ppaction://media"/>
            <a:extLst>
              <a:ext uri="{FF2B5EF4-FFF2-40B4-BE49-F238E27FC236}">
                <a16:creationId xmlns:a16="http://schemas.microsoft.com/office/drawing/2014/main" id="{F0705399-4C12-44D5-8B26-909BA1C4A22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73975" y="388444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418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3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391"/>
                            </p:stCondLst>
                            <p:childTnLst>
                              <p:par>
                                <p:cTn id="1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81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3A81B-F4ED-44A7-9E95-EC4FF0E06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Top 20 hình nền powerpoint mầm non đẹp, dễ thương nhất">
            <a:extLst>
              <a:ext uri="{FF2B5EF4-FFF2-40B4-BE49-F238E27FC236}">
                <a16:creationId xmlns:a16="http://schemas.microsoft.com/office/drawing/2014/main" id="{376E57F8-BC92-4ABA-BDB8-1C20F32D0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5218"/>
            <a:ext cx="12192001" cy="686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FC70703-D5DE-4591-A4EA-9648A6809AF1}"/>
              </a:ext>
            </a:extLst>
          </p:cNvPr>
          <p:cNvSpPr/>
          <p:nvPr/>
        </p:nvSpPr>
        <p:spPr>
          <a:xfrm>
            <a:off x="295275" y="1315279"/>
            <a:ext cx="118967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Hoạt động 2: Bé cùng khám phá cảm xúc của bé( vui, buồn)</a:t>
            </a:r>
            <a:endParaRPr lang="en-US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nhac khong lời">
            <a:hlinkClick r:id="" action="ppaction://media"/>
            <a:extLst>
              <a:ext uri="{FF2B5EF4-FFF2-40B4-BE49-F238E27FC236}">
                <a16:creationId xmlns:a16="http://schemas.microsoft.com/office/drawing/2014/main" id="{A3E2742C-8C7D-4B58-A977-5AD961B573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102" y="5761037"/>
            <a:ext cx="1231900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373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90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opy of k5">
            <a:extLst>
              <a:ext uri="{FF2B5EF4-FFF2-40B4-BE49-F238E27FC236}">
                <a16:creationId xmlns:a16="http://schemas.microsoft.com/office/drawing/2014/main" id="{455F0D23-0CDA-4A03-BF58-245031B69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6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5" descr="Picturechim1">
            <a:extLst>
              <a:ext uri="{FF2B5EF4-FFF2-40B4-BE49-F238E27FC236}">
                <a16:creationId xmlns:a16="http://schemas.microsoft.com/office/drawing/2014/main" id="{A0118751-E42F-4DCD-B109-4CC169FE27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82000" y="457201"/>
            <a:ext cx="1676400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6" descr="butterfly gif">
            <a:extLst>
              <a:ext uri="{FF2B5EF4-FFF2-40B4-BE49-F238E27FC236}">
                <a16:creationId xmlns:a16="http://schemas.microsoft.com/office/drawing/2014/main" id="{B1B42F47-44CA-4841-A51D-F859D10A43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5862">
            <a:off x="3962400" y="4648201"/>
            <a:ext cx="838200" cy="9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7" descr="butterfly gif">
            <a:extLst>
              <a:ext uri="{FF2B5EF4-FFF2-40B4-BE49-F238E27FC236}">
                <a16:creationId xmlns:a16="http://schemas.microsoft.com/office/drawing/2014/main" id="{48CC4B7C-A6A7-46C3-B9EF-88AD879CAB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5862" flipH="1">
            <a:off x="8382000" y="4724401"/>
            <a:ext cx="685800" cy="9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5" descr="Picturechim1">
            <a:extLst>
              <a:ext uri="{FF2B5EF4-FFF2-40B4-BE49-F238E27FC236}">
                <a16:creationId xmlns:a16="http://schemas.microsoft.com/office/drawing/2014/main" id="{9FB40E82-07BE-4C7A-B1BD-48A6FBD46A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914401"/>
            <a:ext cx="990600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905B16C-AE8F-4D70-85DE-4EC1E5694575}"/>
              </a:ext>
            </a:extLst>
          </p:cNvPr>
          <p:cNvSpPr/>
          <p:nvPr/>
        </p:nvSpPr>
        <p:spPr>
          <a:xfrm>
            <a:off x="5102652" y="2642404"/>
            <a:ext cx="2392001" cy="7434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4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Xem video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361DB-134A-40E1-B1B2-7A3B13BA5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vuiiii">
            <a:hlinkClick r:id="" action="ppaction://media"/>
            <a:extLst>
              <a:ext uri="{FF2B5EF4-FFF2-40B4-BE49-F238E27FC236}">
                <a16:creationId xmlns:a16="http://schemas.microsoft.com/office/drawing/2014/main" id="{C8561C08-A226-4BCE-8E13-5DAC4D64E94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2192001" cy="6878805"/>
          </a:xfrm>
        </p:spPr>
      </p:pic>
    </p:spTree>
    <p:extLst>
      <p:ext uri="{BB962C8B-B14F-4D97-AF65-F5344CB8AC3E}">
        <p14:creationId xmlns:p14="http://schemas.microsoft.com/office/powerpoint/2010/main" val="906969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DFEBC-21F9-486B-878D-2E426DFAC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em be cuoi">
            <a:hlinkClick r:id="" action="ppaction://media"/>
            <a:extLst>
              <a:ext uri="{FF2B5EF4-FFF2-40B4-BE49-F238E27FC236}">
                <a16:creationId xmlns:a16="http://schemas.microsoft.com/office/drawing/2014/main" id="{FC9DA318-9FB4-4A16-926D-CCFB9930F12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990724"/>
            <a:ext cx="12705855" cy="10548938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E2E5D45-3BC0-4237-A6E5-C8BF1551DBBA}"/>
              </a:ext>
            </a:extLst>
          </p:cNvPr>
          <p:cNvSpPr/>
          <p:nvPr/>
        </p:nvSpPr>
        <p:spPr>
          <a:xfrm>
            <a:off x="3376364" y="0"/>
            <a:ext cx="374173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6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 bé cười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979774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453"/>
            <a:ext cx="12192000" cy="7016905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24332F6-E1CF-42C4-B901-8E0BE350BA1E}"/>
              </a:ext>
            </a:extLst>
          </p:cNvPr>
          <p:cNvSpPr/>
          <p:nvPr/>
        </p:nvSpPr>
        <p:spPr>
          <a:xfrm>
            <a:off x="1861889" y="1690688"/>
            <a:ext cx="8326318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6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 huống bạn nhỏ buồn </a:t>
            </a:r>
          </a:p>
          <a:p>
            <a:r>
              <a:rPr lang="vi-VN" sz="6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 không được ăn kem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19930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" y="0"/>
            <a:ext cx="12174035" cy="68530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543BF4-1888-4ABD-84A0-92482EFBD615}"/>
              </a:ext>
            </a:extLst>
          </p:cNvPr>
          <p:cNvSpPr txBox="1"/>
          <p:nvPr/>
        </p:nvSpPr>
        <p:spPr>
          <a:xfrm>
            <a:off x="5057776" y="4593067"/>
            <a:ext cx="17335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b="1" dirty="0">
                <a:solidFill>
                  <a:srgbClr val="0070C0"/>
                </a:solidFill>
              </a:rPr>
              <a:t>Vui</a:t>
            </a:r>
            <a:endParaRPr lang="en-US" sz="8000" b="1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469" y="536191"/>
            <a:ext cx="4813993" cy="426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760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14"/>
            <a:ext cx="12174035" cy="68530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543BF4-1888-4ABD-84A0-92482EFBD615}"/>
              </a:ext>
            </a:extLst>
          </p:cNvPr>
          <p:cNvSpPr txBox="1"/>
          <p:nvPr/>
        </p:nvSpPr>
        <p:spPr>
          <a:xfrm>
            <a:off x="4924425" y="4726417"/>
            <a:ext cx="29146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b="1">
                <a:solidFill>
                  <a:srgbClr val="0070C0"/>
                </a:solidFill>
              </a:rPr>
              <a:t>Buồn</a:t>
            </a:r>
            <a:endParaRPr lang="en-US" sz="8000" b="1" dirty="0">
              <a:solidFill>
                <a:srgbClr val="0070C0"/>
              </a:solidFill>
            </a:endParaRPr>
          </a:p>
        </p:txBody>
      </p:sp>
      <p:pic>
        <p:nvPicPr>
          <p:cNvPr id="6146" name="Picture 2" descr="Dưỡng Linh - TÌNH THƯƠNG MẠNH HƠN BÃO TUYẾT (P21)">
            <a:extLst>
              <a:ext uri="{FF2B5EF4-FFF2-40B4-BE49-F238E27FC236}">
                <a16:creationId xmlns:a16="http://schemas.microsoft.com/office/drawing/2014/main" id="{0F64DAB9-4E1A-49B1-9F35-4D373FA6E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9" y="645692"/>
            <a:ext cx="3271837" cy="415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50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846</TotalTime>
  <Words>218</Words>
  <Application>Microsoft Office PowerPoint</Application>
  <PresentationFormat>Widescreen</PresentationFormat>
  <Paragraphs>86</Paragraphs>
  <Slides>20</Slides>
  <Notes>1</Notes>
  <HiddenSlides>0</HiddenSlides>
  <MMClips>14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Times New Roman</vt:lpstr>
      <vt:lpstr>Arial</vt:lpstr>
      <vt:lpstr>Calibri Light</vt:lpstr>
      <vt:lpstr>Calibri</vt:lpstr>
      <vt:lpstr>.VnArial Narrow</vt:lpstr>
      <vt:lpstr>.VnArial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Techsi.vn</cp:lastModifiedBy>
  <cp:revision>152</cp:revision>
  <dcterms:created xsi:type="dcterms:W3CDTF">2022-10-10T03:00:09Z</dcterms:created>
  <dcterms:modified xsi:type="dcterms:W3CDTF">2023-03-13T02:57:52Z</dcterms:modified>
</cp:coreProperties>
</file>