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77" r:id="rId3"/>
    <p:sldId id="297" r:id="rId4"/>
    <p:sldId id="257" r:id="rId5"/>
    <p:sldId id="258" r:id="rId6"/>
    <p:sldId id="256" r:id="rId8"/>
    <p:sldId id="261" r:id="rId9"/>
    <p:sldId id="260" r:id="rId10"/>
    <p:sldId id="293" r:id="rId11"/>
    <p:sldId id="303" r:id="rId12"/>
    <p:sldId id="306" r:id="rId13"/>
    <p:sldId id="307" r:id="rId14"/>
    <p:sldId id="308" r:id="rId15"/>
    <p:sldId id="304" r:id="rId16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FF"/>
    <a:srgbClr val="0000FF"/>
    <a:srgbClr val="FFFF00"/>
    <a:srgbClr val="EFFFFF"/>
    <a:srgbClr val="983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845"/>
    <p:restoredTop sz="94712"/>
  </p:normalViewPr>
  <p:slideViewPr>
    <p:cSldViewPr showGuides="1">
      <p:cViewPr varScale="1">
        <p:scale>
          <a:sx n="69" d="100"/>
          <a:sy n="69" d="100"/>
        </p:scale>
        <p:origin x="148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5F97A4D-C4B0-4198-B7B6-529F0728A4D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en-US" altLang="en-US" dirty="0"/>
          </a:p>
        </p:txBody>
      </p:sp>
      <p:sp>
        <p:nvSpPr>
          <p:cNvPr id="717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6AA332-F6B5-42C4-908C-DCEC7C41DB6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6AA332-F6B5-42C4-908C-DCEC7C41DB6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6AA332-F6B5-42C4-908C-DCEC7C41DB6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6AA332-F6B5-42C4-908C-DCEC7C41DB6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6AA332-F6B5-42C4-908C-DCEC7C41DB6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6AA332-F6B5-42C4-908C-DCEC7C41DB6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6AA332-F6B5-42C4-908C-DCEC7C41DB6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6AA332-F6B5-42C4-908C-DCEC7C41DB6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6AA332-F6B5-42C4-908C-DCEC7C41DB6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6AA332-F6B5-42C4-908C-DCEC7C41DB6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6AA332-F6B5-42C4-908C-DCEC7C41DB6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6AA332-F6B5-42C4-908C-DCEC7C41DB6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7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8.xml"/><Relationship Id="rId4" Type="http://schemas.openxmlformats.org/officeDocument/2006/relationships/image" Target="../media/image12.jpeg"/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9.xml"/><Relationship Id="rId3" Type="http://schemas.openxmlformats.org/officeDocument/2006/relationships/image" Target="../media/image12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2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.xml"/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4.xml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6.xml"/><Relationship Id="rId3" Type="http://schemas.openxmlformats.org/officeDocument/2006/relationships/image" Target="../media/image12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Text Box 4"/>
          <p:cNvSpPr txBox="1"/>
          <p:nvPr/>
        </p:nvSpPr>
        <p:spPr>
          <a:xfrm>
            <a:off x="533400" y="939800"/>
            <a:ext cx="8305800" cy="18780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endParaRPr lang="en-US" altLang="en-US" sz="1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LĨNH VỰC PHÁT TRIỂN NGÔN NGỮ</a:t>
            </a:r>
            <a:endParaRPr lang="en-US" altLang="en-US" b="1" dirty="0">
              <a:latin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</a:rPr>
              <a:t>Truyện: “Đôi bạn nhỏ”</a:t>
            </a:r>
            <a:endParaRPr lang="en-US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3076" name="TextBox 4"/>
          <p:cNvSpPr txBox="1"/>
          <p:nvPr/>
        </p:nvSpPr>
        <p:spPr>
          <a:xfrm>
            <a:off x="3581400" y="2967038"/>
            <a:ext cx="1787525" cy="8302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Lớp: NT D1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7" name="TextBox 5"/>
          <p:cNvSpPr txBox="1"/>
          <p:nvPr/>
        </p:nvSpPr>
        <p:spPr>
          <a:xfrm>
            <a:off x="2286000" y="3429000"/>
            <a:ext cx="5093970" cy="9531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 thực hiện: Nguyễn Thị Loan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8" name="TextBox 6"/>
          <p:cNvSpPr txBox="1"/>
          <p:nvPr/>
        </p:nvSpPr>
        <p:spPr>
          <a:xfrm>
            <a:off x="2578100" y="207963"/>
            <a:ext cx="3987800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 A</a:t>
            </a:r>
            <a:endParaRPr lang="en-US" altLang="en-US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5" descr="nen2"/>
          <p:cNvPicPr>
            <a:picLocks noChangeAspect="1"/>
          </p:cNvPicPr>
          <p:nvPr/>
        </p:nvPicPr>
        <p:blipFill>
          <a:blip r:embed="rId1">
            <a:lum bright="12000" contrast="36000"/>
          </a:blip>
          <a:stretch>
            <a:fillRect/>
          </a:stretch>
        </p:blipFill>
        <p:spPr>
          <a:xfrm>
            <a:off x="-366712" y="-381000"/>
            <a:ext cx="9601200" cy="739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Picture 6" descr="ga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7999" contrast="18000"/>
          </a:blip>
          <a:stretch>
            <a:fillRect/>
          </a:stretch>
        </p:blipFill>
        <p:spPr>
          <a:xfrm>
            <a:off x="-2163762" y="4724400"/>
            <a:ext cx="18288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7" descr="vit2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 contrast="12000"/>
          </a:blip>
          <a:stretch>
            <a:fillRect/>
          </a:stretch>
        </p:blipFill>
        <p:spPr>
          <a:xfrm>
            <a:off x="-3032125" y="2514600"/>
            <a:ext cx="2209800" cy="220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0" name="Text Box 8"/>
          <p:cNvSpPr txBox="1"/>
          <p:nvPr/>
        </p:nvSpPr>
        <p:spPr>
          <a:xfrm>
            <a:off x="3489325" y="6323013"/>
            <a:ext cx="63246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Hai bạn Gà và Vịt rủ nhau đi kiếm ăn</a:t>
            </a:r>
            <a:endParaRPr lang="vi-VN" altLang="en-US" sz="24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8400" y="838200"/>
            <a:ext cx="36576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vịt rủ nhau đi đâu?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80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0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080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413 0.05 L 0.42413 0.0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163 -0.04606 L 0.52864 -0.08611 C 0.54271 -0.09514 0.56371 -0.1 0.58559 -0.1 C 0.61059 -0.1 0.63055 -0.09514 0.64462 -0.08611 L 0.71163 -0.04606 " pathEditMode="relative" rAng="0" ptsTypes="AAAAA">
                                      <p:cBhvr>
                                        <p:cTn id="23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4" descr="nenhet"/>
          <p:cNvPicPr>
            <a:picLocks noChangeAspect="1"/>
          </p:cNvPicPr>
          <p:nvPr/>
        </p:nvPicPr>
        <p:blipFill>
          <a:blip r:embed="rId1">
            <a:lum contrast="12000"/>
          </a:blip>
          <a:stretch>
            <a:fillRect/>
          </a:stretch>
        </p:blipFill>
        <p:spPr>
          <a:xfrm>
            <a:off x="0" y="76200"/>
            <a:ext cx="9144000" cy="7467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5" descr="vit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 contrast="18000"/>
          </a:blip>
          <a:stretch>
            <a:fillRect/>
          </a:stretch>
        </p:blipFill>
        <p:spPr>
          <a:xfrm>
            <a:off x="-2292350" y="4618038"/>
            <a:ext cx="2286000" cy="2090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Picture 6" descr="gaso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78000"/>
          </a:blip>
          <a:stretch>
            <a:fillRect/>
          </a:stretch>
        </p:blipFill>
        <p:spPr>
          <a:xfrm>
            <a:off x="3505200" y="1409700"/>
            <a:ext cx="16764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Picture 7" descr="ca"/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312987" y="-381000"/>
            <a:ext cx="3352800" cy="403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219575" y="4905375"/>
            <a:ext cx="4398963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gì đã xảy ra với g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con?</a:t>
            </a:r>
            <a:endParaRPr lang="en-US" altLang="en-US" sz="24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57663" y="5592763"/>
            <a:ext cx="4521200" cy="5857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kêu cứu thế n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en-US" altLang="en-US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5 0.04838 L 0.12726 0.00833 C 0.1408 -0.0007 0.16111 -0.00556 0.18229 -0.00556 C 0.20643 -0.00556 0.2257 -0.0007 0.23924 0.00833 L 0.30417 0.04838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0" y="-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4" descr="n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6000"/>
          </a:blip>
          <a:stretch>
            <a:fillRect/>
          </a:stretch>
        </p:blipFill>
        <p:spPr>
          <a:xfrm>
            <a:off x="0" y="-381000"/>
            <a:ext cx="9144000" cy="723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5" descr="vitco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 contrast="18000"/>
          </a:blip>
          <a:stretch>
            <a:fillRect/>
          </a:stretch>
        </p:blipFill>
        <p:spPr>
          <a:xfrm>
            <a:off x="4191000" y="1371600"/>
            <a:ext cx="2971800" cy="274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7" descr="ca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-211137"/>
            <a:ext cx="3124200" cy="3944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5" name="Text Box 10"/>
          <p:cNvSpPr txBox="1"/>
          <p:nvPr/>
        </p:nvSpPr>
        <p:spPr>
          <a:xfrm>
            <a:off x="3048000" y="3733800"/>
            <a:ext cx="5943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vi-VN" altLang="en-US" sz="1800" dirty="0"/>
          </a:p>
        </p:txBody>
      </p:sp>
      <p:sp>
        <p:nvSpPr>
          <p:cNvPr id="6155" name="Text Box 11"/>
          <p:cNvSpPr txBox="1"/>
          <p:nvPr/>
        </p:nvSpPr>
        <p:spPr>
          <a:xfrm>
            <a:off x="325438" y="5953125"/>
            <a:ext cx="8839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/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tiếng g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kêu cứu bạn vịt đã l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gì?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/>
      <p:bldP spid="615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4287"/>
            <a:ext cx="9144000" cy="701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TextBox 2"/>
          <p:cNvSpPr txBox="1"/>
          <p:nvPr/>
        </p:nvSpPr>
        <p:spPr>
          <a:xfrm>
            <a:off x="3733800" y="1676400"/>
            <a:ext cx="1993900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 rối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4665" y="2667000"/>
            <a:ext cx="3632726" cy="7078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sz="4000" b="1" kern="120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ĐÔI BẠN NHỎ</a:t>
            </a:r>
            <a:endParaRPr kumimoji="0" lang="en-US" sz="4000" b="1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0066FF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389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806825"/>
            <a:ext cx="2249488" cy="2249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0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937000"/>
            <a:ext cx="2133600" cy="2133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00" y="60325"/>
            <a:ext cx="92043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Text Box 3"/>
          <p:cNvSpPr txBox="1"/>
          <p:nvPr/>
        </p:nvSpPr>
        <p:spPr>
          <a:xfrm>
            <a:off x="533400" y="457200"/>
            <a:ext cx="8001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/>
          </a:p>
        </p:txBody>
      </p:sp>
      <p:sp>
        <p:nvSpPr>
          <p:cNvPr id="4100" name="TextBox 2"/>
          <p:cNvSpPr txBox="1"/>
          <p:nvPr/>
        </p:nvSpPr>
        <p:spPr>
          <a:xfrm>
            <a:off x="3124200" y="1019175"/>
            <a:ext cx="2590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66FF"/>
                </a:solidFill>
              </a:rPr>
              <a:t>Câu truyện :</a:t>
            </a:r>
            <a:endParaRPr lang="en-US" altLang="en-US" sz="2800" b="1" dirty="0">
              <a:solidFill>
                <a:srgbClr val="0066FF"/>
              </a:solidFill>
            </a:endParaRPr>
          </a:p>
        </p:txBody>
      </p:sp>
      <p:sp>
        <p:nvSpPr>
          <p:cNvPr id="4101" name="TextBox 3"/>
          <p:cNvSpPr txBox="1"/>
          <p:nvPr/>
        </p:nvSpPr>
        <p:spPr>
          <a:xfrm>
            <a:off x="2514600" y="1738313"/>
            <a:ext cx="3746500" cy="8302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4800" b="1" dirty="0">
                <a:solidFill>
                  <a:srgbClr val="0066FF"/>
                </a:solidFill>
              </a:rPr>
              <a:t>Đôi bạn nhỏ</a:t>
            </a:r>
            <a:endParaRPr lang="en-US" altLang="en-US" sz="4800" b="1" dirty="0">
              <a:solidFill>
                <a:srgbClr val="0066FF"/>
              </a:solidFill>
            </a:endParaRPr>
          </a:p>
        </p:txBody>
      </p:sp>
      <p:pic>
        <p:nvPicPr>
          <p:cNvPr id="4102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3644900"/>
            <a:ext cx="21336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3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3608388"/>
            <a:ext cx="2249488" cy="22494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5" descr="nen2"/>
          <p:cNvPicPr>
            <a:picLocks noChangeAspect="1"/>
          </p:cNvPicPr>
          <p:nvPr/>
        </p:nvPicPr>
        <p:blipFill>
          <a:blip r:embed="rId1">
            <a:lum bright="12000" contrast="36000"/>
          </a:blip>
          <a:stretch>
            <a:fillRect/>
          </a:stretch>
        </p:blipFill>
        <p:spPr>
          <a:xfrm>
            <a:off x="0" y="-533400"/>
            <a:ext cx="9601200" cy="739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Picture 6" descr="ga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7999" contrast="18000"/>
          </a:blip>
          <a:stretch>
            <a:fillRect/>
          </a:stretch>
        </p:blipFill>
        <p:spPr>
          <a:xfrm>
            <a:off x="1219200" y="3810000"/>
            <a:ext cx="18288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7" descr="vit2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 contrast="12000"/>
          </a:blip>
          <a:stretch>
            <a:fillRect/>
          </a:stretch>
        </p:blipFill>
        <p:spPr>
          <a:xfrm>
            <a:off x="4648200" y="3886200"/>
            <a:ext cx="2209800" cy="220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5" name="Text Box 8"/>
          <p:cNvSpPr txBox="1"/>
          <p:nvPr/>
        </p:nvSpPr>
        <p:spPr>
          <a:xfrm>
            <a:off x="3276600" y="6248400"/>
            <a:ext cx="63246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Hai bạn Gà và Vịt rủ nhau đi kiếm ăn</a:t>
            </a:r>
            <a:endParaRPr lang="vi-VN" altLang="en-US" sz="24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0.14312 C 0.24792 0.13249 0.39583 0.12208 0.51267 0.12393 C 0.62917 0.12625 0.73438 0.14544 0.79861 0.1563 C 0.86285 0.16717 0.87951 0.1822 0.89809 0.18937 C 0.91667 0.19653 0.91302 0.19815 0.90955 0.19977 " pathEditMode="relative" rAng="0" ptsTypes="aaaaA">
                                      <p:cBhvr>
                                        <p:cTn id="14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00" y="18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83 0.08601 C 0.13211 0.06266 0.14548 0.05549 0.16527 0.04994 C 0.18003 0.05179 0.19496 0.05202 0.20972 0.05434 C 0.21406 0.05503 0.21823 0.05711 0.22239 0.0585 C 0.22448 0.05919 0.22882 0.06058 0.22882 0.06081 C 0.23698 0.0659 0.24618 0.0659 0.25399 0.07121 C 0.26371 0.07746 0.27048 0.08046 0.28107 0.08393 C 0.28576 0.08809 0.29062 0.09549 0.29531 0.09873 C 0.30937 0.10821 0.32656 0.10983 0.34149 0.11145 C 0.36267 0.11006 0.3835 0.1096 0.40486 0.10705 C 0.41718 0.10543 0.42343 0.08439 0.43316 0.07746 C 0.45295 0.06428 0.48038 0.06358 0.50173 0.06058 C 0.53159 0.06266 0.56059 0.07145 0.59062 0.07538 C 0.59687 0.07815 0.60764 0.08902 0.61128 0.09017 C 0.62448 0.09457 0.621 0.08994 0.62552 0.09665 " pathEditMode="relative" rAng="0" ptsTypes="ffffffffffffffA">
                                      <p:cBhvr>
                                        <p:cTn id="16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5" descr="nen1"/>
          <p:cNvPicPr>
            <a:picLocks noChangeAspect="1"/>
          </p:cNvPicPr>
          <p:nvPr/>
        </p:nvPicPr>
        <p:blipFill>
          <a:blip r:embed="rId1">
            <a:lum bright="12000" contrast="24000"/>
          </a:blip>
          <a:stretch>
            <a:fillRect/>
          </a:stretch>
        </p:blipFill>
        <p:spPr>
          <a:xfrm>
            <a:off x="-22225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Picture 6" descr="vit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8338" y="1771650"/>
            <a:ext cx="21336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4" name="Picture 8" descr="ga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7999" contrast="18000"/>
          </a:blip>
          <a:stretch>
            <a:fillRect/>
          </a:stretch>
        </p:blipFill>
        <p:spPr>
          <a:xfrm>
            <a:off x="-1806575" y="3468688"/>
            <a:ext cx="1828800" cy="182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6" name="Freeform 10"/>
          <p:cNvSpPr/>
          <p:nvPr/>
        </p:nvSpPr>
        <p:spPr>
          <a:xfrm rot="866659">
            <a:off x="2722563" y="5353050"/>
            <a:ext cx="774700" cy="234950"/>
          </a:xfrm>
          <a:custGeom>
            <a:avLst/>
            <a:gdLst>
              <a:gd name="txL" fmla="*/ 0 w 2448"/>
              <a:gd name="txT" fmla="*/ 0 h 1616"/>
              <a:gd name="txR" fmla="*/ 2448 w 2448"/>
              <a:gd name="txB" fmla="*/ 1616 h 1616"/>
            </a:gdLst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2448" h="1616">
                <a:moveTo>
                  <a:pt x="0" y="824"/>
                </a:moveTo>
                <a:cubicBezTo>
                  <a:pt x="484" y="1220"/>
                  <a:pt x="968" y="1616"/>
                  <a:pt x="1200" y="1496"/>
                </a:cubicBezTo>
                <a:cubicBezTo>
                  <a:pt x="1432" y="1376"/>
                  <a:pt x="1184" y="208"/>
                  <a:pt x="1392" y="104"/>
                </a:cubicBezTo>
                <a:cubicBezTo>
                  <a:pt x="1600" y="0"/>
                  <a:pt x="2024" y="436"/>
                  <a:pt x="2448" y="872"/>
                </a:cubicBezTo>
              </a:path>
            </a:pathLst>
          </a:custGeom>
          <a:solidFill>
            <a:schemeClr val="accent1">
              <a:alpha val="100000"/>
            </a:schemeClr>
          </a:solidFill>
          <a:ln w="76200" cap="flat" cmpd="sng">
            <a:solidFill>
              <a:srgbClr val="98301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6150" name="Text Box 11"/>
          <p:cNvSpPr txBox="1"/>
          <p:nvPr/>
        </p:nvSpPr>
        <p:spPr>
          <a:xfrm>
            <a:off x="2895600" y="5676900"/>
            <a:ext cx="6858000" cy="1046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Vịt thì xuống ao mò ốc,</a:t>
            </a:r>
            <a:endParaRPr lang="en-US" altLang="en-US" sz="20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Còn Gà thì ở trên bãi cỏ bới đất tìm giun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.</a:t>
            </a:r>
            <a:endParaRPr lang="vi-VN" altLang="en-US" sz="28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0741 C -0.00451 0.00579 -0.00989 0.00579 -0.01354 0.00255 C -0.01788 -0.00116 -0.01823 -0.00857 -0.02257 -0.01204 C -0.03646 -0.02361 -0.02882 -0.01644 -0.04514 -0.03357 C -0.05885 -0.04815 -0.0842 -0.05 -0.10121 -0.05301 C -0.12812 -0.04908 -0.15347 -0.0382 -0.18003 -0.03357 C -0.20903 -0.02847 -0.23854 -0.02732 -0.26788 -0.02408 C -0.28889 -0.01852 -0.31198 -0.01759 -0.33316 -0.01435 C -0.35851 -0.01065 -0.38246 0.00255 -0.40746 0.00741 C -0.42691 0.01111 -0.42673 0.00972 -0.45 0.00972 " pathEditMode="relative" rAng="0" ptsTypes="AAAAAAAAAA">
                                      <p:cBhvr>
                                        <p:cTn id="6" dur="3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00" y="-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85 0.13634 C -0.05451 0.11366 -0.05139 0.10949 -0.03264 0.10255 C -0.02378 0.09421 -0.03229 0.10139 -0.0184 0.09398 C -0.00573 0.08727 0.00694 0.07963 0.01979 0.07292 C 0.02517 0.06991 0.03142 0.0706 0.03715 0.06852 C 0.04792 0.06482 0.05868 0.06042 0.06892 0.05579 C 0.07656 0.05232 0.07344 0.05185 0.08021 0.04745 C 0.09063 0.04051 0.10035 0.03519 0.11007 0.02639 C 0.11372 0.02315 0.11875 0.02407 0.12292 0.02222 C 0.1283 0.01991 0.13351 0.01667 0.13872 0.01389 C 0.14601 0.01019 0.16042 0.00764 0.16736 0.00532 C 0.18837 -0.00162 0.20729 -0.00787 0.22917 -0.01157 C 0.24965 -0.00995 0.26788 -0.00463 0.28785 -0.00093 C 0.2967 0.00069 0.30208 0.00046 0.31007 0.00324 C 0.31337 0.0044 0.31962 0.00741 0.31962 0.00764 C 0.32483 0.01389 0.32951 0.0213 0.33403 0.0287 C 0.33524 0.03056 0.33576 0.03333 0.33715 0.03495 C 0.34219 0.04028 0.35156 0.04259 0.35781 0.04537 C 0.36285 0.04051 0.3625 0.04352 0.3625 0.03889 " pathEditMode="relative" rAng="0" ptsTypes="AAAAAAAAAAAAAAAAAAA">
                                      <p:cBhvr>
                                        <p:cTn id="9" dur="3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0" y="-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4" descr="nen2"/>
          <p:cNvPicPr>
            <a:picLocks noChangeAspect="1"/>
          </p:cNvPicPr>
          <p:nvPr/>
        </p:nvPicPr>
        <p:blipFill>
          <a:blip r:embed="rId1">
            <a:lum bright="6000" contrast="12000"/>
          </a:blip>
          <a:stretch>
            <a:fillRect/>
          </a:stretch>
        </p:blipFill>
        <p:spPr>
          <a:xfrm>
            <a:off x="-200025" y="-533400"/>
            <a:ext cx="9601200" cy="769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6" name="Picture 8" descr="gaso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78000"/>
          </a:blip>
          <a:stretch>
            <a:fillRect/>
          </a:stretch>
        </p:blipFill>
        <p:spPr>
          <a:xfrm>
            <a:off x="4114800" y="3252788"/>
            <a:ext cx="2971800" cy="3065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7" name="Picture 9" descr="ca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12000" contrast="12000"/>
          </a:blip>
          <a:stretch>
            <a:fillRect/>
          </a:stretch>
        </p:blipFill>
        <p:spPr>
          <a:xfrm>
            <a:off x="-5029200" y="-1295400"/>
            <a:ext cx="5334000" cy="533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8" name="Picture 10" descr="garun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7999" contrast="84000"/>
          </a:blip>
          <a:stretch>
            <a:fillRect/>
          </a:stretch>
        </p:blipFill>
        <p:spPr>
          <a:xfrm>
            <a:off x="4648200" y="3429000"/>
            <a:ext cx="2209800" cy="220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Text Box 11"/>
          <p:cNvSpPr txBox="1"/>
          <p:nvPr/>
        </p:nvSpPr>
        <p:spPr>
          <a:xfrm>
            <a:off x="-23812" y="5403850"/>
            <a:ext cx="4953000" cy="2124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Bỗng có một con cáo nó xông đến nó đuổi bắt Gà con. Gà con sợ quá kêu chiếp, chiếp… cứu tôi với, cứu tôi với…</a:t>
            </a:r>
            <a:endParaRPr lang="vi-VN" altLang="en-US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vi-VN" altLang="en-US" sz="24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66 0.06875 C 0.09305 0.06597 0.09357 0.0625 0.09583 0.06042 C 0.1118 0.0456 0.10694 0.05278 0.1184 0.04769 C 0.12812 0.04329 0.13854 0.03681 0.14739 0.03079 C 0.15746 0.02384 0.14514 0.02894 0.15573 0.01806 C 0.15833 0.01528 0.16632 0.01296 0.17014 0.01157 C 0.18732 -0.00602 0.20069 -0.0162 0.22395 -0.02222 C 0.29514 -0.02037 0.34809 -0.0169 0.4158 -0.00324 C 0.42413 0.00278 0.43298 0.00278 0.44271 0.00532 C 0.47691 0.02292 0.49843 0.02384 0.53732 0.02639 C 0.54479 0.02824 0.55139 0.03056 0.55833 0.03287 C 0.56041 0.03426 0.56267 0.03542 0.56441 0.03704 C 0.56666 0.03889 0.5684 0.04167 0.57083 0.04329 C 0.57257 0.04444 0.57482 0.04491 0.57691 0.0456 C 0.57899 0.0463 0.58333 0.04769 0.58333 0.04792 " pathEditMode="relative" rAng="0" ptsTypes="AAAAAAAAAAAAAAA">
                                      <p:cBhvr>
                                        <p:cTn id="6" dur="3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00" y="-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46821E-7 C 0.00833 -0.00856 0.01354 -0.01017 0.02569 -0.01272 C 0.04201 -0.02289 0.06163 -0.02659 0.07986 -0.0326 C 0.12795 -0.04832 0.17968 -0.05295 0.23003 -0.0578 C 0.25121 -0.06358 0.25521 -0.0696 0.27396 -0.07792 C 0.2809 -0.08093 0.29461 -0.08763 0.29461 -0.0874 C 0.3217 -0.11561 0.36093 -0.12277 0.39809 -0.13272 C 0.43316 -0.13156 0.46909 -0.12786 0.50416 -0.12786 " pathEditMode="relative" rAng="0" ptsTypes="fffffffA">
                                      <p:cBhvr>
                                        <p:cTn id="18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00" y="-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4" descr="nenhet"/>
          <p:cNvPicPr>
            <a:picLocks noChangeAspect="1"/>
          </p:cNvPicPr>
          <p:nvPr/>
        </p:nvPicPr>
        <p:blipFill>
          <a:blip r:embed="rId1">
            <a:lum contrast="12000"/>
          </a:blip>
          <a:stretch>
            <a:fillRect/>
          </a:stretch>
        </p:blipFill>
        <p:spPr>
          <a:xfrm>
            <a:off x="0" y="-7937"/>
            <a:ext cx="9144000" cy="7467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Picture 7" descr="ca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 rot="-731928">
            <a:off x="-304800" y="-423862"/>
            <a:ext cx="3668713" cy="441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Text Box 8"/>
          <p:cNvSpPr txBox="1"/>
          <p:nvPr/>
        </p:nvSpPr>
        <p:spPr>
          <a:xfrm>
            <a:off x="2855913" y="5562600"/>
            <a:ext cx="6477000" cy="1754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Nghe tiếng bạn Gà kêu cứu vịt bơi thật nhanh vào bờ và gọi: Vít, vít, vít, vịt đây, vịt đây…Gà đến bên vịt và trèo lên lưng vịt</a:t>
            </a:r>
            <a:endParaRPr lang="vi-VN" altLang="en-US" sz="24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vi-VN" altLang="en-US" sz="24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174" name="Picture 6" descr="gaso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78000"/>
          </a:blip>
          <a:stretch>
            <a:fillRect/>
          </a:stretch>
        </p:blipFill>
        <p:spPr>
          <a:xfrm>
            <a:off x="3200400" y="1295400"/>
            <a:ext cx="16764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5" descr="vit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 contrast="18000"/>
          </a:blip>
          <a:stretch>
            <a:fillRect/>
          </a:stretch>
        </p:blipFill>
        <p:spPr>
          <a:xfrm>
            <a:off x="0" y="4767263"/>
            <a:ext cx="2286000" cy="2090737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7 0.05602 C -0.05365 0.04167 -0.04167 0.03056 -0.02639 0.02222 C 0.00868 0.02431 0.03836 0.02523 0.07396 0.02222 C 0.09757 0.02292 0.12083 0.02292 0.14444 0.02431 C 0.1585 0.025 0.1743 0.03195 0.18836 0.03495 C 0.19531 0.03866 0.20104 0.03982 0.2085 0.0412 C 0.21701 0.04607 0.22604 0.04931 0.23489 0.05185 C 0.23975 0.05949 0.25086 0.06435 0.25764 0.06458 C 0.28732 0.06597 0.31718 0.06597 0.34687 0.06667 C 0.3559 0.06783 0.36666 0.06806 0.37569 0.07292 C 0.37812 0.07431 0.38333 0.07732 0.38333 0.07755 " pathEditMode="relative" rAng="0" ptsTypes="ffffffffffA">
                                      <p:cBhvr>
                                        <p:cTn id="6" dur="3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54 0.04097 C -0.03611 0.03657 -0.0132 0.02893 0.01337 0.01967 C 0.0375 0.0118 0.05885 0.00787 0.08212 -0.00833 C 0.0934 -0.00718 0.12864 -0.00486 0.14305 -0.00093 C 0.14878 0.00069 0.15451 0.00833 0.16041 0.00949 C 0.17048 0.01134 0.18055 0.0118 0.1908 0.01296 C 0.19409 0.01412 0.19791 0.01551 0.20139 0.01643 C 0.21267 0.01898 0.23576 0.02361 0.23576 0.02407 C 0.26666 0.01852 0.27413 0.02176 0.29791 0.00949 C 0.30156 0.00741 0.30521 0.00509 0.30868 0.00255 C 0.31475 -0.00208 0.32708 -0.01158 0.32708 -0.01134 C 0.3625 -0.01065 0.39774 -0.01065 0.43316 -0.00833 C 0.43975 -0.00787 0.44618 0.00023 0.45278 0.00255 C 0.4651 0.00717 0.47448 0.00741 0.48732 0.00949 C 0.50069 0.01829 0.49444 0.01319 0.5059 0.02361 C 0.50746 0.02523 0.50833 0.0287 0.50989 0.03055 C 0.51111 0.03194 0.5125 0.03287 0.51389 0.03403 C 0.51736 0.04005 0.51996 0.04444 0.52448 0.04444 " pathEditMode="relative" rAng="0" ptsTypes="fffffffffffffffffA">
                                      <p:cBhvr>
                                        <p:cTn id="9" dur="3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00" y="-25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C 0.02448 -0.00139 0.04948 -0.00162 0.07431 -0.0037 C 0.09271 -0.00509 0.10417 -0.01551 0.12118 -0.01921 C 0.12292 -0.02083 0.12413 -0.02314 0.12691 -0.02453 C 0.13177 -0.02708 0.14323 -0.03125 0.14323 -0.03101 C 0.15 -0.03773 0.15851 -0.04282 0.16545 -0.04884 C 0.17309 -0.05555 0.17292 -0.05949 0.18455 -0.06412 C 0.18559 -0.06597 0.18611 -0.06782 0.18733 -0.06944 C 0.18872 -0.07129 0.19149 -0.07291 0.19271 -0.07476 C 0.19427 -0.07685 0.19323 -0.07963 0.19549 -0.08148 C 0.19722 -0.08333 0.20122 -0.08379 0.20399 -0.08495 C 0.20712 -0.0912 0.20868 -0.09652 0.21458 -0.10231 C 0.21719 -0.10694 0.22135 -0.11134 0.22309 -0.11597 C 0.22587 -0.12268 0.22656 -0.13009 0.22865 -0.1368 C 0.23038 -0.15046 0.2316 -0.16342 0.23681 -0.17662 C 0.23958 -0.19143 0.24028 -0.21319 0.2533 -0.22523 C 0.25417 -0.2287 0.25451 -0.23217 0.2559 -0.23564 C 0.25729 -0.23819 0.26076 -0.24004 0.26163 -0.24259 C 0.26319 -0.24606 0.2625 -0.24976 0.26441 -0.25301 C 0.26684 -0.25671 0.27535 -0.26319 0.27535 -0.26296 C 0.27639 -0.26527 0.27656 -0.26805 0.2783 -0.27014 C 0.28142 -0.27384 0.28924 -0.28055 0.28924 -0.28032 C 0.29288 -0.28912 0.30069 -0.29629 0.30573 -0.30486 C 0.3099 -0.3118 0.30677 -0.31296 0.31389 -0.32037 C 0.31823 -0.32453 0.3316 -0.32963 0.33628 -0.3324 C 0.33854 -0.33402 0.33906 -0.33657 0.34149 -0.33773 C 0.34653 -0.34027 0.3533 -0.34097 0.35833 -0.34282 C 0.36788 -0.35162 0.38455 -0.35393 0.39948 -0.35833 C 0.48698 -0.35625 0.57517 -0.35532 0.66128 -0.36713 C 0.67622 -0.37176 0.70017 -0.38078 0.71667 -0.37592 " pathEditMode="relative" rAng="0" ptsTypes="fffffffffffffffffffffffffffffA">
                                      <p:cBhvr>
                                        <p:cTn id="11" dur="3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00" y="-1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666 -1.11111E-6 L 0.3901 0.100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0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4" descr="n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6000"/>
          </a:blip>
          <a:stretch>
            <a:fillRect/>
          </a:stretch>
        </p:blipFill>
        <p:spPr>
          <a:xfrm>
            <a:off x="0" y="-381000"/>
            <a:ext cx="9144000" cy="723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5" descr="vitco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 contrast="18000"/>
          </a:blip>
          <a:stretch>
            <a:fillRect/>
          </a:stretch>
        </p:blipFill>
        <p:spPr>
          <a:xfrm>
            <a:off x="4191000" y="1371600"/>
            <a:ext cx="2971800" cy="274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Picture 7" descr="ca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-211137"/>
            <a:ext cx="3124200" cy="3944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5" name="Text Box 10"/>
          <p:cNvSpPr txBox="1"/>
          <p:nvPr/>
        </p:nvSpPr>
        <p:spPr>
          <a:xfrm>
            <a:off x="3048000" y="3733800"/>
            <a:ext cx="5943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vi-VN" altLang="en-US" sz="1800" dirty="0"/>
          </a:p>
        </p:txBody>
      </p:sp>
      <p:sp>
        <p:nvSpPr>
          <p:cNvPr id="10246" name="Text Box 11"/>
          <p:cNvSpPr txBox="1"/>
          <p:nvPr/>
        </p:nvSpPr>
        <p:spPr>
          <a:xfrm>
            <a:off x="3810000" y="5305425"/>
            <a:ext cx="8839200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Vịt cõng bạn Gà trên lưng rồi bơi ra xa.</a:t>
            </a:r>
            <a:endParaRPr lang="en-US" altLang="en-US" sz="20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Con cáo không bắt được gà con, nó đành bỏ đi.</a:t>
            </a:r>
            <a:endParaRPr lang="en-US" altLang="en-US" sz="20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Hai bạn Gà và Vịt vui sướng hát: Là lá la la, </a:t>
            </a:r>
            <a:endParaRPr lang="en-US" altLang="en-US" sz="20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Ta đã bơi ra xa, ê con Cáo già, ê con Cáo ác.</a:t>
            </a:r>
            <a:endParaRPr lang="vi-VN" altLang="en-US" sz="20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C -0.00608 0.00856 -0.00885 0.01203 -0.01875 0.01458 C -0.02656 0.0206 -0.03351 0.025 -0.04288 0.02754 C -0.05556 0.03634 -0.04167 0.02778 -0.06146 0.03379 C -0.07413 0.03796 -0.07951 0.04236 -0.09392 0.04467 C -0.11684 0.06134 -0.15278 0.06366 -0.17899 0.06805 C -0.2033 0.07176 -0.22396 0.08379 -0.24809 0.08703 C -0.25226 0.08842 -0.25677 0.08958 -0.26059 0.09143 C -0.26476 0.09375 -0.26788 0.09815 -0.27257 0.09977 C -0.2783 0.10208 -0.28472 0.10139 -0.2908 0.10208 C -0.29687 0.10856 -0.30087 0.1118 -0.3092 0.11458 C -0.31111 0.11828 -0.31233 0.12222 -0.31528 0.12523 C -0.32066 0.13102 -0.32899 0.13356 -0.33351 0.14004 C -0.34236 0.15208 -0.34948 0.16504 -0.35573 0.17824 C -0.36111 0.20162 -0.35365 0.17384 -0.36198 0.19328 C -0.36806 0.20717 -0.37205 0.22106 -0.38021 0.23379 C -0.38611 0.2618 -0.39462 0.28889 -0.40035 0.31713 C -0.39948 0.33889 -0.40417 0.37708 -0.38628 0.3956 C -0.3849 0.39838 -0.38472 0.40231 -0.38212 0.40416 C -0.37882 0.40694 -0.36997 0.40833 -0.36997 0.40856 C -0.36181 0.41435 -0.35885 0.41111 -0.35573 0.42129 C -0.35729 0.42546 -0.35729 0.43055 -0.3599 0.43403 C -0.36267 0.43773 -0.38281 0.44537 -0.38628 0.44653 C -0.3901 0.44815 -0.40035 0.45046 -0.40035 0.45555 " pathEditMode="relative" rAng="0" ptsTypes="fffffffffffffffffffffffA">
                                      <p:cBhvr>
                                        <p:cTn id="6" dur="5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00" y="2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17 -0.0007 C 0.12709 -0.00324 0.16754 -0.00786 0.21389 -0.01318 C 0.25643 -0.01804 0.29427 -0.02035 0.3349 -0.02983 C 0.35469 -0.02913 0.41667 -0.02775 0.44219 -0.02544 C 0.45209 -0.02451 0.46216 -0.02012 0.4724 -0.01942 C 0.49011 -0.01827 0.50816 -0.01804 0.52587 -0.01734 C 0.53177 -0.01665 0.53837 -0.01572 0.54445 -0.01526 C 0.56424 -0.01364 0.60504 -0.01087 0.60504 -0.01064 C 0.6592 -0.01387 0.67223 -0.01203 0.71424 -0.01942 C 0.72066 -0.02058 0.72709 -0.02174 0.73299 -0.02335 C 0.74375 -0.02613 0.76545 -0.03168 0.76545 -0.03145 C 0.82743 -0.03122 0.88959 -0.03122 0.95157 -0.02983 C 0.96337 -0.0296 0.97483 -0.02474 0.98646 -0.02335 C 1.00799 -0.02081 1.02466 -0.02058 1.04705 -0.01942 C 1.07032 -0.01411 1.05938 -0.01711 1.07969 -0.01087 C 1.0823 -0.00994 1.08403 -0.00809 1.08664 -0.00694 C 1.08872 -0.00601 1.09132 -0.00555 1.09375 -0.00486 C 1.09966 -0.00116 1.10434 0.00139 1.11216 0.00139 " pathEditMode="relative" rAng="0" ptsTypes="fffffffffffffffffA">
                                      <p:cBhvr>
                                        <p:cTn id="9" dur="3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00" y="-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Text Box 2"/>
          <p:cNvSpPr txBox="1"/>
          <p:nvPr/>
        </p:nvSpPr>
        <p:spPr>
          <a:xfrm>
            <a:off x="2057400" y="609600"/>
            <a:ext cx="60960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4400" b="1" dirty="0">
              <a:solidFill>
                <a:srgbClr val="0000CC"/>
              </a:solidFill>
              <a:ea typeface="Arial" panose="020B0604020202020204" pitchFamily="34" charset="0"/>
            </a:endParaRPr>
          </a:p>
        </p:txBody>
      </p:sp>
      <p:sp>
        <p:nvSpPr>
          <p:cNvPr id="11267" name="Line 3"/>
          <p:cNvSpPr/>
          <p:nvPr/>
        </p:nvSpPr>
        <p:spPr>
          <a:xfrm flipV="1">
            <a:off x="3886200" y="20574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68" name="Line 4"/>
          <p:cNvSpPr/>
          <p:nvPr/>
        </p:nvSpPr>
        <p:spPr>
          <a:xfrm flipV="1">
            <a:off x="3962400" y="1828800"/>
            <a:ext cx="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11269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806132" y="2312710"/>
            <a:ext cx="3531736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sz="5400" b="1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+mn-cs"/>
              </a:rPr>
              <a:t>Đàm</a:t>
            </a:r>
            <a:r>
              <a:rPr kumimoji="0" lang="en-US" sz="5400" b="1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5400" b="1" kern="1200" cap="none" spc="0" normalizeH="0" baseline="0" noProof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+mn-cs"/>
              </a:rPr>
              <a:t>thoại</a:t>
            </a:r>
            <a:endParaRPr kumimoji="0" lang="en-US" sz="5400" b="1" kern="1200" cap="none" spc="0" normalizeH="0" baseline="0" noProof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0000FF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sz="5400" b="1" kern="1200" cap="none" spc="0" normalizeH="0" baseline="0" noProof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+mn-cs"/>
              </a:rPr>
              <a:t>Trích</a:t>
            </a:r>
            <a:r>
              <a:rPr kumimoji="0" lang="en-US" sz="5400" b="1" kern="1200" cap="none" spc="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5400" b="1" kern="1200" cap="none" spc="0" normalizeH="0" baseline="0" noProof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+mn-cs"/>
              </a:rPr>
              <a:t>dẫn</a:t>
            </a:r>
            <a:endParaRPr kumimoji="0" lang="en-US" sz="5400" kern="1200" cap="none" spc="0" normalizeH="0" baseline="0" noProof="0" dirty="0">
              <a:solidFill>
                <a:srgbClr val="0000FF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7299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0" y="5200650"/>
            <a:ext cx="1676400" cy="167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066800" y="762000"/>
            <a:ext cx="762952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câu chuyện có những nhân vật n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en-US" altLang="en-US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t="7841" r="21568" b="23529"/>
          <a:stretch>
            <a:fillRect/>
          </a:stretch>
        </p:blipFill>
        <p:spPr>
          <a:xfrm>
            <a:off x="-2895600" y="3048000"/>
            <a:ext cx="2895600" cy="2533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3600" y="3797300"/>
            <a:ext cx="909638" cy="1301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charRg st="0" end="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12222 L -0.73334 0.0134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00" y="-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C 0.00347 0.06296 0.01458 0.1081 0.02569 0.1081 C 0.0368 0.1081 0.04652 0.06296 0.04982 3.33333E-6 C 0.05451 0.06296 0.06406 0.1081 0.07534 0.1081 C 0.08645 0.1081 0.09618 0.06296 0.0993 3.33333E-6 C 0.10416 0.06296 0.11371 0.1081 0.12482 0.1081 C 0.13611 0.1081 0.14722 0.06296 0.15017 3.33333E-6 C 0.15347 0.06296 0.16319 0.1081 0.17586 0.1081 C 0.18541 0.1081 0.19652 0.06296 0.2 3.33333E-6 C 0.2033 0.06296 0.21441 0.1081 0.22534 0.1081 C 0.23646 0.1081 0.24635 0.06296 0.24965 3.33333E-6 C 0.25434 0.06296 0.26389 0.1081 0.27517 0.1081 C 0.28611 0.1081 0.29583 0.06296 0.30052 3.33333E-6 C 0.30364 0.06296 0.31354 0.1081 0.32465 0.1081 C 0.33593 0.1081 0.34705 0.06296 0.35 3.33333E-6 C 0.3533 0.06296 0.36319 0.1081 0.37604 0.1081 C 0.38715 0.1081 0.39652 0.06296 0.4 3.33333E-6 " pathEditMode="relative" rAng="0" ptsTypes="AAAAAAAAAAAAAAA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035 0.15602 L -0.49965 0.1055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00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PPSNARRATION" val="16,2042547676,C:\Documents and Settings\Administrator\Desktop\fai nop\doibannho\Media.ppcx"/>
</p:tagLst>
</file>

<file path=ppt/tags/tag2.xml><?xml version="1.0" encoding="utf-8"?>
<p:tagLst xmlns:p="http://schemas.openxmlformats.org/presentationml/2006/main">
  <p:tag name="PPSNARRATION" val="3,2042547676,C:\Documents and Settings\Administrator\Desktop\fai nop\doibannho\Media.ppcx"/>
</p:tagLst>
</file>

<file path=ppt/tags/tag3.xml><?xml version="1.0" encoding="utf-8"?>
<p:tagLst xmlns:p="http://schemas.openxmlformats.org/presentationml/2006/main">
  <p:tag name="PPSNARRATION" val="4,2042547676,C:\Documents and Settings\Administrator\Desktop\fai nop\doibannho\Media.ppcx"/>
</p:tagLst>
</file>

<file path=ppt/tags/tag4.xml><?xml version="1.0" encoding="utf-8"?>
<p:tagLst xmlns:p="http://schemas.openxmlformats.org/presentationml/2006/main">
  <p:tag name="PPSNARRATION" val="5,2042547676,C:\Documents and Settings\Administrator\Desktop\fai nop\doibannho\Media.ppcx"/>
</p:tagLst>
</file>

<file path=ppt/tags/tag5.xml><?xml version="1.0" encoding="utf-8"?>
<p:tagLst xmlns:p="http://schemas.openxmlformats.org/presentationml/2006/main">
  <p:tag name="PPSNARRATION" val="6,2042547676,C:\Documents and Settings\Administrator\Desktop\fai nop\doibannho\Media.ppcx"/>
</p:tagLst>
</file>

<file path=ppt/tags/tag6.xml><?xml version="1.0" encoding="utf-8"?>
<p:tagLst xmlns:p="http://schemas.openxmlformats.org/presentationml/2006/main">
  <p:tag name="PPSNARRATION" val="7,2042547676,C:\Documents and Settings\Administrator\Desktop\fai nop\doibannho\Media.ppcx"/>
</p:tagLst>
</file>

<file path=ppt/tags/tag7.xml><?xml version="1.0" encoding="utf-8"?>
<p:tagLst xmlns:p="http://schemas.openxmlformats.org/presentationml/2006/main">
  <p:tag name="PPSNARRATION" val="3,2042547676,C:\Documents and Settings\Administrator\Desktop\fai nop\doibannho\Media.ppcx"/>
</p:tagLst>
</file>

<file path=ppt/tags/tag8.xml><?xml version="1.0" encoding="utf-8"?>
<p:tagLst xmlns:p="http://schemas.openxmlformats.org/presentationml/2006/main">
  <p:tag name="PPSNARRATION" val="6,2042547676,C:\Documents and Settings\Administrator\Desktop\fai nop\doibannho\Media.ppcx"/>
</p:tagLst>
</file>

<file path=ppt/tags/tag9.xml><?xml version="1.0" encoding="utf-8"?>
<p:tagLst xmlns:p="http://schemas.openxmlformats.org/presentationml/2006/main">
  <p:tag name="PPSNARRATION" val="7,2042547676,C:\Documents and Settings\Administrator\Desktop\fai nop\doibannho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888</Words>
  <Application>WPS Presentation</Application>
  <PresentationFormat>On-screen Show (4:3)</PresentationFormat>
  <Paragraphs>48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SimSun</vt:lpstr>
      <vt:lpstr>Wingdings</vt:lpstr>
      <vt:lpstr>Times New Roman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Thái Nguyên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NMT</cp:lastModifiedBy>
  <cp:revision>2</cp:revision>
  <dcterms:created xsi:type="dcterms:W3CDTF">2011-10-12T02:55:21Z</dcterms:created>
  <dcterms:modified xsi:type="dcterms:W3CDTF">2023-12-25T04:43:01Z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4297E40BFF194411B8B60F3C1145CA0F_12</vt:lpwstr>
  </property>
  <property fmtid="{D5CDD505-2E9C-101B-9397-08002B2CF9AE}" pid="3" name="KSOProductBuildVer">
    <vt:lpwstr>1033-12.2.0.13359</vt:lpwstr>
  </property>
</Properties>
</file>