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4" r:id="rId5"/>
    <p:sldId id="262" r:id="rId6"/>
    <p:sldId id="265" r:id="rId7"/>
    <p:sldId id="260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185"/>
    <a:srgbClr val="846BA5"/>
    <a:srgbClr val="B2A2C7"/>
    <a:srgbClr val="A8C7CC"/>
    <a:srgbClr val="B3A2C5"/>
    <a:srgbClr val="CBC1DA"/>
    <a:srgbClr val="B8B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2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6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0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1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3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5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6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6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4ACC-502D-4C42-AE27-178F46192FE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4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6"/>
          <p:cNvSpPr txBox="1"/>
          <p:nvPr/>
        </p:nvSpPr>
        <p:spPr>
          <a:xfrm>
            <a:off x="4435915" y="491517"/>
            <a:ext cx="3235759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Long Biên A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67202" y="1551595"/>
            <a:ext cx="72650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</a:t>
            </a:r>
            <a:r>
              <a:rPr lang="en-US" sz="4400" b="1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 NHẬN THỨC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67809" y="3365552"/>
            <a:ext cx="92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800" b="1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800" b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800" b="1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Vai trò của cây xanh đối với đời sống con người</a:t>
            </a:r>
            <a:endParaRPr lang="en-US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67800" y="3935306"/>
            <a:ext cx="4371988" cy="12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 smtClean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Hải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Yến</a:t>
            </a:r>
            <a:endParaRPr lang="en-US" sz="2400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54799" y="6013086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2023 - 2024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791184" y="2431044"/>
            <a:ext cx="6353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Khám phá khoa học</a:t>
            </a:r>
            <a:endParaRPr lang="en-US" sz="3600" b="1" dirty="0">
              <a:ln w="0"/>
              <a:solidFill>
                <a:srgbClr val="846BA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7040" y="245996"/>
            <a:ext cx="6621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effectLst/>
                <a:latin typeface="milk tea Med" pitchFamily="2" charset="-34"/>
                <a:cs typeface="milk tea Med" pitchFamily="2" charset="-34"/>
              </a:rPr>
              <a:t>Vai trò của cây xanh với đời sống con người</a:t>
            </a:r>
            <a:endParaRPr lang="en-US" sz="4800" b="1" dirty="0">
              <a:solidFill>
                <a:srgbClr val="8F77AD"/>
              </a:solidFill>
              <a:effectLst/>
              <a:latin typeface="milk tea Med" pitchFamily="2" charset="-34"/>
              <a:cs typeface="milk tea Med" pitchFamily="2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9968" y="2241628"/>
            <a:ext cx="3835073" cy="3504971"/>
            <a:chOff x="617608" y="2353695"/>
            <a:chExt cx="3368842" cy="3080084"/>
          </a:xfrm>
        </p:grpSpPr>
        <p:sp>
          <p:nvSpPr>
            <p:cNvPr id="7" name="Rectangle 6"/>
            <p:cNvSpPr/>
            <p:nvPr/>
          </p:nvSpPr>
          <p:spPr>
            <a:xfrm>
              <a:off x="617608" y="2353695"/>
              <a:ext cx="3368842" cy="308008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529" l="132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970" y="2498558"/>
              <a:ext cx="3098119" cy="279035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585049" y="1815655"/>
            <a:ext cx="3368842" cy="2076615"/>
            <a:chOff x="4488797" y="1815655"/>
            <a:chExt cx="3368842" cy="2076615"/>
          </a:xfrm>
        </p:grpSpPr>
        <p:sp>
          <p:nvSpPr>
            <p:cNvPr id="9" name="Rectangle 8"/>
            <p:cNvSpPr/>
            <p:nvPr/>
          </p:nvSpPr>
          <p:spPr>
            <a:xfrm>
              <a:off x="4488797" y="1815655"/>
              <a:ext cx="3368842" cy="207661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Trồng và bảo vệ cây xanh - Giải pháp giảm thiểu ô nhiễm môi trường không  khí ở Việt Na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378" y="1928807"/>
              <a:ext cx="2935705" cy="1800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8178481" y="2853962"/>
            <a:ext cx="3368842" cy="2076615"/>
            <a:chOff x="8178481" y="2853962"/>
            <a:chExt cx="3368842" cy="2076615"/>
          </a:xfrm>
        </p:grpSpPr>
        <p:sp>
          <p:nvSpPr>
            <p:cNvPr id="11" name="Rectangle 10"/>
            <p:cNvSpPr/>
            <p:nvPr/>
          </p:nvSpPr>
          <p:spPr>
            <a:xfrm>
              <a:off x="8178481" y="2853962"/>
              <a:ext cx="3368842" cy="207661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Trồng cây ngay gần cửa và đại kỵ phong thuỷ trước cửa nhà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4111" y="2991777"/>
              <a:ext cx="2917582" cy="1800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596061" y="4184913"/>
            <a:ext cx="3368842" cy="2076615"/>
            <a:chOff x="4499809" y="4184913"/>
            <a:chExt cx="3368842" cy="2076615"/>
          </a:xfrm>
        </p:grpSpPr>
        <p:sp>
          <p:nvSpPr>
            <p:cNvPr id="14" name="Rectangle 13"/>
            <p:cNvSpPr/>
            <p:nvPr/>
          </p:nvSpPr>
          <p:spPr>
            <a:xfrm>
              <a:off x="4499809" y="4184913"/>
              <a:ext cx="3368842" cy="207661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Cây xanh kết nối tâm hồn người Hà Nội (Bài 1) | VOV2.V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982" y="4346440"/>
              <a:ext cx="3008495" cy="177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91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7040" y="245996"/>
            <a:ext cx="6621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effectLst/>
                <a:latin typeface="milk tea Med" pitchFamily="2" charset="-34"/>
                <a:cs typeface="milk tea Med" pitchFamily="2" charset="-34"/>
              </a:rPr>
              <a:t>Vai trò của cây xanh với đời sống con người</a:t>
            </a:r>
            <a:endParaRPr lang="en-US" sz="4800" b="1" dirty="0">
              <a:solidFill>
                <a:srgbClr val="8F77AD"/>
              </a:solidFill>
              <a:effectLst/>
              <a:latin typeface="milk tea Med" pitchFamily="2" charset="-34"/>
              <a:cs typeface="milk tea Med" pitchFamily="2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79396" y="1815656"/>
            <a:ext cx="4108361" cy="2215166"/>
            <a:chOff x="3940935" y="2665927"/>
            <a:chExt cx="4108361" cy="2215166"/>
          </a:xfrm>
        </p:grpSpPr>
        <p:pic>
          <p:nvPicPr>
            <p:cNvPr id="1026" name="Picture 2" descr="https://8486d3381d.vws.vegacdn.vn/UploadFolderNew/SGDLongBien/2023/Image/mnlongbiena/2023_6/mnlba-2_21062023.jpg?w=9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328" y="2743199"/>
              <a:ext cx="3816814" cy="20734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940935" y="2665927"/>
              <a:ext cx="4108361" cy="2215166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AutoShape 4" descr="Cây Xoài: Hình ảnh, đặc điểm và cách trồng ra nhiều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05441" y="1815656"/>
            <a:ext cx="2677777" cy="2371860"/>
            <a:chOff x="605441" y="1815656"/>
            <a:chExt cx="2677777" cy="2371860"/>
          </a:xfrm>
        </p:grpSpPr>
        <p:sp>
          <p:nvSpPr>
            <p:cNvPr id="16" name="Rounded Rectangle 15"/>
            <p:cNvSpPr/>
            <p:nvPr/>
          </p:nvSpPr>
          <p:spPr>
            <a:xfrm>
              <a:off x="605441" y="1815656"/>
              <a:ext cx="2677777" cy="2371860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435" y="1894545"/>
              <a:ext cx="2524968" cy="181645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1457165" y="3789887"/>
              <a:ext cx="993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675185"/>
                  </a:solidFill>
                </a:rPr>
                <a:t>Cây Xoài</a:t>
              </a:r>
              <a:endParaRPr lang="en-US" b="1">
                <a:solidFill>
                  <a:srgbClr val="675185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46652" y="4261027"/>
            <a:ext cx="2677777" cy="2371860"/>
            <a:chOff x="2846652" y="4261027"/>
            <a:chExt cx="2677777" cy="2371860"/>
          </a:xfrm>
        </p:grpSpPr>
        <p:sp>
          <p:nvSpPr>
            <p:cNvPr id="23" name="Rounded Rectangle 22"/>
            <p:cNvSpPr/>
            <p:nvPr/>
          </p:nvSpPr>
          <p:spPr>
            <a:xfrm>
              <a:off x="2846652" y="4261027"/>
              <a:ext cx="2677777" cy="2371860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Kỹ thuật trồng và chăm sóc cây bưởi Diễn ra sai quả, năng suất ca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287" y="4334538"/>
              <a:ext cx="2514505" cy="18218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646897" y="6201908"/>
              <a:ext cx="1058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675185"/>
                  </a:solidFill>
                </a:rPr>
                <a:t>Cây Bưởi</a:t>
              </a:r>
              <a:endParaRPr lang="en-US" b="1">
                <a:solidFill>
                  <a:srgbClr val="675185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08635" y="4261027"/>
            <a:ext cx="2677777" cy="2371860"/>
            <a:chOff x="6308635" y="4261027"/>
            <a:chExt cx="2677777" cy="2371860"/>
          </a:xfrm>
        </p:grpSpPr>
        <p:sp>
          <p:nvSpPr>
            <p:cNvPr id="22" name="Rounded Rectangle 21"/>
            <p:cNvSpPr/>
            <p:nvPr/>
          </p:nvSpPr>
          <p:spPr>
            <a:xfrm>
              <a:off x="6308635" y="4261027"/>
              <a:ext cx="2677777" cy="2371860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0720" y="6156369"/>
              <a:ext cx="943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675185"/>
                  </a:solidFill>
                </a:rPr>
                <a:t>Cây Khế</a:t>
              </a:r>
              <a:endParaRPr lang="en-US" b="1">
                <a:solidFill>
                  <a:srgbClr val="675185"/>
                </a:solidFill>
              </a:endParaRPr>
            </a:p>
          </p:txBody>
        </p:sp>
        <p:pic>
          <p:nvPicPr>
            <p:cNvPr id="1034" name="Picture 10" descr="Bài thuốc từ cây khế giúp thanh nhiệt, giải độ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808" y="4347631"/>
              <a:ext cx="2467428" cy="18087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8617236" y="1815656"/>
            <a:ext cx="2677777" cy="2371860"/>
            <a:chOff x="8617236" y="1815656"/>
            <a:chExt cx="2677777" cy="2371860"/>
          </a:xfrm>
        </p:grpSpPr>
        <p:sp>
          <p:nvSpPr>
            <p:cNvPr id="24" name="Rounded Rectangle 23"/>
            <p:cNvSpPr/>
            <p:nvPr/>
          </p:nvSpPr>
          <p:spPr>
            <a:xfrm>
              <a:off x="8617236" y="1815656"/>
              <a:ext cx="2677777" cy="2371860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330531" y="3789887"/>
              <a:ext cx="1436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675185"/>
                  </a:solidFill>
                </a:rPr>
                <a:t>Cây Hoa Giấy</a:t>
              </a:r>
              <a:endParaRPr lang="en-US" b="1">
                <a:solidFill>
                  <a:srgbClr val="675185"/>
                </a:solidFill>
              </a:endParaRPr>
            </a:p>
          </p:txBody>
        </p:sp>
        <p:pic>
          <p:nvPicPr>
            <p:cNvPr id="1036" name="Picture 12" descr="Phát sốt với cây hoa giấy khổng lồ hút khách du lịch ở Lý Sơ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9706" y="1891855"/>
              <a:ext cx="2467428" cy="18218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62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ồng nhiều cây xanh có phải là giải pháp tuyệt vời nhất để chống trái đất  ấm lên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7" y="340468"/>
            <a:ext cx="2593975" cy="2564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5 Bước Chăm Sóc Cây Xanh, Sân Vườn Luôn Xanh Tư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81" y="2021304"/>
            <a:ext cx="2809272" cy="2764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24" y="6132728"/>
            <a:ext cx="351740" cy="565843"/>
          </a:xfrm>
          <a:prstGeom prst="rect">
            <a:avLst/>
          </a:prstGeom>
        </p:spPr>
      </p:pic>
      <p:pic>
        <p:nvPicPr>
          <p:cNvPr id="7" name="รูปภาพ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51" y="6132728"/>
            <a:ext cx="351740" cy="565843"/>
          </a:xfrm>
          <a:prstGeom prst="rect">
            <a:avLst/>
          </a:prstGeom>
        </p:spPr>
      </p:pic>
      <p:pic>
        <p:nvPicPr>
          <p:cNvPr id="8" name="รูปภาพ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69" y="6132728"/>
            <a:ext cx="351740" cy="56584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43248" y="1171073"/>
            <a:ext cx="4193232" cy="1143885"/>
            <a:chOff x="3543248" y="1171073"/>
            <a:chExt cx="4193232" cy="1143885"/>
          </a:xfrm>
        </p:grpSpPr>
        <p:grpSp>
          <p:nvGrpSpPr>
            <p:cNvPr id="13" name="กลุ่ม 96"/>
            <p:cNvGrpSpPr/>
            <p:nvPr/>
          </p:nvGrpSpPr>
          <p:grpSpPr>
            <a:xfrm>
              <a:off x="3543248" y="1171073"/>
              <a:ext cx="4193232" cy="1143885"/>
              <a:chOff x="2884840" y="2413561"/>
              <a:chExt cx="4304831" cy="705004"/>
            </a:xfrm>
            <a:effectLst/>
          </p:grpSpPr>
          <p:sp>
            <p:nvSpPr>
              <p:cNvPr id="14" name="สี่เหลี่ยมผืนผ้า 97"/>
              <p:cNvSpPr/>
              <p:nvPr/>
            </p:nvSpPr>
            <p:spPr>
              <a:xfrm>
                <a:off x="2952059" y="2472535"/>
                <a:ext cx="4237612" cy="646030"/>
              </a:xfrm>
              <a:prstGeom prst="rect">
                <a:avLst/>
              </a:prstGeom>
              <a:pattFill prst="wdDnDiag">
                <a:fgClr>
                  <a:srgbClr val="E8C6D2"/>
                </a:fgClr>
                <a:bgClr>
                  <a:schemeClr val="bg1"/>
                </a:bgClr>
              </a:pattFill>
              <a:ln w="28575">
                <a:solidFill>
                  <a:srgbClr val="DFB3C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สี่เหลี่ยมผืนผ้า 98"/>
              <p:cNvSpPr/>
              <p:nvPr/>
            </p:nvSpPr>
            <p:spPr>
              <a:xfrm>
                <a:off x="2884840" y="2413561"/>
                <a:ext cx="4237612" cy="6460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36B8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5F0D86-2642-499F-8BD0-2284D610DB6F}"/>
                </a:ext>
              </a:extLst>
            </p:cNvPr>
            <p:cNvSpPr txBox="1"/>
            <p:nvPr/>
          </p:nvSpPr>
          <p:spPr>
            <a:xfrm>
              <a:off x="3682419" y="1478746"/>
              <a:ext cx="39885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en-US" sz="2400" smtClean="0">
                  <a:solidFill>
                    <a:srgbClr val="C36B8A"/>
                  </a:solidFill>
                  <a:latin typeface="can_NongAor" pitchFamily="2" charset="0"/>
                  <a:cs typeface="can_NongAor" pitchFamily="2" charset="0"/>
                </a:rPr>
                <a:t>Trồng nhều cây xanh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36949" y="2995979"/>
            <a:ext cx="4193232" cy="1143885"/>
            <a:chOff x="4465669" y="2809562"/>
            <a:chExt cx="4193232" cy="1143885"/>
          </a:xfrm>
        </p:grpSpPr>
        <p:grpSp>
          <p:nvGrpSpPr>
            <p:cNvPr id="22" name="กลุ่ม 96"/>
            <p:cNvGrpSpPr/>
            <p:nvPr/>
          </p:nvGrpSpPr>
          <p:grpSpPr>
            <a:xfrm>
              <a:off x="4465669" y="2809562"/>
              <a:ext cx="4193232" cy="1143885"/>
              <a:chOff x="2884840" y="2413561"/>
              <a:chExt cx="4304831" cy="705004"/>
            </a:xfrm>
            <a:effectLst/>
          </p:grpSpPr>
          <p:sp>
            <p:nvSpPr>
              <p:cNvPr id="23" name="สี่เหลี่ยมผืนผ้า 97"/>
              <p:cNvSpPr/>
              <p:nvPr/>
            </p:nvSpPr>
            <p:spPr>
              <a:xfrm>
                <a:off x="2952059" y="2472535"/>
                <a:ext cx="4237612" cy="646030"/>
              </a:xfrm>
              <a:prstGeom prst="rect">
                <a:avLst/>
              </a:prstGeom>
              <a:pattFill prst="wdDnDiag">
                <a:fgClr>
                  <a:srgbClr val="E8C6D2"/>
                </a:fgClr>
                <a:bgClr>
                  <a:schemeClr val="bg1"/>
                </a:bgClr>
              </a:pattFill>
              <a:ln w="28575">
                <a:solidFill>
                  <a:srgbClr val="DFB3C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ผืนผ้า 98"/>
              <p:cNvSpPr/>
              <p:nvPr/>
            </p:nvSpPr>
            <p:spPr>
              <a:xfrm>
                <a:off x="2884840" y="2413561"/>
                <a:ext cx="4237612" cy="6460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36B8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5F0D86-2642-499F-8BD0-2284D610DB6F}"/>
                </a:ext>
              </a:extLst>
            </p:cNvPr>
            <p:cNvSpPr txBox="1"/>
            <p:nvPr/>
          </p:nvSpPr>
          <p:spPr>
            <a:xfrm>
              <a:off x="4604840" y="2905249"/>
              <a:ext cx="37370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en-US" sz="2400" smtClean="0">
                  <a:solidFill>
                    <a:srgbClr val="C36B8A"/>
                  </a:solidFill>
                  <a:latin typeface="can_NongAor" pitchFamily="2" charset="0"/>
                  <a:cs typeface="can_NongAor" pitchFamily="2" charset="0"/>
                </a:rPr>
                <a:t>Tưới nước, bón phân, tỉa cành</a:t>
              </a:r>
              <a:endParaRPr lang="en-US" sz="2400" dirty="0">
                <a:solidFill>
                  <a:srgbClr val="C36B8A"/>
                </a:solidFill>
                <a:latin typeface="can_NongAor" pitchFamily="2" charset="0"/>
                <a:cs typeface="can_NongAor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48353" y="4785602"/>
            <a:ext cx="4193232" cy="1143885"/>
            <a:chOff x="4465669" y="2809562"/>
            <a:chExt cx="4193232" cy="1143885"/>
          </a:xfrm>
        </p:grpSpPr>
        <p:grpSp>
          <p:nvGrpSpPr>
            <p:cNvPr id="29" name="กลุ่ม 96"/>
            <p:cNvGrpSpPr/>
            <p:nvPr/>
          </p:nvGrpSpPr>
          <p:grpSpPr>
            <a:xfrm>
              <a:off x="4465669" y="2809562"/>
              <a:ext cx="4193232" cy="1143885"/>
              <a:chOff x="2884840" y="2413561"/>
              <a:chExt cx="4304831" cy="705004"/>
            </a:xfrm>
            <a:effectLst/>
          </p:grpSpPr>
          <p:sp>
            <p:nvSpPr>
              <p:cNvPr id="31" name="สี่เหลี่ยมผืนผ้า 97"/>
              <p:cNvSpPr/>
              <p:nvPr/>
            </p:nvSpPr>
            <p:spPr>
              <a:xfrm>
                <a:off x="2952059" y="2472535"/>
                <a:ext cx="4237612" cy="646030"/>
              </a:xfrm>
              <a:prstGeom prst="rect">
                <a:avLst/>
              </a:prstGeom>
              <a:pattFill prst="wdDnDiag">
                <a:fgClr>
                  <a:srgbClr val="E8C6D2"/>
                </a:fgClr>
                <a:bgClr>
                  <a:schemeClr val="bg1"/>
                </a:bgClr>
              </a:pattFill>
              <a:ln w="28575">
                <a:solidFill>
                  <a:srgbClr val="DFB3C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" name="สี่เหลี่ยมผืนผ้า 98"/>
              <p:cNvSpPr/>
              <p:nvPr/>
            </p:nvSpPr>
            <p:spPr>
              <a:xfrm>
                <a:off x="2884840" y="2413561"/>
                <a:ext cx="4237612" cy="6460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36B8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5F0D86-2642-499F-8BD0-2284D610DB6F}"/>
                </a:ext>
              </a:extLst>
            </p:cNvPr>
            <p:cNvSpPr txBox="1"/>
            <p:nvPr/>
          </p:nvSpPr>
          <p:spPr>
            <a:xfrm>
              <a:off x="4667579" y="3102828"/>
              <a:ext cx="37370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en-US" sz="2400" smtClean="0">
                  <a:solidFill>
                    <a:srgbClr val="C36B8A"/>
                  </a:solidFill>
                  <a:latin typeface="can_NongAor" pitchFamily="2" charset="0"/>
                  <a:cs typeface="can_NongAor" pitchFamily="2" charset="0"/>
                </a:rPr>
                <a:t>Không ngắt cành, hái hoa</a:t>
              </a:r>
              <a:endParaRPr lang="en-US" sz="2400" dirty="0">
                <a:solidFill>
                  <a:srgbClr val="C36B8A"/>
                </a:solidFill>
                <a:latin typeface="can_NongAor" pitchFamily="2" charset="0"/>
                <a:cs typeface="can_NongAor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76400" y="4044177"/>
            <a:ext cx="2823947" cy="2640764"/>
            <a:chOff x="976400" y="4044177"/>
            <a:chExt cx="2823947" cy="2640764"/>
          </a:xfrm>
        </p:grpSpPr>
        <p:pic>
          <p:nvPicPr>
            <p:cNvPr id="4102" name="Picture 6" descr="Quan sát tranh, nói về việc làm trong tranh bằng cách điền vào c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400" y="4044177"/>
              <a:ext cx="2823947" cy="26407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1573733" y="4881289"/>
              <a:ext cx="1579343" cy="125143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573733" y="4881291"/>
              <a:ext cx="1720548" cy="125143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26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5566" y="2251259"/>
            <a:ext cx="75799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115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  <p:pic>
        <p:nvPicPr>
          <p:cNvPr id="5" name="y2mate.com -  Karaoke HD  Quả  Âm Nhạc Lớp 1  CD Chuẩn Bộ Giáo Dụ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33811" y="5915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3789" y="2437582"/>
            <a:ext cx="8999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8F77AD"/>
                </a:solidFill>
                <a:latin typeface="milk tea Med" pitchFamily="2" charset="-34"/>
                <a:cs typeface="milk tea Med" pitchFamily="2" charset="-34"/>
              </a:rPr>
              <a:t>Kết thúc bài học</a:t>
            </a:r>
            <a:endParaRPr lang="en-US" sz="8800" b="1" dirty="0">
              <a:solidFill>
                <a:srgbClr val="8F77AD"/>
              </a:solidFill>
              <a:effectLst/>
              <a:latin typeface="milk tea Med" pitchFamily="2" charset="-34"/>
              <a:cs typeface="milk tea Med" pitchFamily="2" charset="-34"/>
            </a:endParaRPr>
          </a:p>
        </p:txBody>
      </p:sp>
      <p:pic>
        <p:nvPicPr>
          <p:cNvPr id="2" name="y2mate.com - Em Yêu Cây Xanh  Em Rất Thích Trồng Nhiều Cây Xanh Official Full H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38610" y="5995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50" t="20907" r="8658" b="10255"/>
          <a:stretch/>
        </p:blipFill>
        <p:spPr>
          <a:xfrm>
            <a:off x="2511380" y="1300765"/>
            <a:ext cx="8963696" cy="503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71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110</Words>
  <Application>Microsoft Office PowerPoint</Application>
  <PresentationFormat>Widescreen</PresentationFormat>
  <Paragraphs>19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can_NongAor</vt:lpstr>
      <vt:lpstr>Cordia New</vt:lpstr>
      <vt:lpstr>Merriweather</vt:lpstr>
      <vt:lpstr>milk tea Med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NMT</cp:lastModifiedBy>
  <cp:revision>15</cp:revision>
  <dcterms:created xsi:type="dcterms:W3CDTF">2024-01-15T05:32:03Z</dcterms:created>
  <dcterms:modified xsi:type="dcterms:W3CDTF">2024-01-16T08:06:16Z</dcterms:modified>
</cp:coreProperties>
</file>