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304" r:id="rId5"/>
    <p:sldId id="306" r:id="rId6"/>
    <p:sldId id="283" r:id="rId7"/>
    <p:sldId id="284" r:id="rId8"/>
    <p:sldId id="293" r:id="rId9"/>
    <p:sldId id="289" r:id="rId10"/>
    <p:sldId id="278" r:id="rId11"/>
    <p:sldId id="290" r:id="rId12"/>
    <p:sldId id="305" r:id="rId13"/>
    <p:sldId id="286" r:id="rId14"/>
    <p:sldId id="295" r:id="rId15"/>
    <p:sldId id="270" r:id="rId16"/>
    <p:sldId id="272" r:id="rId17"/>
    <p:sldId id="301" r:id="rId18"/>
    <p:sldId id="302" r:id="rId19"/>
    <p:sldId id="297" r:id="rId20"/>
    <p:sldId id="298" r:id="rId21"/>
    <p:sldId id="299" r:id="rId22"/>
    <p:sldId id="296" r:id="rId23"/>
    <p:sldId id="268" r:id="rId24"/>
    <p:sldId id="307" r:id="rId25"/>
    <p:sldId id="300" r:id="rId26"/>
    <p:sldId id="274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howGuides="1">
      <p:cViewPr>
        <p:scale>
          <a:sx n="86" d="100"/>
          <a:sy n="86" d="100"/>
        </p:scale>
        <p:origin x="114" y="462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file:///C:\Users\Admin\Downloads\&#272;&#224;n%20G&#224;%20Con%20-%20Ca%20Nh&#7841;c%20Vui%20Nh&#7897;n.mp4" TargetMode="External"/><Relationship Id="rId1" Type="http://schemas.microsoft.com/office/2007/relationships/media" Target="file:///C:\Users\Admin\Downloads\&#272;&#224;n%20G&#224;%20Con%20-%20Ca%20Nh&#7841;c%20Vui%20Nh&#7897;n.mp4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75815" y="2209800"/>
            <a:ext cx="7228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  <a:endParaRPr kumimoji="0" lang="en-US" sz="4400" b="1" kern="1200" cap="none" spc="0" normalizeH="0" baseline="0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ĐÀN GÀ CON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41775" y="4267200"/>
            <a:ext cx="4035425" cy="9156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– 4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688" y="1481138"/>
            <a:ext cx="6778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</a:t>
            </a:r>
            <a:r>
              <a:rPr lang="en-US" altLang="en-US" sz="1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6688" y="5794375"/>
            <a:ext cx="65944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Text Box 13"/>
          <p:cNvSpPr txBox="1"/>
          <p:nvPr/>
        </p:nvSpPr>
        <p:spPr>
          <a:xfrm>
            <a:off x="2286000" y="5562600"/>
            <a:ext cx="5029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Lòng trắng lòng đỏ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Thành mỏ thành chân</a:t>
            </a:r>
          </a:p>
        </p:txBody>
      </p:sp>
      <p:sp>
        <p:nvSpPr>
          <p:cNvPr id="15374" name="Text Box 14"/>
          <p:cNvSpPr txBox="1"/>
          <p:nvPr/>
        </p:nvSpPr>
        <p:spPr>
          <a:xfrm>
            <a:off x="6629400" y="5576888"/>
            <a:ext cx="36576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mỏ tí hon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chân bé xíu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24581" name="Picture 19" descr="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"/>
            <a:ext cx="4427538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Lông vàng mát dịu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Mắt đen sáng ngời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Ơi chú gà ơi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25604" name="Picture 5" descr="th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7200"/>
            <a:ext cx="3070225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766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05200"/>
            <a:ext cx="134302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505200"/>
            <a:ext cx="218122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thoại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6628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/>
          <p:cNvSpPr/>
          <p:nvPr/>
        </p:nvSpPr>
        <p:spPr>
          <a:xfrm>
            <a:off x="3429000" y="4343400"/>
            <a:ext cx="6324600" cy="2286000"/>
          </a:xfrm>
          <a:prstGeom prst="wedgeEllipseCallout">
            <a:avLst>
              <a:gd name="adj1" fmla="val -46333"/>
              <a:gd name="adj2" fmla="val 587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Cô vừa đọc cho các con nghe bài thơ gì?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AutoShape 7"/>
          <p:cNvSpPr/>
          <p:nvPr/>
        </p:nvSpPr>
        <p:spPr>
          <a:xfrm>
            <a:off x="1524000" y="0"/>
            <a:ext cx="4800600" cy="2057400"/>
          </a:xfrm>
          <a:prstGeom prst="wedgeEllipseCallout">
            <a:avLst>
              <a:gd name="adj1" fmla="val -42690"/>
              <a:gd name="adj2" fmla="val 54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Bài thơ nói về con gì?</a:t>
            </a:r>
            <a:endParaRPr lang="vi-VN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Trong bài thơ nhắc đến bao nhiêu quả trứng?</a:t>
            </a: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4267200" y="0"/>
            <a:ext cx="6400800" cy="2286000"/>
          </a:xfrm>
          <a:prstGeom prst="wedgeEllipseCallout">
            <a:avLst>
              <a:gd name="adj1" fmla="val 48213"/>
              <a:gd name="adj2" fmla="val 654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Cái mỏ và cái chân của chú gà con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4325"/>
            <a:ext cx="8458200" cy="617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AutoShape 5"/>
          <p:cNvSpPr/>
          <p:nvPr/>
        </p:nvSpPr>
        <p:spPr>
          <a:xfrm>
            <a:off x="2057400" y="3733800"/>
            <a:ext cx="6400800" cy="2286000"/>
          </a:xfrm>
          <a:prstGeom prst="wedgeEllipseCallout">
            <a:avLst>
              <a:gd name="adj1" fmla="val -50694"/>
              <a:gd name="adj2" fmla="val 6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Chú có bộ lông như thế nào, mắt chú ra sao?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AutoShape 5"/>
          <p:cNvSpPr/>
          <p:nvPr/>
        </p:nvSpPr>
        <p:spPr>
          <a:xfrm>
            <a:off x="1905000" y="4267200"/>
            <a:ext cx="6400800" cy="2209800"/>
          </a:xfrm>
          <a:prstGeom prst="wedgeEllipseCallout">
            <a:avLst>
              <a:gd name="adj1" fmla="val -47444"/>
              <a:gd name="adj2" fmla="val 606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Tình cảm của bé với chú gà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06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000" y="755650"/>
            <a:ext cx="5915025" cy="9937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– YÊU CẦU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70163"/>
            <a:ext cx="9563100" cy="34671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.Kiến thức: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bài thơ “Đàn gà con”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hiểu nội dung bài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Nhớ được các tình tiết trong bài thơ như: 10 quả trứng, mẹ gà ấp ủ…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2.Kỹ năng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kỹ năng đọc thơ diễn cảm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tính tự tin khi lên đọc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3.Thái độ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trò chơi.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Giáo dục trẻ yêu quí chăm sóc con vật nuôi trong gia đình</a:t>
            </a:r>
          </a:p>
          <a:p>
            <a:pPr marL="0" indent="0" eaLnBrk="1" hangingPunct="1">
              <a:lnSpc>
                <a:spcPct val="70000"/>
              </a:lnSpc>
            </a:pPr>
            <a:endParaRPr sz="7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thơ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19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34820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4923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2057400" y="1752600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Các 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PINGKI00128289.jpg"/>
          <p:cNvPicPr>
            <a:picLocks noChangeAspect="1"/>
          </p:cNvPicPr>
          <p:nvPr/>
        </p:nvPicPr>
        <p:blipFill>
          <a:blip r:embed="rId5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7892" name="TextBox 1"/>
          <p:cNvSpPr txBox="1"/>
          <p:nvPr/>
        </p:nvSpPr>
        <p:spPr>
          <a:xfrm>
            <a:off x="3365500" y="195263"/>
            <a:ext cx="5461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Cô và trẻ hát bài hát: Đàn gà con</a:t>
            </a: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89013"/>
            <a:ext cx="7543800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WordArt 5"/>
          <p:cNvSpPr>
            <a:spLocks noTextEdit="1"/>
          </p:cNvSpPr>
          <p:nvPr/>
        </p:nvSpPr>
        <p:spPr>
          <a:xfrm>
            <a:off x="3048000" y="838200"/>
            <a:ext cx="7010400" cy="472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459038"/>
            <a:ext cx="8124825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cô: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Tranh minh họa nội dung bài thơ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Char char="-"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Giáo án powerpoin. 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trẻ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Trang phục gọn gàng, trẻ ngồi theo hình chữ U</a:t>
            </a:r>
            <a:endParaRPr lang="vi-VN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213" y="1143000"/>
            <a:ext cx="248016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/>
          <p:cNvGrpSpPr/>
          <p:nvPr/>
        </p:nvGrpSpPr>
        <p:grpSpPr>
          <a:xfrm>
            <a:off x="0" y="-39687"/>
            <a:ext cx="12192000" cy="6897687"/>
            <a:chOff x="0" y="-19"/>
            <a:chExt cx="5926" cy="4377"/>
          </a:xfrm>
        </p:grpSpPr>
        <p:pic>
          <p:nvPicPr>
            <p:cNvPr id="18437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TextBox 1"/>
          <p:cNvSpPr txBox="1"/>
          <p:nvPr/>
        </p:nvSpPr>
        <p:spPr>
          <a:xfrm>
            <a:off x="3746500" y="1219200"/>
            <a:ext cx="440915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>
              <a:lnSpc>
                <a:spcPct val="100000"/>
              </a:lnSpc>
              <a:spcBef>
                <a:spcPct val="0"/>
              </a:spcBef>
              <a:buFontTx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sp>
        <p:nvSpPr>
          <p:cNvPr id="18436" name="TextBox 2"/>
          <p:cNvSpPr txBox="1"/>
          <p:nvPr/>
        </p:nvSpPr>
        <p:spPr>
          <a:xfrm>
            <a:off x="1498600" y="2809875"/>
            <a:ext cx="8842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</a:rPr>
              <a:t>Cô cho trẻ xem ảnh đàn gà con và trò chuyện.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đọc mẫu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483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0484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89916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60960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21508" name="Picture 17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5400"/>
            <a:ext cx="15144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8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28098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2004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50800"/>
            <a:ext cx="8724900" cy="598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Mười chú gà con</a:t>
            </a:r>
            <a:br>
              <a:rPr lang="en-US" altLang="en-US" sz="4000" dirty="0">
                <a:solidFill>
                  <a:srgbClr val="0000FF"/>
                </a:solidFill>
              </a:rPr>
            </a:br>
            <a:r>
              <a:rPr lang="en-US" altLang="en-US" sz="4000" dirty="0">
                <a:solidFill>
                  <a:srgbClr val="0000FF"/>
                </a:solidFill>
              </a:rPr>
              <a:t>Hôm nay ra đủ</a:t>
            </a:r>
          </a:p>
        </p:txBody>
      </p:sp>
      <p:grpSp>
        <p:nvGrpSpPr>
          <p:cNvPr id="23555" name="Group 13"/>
          <p:cNvGrpSpPr/>
          <p:nvPr/>
        </p:nvGrpSpPr>
        <p:grpSpPr>
          <a:xfrm>
            <a:off x="1524000" y="0"/>
            <a:ext cx="9144000" cy="5715000"/>
            <a:chOff x="0" y="0"/>
            <a:chExt cx="5760" cy="3600"/>
          </a:xfrm>
        </p:grpSpPr>
        <p:pic>
          <p:nvPicPr>
            <p:cNvPr id="23566" name="Picture 6" descr="n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7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2256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8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045384">
              <a:off x="3984" y="1680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Picture 9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1248" y="1872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10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1823" y="1296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11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2784" y="1392"/>
              <a:ext cx="787" cy="4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12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3438" y="835"/>
              <a:ext cx="547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24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052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5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3" y="33528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6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286000"/>
            <a:ext cx="1601788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7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9113" y="2590800"/>
            <a:ext cx="15382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28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38400" y="2819400"/>
            <a:ext cx="15382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9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4139" flipH="1">
            <a:off x="2743200" y="12573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0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0668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31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638" y="685800"/>
            <a:ext cx="12239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32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955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33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9">
            <a:off x="7426325" y="12192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471</Words>
  <Application>Microsoft Office PowerPoint</Application>
  <PresentationFormat>Widescreen</PresentationFormat>
  <Paragraphs>65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1_Default Design</vt:lpstr>
      <vt:lpstr>Office Theme</vt:lpstr>
      <vt:lpstr>Default Design</vt:lpstr>
      <vt:lpstr>PowerPoint Presentation</vt:lpstr>
      <vt:lpstr>     I.MỤC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29</cp:revision>
  <dcterms:created xsi:type="dcterms:W3CDTF">2009-12-29T15:23:02Z</dcterms:created>
  <dcterms:modified xsi:type="dcterms:W3CDTF">2023-12-14T14:22:13Z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