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4E0F4-EC38-4C41-9E09-355364E92FC5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762000" y="2927371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 ÁN: LÀM QUEN VĂN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561" y="3475715"/>
            <a:ext cx="7764439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Lứa tuổi 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3- 4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vi-VN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 viên: </a:t>
            </a:r>
            <a:r>
              <a:rPr lang="en-US" sz="2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: 20- 25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458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vi-V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vi-V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LONG BIÊN A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B346029-2DE2-4DD1-8292-E02BBB0BCA6D}"/>
              </a:ext>
            </a:extLst>
          </p:cNvPr>
          <p:cNvCxnSpPr/>
          <p:nvPr/>
        </p:nvCxnSpPr>
        <p:spPr>
          <a:xfrm>
            <a:off x="3505200" y="1393686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401999"/>
            <a:ext cx="1676400" cy="16218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600200"/>
            <a:ext cx="5562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solidFill>
                  <a:srgbClr val="7030A0"/>
                </a:solidFill>
                <a:latin typeface="+mj-lt"/>
              </a:rPr>
              <a:t>3. Kết thúc</a:t>
            </a:r>
            <a:endParaRPr lang="vi-VN" sz="3200" dirty="0">
              <a:solidFill>
                <a:srgbClr val="7030A0"/>
              </a:solidFill>
              <a:latin typeface="+mj-lt"/>
            </a:endParaRPr>
          </a:p>
          <a:p>
            <a:r>
              <a:rPr lang="vi-VN" sz="3200" b="1" dirty="0">
                <a:solidFill>
                  <a:srgbClr val="7030A0"/>
                </a:solidFill>
                <a:latin typeface="+mj-lt"/>
              </a:rPr>
              <a:t> </a:t>
            </a:r>
            <a:r>
              <a:rPr lang="vi-VN" sz="3200" dirty="0">
                <a:solidFill>
                  <a:srgbClr val="7030A0"/>
                </a:solidFill>
                <a:latin typeface="+mj-lt"/>
              </a:rPr>
              <a:t>Cô nhận xét, chuyển hoạt động</a:t>
            </a:r>
            <a:r>
              <a:rPr lang="vi-VN" sz="3200" dirty="0">
                <a:latin typeface="+mj-lt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838200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I. Mục đích yêu cầu</a:t>
            </a:r>
            <a:endParaRPr lang="vi-VN" sz="28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vi-VN" sz="2800" b="1" dirty="0">
                <a:latin typeface="+mj-lt"/>
              </a:rPr>
              <a:t>Kiến thức</a:t>
            </a:r>
            <a:endParaRPr lang="en-US" sz="2800" b="1" dirty="0">
              <a:latin typeface="+mj-lt"/>
            </a:endParaRPr>
          </a:p>
          <a:p>
            <a:pPr marL="514350" indent="-514350"/>
            <a:r>
              <a:rPr lang="vi-VN" sz="2800" dirty="0">
                <a:latin typeface="+mj-lt"/>
              </a:rPr>
              <a:t>- Trẻ biết tên bài thơ , tên tác giả</a:t>
            </a:r>
          </a:p>
          <a:p>
            <a:r>
              <a:rPr lang="vi-VN" sz="2800" dirty="0">
                <a:latin typeface="+mj-lt"/>
              </a:rPr>
              <a:t>- Trẻ hiểu được nội dung bài thơ :</a:t>
            </a:r>
          </a:p>
          <a:p>
            <a:r>
              <a:rPr lang="vi-VN" sz="2800" b="1" dirty="0">
                <a:latin typeface="+mj-lt"/>
              </a:rPr>
              <a:t>2. Kỹ năng</a:t>
            </a:r>
            <a:r>
              <a:rPr lang="vi-VN" sz="2800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Trẻ đọc thuộc bài thơ 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-Trẻ đọc diễm cảm bài thơ,biết ngắt nghỉ đúng nhịp</a:t>
            </a:r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-Trẻ trả lời các câu hỏi của cô rõ ràng, mạch lạc</a:t>
            </a:r>
          </a:p>
          <a:p>
            <a:r>
              <a:rPr lang="vi-VN" sz="2800" b="1" dirty="0">
                <a:latin typeface="+mj-lt"/>
              </a:rPr>
              <a:t>3. Thái độ</a:t>
            </a:r>
            <a:r>
              <a:rPr lang="vi-VN" sz="2800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Trẻ hứng thú tham gia các hoạt động</a:t>
            </a:r>
          </a:p>
          <a:p>
            <a:r>
              <a:rPr lang="vi-VN" sz="2800" dirty="0">
                <a:latin typeface="+mj-lt"/>
              </a:rPr>
              <a:t>- Giáo dục trẻ biết yêu quý những cuốn sách và ý nghĩa của việc đọc sách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600200"/>
            <a:ext cx="6781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II. Chuẩn bị</a:t>
            </a:r>
          </a:p>
          <a:p>
            <a:pPr marL="514350" indent="-514350">
              <a:buAutoNum type="arabicPeriod"/>
            </a:pPr>
            <a:r>
              <a:rPr lang="vi-VN" sz="3200" b="1" dirty="0">
                <a:latin typeface="+mj-lt"/>
              </a:rPr>
              <a:t>Đồ dùng của cô</a:t>
            </a:r>
            <a:r>
              <a:rPr lang="vi-VN" sz="3200" dirty="0">
                <a:latin typeface="+mj-lt"/>
              </a:rPr>
              <a:t>  </a:t>
            </a:r>
            <a:endParaRPr lang="en-US" sz="3200" dirty="0">
              <a:latin typeface="+mj-lt"/>
            </a:endParaRPr>
          </a:p>
          <a:p>
            <a:pPr marL="514350" indent="-514350"/>
            <a:r>
              <a:rPr lang="vi-VN" sz="3200" dirty="0">
                <a:latin typeface="+mj-lt"/>
              </a:rPr>
              <a:t>+Hình ảnh  minh họa bài thơ</a:t>
            </a:r>
          </a:p>
          <a:p>
            <a:r>
              <a:rPr lang="vi-VN" sz="3200" dirty="0">
                <a:latin typeface="+mj-lt"/>
              </a:rPr>
              <a:t>+ Nhạc bài hát có trong chủ đề</a:t>
            </a:r>
          </a:p>
          <a:p>
            <a:r>
              <a:rPr lang="vi-VN" sz="3200" b="1" dirty="0">
                <a:latin typeface="+mj-lt"/>
              </a:rPr>
              <a:t>2. Đồ dùng của trẻ</a:t>
            </a:r>
          </a:p>
          <a:p>
            <a:r>
              <a:rPr lang="vi-VN" sz="3200" dirty="0">
                <a:latin typeface="+mj-lt"/>
              </a:rPr>
              <a:t>- Trang phục gọn gàng </a:t>
            </a:r>
          </a:p>
          <a:p>
            <a:r>
              <a:rPr lang="vi-VN" sz="3200" dirty="0">
                <a:latin typeface="+mj-lt"/>
              </a:rPr>
              <a:t>-Trẻ ngồi học theo hình chữ 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09600"/>
            <a:ext cx="8077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III. Cách tiến hành</a:t>
            </a:r>
            <a:endParaRPr lang="vi-VN" sz="28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1.Ổn định tổ chức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Cô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+mj-lt"/>
              </a:rPr>
              <a:t>dẫn dắt trẻ vào bài</a:t>
            </a:r>
            <a:endParaRPr lang="vi-VN" sz="2800" dirty="0">
              <a:latin typeface="+mj-lt"/>
            </a:endParaRPr>
          </a:p>
        </p:txBody>
      </p:sp>
      <p:pic>
        <p:nvPicPr>
          <p:cNvPr id="5" name="Picture 4" descr="images (2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438400"/>
            <a:ext cx="2743200" cy="278130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362200"/>
            <a:ext cx="3111500" cy="2838450"/>
          </a:xfrm>
          <a:prstGeom prst="rect">
            <a:avLst/>
          </a:prstGeom>
        </p:spPr>
      </p:pic>
      <p:pic>
        <p:nvPicPr>
          <p:cNvPr id="7" name="Picture 6" descr="images (3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362200"/>
            <a:ext cx="3714359" cy="3200400"/>
          </a:xfrm>
          <a:prstGeom prst="rect">
            <a:avLst/>
          </a:prstGeom>
        </p:spPr>
      </p:pic>
      <p:pic>
        <p:nvPicPr>
          <p:cNvPr id="8" name="Picture 7" descr="images (3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2209800"/>
            <a:ext cx="3199626" cy="3352800"/>
          </a:xfrm>
          <a:prstGeom prst="rect">
            <a:avLst/>
          </a:prstGeom>
        </p:spPr>
      </p:pic>
      <p:pic>
        <p:nvPicPr>
          <p:cNvPr id="9" name="Picture 8" descr="images (28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2133600"/>
            <a:ext cx="8153400" cy="4343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295400"/>
            <a:ext cx="7162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2. Phương pháp, hình thức tổ chức</a:t>
            </a:r>
            <a:endParaRPr lang="vi-VN" sz="3200" dirty="0">
              <a:latin typeface="+mj-lt"/>
            </a:endParaRPr>
          </a:p>
          <a:p>
            <a:r>
              <a:rPr lang="vi-VN" sz="3200" b="1" dirty="0">
                <a:latin typeface="+mj-lt"/>
              </a:rPr>
              <a:t>* Dạy trẻ đọc thơ.</a:t>
            </a:r>
            <a:endParaRPr lang="vi-VN" sz="3200" dirty="0">
              <a:latin typeface="+mj-lt"/>
            </a:endParaRPr>
          </a:p>
          <a:p>
            <a:pPr>
              <a:buFontTx/>
              <a:buChar char="-"/>
            </a:pPr>
            <a:r>
              <a:rPr lang="vi-VN" sz="3200" dirty="0">
                <a:latin typeface="+mj-lt"/>
              </a:rPr>
              <a:t>Cô đọc lần 1: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Cô đọc diễn cảm bài thơ.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Hỏi trẻ tên bài thơ, tên tác giả.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5029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Cô đọc thơ lần 2: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 hình ảnh minh họa.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+mj-lt"/>
              </a:rPr>
              <a:t>+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Giới thiệu nội dung bài thơ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ages (2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2514600" cy="396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2209800"/>
            <a:ext cx="31242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ề à, ề à</a:t>
            </a: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Cún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ca?</a:t>
            </a: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Cún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vèo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8" name="Picture 7" descr="images (3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057400"/>
            <a:ext cx="2667000" cy="3733800"/>
          </a:xfrm>
          <a:prstGeom prst="rect">
            <a:avLst/>
          </a:prstGeom>
        </p:spPr>
      </p:pic>
      <p:pic>
        <p:nvPicPr>
          <p:cNvPr id="9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229600" y="6172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1828800"/>
            <a:ext cx="472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* Đàm thoại nội dung bài thơ.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Cô vừa đọc bài thơ gì? 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Bài thơ nói về điều gì? 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32766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Đ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ọc sách sẽ giúp </a:t>
            </a:r>
            <a:r>
              <a:rPr lang="vi-VN" sz="2400" i="1" dirty="0"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phát triển não bộ và “ngôn ngữ” một cách hiệu quả nhất.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524000"/>
            <a:ext cx="7086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Giáo dục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trẻ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yêu quý những cuốn sách và biết ý nghĩa của việc đọc sách.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Đọc sách giúp trẻ phát triển não bộ và ngôn ngữ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khả năng tập trung tốt hơn.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Đọc sách giúp cho xây dựng kỹ năng lắng nghe và trí tưởng tượng của con được tốt hơn.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143000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* Trẻ đọc thơ</a:t>
            </a:r>
          </a:p>
          <a:p>
            <a:r>
              <a:rPr lang="vi-VN" sz="3200" dirty="0">
                <a:latin typeface="+mj-lt"/>
              </a:rPr>
              <a:t>- Cho cả lớp đọc cùng nhau 3-4 lần .</a:t>
            </a:r>
          </a:p>
          <a:p>
            <a:r>
              <a:rPr lang="vi-VN" sz="3200" dirty="0">
                <a:latin typeface="+mj-lt"/>
              </a:rPr>
              <a:t>- Thi đua đọc theo tổ , nhóm , cá nhân.</a:t>
            </a:r>
          </a:p>
          <a:p>
            <a:r>
              <a:rPr lang="vi-VN" sz="3200" dirty="0">
                <a:latin typeface="+mj-lt"/>
              </a:rPr>
              <a:t>- Cho trẻ đọc thơ theo hình thức đọc thơ to-nhỏ .</a:t>
            </a:r>
          </a:p>
        </p:txBody>
      </p:sp>
      <p:pic>
        <p:nvPicPr>
          <p:cNvPr id="5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V="1">
            <a:off x="7848600" y="53340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224</Words>
  <Application>Microsoft Office PowerPoint</Application>
  <PresentationFormat>On-screen Show (4:3)</PresentationFormat>
  <Paragraphs>60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HN</cp:lastModifiedBy>
  <cp:revision>13</cp:revision>
  <dcterms:created xsi:type="dcterms:W3CDTF">2020-10-22T06:24:42Z</dcterms:created>
  <dcterms:modified xsi:type="dcterms:W3CDTF">2023-12-18T03:50:41Z</dcterms:modified>
</cp:coreProperties>
</file>