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72" r:id="rId4"/>
    <p:sldId id="263" r:id="rId5"/>
    <p:sldId id="259" r:id="rId6"/>
    <p:sldId id="273" r:id="rId7"/>
    <p:sldId id="274" r:id="rId8"/>
    <p:sldId id="275" r:id="rId9"/>
    <p:sldId id="276" r:id="rId10"/>
    <p:sldId id="277" r:id="rId11"/>
    <p:sldId id="278" r:id="rId12"/>
    <p:sldId id="279" r:id="rId13"/>
    <p:sldId id="280"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BAB"/>
    <a:srgbClr val="F01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8CBEF7-0261-41DB-B4A0-E539CE3489A0}"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CBEF7-0261-41DB-B4A0-E539CE3489A0}"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8CBEF7-0261-41DB-B4A0-E539CE3489A0}"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8CBEF7-0261-41DB-B4A0-E539CE3489A0}" type="datetimeFigureOut">
              <a:rPr lang="en-US" smtClean="0"/>
              <a:pPr/>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CBEF7-0261-41DB-B4A0-E539CE3489A0}" type="datetimeFigureOut">
              <a:rPr lang="en-US" smtClean="0"/>
              <a:pPr/>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CBEF7-0261-41DB-B4A0-E539CE3489A0}" type="datetimeFigureOut">
              <a:rPr lang="en-US" smtClean="0"/>
              <a:pPr/>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CBEF7-0261-41DB-B4A0-E539CE3489A0}" type="datetimeFigureOut">
              <a:rPr lang="en-US" smtClean="0"/>
              <a:pPr/>
              <a:t>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B5F3E-BC61-43F0-A17C-F8AAEFBD3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100+ Hình nền Powerpoint đẹp và chất lượng nhất">
            <a:extLst>
              <a:ext uri="{FF2B5EF4-FFF2-40B4-BE49-F238E27FC236}">
                <a16:creationId xmlns:a16="http://schemas.microsoft.com/office/drawing/2014/main" id="{750BAA47-B26F-5336-92BD-9EE9EADC29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47DCE9-C3A5-C8AC-B539-CFBF7A1ECF12}"/>
              </a:ext>
            </a:extLst>
          </p:cNvPr>
          <p:cNvSpPr txBox="1"/>
          <p:nvPr/>
        </p:nvSpPr>
        <p:spPr>
          <a:xfrm>
            <a:off x="721531" y="533400"/>
            <a:ext cx="8422469" cy="1077218"/>
          </a:xfrm>
          <a:prstGeom prst="rect">
            <a:avLst/>
          </a:prstGeom>
          <a:noFill/>
        </p:spPr>
        <p:txBody>
          <a:bodyPr wrap="square" rtlCol="0">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Phòng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dục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đào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quận</a:t>
            </a:r>
            <a:r>
              <a:rPr lang="en-US" sz="3200" b="1" dirty="0">
                <a:solidFill>
                  <a:srgbClr val="002060"/>
                </a:solidFill>
                <a:latin typeface="Times New Roman" panose="02020603050405020304" pitchFamily="18" charset="0"/>
                <a:cs typeface="Times New Roman" panose="02020603050405020304" pitchFamily="18" charset="0"/>
              </a:rPr>
              <a:t> Long </a:t>
            </a:r>
            <a:r>
              <a:rPr lang="en-US" sz="3200" b="1" dirty="0" err="1">
                <a:solidFill>
                  <a:srgbClr val="002060"/>
                </a:solidFill>
                <a:latin typeface="Times New Roman" panose="02020603050405020304" pitchFamily="18" charset="0"/>
                <a:cs typeface="Times New Roman" panose="02020603050405020304" pitchFamily="18" charset="0"/>
              </a:rPr>
              <a:t>Biên</a:t>
            </a:r>
            <a:endParaRPr lang="en-US" sz="3200" b="1" dirty="0">
              <a:solidFill>
                <a:srgbClr val="002060"/>
              </a:solidFill>
              <a:latin typeface="Times New Roman" panose="02020603050405020304" pitchFamily="18" charset="0"/>
              <a:cs typeface="Times New Roman" panose="02020603050405020304" pitchFamily="18" charset="0"/>
            </a:endParaRPr>
          </a:p>
          <a:p>
            <a:pPr algn="ctr"/>
            <a:r>
              <a:rPr lang="en-US" sz="3200" b="1" dirty="0" err="1">
                <a:solidFill>
                  <a:srgbClr val="002060"/>
                </a:solidFill>
                <a:latin typeface="Times New Roman" panose="020206030504050203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mầm</a:t>
            </a:r>
            <a:r>
              <a:rPr lang="en-US" sz="3200" b="1" dirty="0">
                <a:solidFill>
                  <a:srgbClr val="002060"/>
                </a:solidFill>
                <a:latin typeface="Times New Roman" panose="02020603050405020304" pitchFamily="18" charset="0"/>
                <a:cs typeface="Times New Roman" panose="02020603050405020304" pitchFamily="18" charset="0"/>
              </a:rPr>
              <a:t> non Long </a:t>
            </a:r>
            <a:r>
              <a:rPr lang="en-US" sz="3200" b="1" dirty="0" err="1">
                <a:solidFill>
                  <a:srgbClr val="002060"/>
                </a:solidFill>
                <a:latin typeface="Times New Roman" panose="02020603050405020304" pitchFamily="18" charset="0"/>
                <a:cs typeface="Times New Roman" panose="02020603050405020304" pitchFamily="18" charset="0"/>
              </a:rPr>
              <a:t>Biên</a:t>
            </a:r>
            <a:r>
              <a:rPr lang="en-US" sz="3200" b="1" dirty="0">
                <a:solidFill>
                  <a:srgbClr val="002060"/>
                </a:solidFill>
                <a:latin typeface="Times New Roman" panose="02020603050405020304" pitchFamily="18" charset="0"/>
                <a:cs typeface="Times New Roman" panose="02020603050405020304" pitchFamily="18" charset="0"/>
              </a:rPr>
              <a:t> A</a:t>
            </a:r>
          </a:p>
        </p:txBody>
      </p:sp>
      <p:sp>
        <p:nvSpPr>
          <p:cNvPr id="6" name="Rectangle 5">
            <a:extLst>
              <a:ext uri="{FF2B5EF4-FFF2-40B4-BE49-F238E27FC236}">
                <a16:creationId xmlns:a16="http://schemas.microsoft.com/office/drawing/2014/main" id="{9F202CDE-9F88-7AB8-A174-9466E2CFE145}"/>
              </a:ext>
            </a:extLst>
          </p:cNvPr>
          <p:cNvSpPr/>
          <p:nvPr/>
        </p:nvSpPr>
        <p:spPr>
          <a:xfrm>
            <a:off x="2104909" y="2863485"/>
            <a:ext cx="5655715" cy="584775"/>
          </a:xfrm>
          <a:prstGeom prst="rect">
            <a:avLst/>
          </a:prstGeom>
          <a:noFill/>
        </p:spPr>
        <p:txBody>
          <a:bodyPr wrap="none" lIns="91440" tIns="45720" rIns="91440" bIns="45720">
            <a:spAutoFit/>
          </a:bodyPr>
          <a:lstStyle/>
          <a:p>
            <a:pPr algn="ctr"/>
            <a:r>
              <a:rPr lang="en-US" sz="32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Lĩnh</a:t>
            </a:r>
            <a:r>
              <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vực</a:t>
            </a:r>
            <a:r>
              <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Phát</a:t>
            </a:r>
            <a:r>
              <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triển</a:t>
            </a:r>
            <a:r>
              <a:rPr lang="en-US" sz="3200" b="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nhân thức</a:t>
            </a:r>
            <a:endParaRPr lang="en-US" sz="32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00C23C8-4665-2CB5-51E2-329158D62A9A}"/>
              </a:ext>
            </a:extLst>
          </p:cNvPr>
          <p:cNvSpPr txBox="1"/>
          <p:nvPr/>
        </p:nvSpPr>
        <p:spPr>
          <a:xfrm>
            <a:off x="2986889" y="3758753"/>
            <a:ext cx="4078361" cy="1307537"/>
          </a:xfrm>
          <a:prstGeom prst="rect">
            <a:avLst/>
          </a:prstGeom>
          <a:noFill/>
        </p:spPr>
        <p:txBody>
          <a:bodyPr wrap="none" rtlCol="0">
            <a:spAutoFit/>
          </a:bodyPr>
          <a:lstStyle/>
          <a:p>
            <a:pPr>
              <a:lnSpc>
                <a:spcPct val="150000"/>
              </a:lnSpc>
            </a:pPr>
            <a:r>
              <a:rPr lang="en-US" sz="2800" b="1" dirty="0" err="1">
                <a:solidFill>
                  <a:srgbClr val="00B0F0"/>
                </a:solidFill>
                <a:latin typeface="Times New Roman" panose="02020603050405020304" pitchFamily="18" charset="0"/>
                <a:cs typeface="Times New Roman" panose="02020603050405020304" pitchFamily="18" charset="0"/>
              </a:rPr>
              <a:t>Đề</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tài</a:t>
            </a:r>
            <a:r>
              <a:rPr lang="en-US" sz="2800" b="1">
                <a:solidFill>
                  <a:srgbClr val="00B0F0"/>
                </a:solidFill>
                <a:latin typeface="Times New Roman" panose="02020603050405020304" pitchFamily="18" charset="0"/>
                <a:cs typeface="Times New Roman" panose="02020603050405020304" pitchFamily="18" charset="0"/>
              </a:rPr>
              <a:t>: NBPB hình vuông</a:t>
            </a:r>
            <a:endParaRPr lang="en-US" sz="2800" b="1" dirty="0">
              <a:solidFill>
                <a:srgbClr val="00B0F0"/>
              </a:solidFill>
              <a:latin typeface="Times New Roman" panose="02020603050405020304" pitchFamily="18" charset="0"/>
              <a:cs typeface="Times New Roman" panose="02020603050405020304" pitchFamily="18" charset="0"/>
            </a:endParaRPr>
          </a:p>
          <a:p>
            <a:pPr>
              <a:lnSpc>
                <a:spcPct val="150000"/>
              </a:lnSpc>
            </a:pPr>
            <a:r>
              <a:rPr lang="en-US" sz="2800" b="1" dirty="0" err="1">
                <a:solidFill>
                  <a:srgbClr val="00B0F0"/>
                </a:solidFill>
                <a:latin typeface="Times New Roman" panose="02020603050405020304" pitchFamily="18" charset="0"/>
                <a:cs typeface="Times New Roman" panose="02020603050405020304" pitchFamily="18" charset="0"/>
              </a:rPr>
              <a:t>Lứa</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tuổi</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a:solidFill>
                  <a:srgbClr val="00B0F0"/>
                </a:solidFill>
                <a:latin typeface="Times New Roman" panose="02020603050405020304" pitchFamily="18" charset="0"/>
                <a:cs typeface="Times New Roman" panose="02020603050405020304" pitchFamily="18" charset="0"/>
              </a:rPr>
              <a:t>24-36 tháng</a:t>
            </a:r>
            <a:endParaRPr lang="en-US" sz="2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38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ền Khung Hình Học đơn Giản Nền Phụ Nữ Nền, áp, Khung, Biểu Hình nền Vector  để tải xuống miễn phí"/>
          <p:cNvPicPr>
            <a:picLocks noChangeAspect="1" noChangeArrowheads="1"/>
          </p:cNvPicPr>
          <p:nvPr/>
        </p:nvPicPr>
        <p:blipFill>
          <a:blip r:embed="rId2"/>
          <a:srcRect/>
          <a:stretch>
            <a:fillRect/>
          </a:stretch>
        </p:blipFill>
        <p:spPr bwMode="auto">
          <a:xfrm>
            <a:off x="119546" y="76200"/>
            <a:ext cx="8948254" cy="6781800"/>
          </a:xfrm>
          <a:prstGeom prst="rect">
            <a:avLst/>
          </a:prstGeom>
          <a:noFill/>
        </p:spPr>
      </p:pic>
      <p:sp>
        <p:nvSpPr>
          <p:cNvPr id="3" name="Rectangle 2"/>
          <p:cNvSpPr/>
          <p:nvPr/>
        </p:nvSpPr>
        <p:spPr>
          <a:xfrm>
            <a:off x="3657600" y="1295400"/>
            <a:ext cx="3886200" cy="37338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xanh</a:t>
            </a:r>
            <a:endParaRPr lang="en-US" sz="2400" b="1"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hơn 60 hình nền slide đẹp nhất - Hình nền máy tính | Powerpoint  background free, Background for powerpoint presentation,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gular Pentagon 2"/>
          <p:cNvSpPr/>
          <p:nvPr/>
        </p:nvSpPr>
        <p:spPr>
          <a:xfrm>
            <a:off x="838200" y="1524000"/>
            <a:ext cx="3048000" cy="2667000"/>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371600"/>
            <a:ext cx="2514600" cy="23622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4267200"/>
            <a:ext cx="3581400" cy="1981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152400"/>
            <a:ext cx="4572000" cy="461665"/>
          </a:xfrm>
          <a:prstGeom prst="rect">
            <a:avLst/>
          </a:prstGeom>
          <a:noFill/>
        </p:spPr>
        <p:txBody>
          <a:bodyPr wrap="square" rtlCol="0">
            <a:spAutoFit/>
          </a:bodyPr>
          <a:lstStyle/>
          <a:p>
            <a:pPr algn="ctr"/>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Trọn bộ 11 chủ đề hình nền powerpoint đẹp, chuyên nghiệp mới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4038600" y="1524000"/>
            <a:ext cx="3886200" cy="40386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vàng</a:t>
            </a:r>
            <a:endParaRPr lang="en-US" sz="2400" b="1"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ình nền pp dễ thương - Phụ Kiện MacBook Chính Hãng"/>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3" name="TextBox 2"/>
          <p:cNvSpPr txBox="1"/>
          <p:nvPr/>
        </p:nvSpPr>
        <p:spPr>
          <a:xfrm>
            <a:off x="2133600" y="1220212"/>
            <a:ext cx="5334000" cy="3046988"/>
          </a:xfrm>
          <a:prstGeom prst="rect">
            <a:avLst/>
          </a:prstGeom>
          <a:noFill/>
        </p:spPr>
        <p:txBody>
          <a:bodyPr wrap="square" rtlCol="0">
            <a:spAutoFit/>
          </a:bodyPr>
          <a:lstStyle/>
          <a:p>
            <a:r>
              <a:rPr lang="vi-VN" sz="2400" b="1" dirty="0">
                <a:latin typeface="+mj-lt"/>
              </a:rPr>
              <a:t>Trò chơi 2: Về đúng nhà</a:t>
            </a:r>
          </a:p>
          <a:p>
            <a:r>
              <a:rPr lang="vi-VN" sz="2400" b="1" dirty="0">
                <a:latin typeface="+mj-lt"/>
              </a:rPr>
              <a:t>Mỗi trẻ cầm 1 hình vuông và cùng vận động theo bài hát “Trời nắng trời mưa”. Sau đó trẻ chọn về ngôi nhà hình vuông có màu giống màu của hình vuông trẻ cầm.</a:t>
            </a:r>
          </a:p>
          <a:p>
            <a:r>
              <a:rPr lang="vi-VN" sz="2400" b="1" dirty="0">
                <a:latin typeface="+mj-lt"/>
              </a:rPr>
              <a:t>(Cô cho trẻ chơi 3 lần, lần sau đổi hình với bạn có hình vuông khác màu).</a:t>
            </a:r>
            <a:endParaRPr lang="en-US" sz="2400" b="1"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ground trẻ em đẹp (2021) ♻️ Wiki HDAD ♻️"/>
          <p:cNvPicPr>
            <a:picLocks noChangeAspect="1" noChangeArrowheads="1"/>
          </p:cNvPicPr>
          <p:nvPr/>
        </p:nvPicPr>
        <p:blipFill>
          <a:blip r:embed="rId2"/>
          <a:srcRect/>
          <a:stretch>
            <a:fillRect/>
          </a:stretch>
        </p:blipFill>
        <p:spPr bwMode="auto">
          <a:xfrm>
            <a:off x="0" y="0"/>
            <a:ext cx="9158654" cy="6858000"/>
          </a:xfrm>
          <a:prstGeom prst="rect">
            <a:avLst/>
          </a:prstGeom>
          <a:noFill/>
        </p:spPr>
      </p:pic>
      <p:pic>
        <p:nvPicPr>
          <p:cNvPr id="5" name="Picture 1">
            <a:extLst>
              <a:ext uri="{FF2B5EF4-FFF2-40B4-BE49-F238E27FC236}">
                <a16:creationId xmlns:a16="http://schemas.microsoft.com/office/drawing/2014/main" id="{AEBF9534-BA08-B07D-DE19-E624E79D64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28801"/>
            <a:ext cx="4267200" cy="27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mầm non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Alternate Process 2"/>
          <p:cNvSpPr/>
          <p:nvPr/>
        </p:nvSpPr>
        <p:spPr>
          <a:xfrm>
            <a:off x="2590800" y="1524000"/>
            <a:ext cx="3657600" cy="1524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Cho trẻ chơi trò chơi tập tầm vông</a:t>
            </a:r>
            <a:endParaRPr lang="en-US" sz="3200" b="1"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ải hình ảnh pp mau trang 35b03d93d5bcdc tại kho hình nền, ảnh đẹp  khoanh24.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838200" y="1447800"/>
            <a:ext cx="4038600" cy="1200329"/>
          </a:xfrm>
          <a:prstGeom prst="rect">
            <a:avLst/>
          </a:prstGeom>
          <a:noFill/>
        </p:spPr>
        <p:txBody>
          <a:bodyPr wrap="square" rtlCol="0">
            <a:spAutoFit/>
          </a:bodyPr>
          <a:lstStyle/>
          <a:p>
            <a:pPr>
              <a:buFontTx/>
              <a:buChar char="-"/>
            </a:pPr>
            <a:r>
              <a:rPr lang="vi-VN" sz="2400" dirty="0"/>
              <a:t> </a:t>
            </a:r>
            <a:r>
              <a:rPr lang="vi-VN" sz="2400" b="1" i="1" dirty="0">
                <a:latin typeface="+mj-lt"/>
              </a:rPr>
              <a:t>Tay cô cầm có cái gì đây? </a:t>
            </a:r>
          </a:p>
          <a:p>
            <a:pPr>
              <a:buFontTx/>
              <a:buChar char="-"/>
            </a:pPr>
            <a:r>
              <a:rPr lang="vi-VN" sz="2400" b="1" i="1" dirty="0">
                <a:latin typeface="+mj-lt"/>
              </a:rPr>
              <a:t> Đồ chơi có màu gì ?</a:t>
            </a:r>
            <a:endParaRPr lang="en-US" sz="2400" b="1" i="1" dirty="0">
              <a:latin typeface="+mj-lt"/>
            </a:endParaRPr>
          </a:p>
          <a:p>
            <a:pPr>
              <a:buFontTx/>
              <a:buChar char="-"/>
            </a:pPr>
            <a:r>
              <a:rPr lang="vi-VN" sz="2400" b="1" i="1" dirty="0">
                <a:latin typeface="+mj-lt"/>
              </a:rPr>
              <a:t> Đồ chơi này có hình gì?</a:t>
            </a:r>
          </a:p>
        </p:txBody>
      </p:sp>
      <p:sp>
        <p:nvSpPr>
          <p:cNvPr id="5" name="TextBox 4"/>
          <p:cNvSpPr txBox="1"/>
          <p:nvPr/>
        </p:nvSpPr>
        <p:spPr>
          <a:xfrm>
            <a:off x="990600" y="3124200"/>
            <a:ext cx="4419600" cy="830997"/>
          </a:xfrm>
          <a:prstGeom prst="rect">
            <a:avLst/>
          </a:prstGeom>
          <a:noFill/>
        </p:spPr>
        <p:txBody>
          <a:bodyPr wrap="square" rtlCol="0">
            <a:spAutoFit/>
          </a:bodyPr>
          <a:lstStyle/>
          <a:p>
            <a:r>
              <a:rPr lang="vi-VN" sz="2400" b="1" dirty="0">
                <a:latin typeface="+mj-lt"/>
              </a:rPr>
              <a:t>* Cô giới thiệu cho trẻ biết: </a:t>
            </a:r>
          </a:p>
          <a:p>
            <a:r>
              <a:rPr lang="vi-VN" sz="2400" b="1" dirty="0">
                <a:latin typeface="+mj-lt"/>
              </a:rPr>
              <a:t>đồ chơi này có dạng hình vuông</a:t>
            </a:r>
            <a:endParaRPr lang="en-US" sz="2400" b="1" dirty="0">
              <a:latin typeface="+mj-lt"/>
            </a:endParaRPr>
          </a:p>
        </p:txBody>
      </p:sp>
      <p:sp>
        <p:nvSpPr>
          <p:cNvPr id="6" name="Rectangle 5"/>
          <p:cNvSpPr/>
          <p:nvPr/>
        </p:nvSpPr>
        <p:spPr>
          <a:xfrm>
            <a:off x="5562600" y="1371600"/>
            <a:ext cx="2286000" cy="2209800"/>
          </a:xfrm>
          <a:prstGeom prst="rect">
            <a:avLst/>
          </a:prstGeom>
          <a:solidFill>
            <a:srgbClr val="FFFF00"/>
          </a:solidFill>
          <a:ln w="57150">
            <a:solidFill>
              <a:srgbClr val="B70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70 hình nền powerpoint dễ thương và đáng yêu nhất | Hình nền, Dễ  thương, Hì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2" name="Picture 2" descr="Đồ họa Vector Quà tặng nghệ thuật Clip đồ họa mạng di động - hộp quà tặng  png thư viện yopriceville png tải về - Miễn phí trong suốt đỏ png Tải về."/>
          <p:cNvPicPr>
            <a:picLocks noChangeAspect="1" noChangeArrowheads="1"/>
          </p:cNvPicPr>
          <p:nvPr/>
        </p:nvPicPr>
        <p:blipFill>
          <a:blip r:embed="rId3"/>
          <a:srcRect/>
          <a:stretch>
            <a:fillRect/>
          </a:stretch>
        </p:blipFill>
        <p:spPr bwMode="auto">
          <a:xfrm>
            <a:off x="609600" y="1397000"/>
            <a:ext cx="6019800" cy="4013200"/>
          </a:xfrm>
          <a:prstGeom prst="rect">
            <a:avLst/>
          </a:prstGeom>
          <a:noFill/>
        </p:spPr>
      </p:pic>
      <p:sp>
        <p:nvSpPr>
          <p:cNvPr id="5" name="TextBox 4"/>
          <p:cNvSpPr txBox="1"/>
          <p:nvPr/>
        </p:nvSpPr>
        <p:spPr>
          <a:xfrm>
            <a:off x="685800" y="381000"/>
            <a:ext cx="6096000" cy="1107996"/>
          </a:xfrm>
          <a:prstGeom prst="rect">
            <a:avLst/>
          </a:prstGeom>
          <a:noFill/>
        </p:spPr>
        <p:txBody>
          <a:bodyPr wrap="square" rtlCol="0">
            <a:spAutoFit/>
          </a:bodyPr>
          <a:lstStyle/>
          <a:p>
            <a:r>
              <a:rPr lang="vi-VN" sz="2400" b="1" dirty="0">
                <a:latin typeface="+mj-lt"/>
              </a:rPr>
              <a:t>Cô tặng các con hộp quà</a:t>
            </a:r>
          </a:p>
          <a:p>
            <a:r>
              <a:rPr lang="vi-VN" sz="2400" b="1" dirty="0">
                <a:latin typeface="+mj-lt"/>
              </a:rPr>
              <a:t>+ Hộp quà có màu gì?</a:t>
            </a:r>
          </a:p>
          <a:p>
            <a:r>
              <a:rPr lang="vi-VN" dirty="0"/>
              <a:t> </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mầm non cực đẹp | Power points, Pelajaran seni,  Papan kelas"/>
          <p:cNvPicPr>
            <a:picLocks noChangeAspect="1" noChangeArrowheads="1"/>
          </p:cNvPicPr>
          <p:nvPr/>
        </p:nvPicPr>
        <p:blipFill>
          <a:blip r:embed="rId2"/>
          <a:srcRect/>
          <a:stretch>
            <a:fillRect/>
          </a:stretch>
        </p:blipFill>
        <p:spPr bwMode="auto">
          <a:xfrm>
            <a:off x="1" y="-1"/>
            <a:ext cx="9144000" cy="6861045"/>
          </a:xfrm>
          <a:prstGeom prst="rect">
            <a:avLst/>
          </a:prstGeom>
          <a:noFill/>
        </p:spPr>
      </p:pic>
      <p:sp>
        <p:nvSpPr>
          <p:cNvPr id="3" name="Rectangle 2"/>
          <p:cNvSpPr/>
          <p:nvPr/>
        </p:nvSpPr>
        <p:spPr>
          <a:xfrm>
            <a:off x="3200400" y="1524000"/>
            <a:ext cx="4038600" cy="39624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057400"/>
            <a:ext cx="2667000" cy="1631216"/>
          </a:xfrm>
          <a:prstGeom prst="rect">
            <a:avLst/>
          </a:prstGeom>
          <a:noFill/>
        </p:spPr>
        <p:txBody>
          <a:bodyPr wrap="square" rtlCol="0">
            <a:spAutoFit/>
          </a:bodyPr>
          <a:lstStyle/>
          <a:p>
            <a:r>
              <a:rPr lang="vi-VN" sz="2000" b="1" i="1" dirty="0">
                <a:latin typeface="+mj-lt"/>
              </a:rPr>
              <a:t>- Đây là hình gì ?</a:t>
            </a:r>
          </a:p>
          <a:p>
            <a:r>
              <a:rPr lang="vi-VN" sz="2000" b="1" i="1" dirty="0">
                <a:latin typeface="+mj-lt"/>
              </a:rPr>
              <a:t>- Hình vuông có màu gì?</a:t>
            </a:r>
          </a:p>
          <a:p>
            <a:r>
              <a:rPr lang="vi-VN" sz="2000" b="1" i="1" dirty="0">
                <a:latin typeface="+mj-lt"/>
              </a:rPr>
              <a:t>- Các con cùng nói: hình vuông</a:t>
            </a:r>
            <a:endParaRPr lang="en-US" sz="2000" b="1" i="1" dirty="0">
              <a:latin typeface="+mj-lt"/>
            </a:endParaRPr>
          </a:p>
        </p:txBody>
      </p:sp>
      <p:sp>
        <p:nvSpPr>
          <p:cNvPr id="5" name="TextBox 4"/>
          <p:cNvSpPr txBox="1"/>
          <p:nvPr/>
        </p:nvSpPr>
        <p:spPr>
          <a:xfrm>
            <a:off x="1828800" y="533400"/>
            <a:ext cx="3505200" cy="461665"/>
          </a:xfrm>
          <a:prstGeom prst="rect">
            <a:avLst/>
          </a:prstGeom>
          <a:noFill/>
        </p:spPr>
        <p:txBody>
          <a:bodyPr wrap="square" rtlCol="0">
            <a:spAutoFit/>
          </a:bodyPr>
          <a:lstStyle/>
          <a:p>
            <a:r>
              <a:rPr lang="vi-VN" sz="2400" b="1" dirty="0"/>
              <a:t>Trong hộp quà có gì?</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ình nền đẹp 155 - Hình nền - Phạm Thu Thảnh - Website trường mầm non Gia  Thượng"/>
          <p:cNvPicPr>
            <a:picLocks noChangeAspect="1" noChangeArrowheads="1"/>
          </p:cNvPicPr>
          <p:nvPr/>
        </p:nvPicPr>
        <p:blipFill>
          <a:blip r:embed="rId2"/>
          <a:srcRect/>
          <a:stretch>
            <a:fillRect/>
          </a:stretch>
        </p:blipFill>
        <p:spPr bwMode="auto">
          <a:xfrm>
            <a:off x="-43751" y="0"/>
            <a:ext cx="9187751" cy="6858001"/>
          </a:xfrm>
          <a:prstGeom prst="rect">
            <a:avLst/>
          </a:prstGeom>
          <a:noFill/>
        </p:spPr>
      </p:pic>
      <p:sp>
        <p:nvSpPr>
          <p:cNvPr id="3" name="TextBox 2"/>
          <p:cNvSpPr txBox="1"/>
          <p:nvPr/>
        </p:nvSpPr>
        <p:spPr>
          <a:xfrm>
            <a:off x="990600" y="1752600"/>
            <a:ext cx="7848600" cy="4401205"/>
          </a:xfrm>
          <a:prstGeom prst="rect">
            <a:avLst/>
          </a:prstGeom>
          <a:noFill/>
        </p:spPr>
        <p:txBody>
          <a:bodyPr wrap="square" rtlCol="0">
            <a:spAutoFit/>
          </a:bodyPr>
          <a:lstStyle/>
          <a:p>
            <a:pPr>
              <a:buFontTx/>
              <a:buChar char="-"/>
            </a:pPr>
            <a:r>
              <a:rPr lang="vi-VN" sz="2800" b="1" dirty="0">
                <a:latin typeface="+mj-lt"/>
              </a:rPr>
              <a:t>Tặng mỗi trẻ 1 hộp quà nhỏ</a:t>
            </a:r>
          </a:p>
          <a:p>
            <a:pPr>
              <a:buFontTx/>
              <a:buChar char="-"/>
            </a:pPr>
            <a:r>
              <a:rPr lang="vi-VN" sz="2800" b="1" dirty="0">
                <a:latin typeface="+mj-lt"/>
              </a:rPr>
              <a:t> Cho trẻ chọn hình giống cô</a:t>
            </a:r>
          </a:p>
          <a:p>
            <a:r>
              <a:rPr lang="vi-VN" sz="2800" b="1" dirty="0">
                <a:latin typeface="+mj-lt"/>
              </a:rPr>
              <a:t>+ Hỏi trẻ con chọn hình gì? </a:t>
            </a:r>
          </a:p>
          <a:p>
            <a:r>
              <a:rPr lang="vi-VN" sz="2800" b="1" dirty="0">
                <a:latin typeface="+mj-lt"/>
              </a:rPr>
              <a:t>- Cho trẻ cùng nói: hình vuông</a:t>
            </a:r>
          </a:p>
          <a:p>
            <a:r>
              <a:rPr lang="vi-VN" sz="2800" b="1" dirty="0">
                <a:latin typeface="+mj-lt"/>
              </a:rPr>
              <a:t>+ Hỏi cá nhân trẻ hình vuông của con có màu gì?</a:t>
            </a:r>
          </a:p>
          <a:p>
            <a:r>
              <a:rPr lang="vi-VN" sz="2800" b="1" dirty="0">
                <a:latin typeface="+mj-lt"/>
              </a:rPr>
              <a:t>- Cho trẻ sờ đường bao của hình</a:t>
            </a:r>
          </a:p>
          <a:p>
            <a:r>
              <a:rPr lang="vi-VN" sz="2800" b="1" dirty="0">
                <a:latin typeface="+mj-lt"/>
              </a:rPr>
              <a:t>+ Cô cho trẻ chơi lăn hình để xem hình vuông có lăn được không?</a:t>
            </a:r>
          </a:p>
          <a:p>
            <a:r>
              <a:rPr lang="vi-VN" sz="2800" b="1" dirty="0">
                <a:latin typeface="+mj-lt"/>
              </a:rPr>
              <a:t>* Cô kết luận: hình vuông không lăn được và có đường bao thẳng.</a:t>
            </a:r>
            <a:endParaRPr lang="en-US" sz="2800" b="1"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n on Hình nề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Isosceles Triangle 2"/>
          <p:cNvSpPr/>
          <p:nvPr/>
        </p:nvSpPr>
        <p:spPr>
          <a:xfrm>
            <a:off x="990600" y="1981200"/>
            <a:ext cx="2209800" cy="2057400"/>
          </a:xfrm>
          <a:prstGeom prst="triangle">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5867400" y="2209800"/>
            <a:ext cx="2286000" cy="220980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3962400"/>
            <a:ext cx="1905000" cy="18288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228600"/>
            <a:ext cx="3657600" cy="830997"/>
          </a:xfrm>
          <a:prstGeom prst="rect">
            <a:avLst/>
          </a:prstGeom>
          <a:noFill/>
        </p:spPr>
        <p:txBody>
          <a:bodyPr wrap="square" rtlCol="0">
            <a:spAutoFit/>
          </a:bodyPr>
          <a:lstStyle/>
          <a:p>
            <a:pPr algn="ctr"/>
            <a:r>
              <a:rPr lang="vi-VN" sz="2400" b="1" dirty="0">
                <a:latin typeface="+mj-lt"/>
              </a:rPr>
              <a:t>Trò chơi 1:</a:t>
            </a:r>
          </a:p>
          <a:p>
            <a:pPr algn="ctr"/>
            <a:r>
              <a:rPr lang="vi-VN" sz="2400" b="1" dirty="0">
                <a:latin typeface="+mj-lt"/>
              </a:rPr>
              <a:t>Bé chọn hình vuông</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te powerpoint wallpaper | Background powerpoint, Powerpoint background  design, Powerpoint background templates"/>
          <p:cNvPicPr>
            <a:picLocks noChangeAspect="1" noChangeArrowheads="1"/>
          </p:cNvPicPr>
          <p:nvPr/>
        </p:nvPicPr>
        <p:blipFill>
          <a:blip r:embed="rId2"/>
          <a:srcRect/>
          <a:stretch>
            <a:fillRect/>
          </a:stretch>
        </p:blipFill>
        <p:spPr bwMode="auto">
          <a:xfrm>
            <a:off x="0" y="-226541"/>
            <a:ext cx="9144000" cy="7084541"/>
          </a:xfrm>
          <a:prstGeom prst="rect">
            <a:avLst/>
          </a:prstGeom>
          <a:noFill/>
        </p:spPr>
      </p:pic>
      <p:sp>
        <p:nvSpPr>
          <p:cNvPr id="3" name="Rectangle 2"/>
          <p:cNvSpPr/>
          <p:nvPr/>
        </p:nvSpPr>
        <p:spPr>
          <a:xfrm>
            <a:off x="3886200" y="2133600"/>
            <a:ext cx="3810000" cy="36576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27432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đỏ</a:t>
            </a:r>
            <a:endParaRPr lang="en-US" sz="2400" b="1"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nền Powerpoint đơn giản, đẹp (80) | School powerpoint templates,  Powerpoint background templates, Background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6-Point Star 2"/>
          <p:cNvSpPr/>
          <p:nvPr/>
        </p:nvSpPr>
        <p:spPr>
          <a:xfrm>
            <a:off x="457200" y="3657600"/>
            <a:ext cx="2514600" cy="28194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3048000"/>
            <a:ext cx="2209800" cy="21336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3886200"/>
            <a:ext cx="2514600" cy="2514600"/>
          </a:xfrm>
          <a:prstGeom prst="ellipse">
            <a:avLst/>
          </a:prstGeom>
          <a:solidFill>
            <a:srgbClr val="F01C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685800"/>
            <a:ext cx="4572000" cy="461665"/>
          </a:xfrm>
          <a:prstGeom prst="rect">
            <a:avLst/>
          </a:prstGeom>
          <a:noFill/>
        </p:spPr>
        <p:txBody>
          <a:bodyPr wrap="square" rtlCol="0">
            <a:spAutoFit/>
          </a:bodyPr>
          <a:lstStyle/>
          <a:p>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340</Words>
  <Application>Microsoft Office PowerPoint</Application>
  <PresentationFormat>On-screen Show (4:3)</PresentationFormat>
  <Paragraphs>39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Admin</cp:lastModifiedBy>
  <cp:revision>42</cp:revision>
  <dcterms:created xsi:type="dcterms:W3CDTF">2021-10-30T11:20:37Z</dcterms:created>
  <dcterms:modified xsi:type="dcterms:W3CDTF">2024-01-11T05:15:09Z</dcterms:modified>
</cp:coreProperties>
</file>