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7122-F6BB-E2D8-7398-BFBA444E3C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0B1D70-B4AB-C4B8-1584-42714AD181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B666D-35DD-8086-15AD-C878234A1CD2}"/>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5" name="Footer Placeholder 4">
            <a:extLst>
              <a:ext uri="{FF2B5EF4-FFF2-40B4-BE49-F238E27FC236}">
                <a16:creationId xmlns:a16="http://schemas.microsoft.com/office/drawing/2014/main" id="{5BFF0688-3CBB-3854-16EE-851729CA7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035E8-19DC-25C6-97BC-F1D812B8E5D7}"/>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282472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FF0C-7505-0178-C613-E9F0566F4F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54D21-D4D2-08E3-F28B-10AD94D3C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7503C-2A81-CB2E-4082-8409CF624623}"/>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5" name="Footer Placeholder 4">
            <a:extLst>
              <a:ext uri="{FF2B5EF4-FFF2-40B4-BE49-F238E27FC236}">
                <a16:creationId xmlns:a16="http://schemas.microsoft.com/office/drawing/2014/main" id="{6664C54A-7F2C-14D1-C6E9-C45969182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06417-43E4-56BC-55B8-7180976593DF}"/>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282058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9651E-0563-B40C-43ED-C584960D11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CC49A-175D-9A0E-7B23-0041390EFB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F4BE4-EC1E-80B6-196A-924C97A2C977}"/>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5" name="Footer Placeholder 4">
            <a:extLst>
              <a:ext uri="{FF2B5EF4-FFF2-40B4-BE49-F238E27FC236}">
                <a16:creationId xmlns:a16="http://schemas.microsoft.com/office/drawing/2014/main" id="{D6079C48-D614-0D2F-A439-3EF88F454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950F2-A153-310D-CAFE-5A565BFB2206}"/>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38014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83F3-CC10-1D7E-A608-BDC606188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8645F-C40A-9189-C141-FAE0ECEA5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ADD28-75F3-C9A0-B5C7-657BF7DF3351}"/>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5" name="Footer Placeholder 4">
            <a:extLst>
              <a:ext uri="{FF2B5EF4-FFF2-40B4-BE49-F238E27FC236}">
                <a16:creationId xmlns:a16="http://schemas.microsoft.com/office/drawing/2014/main" id="{9719D797-160E-E549-A0C0-E5820E040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9E4E9-12C3-7EC4-20F6-A58BA36FD311}"/>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125028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2093-4404-A395-2F68-6E852B64A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2D3B4F-A9BA-DC1B-9CDA-DF49734AB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24F56F-20EB-E8CC-99C6-9B6036ED3EA1}"/>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5" name="Footer Placeholder 4">
            <a:extLst>
              <a:ext uri="{FF2B5EF4-FFF2-40B4-BE49-F238E27FC236}">
                <a16:creationId xmlns:a16="http://schemas.microsoft.com/office/drawing/2014/main" id="{F8058136-ABC3-EDAC-7CFD-B848547DE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3DD69-F4D5-6EA6-DD6B-8FCB046CFE53}"/>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279065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66BE-D666-5EEA-B407-6746A0B00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34C23-51E7-E9E4-FC09-EDB520A8DA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34472-AAB7-1924-05D2-52B8952BD5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B32DFF-D087-F9F7-B189-227381CAEC79}"/>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6" name="Footer Placeholder 5">
            <a:extLst>
              <a:ext uri="{FF2B5EF4-FFF2-40B4-BE49-F238E27FC236}">
                <a16:creationId xmlns:a16="http://schemas.microsoft.com/office/drawing/2014/main" id="{4C76E0E8-2477-488C-16FB-DF0F0AF75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7E30C-0355-3C3E-53FB-86853EE3FF56}"/>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262196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0859-B64C-4AF1-6C17-03E996FFC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3C75F-AECF-E5CC-60E7-5BE78CB71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B9E12-A03F-76BE-CC53-94D4F4247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DAA390-E4B8-69FA-8FC9-245B56A0D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B3291D-C4F1-7BB7-8C7D-F7E6EA6F2B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F9306D-D460-DC73-8A27-1F080511E0C4}"/>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8" name="Footer Placeholder 7">
            <a:extLst>
              <a:ext uri="{FF2B5EF4-FFF2-40B4-BE49-F238E27FC236}">
                <a16:creationId xmlns:a16="http://schemas.microsoft.com/office/drawing/2014/main" id="{6DCF3845-BFB8-D5FF-E234-8FC59DA140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6B297-8B80-F410-DCAB-C10E7D25BAC2}"/>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259600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6C5D-1DAE-9BBB-FA67-0420900002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282289-42DE-C7E1-63C7-04434D0641DD}"/>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4" name="Footer Placeholder 3">
            <a:extLst>
              <a:ext uri="{FF2B5EF4-FFF2-40B4-BE49-F238E27FC236}">
                <a16:creationId xmlns:a16="http://schemas.microsoft.com/office/drawing/2014/main" id="{80B542D4-B594-9DF8-A2FC-F631E130BA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E5789-3B68-196D-C703-10ACAC2D59E2}"/>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10283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6F281-FEED-B213-DC3D-5CA189C840F8}"/>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3" name="Footer Placeholder 2">
            <a:extLst>
              <a:ext uri="{FF2B5EF4-FFF2-40B4-BE49-F238E27FC236}">
                <a16:creationId xmlns:a16="http://schemas.microsoft.com/office/drawing/2014/main" id="{0B73664A-B1B7-4DC0-2A2B-B9790BBA02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3644DE-DC33-8606-1983-EAE7A2A7BF8A}"/>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428649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E54A-7942-2A8B-66C7-E7D1C9799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5F307E-D5D8-7AE2-5679-627BD8F1C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985A2-1C46-BF0E-600C-593067EA4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03BDE-672A-24CD-7E30-CF3B54127C76}"/>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6" name="Footer Placeholder 5">
            <a:extLst>
              <a:ext uri="{FF2B5EF4-FFF2-40B4-BE49-F238E27FC236}">
                <a16:creationId xmlns:a16="http://schemas.microsoft.com/office/drawing/2014/main" id="{FA159490-8D79-7BB2-7205-6E8B52A76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9042D-2D76-B718-8530-F0B3BA5EE941}"/>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12599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CECD-875F-2CAC-17C4-07E48A086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A63128-C523-B9CF-3A3C-99D757C83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48D9D-7D54-B871-0478-6FAB2AF0A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A4C05-464A-9962-78E9-6D4B818F7688}"/>
              </a:ext>
            </a:extLst>
          </p:cNvPr>
          <p:cNvSpPr>
            <a:spLocks noGrp="1"/>
          </p:cNvSpPr>
          <p:nvPr>
            <p:ph type="dt" sz="half" idx="10"/>
          </p:nvPr>
        </p:nvSpPr>
        <p:spPr/>
        <p:txBody>
          <a:bodyPr/>
          <a:lstStyle/>
          <a:p>
            <a:fld id="{35AE0290-9C7B-43A7-8033-C4CAF6175BAC}" type="datetimeFigureOut">
              <a:rPr lang="en-US" smtClean="0"/>
              <a:t>12/20/2023</a:t>
            </a:fld>
            <a:endParaRPr lang="en-US"/>
          </a:p>
        </p:txBody>
      </p:sp>
      <p:sp>
        <p:nvSpPr>
          <p:cNvPr id="6" name="Footer Placeholder 5">
            <a:extLst>
              <a:ext uri="{FF2B5EF4-FFF2-40B4-BE49-F238E27FC236}">
                <a16:creationId xmlns:a16="http://schemas.microsoft.com/office/drawing/2014/main" id="{1E1E196B-8741-005C-948C-85EB27616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83E80-BEE4-EF2D-87FC-D1E805B95BFE}"/>
              </a:ext>
            </a:extLst>
          </p:cNvPr>
          <p:cNvSpPr>
            <a:spLocks noGrp="1"/>
          </p:cNvSpPr>
          <p:nvPr>
            <p:ph type="sldNum" sz="quarter" idx="12"/>
          </p:nvPr>
        </p:nvSpPr>
        <p:spPr/>
        <p:txBody>
          <a:bodyPr/>
          <a:lstStyle/>
          <a:p>
            <a:fld id="{6E2203D1-7340-465F-AAF6-DE239499EDA0}" type="slidenum">
              <a:rPr lang="en-US" smtClean="0"/>
              <a:t>‹#›</a:t>
            </a:fld>
            <a:endParaRPr lang="en-US"/>
          </a:p>
        </p:txBody>
      </p:sp>
    </p:spTree>
    <p:extLst>
      <p:ext uri="{BB962C8B-B14F-4D97-AF65-F5344CB8AC3E}">
        <p14:creationId xmlns:p14="http://schemas.microsoft.com/office/powerpoint/2010/main" val="205436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8338C6-F116-6352-A7D4-B9A937921E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BFF87C-D9F1-E7A3-ABFA-8FFD3AE1F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D5E0D-023C-0716-7883-416EE9CA7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E0290-9C7B-43A7-8033-C4CAF6175BAC}" type="datetimeFigureOut">
              <a:rPr lang="en-US" smtClean="0"/>
              <a:t>12/20/2023</a:t>
            </a:fld>
            <a:endParaRPr lang="en-US"/>
          </a:p>
        </p:txBody>
      </p:sp>
      <p:sp>
        <p:nvSpPr>
          <p:cNvPr id="5" name="Footer Placeholder 4">
            <a:extLst>
              <a:ext uri="{FF2B5EF4-FFF2-40B4-BE49-F238E27FC236}">
                <a16:creationId xmlns:a16="http://schemas.microsoft.com/office/drawing/2014/main" id="{9D628AF0-12D8-63B4-8266-79C7865F4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E4BD03-ACA5-80AE-B827-2DCB9ACC5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203D1-7340-465F-AAF6-DE239499EDA0}" type="slidenum">
              <a:rPr lang="en-US" smtClean="0"/>
              <a:t>‹#›</a:t>
            </a:fld>
            <a:endParaRPr lang="en-US"/>
          </a:p>
        </p:txBody>
      </p:sp>
    </p:spTree>
    <p:extLst>
      <p:ext uri="{BB962C8B-B14F-4D97-AF65-F5344CB8AC3E}">
        <p14:creationId xmlns:p14="http://schemas.microsoft.com/office/powerpoint/2010/main" val="111663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white rectangular frame with colorful shapes and stars&#10;&#10;Description automatically generated">
            <a:extLst>
              <a:ext uri="{FF2B5EF4-FFF2-40B4-BE49-F238E27FC236}">
                <a16:creationId xmlns:a16="http://schemas.microsoft.com/office/drawing/2014/main" id="{D68D9ED4-DB7C-6489-3320-B3B65997D35B}"/>
              </a:ext>
            </a:extLst>
          </p:cNvPr>
          <p:cNvPicPr>
            <a:picLocks noChangeAspect="1"/>
          </p:cNvPicPr>
          <p:nvPr/>
        </p:nvPicPr>
        <p:blipFill rotWithShape="1">
          <a:blip r:embed="rId2">
            <a:extLst>
              <a:ext uri="{28A0092B-C50C-407E-A947-70E740481C1C}">
                <a14:useLocalDpi xmlns:a14="http://schemas.microsoft.com/office/drawing/2010/main" val="0"/>
              </a:ext>
            </a:extLst>
          </a:blip>
          <a:srcRect t="12036" b="10658"/>
          <a:stretch/>
        </p:blipFill>
        <p:spPr>
          <a:xfrm>
            <a:off x="-1504" y="1282"/>
            <a:ext cx="12191980" cy="6856718"/>
          </a:xfrm>
          <a:prstGeom prst="rect">
            <a:avLst/>
          </a:prstGeom>
        </p:spPr>
      </p:pic>
      <p:pic>
        <p:nvPicPr>
          <p:cNvPr id="9" name="Picture 2" descr="Trường Mầm non Long Biên | Hanoi">
            <a:extLst>
              <a:ext uri="{FF2B5EF4-FFF2-40B4-BE49-F238E27FC236}">
                <a16:creationId xmlns:a16="http://schemas.microsoft.com/office/drawing/2014/main" id="{A7CC0247-2222-50E2-4AAF-6B1CEDB38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539" y="1365990"/>
            <a:ext cx="1225062" cy="12305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DD486F0-8429-6EA0-A4D1-84D8C83E844B}"/>
              </a:ext>
            </a:extLst>
          </p:cNvPr>
          <p:cNvSpPr txBox="1"/>
          <p:nvPr/>
        </p:nvSpPr>
        <p:spPr>
          <a:xfrm>
            <a:off x="4071356" y="283422"/>
            <a:ext cx="4263752" cy="707886"/>
          </a:xfrm>
          <a:prstGeom prst="rect">
            <a:avLst/>
          </a:prstGeom>
          <a:noFill/>
        </p:spPr>
        <p:txBody>
          <a:bodyPr wrap="square" rtlCol="0">
            <a:spAutoFit/>
          </a:bodyPr>
          <a:lstStyle/>
          <a:p>
            <a:pPr algn="ctr"/>
            <a:r>
              <a:rPr lang="vi-VN" sz="2000" b="1" dirty="0">
                <a:latin typeface="+mj-lt"/>
              </a:rPr>
              <a:t>UBND QUẬN LONG BIÊN</a:t>
            </a:r>
          </a:p>
          <a:p>
            <a:pPr algn="ctr"/>
            <a:r>
              <a:rPr lang="vi-VN" sz="2000" b="1" dirty="0">
                <a:latin typeface="+mj-lt"/>
              </a:rPr>
              <a:t>TRƯỜNG MẦM NON LONG BIÊN</a:t>
            </a:r>
            <a:endParaRPr lang="en-US" sz="2000" b="1" dirty="0">
              <a:latin typeface="+mj-lt"/>
            </a:endParaRPr>
          </a:p>
        </p:txBody>
      </p:sp>
      <p:pic>
        <p:nvPicPr>
          <p:cNvPr id="12" name="Picture 2" descr="Trường Mầm non Long Biên | Hanoi">
            <a:extLst>
              <a:ext uri="{FF2B5EF4-FFF2-40B4-BE49-F238E27FC236}">
                <a16:creationId xmlns:a16="http://schemas.microsoft.com/office/drawing/2014/main" id="{8AF4CBC8-B7A6-BC75-1BBD-6C6F16928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539" y="1365990"/>
            <a:ext cx="1225062" cy="12305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3DA27E6-5D62-7980-4274-445AB9C301CD}"/>
              </a:ext>
            </a:extLst>
          </p:cNvPr>
          <p:cNvSpPr txBox="1"/>
          <p:nvPr/>
        </p:nvSpPr>
        <p:spPr>
          <a:xfrm>
            <a:off x="2661138" y="2971203"/>
            <a:ext cx="6869723" cy="430887"/>
          </a:xfrm>
          <a:prstGeom prst="rect">
            <a:avLst/>
          </a:prstGeom>
          <a:noFill/>
        </p:spPr>
        <p:txBody>
          <a:bodyPr wrap="square" rtlCol="0">
            <a:spAutoFit/>
          </a:bodyPr>
          <a:lstStyle/>
          <a:p>
            <a:pPr algn="ctr"/>
            <a:r>
              <a:rPr lang="vi-VN" sz="2200" dirty="0">
                <a:solidFill>
                  <a:schemeClr val="accent1">
                    <a:lumMod val="50000"/>
                  </a:schemeClr>
                </a:solidFill>
                <a:latin typeface="+mj-lt"/>
              </a:rPr>
              <a:t>LĨNH VỰC PHÁT TRIỀN NGÔN NGỮ</a:t>
            </a:r>
            <a:endParaRPr lang="en-US" sz="2200" dirty="0">
              <a:solidFill>
                <a:schemeClr val="accent1">
                  <a:lumMod val="50000"/>
                </a:schemeClr>
              </a:solidFill>
              <a:latin typeface="+mj-lt"/>
            </a:endParaRPr>
          </a:p>
        </p:txBody>
      </p:sp>
      <p:sp>
        <p:nvSpPr>
          <p:cNvPr id="14" name="Rectangle 13">
            <a:extLst>
              <a:ext uri="{FF2B5EF4-FFF2-40B4-BE49-F238E27FC236}">
                <a16:creationId xmlns:a16="http://schemas.microsoft.com/office/drawing/2014/main" id="{57F211BF-C764-B8F0-B812-C1A132E61D2E}"/>
              </a:ext>
            </a:extLst>
          </p:cNvPr>
          <p:cNvSpPr/>
          <p:nvPr/>
        </p:nvSpPr>
        <p:spPr>
          <a:xfrm>
            <a:off x="2977206" y="3413257"/>
            <a:ext cx="6237605" cy="523220"/>
          </a:xfrm>
          <a:prstGeom prst="rect">
            <a:avLst/>
          </a:prstGeom>
          <a:noFill/>
        </p:spPr>
        <p:txBody>
          <a:bodyPr wrap="none" lIns="91440" tIns="45720" rIns="91440" bIns="45720">
            <a:spAutoFit/>
          </a:bodyPr>
          <a:lstStyle/>
          <a:p>
            <a:pPr algn="ctr"/>
            <a:r>
              <a:rPr lang="vi-VN" sz="2800" b="1" cap="none" spc="0" dirty="0">
                <a:ln w="22225">
                  <a:solidFill>
                    <a:schemeClr val="accent2"/>
                  </a:solidFill>
                  <a:prstDash val="solid"/>
                </a:ln>
                <a:solidFill>
                  <a:schemeClr val="accent2">
                    <a:lumMod val="40000"/>
                    <a:lumOff val="60000"/>
                  </a:schemeClr>
                </a:solidFill>
                <a:effectLst/>
                <a:latin typeface="+mj-lt"/>
              </a:rPr>
              <a:t>HOẠT </a:t>
            </a:r>
            <a:r>
              <a:rPr lang="vi-VN" sz="2800" b="1" cap="none" spc="0">
                <a:ln w="22225">
                  <a:solidFill>
                    <a:schemeClr val="accent2"/>
                  </a:solidFill>
                  <a:prstDash val="solid"/>
                </a:ln>
                <a:solidFill>
                  <a:schemeClr val="accent2">
                    <a:lumMod val="40000"/>
                    <a:lumOff val="60000"/>
                  </a:schemeClr>
                </a:solidFill>
                <a:effectLst/>
                <a:latin typeface="+mj-lt"/>
              </a:rPr>
              <a:t>ĐỘNG LÀM QUEN VĂN HỌC</a:t>
            </a:r>
            <a:endParaRPr lang="en-US" sz="2800" b="1" cap="none" spc="0" dirty="0">
              <a:ln w="22225">
                <a:solidFill>
                  <a:schemeClr val="accent2"/>
                </a:solidFill>
                <a:prstDash val="solid"/>
              </a:ln>
              <a:solidFill>
                <a:schemeClr val="accent2">
                  <a:lumMod val="40000"/>
                  <a:lumOff val="60000"/>
                </a:schemeClr>
              </a:solidFill>
              <a:effectLst/>
              <a:latin typeface="+mj-lt"/>
            </a:endParaRPr>
          </a:p>
        </p:txBody>
      </p:sp>
      <p:sp>
        <p:nvSpPr>
          <p:cNvPr id="15" name="TextBox 14">
            <a:extLst>
              <a:ext uri="{FF2B5EF4-FFF2-40B4-BE49-F238E27FC236}">
                <a16:creationId xmlns:a16="http://schemas.microsoft.com/office/drawing/2014/main" id="{6C7C12B9-0F00-3AEF-6190-5EB66EA04028}"/>
              </a:ext>
            </a:extLst>
          </p:cNvPr>
          <p:cNvSpPr txBox="1"/>
          <p:nvPr/>
        </p:nvSpPr>
        <p:spPr>
          <a:xfrm>
            <a:off x="2661137" y="4090933"/>
            <a:ext cx="6869723" cy="954107"/>
          </a:xfrm>
          <a:prstGeom prst="rect">
            <a:avLst/>
          </a:prstGeom>
          <a:noFill/>
        </p:spPr>
        <p:txBody>
          <a:bodyPr wrap="square" rtlCol="0">
            <a:spAutoFit/>
          </a:bodyPr>
          <a:lstStyle/>
          <a:p>
            <a:pPr algn="ctr"/>
            <a:r>
              <a:rPr lang="vi-VN" sz="2800" dirty="0">
                <a:solidFill>
                  <a:schemeClr val="tx1">
                    <a:lumMod val="75000"/>
                    <a:lumOff val="25000"/>
                  </a:schemeClr>
                </a:solidFill>
                <a:latin typeface="+mj-lt"/>
              </a:rPr>
              <a:t>Đề tài: Thơ “Noel là gì?”</a:t>
            </a:r>
          </a:p>
          <a:p>
            <a:pPr algn="ctr"/>
            <a:r>
              <a:rPr lang="vi-VN" sz="2800" dirty="0">
                <a:solidFill>
                  <a:schemeClr val="tx1">
                    <a:lumMod val="75000"/>
                    <a:lumOff val="25000"/>
                  </a:schemeClr>
                </a:solidFill>
                <a:latin typeface="+mj-lt"/>
              </a:rPr>
              <a:t> (Dạy trẻ đọc thuộc thơ)</a:t>
            </a:r>
            <a:endParaRPr lang="en-US" sz="2400" dirty="0">
              <a:solidFill>
                <a:schemeClr val="tx1">
                  <a:lumMod val="75000"/>
                  <a:lumOff val="25000"/>
                </a:schemeClr>
              </a:solidFill>
              <a:latin typeface="+mj-lt"/>
            </a:endParaRPr>
          </a:p>
        </p:txBody>
      </p:sp>
      <p:sp>
        <p:nvSpPr>
          <p:cNvPr id="16" name="TextBox 15">
            <a:extLst>
              <a:ext uri="{FF2B5EF4-FFF2-40B4-BE49-F238E27FC236}">
                <a16:creationId xmlns:a16="http://schemas.microsoft.com/office/drawing/2014/main" id="{DACE7DDB-5B28-18BD-C4EB-7C1BAB95F2B9}"/>
              </a:ext>
            </a:extLst>
          </p:cNvPr>
          <p:cNvSpPr txBox="1"/>
          <p:nvPr/>
        </p:nvSpPr>
        <p:spPr>
          <a:xfrm>
            <a:off x="7381318" y="5731046"/>
            <a:ext cx="3200402" cy="430887"/>
          </a:xfrm>
          <a:prstGeom prst="rect">
            <a:avLst/>
          </a:prstGeom>
          <a:noFill/>
        </p:spPr>
        <p:txBody>
          <a:bodyPr wrap="square" rtlCol="0">
            <a:spAutoFit/>
          </a:bodyPr>
          <a:lstStyle/>
          <a:p>
            <a:pPr algn="ctr"/>
            <a:r>
              <a:rPr lang="vi-VN" sz="2200" i="1" dirty="0">
                <a:solidFill>
                  <a:schemeClr val="accent1">
                    <a:lumMod val="50000"/>
                  </a:schemeClr>
                </a:solidFill>
                <a:latin typeface="+mj-lt"/>
              </a:rPr>
              <a:t>Giáo viên: Tú Uyên</a:t>
            </a:r>
            <a:endParaRPr lang="en-US" sz="2200" i="1" dirty="0">
              <a:solidFill>
                <a:schemeClr val="accent1">
                  <a:lumMod val="50000"/>
                </a:schemeClr>
              </a:solidFill>
              <a:latin typeface="+mj-lt"/>
            </a:endParaRPr>
          </a:p>
        </p:txBody>
      </p:sp>
    </p:spTree>
    <p:extLst>
      <p:ext uri="{BB962C8B-B14F-4D97-AF65-F5344CB8AC3E}">
        <p14:creationId xmlns:p14="http://schemas.microsoft.com/office/powerpoint/2010/main" val="29894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anta claus flying in a sleigh with reindeers&#10;&#10;Description automatically generated">
            <a:extLst>
              <a:ext uri="{FF2B5EF4-FFF2-40B4-BE49-F238E27FC236}">
                <a16:creationId xmlns:a16="http://schemas.microsoft.com/office/drawing/2014/main" id="{CC1FFCAB-DB21-43BE-60C0-EA16078B5D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144"/>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4070E31D-EF9F-9F94-1C48-49F6C892C3EF}"/>
              </a:ext>
            </a:extLst>
          </p:cNvPr>
          <p:cNvSpPr/>
          <p:nvPr/>
        </p:nvSpPr>
        <p:spPr>
          <a:xfrm>
            <a:off x="2785281" y="6035039"/>
            <a:ext cx="5780188" cy="73152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D953F0-EAB6-92F0-57EB-F8135B18A662}"/>
              </a:ext>
            </a:extLst>
          </p:cNvPr>
          <p:cNvSpPr/>
          <p:nvPr/>
        </p:nvSpPr>
        <p:spPr>
          <a:xfrm>
            <a:off x="1369549" y="6108412"/>
            <a:ext cx="861165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3200" b="1" dirty="0">
                <a:ln/>
                <a:solidFill>
                  <a:schemeClr val="accent2">
                    <a:lumMod val="75000"/>
                  </a:schemeClr>
                </a:solidFill>
              </a:rPr>
              <a:t>Cỗ xe tuần lộc vẫn đi</a:t>
            </a:r>
            <a:endParaRPr lang="en-US" sz="3200" b="1" dirty="0">
              <a:ln/>
              <a:solidFill>
                <a:schemeClr val="accent2">
                  <a:lumMod val="75000"/>
                </a:schemeClr>
              </a:solidFill>
            </a:endParaRPr>
          </a:p>
        </p:txBody>
      </p:sp>
    </p:spTree>
    <p:extLst>
      <p:ext uri="{BB962C8B-B14F-4D97-AF65-F5344CB8AC3E}">
        <p14:creationId xmlns:p14="http://schemas.microsoft.com/office/powerpoint/2010/main" val="111923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rame with a tree and presents&#10;&#10;Description automatically generated">
            <a:extLst>
              <a:ext uri="{FF2B5EF4-FFF2-40B4-BE49-F238E27FC236}">
                <a16:creationId xmlns:a16="http://schemas.microsoft.com/office/drawing/2014/main" id="{CD7E2058-A7DD-6B8E-FDA8-43F1F76A2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7"/>
            <a:ext cx="12192000" cy="6896653"/>
          </a:xfrm>
          <a:prstGeom prst="rect">
            <a:avLst/>
          </a:prstGeom>
        </p:spPr>
      </p:pic>
      <p:sp>
        <p:nvSpPr>
          <p:cNvPr id="7" name="TextBox 6">
            <a:extLst>
              <a:ext uri="{FF2B5EF4-FFF2-40B4-BE49-F238E27FC236}">
                <a16:creationId xmlns:a16="http://schemas.microsoft.com/office/drawing/2014/main" id="{9838B7A6-CDDE-A673-4714-63680723C966}"/>
              </a:ext>
            </a:extLst>
          </p:cNvPr>
          <p:cNvSpPr txBox="1"/>
          <p:nvPr/>
        </p:nvSpPr>
        <p:spPr>
          <a:xfrm>
            <a:off x="4909457" y="1905000"/>
            <a:ext cx="3657600" cy="523220"/>
          </a:xfrm>
          <a:prstGeom prst="rect">
            <a:avLst/>
          </a:prstGeom>
          <a:noFill/>
        </p:spPr>
        <p:txBody>
          <a:bodyPr wrap="square" rtlCol="0">
            <a:spAutoFit/>
          </a:bodyPr>
          <a:lstStyle/>
          <a:p>
            <a:r>
              <a:rPr lang="vi-VN" sz="2800" b="1" dirty="0">
                <a:latin typeface="+mj-lt"/>
              </a:rPr>
              <a:t>Thế “thét gào” là gì?</a:t>
            </a:r>
            <a:endParaRPr lang="en-US" sz="2800" b="1" dirty="0">
              <a:latin typeface="+mj-lt"/>
            </a:endParaRPr>
          </a:p>
        </p:txBody>
      </p:sp>
      <p:sp>
        <p:nvSpPr>
          <p:cNvPr id="8" name="TextBox 7">
            <a:extLst>
              <a:ext uri="{FF2B5EF4-FFF2-40B4-BE49-F238E27FC236}">
                <a16:creationId xmlns:a16="http://schemas.microsoft.com/office/drawing/2014/main" id="{12950FED-6231-FEB8-6D9D-BB2A65F4F139}"/>
              </a:ext>
            </a:extLst>
          </p:cNvPr>
          <p:cNvSpPr txBox="1"/>
          <p:nvPr/>
        </p:nvSpPr>
        <p:spPr>
          <a:xfrm>
            <a:off x="4452257" y="2428220"/>
            <a:ext cx="4920343" cy="523220"/>
          </a:xfrm>
          <a:prstGeom prst="rect">
            <a:avLst/>
          </a:prstGeom>
          <a:noFill/>
        </p:spPr>
        <p:txBody>
          <a:bodyPr wrap="square" rtlCol="0">
            <a:spAutoFit/>
          </a:bodyPr>
          <a:lstStyle/>
          <a:p>
            <a:r>
              <a:rPr lang="vi-VN" sz="2800" b="1" dirty="0">
                <a:latin typeface="+mj-lt"/>
              </a:rPr>
              <a:t>Thét gào là tiếng kêu gào rất to</a:t>
            </a:r>
            <a:endParaRPr lang="en-US" sz="2800" b="1" dirty="0">
              <a:latin typeface="+mj-lt"/>
            </a:endParaRPr>
          </a:p>
        </p:txBody>
      </p:sp>
    </p:spTree>
    <p:extLst>
      <p:ext uri="{BB962C8B-B14F-4D97-AF65-F5344CB8AC3E}">
        <p14:creationId xmlns:p14="http://schemas.microsoft.com/office/powerpoint/2010/main" val="17458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xit" presetSubtype="0" fill="hold" grpId="1" nodeType="clickEffect">
                                  <p:stCondLst>
                                    <p:cond delay="0"/>
                                  </p:stCondLst>
                                  <p:childTnLst>
                                    <p:animEffect transition="out" filter="wedge">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christmas tree and presents&#10;&#10;Description automatically generated">
            <a:extLst>
              <a:ext uri="{FF2B5EF4-FFF2-40B4-BE49-F238E27FC236}">
                <a16:creationId xmlns:a16="http://schemas.microsoft.com/office/drawing/2014/main" id="{BF360000-096E-92B9-1C94-8017088B1A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836"/>
            <a:ext cx="12192001" cy="6842164"/>
          </a:xfrm>
        </p:spPr>
      </p:pic>
      <p:sp>
        <p:nvSpPr>
          <p:cNvPr id="6" name="TextBox 5">
            <a:extLst>
              <a:ext uri="{FF2B5EF4-FFF2-40B4-BE49-F238E27FC236}">
                <a16:creationId xmlns:a16="http://schemas.microsoft.com/office/drawing/2014/main" id="{90B1C7EA-D275-61D9-3788-EB4C78CC08BC}"/>
              </a:ext>
            </a:extLst>
          </p:cNvPr>
          <p:cNvSpPr txBox="1"/>
          <p:nvPr/>
        </p:nvSpPr>
        <p:spPr>
          <a:xfrm>
            <a:off x="2754086" y="1774371"/>
            <a:ext cx="7641772" cy="523220"/>
          </a:xfrm>
          <a:prstGeom prst="rect">
            <a:avLst/>
          </a:prstGeom>
          <a:noFill/>
        </p:spPr>
        <p:txBody>
          <a:bodyPr wrap="square" rtlCol="0">
            <a:spAutoFit/>
          </a:bodyPr>
          <a:lstStyle/>
          <a:p>
            <a:r>
              <a:rPr lang="vi-VN" sz="2800" b="1">
                <a:latin typeface="+mj-lt"/>
              </a:rPr>
              <a:t>Ai là người tặng quà cho bé trong đêm noel?</a:t>
            </a:r>
            <a:endParaRPr lang="en-US" sz="2800" b="1" dirty="0">
              <a:latin typeface="+mj-lt"/>
            </a:endParaRPr>
          </a:p>
        </p:txBody>
      </p:sp>
      <p:sp>
        <p:nvSpPr>
          <p:cNvPr id="7" name="TextBox 6">
            <a:extLst>
              <a:ext uri="{FF2B5EF4-FFF2-40B4-BE49-F238E27FC236}">
                <a16:creationId xmlns:a16="http://schemas.microsoft.com/office/drawing/2014/main" id="{C2541429-2715-20BA-D38E-9CE5EBA1C6F5}"/>
              </a:ext>
            </a:extLst>
          </p:cNvPr>
          <p:cNvSpPr txBox="1"/>
          <p:nvPr/>
        </p:nvSpPr>
        <p:spPr>
          <a:xfrm>
            <a:off x="4615542" y="1974425"/>
            <a:ext cx="2786743" cy="646331"/>
          </a:xfrm>
          <a:prstGeom prst="rect">
            <a:avLst/>
          </a:prstGeom>
          <a:noFill/>
        </p:spPr>
        <p:txBody>
          <a:bodyPr wrap="square" rtlCol="0">
            <a:spAutoFit/>
          </a:bodyPr>
          <a:lstStyle/>
          <a:p>
            <a:r>
              <a:rPr lang="vi-VN" sz="3600" b="1">
                <a:solidFill>
                  <a:srgbClr val="FF0000"/>
                </a:solidFill>
                <a:latin typeface="+mj-lt"/>
              </a:rPr>
              <a:t>Ông già noel</a:t>
            </a:r>
            <a:endParaRPr lang="en-US" sz="3600" b="1" dirty="0">
              <a:solidFill>
                <a:srgbClr val="FF0000"/>
              </a:solidFill>
              <a:latin typeface="+mj-lt"/>
            </a:endParaRPr>
          </a:p>
        </p:txBody>
      </p:sp>
      <p:sp>
        <p:nvSpPr>
          <p:cNvPr id="8" name="TextBox 7">
            <a:extLst>
              <a:ext uri="{FF2B5EF4-FFF2-40B4-BE49-F238E27FC236}">
                <a16:creationId xmlns:a16="http://schemas.microsoft.com/office/drawing/2014/main" id="{C1EB9656-C2F7-389F-CF74-76946AB0D731}"/>
              </a:ext>
            </a:extLst>
          </p:cNvPr>
          <p:cNvSpPr txBox="1"/>
          <p:nvPr/>
        </p:nvSpPr>
        <p:spPr>
          <a:xfrm>
            <a:off x="3630384" y="2707842"/>
            <a:ext cx="4757058" cy="523220"/>
          </a:xfrm>
          <a:prstGeom prst="rect">
            <a:avLst/>
          </a:prstGeom>
          <a:noFill/>
        </p:spPr>
        <p:txBody>
          <a:bodyPr wrap="square" rtlCol="0">
            <a:spAutoFit/>
          </a:bodyPr>
          <a:lstStyle/>
          <a:p>
            <a:r>
              <a:rPr lang="vi-VN" sz="2800" b="1">
                <a:latin typeface="+mj-lt"/>
              </a:rPr>
              <a:t>Câu thơ nào nói về điều đó?</a:t>
            </a:r>
            <a:endParaRPr lang="en-US" sz="2800" b="1" dirty="0">
              <a:latin typeface="+mj-lt"/>
            </a:endParaRPr>
          </a:p>
        </p:txBody>
      </p:sp>
    </p:spTree>
    <p:extLst>
      <p:ext uri="{BB962C8B-B14F-4D97-AF65-F5344CB8AC3E}">
        <p14:creationId xmlns:p14="http://schemas.microsoft.com/office/powerpoint/2010/main" val="12554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ristmas tree with presents and ornaments&#10;&#10;Description automatically generated">
            <a:extLst>
              <a:ext uri="{FF2B5EF4-FFF2-40B4-BE49-F238E27FC236}">
                <a16:creationId xmlns:a16="http://schemas.microsoft.com/office/drawing/2014/main" id="{4F5DEAD8-59D5-0D0B-F446-A0083D8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88"/>
            <a:ext cx="12192000" cy="6818812"/>
          </a:xfrm>
          <a:prstGeom prst="rect">
            <a:avLst/>
          </a:prstGeom>
        </p:spPr>
      </p:pic>
      <p:sp>
        <p:nvSpPr>
          <p:cNvPr id="7" name="TextBox 6">
            <a:extLst>
              <a:ext uri="{FF2B5EF4-FFF2-40B4-BE49-F238E27FC236}">
                <a16:creationId xmlns:a16="http://schemas.microsoft.com/office/drawing/2014/main" id="{9D857A71-FDED-D5B5-63AE-73157CC27018}"/>
              </a:ext>
            </a:extLst>
          </p:cNvPr>
          <p:cNvSpPr txBox="1"/>
          <p:nvPr/>
        </p:nvSpPr>
        <p:spPr>
          <a:xfrm>
            <a:off x="2057400" y="2360751"/>
            <a:ext cx="6096000" cy="2062103"/>
          </a:xfrm>
          <a:prstGeom prst="rect">
            <a:avLst/>
          </a:prstGeom>
          <a:noFill/>
        </p:spPr>
        <p:txBody>
          <a:bodyPr wrap="square">
            <a:spAutoFit/>
          </a:bodyPr>
          <a:lstStyle/>
          <a:p>
            <a:pPr algn="ctr"/>
            <a:r>
              <a:rPr lang="vi-VN" sz="3200" b="1" i="0" dirty="0">
                <a:solidFill>
                  <a:srgbClr val="333333"/>
                </a:solidFill>
                <a:effectLst/>
                <a:latin typeface="+mj-lt"/>
              </a:rPr>
              <a:t>Mẹ ơi, Noel là gì ?</a:t>
            </a:r>
            <a:br>
              <a:rPr lang="vi-VN" sz="3200" b="1" i="0" dirty="0">
                <a:solidFill>
                  <a:srgbClr val="333333"/>
                </a:solidFill>
                <a:effectLst/>
                <a:latin typeface="+mj-lt"/>
              </a:rPr>
            </a:br>
            <a:r>
              <a:rPr lang="vi-VN" sz="3200" b="1" i="0" dirty="0">
                <a:solidFill>
                  <a:srgbClr val="333333"/>
                </a:solidFill>
                <a:effectLst/>
                <a:latin typeface="+mj-lt"/>
              </a:rPr>
              <a:t>Là một ông già hiền hậu</a:t>
            </a:r>
            <a:br>
              <a:rPr lang="vi-VN" sz="3200" b="1" i="0" dirty="0">
                <a:solidFill>
                  <a:srgbClr val="333333"/>
                </a:solidFill>
                <a:effectLst/>
                <a:latin typeface="+mj-lt"/>
              </a:rPr>
            </a:br>
            <a:r>
              <a:rPr lang="vi-VN" sz="3200" b="1" i="0" dirty="0">
                <a:solidFill>
                  <a:srgbClr val="333333"/>
                </a:solidFill>
                <a:effectLst/>
                <a:latin typeface="+mj-lt"/>
              </a:rPr>
              <a:t>Không ngại đêm đen, đường xấu</a:t>
            </a:r>
            <a:br>
              <a:rPr lang="vi-VN" sz="3200" b="1" i="0" dirty="0">
                <a:solidFill>
                  <a:srgbClr val="333333"/>
                </a:solidFill>
                <a:effectLst/>
                <a:latin typeface="+mj-lt"/>
              </a:rPr>
            </a:br>
            <a:r>
              <a:rPr lang="vi-VN" sz="3200" b="1" i="0" dirty="0">
                <a:solidFill>
                  <a:srgbClr val="333333"/>
                </a:solidFill>
                <a:effectLst/>
                <a:latin typeface="+mj-lt"/>
              </a:rPr>
              <a:t>Đến đây mang quà cho con</a:t>
            </a:r>
          </a:p>
        </p:txBody>
      </p:sp>
    </p:spTree>
    <p:extLst>
      <p:ext uri="{BB962C8B-B14F-4D97-AF65-F5344CB8AC3E}">
        <p14:creationId xmlns:p14="http://schemas.microsoft.com/office/powerpoint/2010/main" val="206925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 and red balls&#10;&#10;Description automatically generated">
            <a:extLst>
              <a:ext uri="{FF2B5EF4-FFF2-40B4-BE49-F238E27FC236}">
                <a16:creationId xmlns:a16="http://schemas.microsoft.com/office/drawing/2014/main" id="{D110B465-271C-870F-CB63-3271D098D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6090" cy="6858000"/>
          </a:xfrm>
          <a:prstGeom prst="rect">
            <a:avLst/>
          </a:prstGeom>
        </p:spPr>
      </p:pic>
      <p:sp>
        <p:nvSpPr>
          <p:cNvPr id="7" name="TextBox 6">
            <a:extLst>
              <a:ext uri="{FF2B5EF4-FFF2-40B4-BE49-F238E27FC236}">
                <a16:creationId xmlns:a16="http://schemas.microsoft.com/office/drawing/2014/main" id="{7BF2296B-FD1E-F4E9-35DB-6CE177856C78}"/>
              </a:ext>
            </a:extLst>
          </p:cNvPr>
          <p:cNvSpPr txBox="1"/>
          <p:nvPr/>
        </p:nvSpPr>
        <p:spPr>
          <a:xfrm>
            <a:off x="3040045" y="2514991"/>
            <a:ext cx="6096000" cy="461665"/>
          </a:xfrm>
          <a:prstGeom prst="rect">
            <a:avLst/>
          </a:prstGeom>
          <a:noFill/>
        </p:spPr>
        <p:txBody>
          <a:bodyPr wrap="square">
            <a:spAutoFit/>
          </a:bodyPr>
          <a:lstStyle/>
          <a:p>
            <a:r>
              <a:rPr lang="vi-VN" sz="2400" b="1" i="0" dirty="0">
                <a:solidFill>
                  <a:srgbClr val="000000"/>
                </a:solidFill>
                <a:effectLst/>
                <a:latin typeface="Times New Roman" panose="02020603050405020304" pitchFamily="18" charset="0"/>
              </a:rPr>
              <a:t>Bé cảm thấy như thế nào trong ngày Noel?</a:t>
            </a:r>
            <a:endParaRPr lang="en-US" sz="2400" b="1" dirty="0"/>
          </a:p>
        </p:txBody>
      </p:sp>
      <p:sp>
        <p:nvSpPr>
          <p:cNvPr id="10" name="TextBox 9">
            <a:extLst>
              <a:ext uri="{FF2B5EF4-FFF2-40B4-BE49-F238E27FC236}">
                <a16:creationId xmlns:a16="http://schemas.microsoft.com/office/drawing/2014/main" id="{03E0A90F-BDEE-6428-1539-7EC1F4B2F5B7}"/>
              </a:ext>
            </a:extLst>
          </p:cNvPr>
          <p:cNvSpPr txBox="1"/>
          <p:nvPr/>
        </p:nvSpPr>
        <p:spPr>
          <a:xfrm>
            <a:off x="2177142" y="2541618"/>
            <a:ext cx="8109858" cy="2062103"/>
          </a:xfrm>
          <a:prstGeom prst="rect">
            <a:avLst/>
          </a:prstGeom>
          <a:noFill/>
        </p:spPr>
        <p:txBody>
          <a:bodyPr wrap="square">
            <a:spAutoFit/>
          </a:bodyPr>
          <a:lstStyle/>
          <a:p>
            <a:pPr algn="ctr"/>
            <a:r>
              <a:rPr lang="vi-VN" sz="3200" b="1" i="0" dirty="0">
                <a:solidFill>
                  <a:srgbClr val="333333"/>
                </a:solidFill>
                <a:effectLst/>
                <a:latin typeface="+mj-lt"/>
              </a:rPr>
              <a:t>Mẹ ơi, Noel là gì ?</a:t>
            </a:r>
            <a:br>
              <a:rPr lang="vi-VN" sz="3200" b="1" i="0" dirty="0">
                <a:solidFill>
                  <a:srgbClr val="333333"/>
                </a:solidFill>
                <a:effectLst/>
                <a:latin typeface="+mj-lt"/>
              </a:rPr>
            </a:br>
            <a:r>
              <a:rPr lang="vi-VN" sz="3200" b="1" i="0" dirty="0">
                <a:solidFill>
                  <a:srgbClr val="333333"/>
                </a:solidFill>
                <a:effectLst/>
                <a:latin typeface="+mj-lt"/>
              </a:rPr>
              <a:t>Là vui rộn ràng trong ngực</a:t>
            </a:r>
            <a:br>
              <a:rPr lang="vi-VN" sz="3200" b="1" i="0" dirty="0">
                <a:solidFill>
                  <a:srgbClr val="333333"/>
                </a:solidFill>
                <a:effectLst/>
                <a:latin typeface="+mj-lt"/>
              </a:rPr>
            </a:br>
            <a:r>
              <a:rPr lang="vi-VN" sz="3200" b="1" i="0" dirty="0">
                <a:solidFill>
                  <a:srgbClr val="333333"/>
                </a:solidFill>
                <a:effectLst/>
                <a:latin typeface="+mj-lt"/>
              </a:rPr>
              <a:t>Là hát bài ca háo hức</a:t>
            </a:r>
            <a:br>
              <a:rPr lang="vi-VN" sz="3200" b="1" i="0" dirty="0">
                <a:solidFill>
                  <a:srgbClr val="333333"/>
                </a:solidFill>
                <a:effectLst/>
                <a:latin typeface="+mj-lt"/>
              </a:rPr>
            </a:br>
            <a:r>
              <a:rPr lang="vi-VN" sz="3200" b="1" i="0" dirty="0">
                <a:solidFill>
                  <a:srgbClr val="333333"/>
                </a:solidFill>
                <a:effectLst/>
                <a:latin typeface="+mj-lt"/>
              </a:rPr>
              <a:t>Rung chuông, rung chuông, rung chuông…</a:t>
            </a:r>
          </a:p>
        </p:txBody>
      </p:sp>
    </p:spTree>
    <p:extLst>
      <p:ext uri="{BB962C8B-B14F-4D97-AF65-F5344CB8AC3E}">
        <p14:creationId xmlns:p14="http://schemas.microsoft.com/office/powerpoint/2010/main" val="24789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hristmas border with presents and candy&#10;&#10;Description automatically generated">
            <a:extLst>
              <a:ext uri="{FF2B5EF4-FFF2-40B4-BE49-F238E27FC236}">
                <a16:creationId xmlns:a16="http://schemas.microsoft.com/office/drawing/2014/main" id="{D8DE755F-9AE7-E8D3-AB82-A9BCDBE6E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259"/>
            <a:ext cx="12192000" cy="6850741"/>
          </a:xfrm>
        </p:spPr>
      </p:pic>
      <p:sp>
        <p:nvSpPr>
          <p:cNvPr id="7" name="TextBox 6">
            <a:extLst>
              <a:ext uri="{FF2B5EF4-FFF2-40B4-BE49-F238E27FC236}">
                <a16:creationId xmlns:a16="http://schemas.microsoft.com/office/drawing/2014/main" id="{04CE1251-2B2A-8EA6-0096-A1B05893B5F2}"/>
              </a:ext>
            </a:extLst>
          </p:cNvPr>
          <p:cNvSpPr txBox="1"/>
          <p:nvPr/>
        </p:nvSpPr>
        <p:spPr>
          <a:xfrm>
            <a:off x="2090056" y="2185992"/>
            <a:ext cx="7424057" cy="1569660"/>
          </a:xfrm>
          <a:prstGeom prst="rect">
            <a:avLst/>
          </a:prstGeom>
          <a:noFill/>
        </p:spPr>
        <p:txBody>
          <a:bodyPr wrap="square">
            <a:spAutoFit/>
          </a:bodyPr>
          <a:lstStyle/>
          <a:p>
            <a:pPr algn="ctr"/>
            <a:r>
              <a:rPr lang="vi-VN" sz="3200" b="1" i="0" dirty="0">
                <a:solidFill>
                  <a:srgbClr val="000000"/>
                </a:solidFill>
                <a:effectLst/>
                <a:latin typeface="Times New Roman" panose="02020603050405020304" pitchFamily="18" charset="0"/>
              </a:rPr>
              <a:t>Giáo dục:</a:t>
            </a:r>
            <a:r>
              <a:rPr lang="vi-VN" sz="3200" b="0" i="0" dirty="0">
                <a:solidFill>
                  <a:srgbClr val="000000"/>
                </a:solidFill>
                <a:effectLst/>
                <a:latin typeface="Times New Roman" panose="02020603050405020304" pitchFamily="18" charset="0"/>
              </a:rPr>
              <a:t> </a:t>
            </a:r>
          </a:p>
          <a:p>
            <a:pPr algn="ctr"/>
            <a:r>
              <a:rPr lang="vi-VN" sz="3200" b="0" i="0" dirty="0">
                <a:solidFill>
                  <a:srgbClr val="000000"/>
                </a:solidFill>
                <a:effectLst/>
                <a:latin typeface="Times New Roman" panose="02020603050405020304" pitchFamily="18" charset="0"/>
              </a:rPr>
              <a:t>Trẻ biết yêu thương mọi người, kính trọng và vâng lời người lớn.</a:t>
            </a:r>
            <a:endParaRPr lang="en-US" sz="3200" dirty="0"/>
          </a:p>
        </p:txBody>
      </p:sp>
    </p:spTree>
    <p:extLst>
      <p:ext uri="{BB962C8B-B14F-4D97-AF65-F5344CB8AC3E}">
        <p14:creationId xmlns:p14="http://schemas.microsoft.com/office/powerpoint/2010/main" val="254206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95E1CF-1F29-A84A-6A59-2A5A3748B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93"/>
            <a:ext cx="12192000" cy="686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7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santa claus in a sleigh pulling a reindeer&#10;&#10;Description automatically generated">
            <a:extLst>
              <a:ext uri="{FF2B5EF4-FFF2-40B4-BE49-F238E27FC236}">
                <a16:creationId xmlns:a16="http://schemas.microsoft.com/office/drawing/2014/main" id="{1CE7FD00-6707-61C4-2C30-7A4096660915}"/>
              </a:ext>
            </a:extLst>
          </p:cNvPr>
          <p:cNvPicPr>
            <a:picLocks noChangeAspect="1"/>
          </p:cNvPicPr>
          <p:nvPr/>
        </p:nvPicPr>
        <p:blipFill rotWithShape="1">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832108E6-4B76-34C5-5483-8E7DC4D50436}"/>
              </a:ext>
            </a:extLst>
          </p:cNvPr>
          <p:cNvSpPr/>
          <p:nvPr/>
        </p:nvSpPr>
        <p:spPr>
          <a:xfrm>
            <a:off x="3304032" y="304800"/>
            <a:ext cx="5157216" cy="92659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mj-lt"/>
              </a:rPr>
              <a:t>THƠ: NOEL LÀ GÌ?</a:t>
            </a:r>
            <a:endParaRPr lang="en-US" sz="4000" b="1" dirty="0">
              <a:solidFill>
                <a:schemeClr val="tx1"/>
              </a:solidFill>
              <a:latin typeface="+mj-lt"/>
            </a:endParaRPr>
          </a:p>
        </p:txBody>
      </p:sp>
    </p:spTree>
    <p:extLst>
      <p:ext uri="{BB962C8B-B14F-4D97-AF65-F5344CB8AC3E}">
        <p14:creationId xmlns:p14="http://schemas.microsoft.com/office/powerpoint/2010/main" val="76807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C5079-14A1-26A7-3DBC-BBDC75CEE04F}"/>
              </a:ext>
            </a:extLst>
          </p:cNvPr>
          <p:cNvPicPr>
            <a:picLocks noChangeAspect="1"/>
          </p:cNvPicPr>
          <p:nvPr/>
        </p:nvPicPr>
        <p:blipFill>
          <a:blip r:embed="rId2"/>
          <a:stretch>
            <a:fillRect/>
          </a:stretch>
        </p:blipFill>
        <p:spPr>
          <a:xfrm>
            <a:off x="0" y="0"/>
            <a:ext cx="12192000" cy="6949440"/>
          </a:xfrm>
          <a:prstGeom prst="rect">
            <a:avLst/>
          </a:prstGeom>
        </p:spPr>
      </p:pic>
      <p:sp>
        <p:nvSpPr>
          <p:cNvPr id="6" name="TextBox 5">
            <a:extLst>
              <a:ext uri="{FF2B5EF4-FFF2-40B4-BE49-F238E27FC236}">
                <a16:creationId xmlns:a16="http://schemas.microsoft.com/office/drawing/2014/main" id="{AFE4DC6B-2894-6183-0E56-A04C647D502E}"/>
              </a:ext>
            </a:extLst>
          </p:cNvPr>
          <p:cNvSpPr txBox="1"/>
          <p:nvPr/>
        </p:nvSpPr>
        <p:spPr>
          <a:xfrm>
            <a:off x="3048000" y="1094285"/>
            <a:ext cx="6096000" cy="4955203"/>
          </a:xfrm>
          <a:prstGeom prst="rect">
            <a:avLst/>
          </a:prstGeom>
          <a:noFill/>
        </p:spPr>
        <p:txBody>
          <a:bodyPr wrap="square">
            <a:spAutoFit/>
          </a:bodyPr>
          <a:lstStyle/>
          <a:p>
            <a:pPr algn="ctr"/>
            <a:r>
              <a:rPr lang="vi-VN" sz="2800" b="1" i="0" dirty="0">
                <a:solidFill>
                  <a:srgbClr val="333333"/>
                </a:solidFill>
                <a:effectLst/>
                <a:latin typeface="+mj-lt"/>
              </a:rPr>
              <a:t>Noel là gì?</a:t>
            </a:r>
            <a:endParaRPr lang="vi-VN" sz="2000" b="0" i="0" dirty="0">
              <a:solidFill>
                <a:srgbClr val="333333"/>
              </a:solidFill>
              <a:effectLst/>
              <a:latin typeface="+mj-lt"/>
            </a:endParaRPr>
          </a:p>
          <a:p>
            <a:pPr algn="ctr"/>
            <a:r>
              <a:rPr lang="vi-VN" sz="2400" b="0" i="0" dirty="0">
                <a:solidFill>
                  <a:srgbClr val="333333"/>
                </a:solidFill>
                <a:effectLst/>
                <a:latin typeface="+mj-lt"/>
              </a:rPr>
              <a:t>Mẹ ơi, Noel là gì?</a:t>
            </a:r>
            <a:br>
              <a:rPr lang="vi-VN" sz="2400" b="0" i="0" dirty="0">
                <a:solidFill>
                  <a:srgbClr val="333333"/>
                </a:solidFill>
                <a:effectLst/>
                <a:latin typeface="+mj-lt"/>
              </a:rPr>
            </a:br>
            <a:r>
              <a:rPr lang="vi-VN" sz="2400" b="0" i="0" dirty="0">
                <a:solidFill>
                  <a:srgbClr val="333333"/>
                </a:solidFill>
                <a:effectLst/>
                <a:latin typeface="+mj-lt"/>
              </a:rPr>
              <a:t>Là củi cháy trong bếp lửa</a:t>
            </a:r>
            <a:br>
              <a:rPr lang="vi-VN" sz="2400" b="0" i="0" dirty="0">
                <a:solidFill>
                  <a:srgbClr val="333333"/>
                </a:solidFill>
                <a:effectLst/>
                <a:latin typeface="+mj-lt"/>
              </a:rPr>
            </a:br>
            <a:r>
              <a:rPr lang="vi-VN" sz="2400" b="0" i="0" dirty="0">
                <a:solidFill>
                  <a:srgbClr val="333333"/>
                </a:solidFill>
                <a:effectLst/>
                <a:latin typeface="+mj-lt"/>
              </a:rPr>
              <a:t>Bão tuyết thét gào ngoài cửa</a:t>
            </a:r>
            <a:br>
              <a:rPr lang="vi-VN" sz="2400" b="0" i="0" dirty="0">
                <a:solidFill>
                  <a:srgbClr val="333333"/>
                </a:solidFill>
                <a:effectLst/>
                <a:latin typeface="+mj-lt"/>
              </a:rPr>
            </a:br>
            <a:r>
              <a:rPr lang="vi-VN" sz="2400" b="0" i="0" dirty="0">
                <a:solidFill>
                  <a:srgbClr val="333333"/>
                </a:solidFill>
                <a:effectLst/>
                <a:latin typeface="+mj-lt"/>
              </a:rPr>
              <a:t>Cỗ xe tuần lộc vẫn đi</a:t>
            </a:r>
          </a:p>
          <a:p>
            <a:pPr algn="ctr"/>
            <a:r>
              <a:rPr lang="vi-VN" sz="2400" b="0" i="0" dirty="0">
                <a:solidFill>
                  <a:srgbClr val="333333"/>
                </a:solidFill>
                <a:effectLst/>
                <a:latin typeface="+mj-lt"/>
              </a:rPr>
              <a:t>Mẹ ơi, Noel là gì ?</a:t>
            </a:r>
            <a:br>
              <a:rPr lang="vi-VN" sz="2400" b="0" i="0" dirty="0">
                <a:solidFill>
                  <a:srgbClr val="333333"/>
                </a:solidFill>
                <a:effectLst/>
                <a:latin typeface="+mj-lt"/>
              </a:rPr>
            </a:br>
            <a:r>
              <a:rPr lang="vi-VN" sz="2400" b="0" i="0" dirty="0">
                <a:solidFill>
                  <a:srgbClr val="333333"/>
                </a:solidFill>
                <a:effectLst/>
                <a:latin typeface="+mj-lt"/>
              </a:rPr>
              <a:t>Là một ông già hiền hậu</a:t>
            </a:r>
            <a:br>
              <a:rPr lang="vi-VN" sz="2400" b="0" i="0" dirty="0">
                <a:solidFill>
                  <a:srgbClr val="333333"/>
                </a:solidFill>
                <a:effectLst/>
                <a:latin typeface="+mj-lt"/>
              </a:rPr>
            </a:br>
            <a:r>
              <a:rPr lang="vi-VN" sz="2400" b="0" i="0" dirty="0">
                <a:solidFill>
                  <a:srgbClr val="333333"/>
                </a:solidFill>
                <a:effectLst/>
                <a:latin typeface="+mj-lt"/>
              </a:rPr>
              <a:t>Không ngại đêm đen, đường xấu</a:t>
            </a:r>
            <a:br>
              <a:rPr lang="vi-VN" sz="2400" b="0" i="0" dirty="0">
                <a:solidFill>
                  <a:srgbClr val="333333"/>
                </a:solidFill>
                <a:effectLst/>
                <a:latin typeface="+mj-lt"/>
              </a:rPr>
            </a:br>
            <a:r>
              <a:rPr lang="vi-VN" sz="2400" b="0" i="0" dirty="0">
                <a:solidFill>
                  <a:srgbClr val="333333"/>
                </a:solidFill>
                <a:effectLst/>
                <a:latin typeface="+mj-lt"/>
              </a:rPr>
              <a:t>Đến đây mang quà cho con</a:t>
            </a:r>
          </a:p>
          <a:p>
            <a:pPr algn="ctr"/>
            <a:r>
              <a:rPr lang="vi-VN" sz="2400" b="0" i="0" dirty="0">
                <a:solidFill>
                  <a:srgbClr val="333333"/>
                </a:solidFill>
                <a:effectLst/>
                <a:latin typeface="+mj-lt"/>
              </a:rPr>
              <a:t>Mẹ ơi, Noel là gì ?</a:t>
            </a:r>
            <a:br>
              <a:rPr lang="vi-VN" sz="2400" b="0" i="0" dirty="0">
                <a:solidFill>
                  <a:srgbClr val="333333"/>
                </a:solidFill>
                <a:effectLst/>
                <a:latin typeface="+mj-lt"/>
              </a:rPr>
            </a:br>
            <a:r>
              <a:rPr lang="vi-VN" sz="2400" b="0" i="0" dirty="0">
                <a:solidFill>
                  <a:srgbClr val="333333"/>
                </a:solidFill>
                <a:effectLst/>
                <a:latin typeface="+mj-lt"/>
              </a:rPr>
              <a:t>Là vui rộn ràng trong ngực</a:t>
            </a:r>
            <a:br>
              <a:rPr lang="vi-VN" sz="2400" b="0" i="0" dirty="0">
                <a:solidFill>
                  <a:srgbClr val="333333"/>
                </a:solidFill>
                <a:effectLst/>
                <a:latin typeface="+mj-lt"/>
              </a:rPr>
            </a:br>
            <a:r>
              <a:rPr lang="vi-VN" sz="2400" b="0" i="0" dirty="0">
                <a:solidFill>
                  <a:srgbClr val="333333"/>
                </a:solidFill>
                <a:effectLst/>
                <a:latin typeface="+mj-lt"/>
              </a:rPr>
              <a:t>Là hát bài ca háo hức</a:t>
            </a:r>
            <a:br>
              <a:rPr lang="vi-VN" sz="2400" b="0" i="0" dirty="0">
                <a:solidFill>
                  <a:srgbClr val="333333"/>
                </a:solidFill>
                <a:effectLst/>
                <a:latin typeface="+mj-lt"/>
              </a:rPr>
            </a:br>
            <a:r>
              <a:rPr lang="vi-VN" sz="2400" b="0" i="0" dirty="0">
                <a:solidFill>
                  <a:srgbClr val="333333"/>
                </a:solidFill>
                <a:effectLst/>
                <a:latin typeface="+mj-lt"/>
              </a:rPr>
              <a:t>Rung chuông, rung chuông, rung chuông…</a:t>
            </a:r>
          </a:p>
        </p:txBody>
      </p:sp>
    </p:spTree>
    <p:extLst>
      <p:ext uri="{BB962C8B-B14F-4D97-AF65-F5344CB8AC3E}">
        <p14:creationId xmlns:p14="http://schemas.microsoft.com/office/powerpoint/2010/main" val="67431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Hình ảnh đồ họa Giáng sinh PNG, 540000+ nguồn tải về miễn phí.">
            <a:extLst>
              <a:ext uri="{FF2B5EF4-FFF2-40B4-BE49-F238E27FC236}">
                <a16:creationId xmlns:a16="http://schemas.microsoft.com/office/drawing/2014/main" id="{00F4FAA7-87DB-50D4-6A0C-6725520FD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C4FCBA-BBF7-F5D3-6116-D003E6026B9A}"/>
              </a:ext>
            </a:extLst>
          </p:cNvPr>
          <p:cNvSpPr txBox="1"/>
          <p:nvPr/>
        </p:nvSpPr>
        <p:spPr>
          <a:xfrm>
            <a:off x="2819400" y="2656760"/>
            <a:ext cx="6553200" cy="646331"/>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Các</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vừa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t>
            </a:r>
            <a:r>
              <a:rPr lang="en-US" sz="3600" b="1" dirty="0">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D03969DA-A317-07D6-1A6F-96F465CFFF9B}"/>
              </a:ext>
            </a:extLst>
          </p:cNvPr>
          <p:cNvSpPr txBox="1"/>
          <p:nvPr/>
        </p:nvSpPr>
        <p:spPr>
          <a:xfrm>
            <a:off x="3084576" y="3075057"/>
            <a:ext cx="5715000" cy="769441"/>
          </a:xfrm>
          <a:prstGeom prst="rect">
            <a:avLst/>
          </a:prstGeom>
          <a:noFill/>
        </p:spPr>
        <p:txBody>
          <a:bodyPr wrap="square" rtlCol="0">
            <a:spAutoFit/>
          </a:bodyPr>
          <a:lstStyle/>
          <a:p>
            <a:pPr algn="ctr"/>
            <a:r>
              <a:rPr lang="en-US" sz="4400" b="1" dirty="0" err="1">
                <a:latin typeface="Times New Roman" pitchFamily="18" charset="0"/>
                <a:cs typeface="Times New Roman" pitchFamily="18" charset="0"/>
              </a:rPr>
              <a:t>Thơ</a:t>
            </a: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Noel là gì?</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844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5">
                                            <p:txEl>
                                              <p:pRg st="0" end="0"/>
                                            </p:txEl>
                                          </p:spTgt>
                                        </p:tgtEl>
                                        <p:attrNameLst>
                                          <p:attrName>style.color</p:attrName>
                                        </p:attrNameLst>
                                      </p:cBhvr>
                                      <p:to>
                                        <a:schemeClr val="bg1"/>
                                      </p:to>
                                    </p:animClr>
                                    <p:animClr clrSpc="rgb" dir="cw">
                                      <p:cBhvr>
                                        <p:cTn id="24" dur="250" autoRev="1" fill="remove"/>
                                        <p:tgtEl>
                                          <p:spTgt spid="5">
                                            <p:txEl>
                                              <p:pRg st="0" end="0"/>
                                            </p:txEl>
                                          </p:spTgt>
                                        </p:tgtEl>
                                        <p:attrNameLst>
                                          <p:attrName>fillcolor</p:attrName>
                                        </p:attrNameLst>
                                      </p:cBhvr>
                                      <p:to>
                                        <a:schemeClr val="bg1"/>
                                      </p:to>
                                    </p:animClr>
                                    <p:set>
                                      <p:cBhvr>
                                        <p:cTn id="25" dur="250" autoRev="1" fill="remove"/>
                                        <p:tgtEl>
                                          <p:spTgt spid="5">
                                            <p:txEl>
                                              <p:pRg st="0" end="0"/>
                                            </p:txEl>
                                          </p:spTgt>
                                        </p:tgtEl>
                                        <p:attrNameLst>
                                          <p:attrName>fill.type</p:attrName>
                                        </p:attrNameLst>
                                      </p:cBhvr>
                                      <p:to>
                                        <p:strVal val="solid"/>
                                      </p:to>
                                    </p:set>
                                    <p:set>
                                      <p:cBhvr>
                                        <p:cTn id="26" dur="25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nowman and snowman in a snowy landscape&#10;&#10;Description automatically generated">
            <a:extLst>
              <a:ext uri="{FF2B5EF4-FFF2-40B4-BE49-F238E27FC236}">
                <a16:creationId xmlns:a16="http://schemas.microsoft.com/office/drawing/2014/main" id="{83DC7425-37C7-27D4-F971-3E95E0596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23" y="643467"/>
            <a:ext cx="10037954"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6EA2C2-BEBD-2FBE-7484-963AD9CE850A}"/>
              </a:ext>
            </a:extLst>
          </p:cNvPr>
          <p:cNvSpPr txBox="1"/>
          <p:nvPr/>
        </p:nvSpPr>
        <p:spPr>
          <a:xfrm>
            <a:off x="4214128" y="1726467"/>
            <a:ext cx="3762216" cy="523220"/>
          </a:xfrm>
          <a:prstGeom prst="rect">
            <a:avLst/>
          </a:prstGeom>
          <a:noFill/>
        </p:spPr>
        <p:txBody>
          <a:bodyPr wrap="square">
            <a:spAutoFit/>
          </a:bodyPr>
          <a:lstStyle/>
          <a:p>
            <a:r>
              <a:rPr lang="vi-VN" sz="2800" b="1" i="0" dirty="0">
                <a:solidFill>
                  <a:srgbClr val="000000"/>
                </a:solidFill>
                <a:effectLst/>
                <a:latin typeface="Times New Roman" panose="02020603050405020304" pitchFamily="18" charset="0"/>
              </a:rPr>
              <a:t>Bài thơ nói về điều gì? </a:t>
            </a:r>
          </a:p>
        </p:txBody>
      </p:sp>
      <p:sp>
        <p:nvSpPr>
          <p:cNvPr id="8" name="Rectangle: Rounded Corners 7">
            <a:extLst>
              <a:ext uri="{FF2B5EF4-FFF2-40B4-BE49-F238E27FC236}">
                <a16:creationId xmlns:a16="http://schemas.microsoft.com/office/drawing/2014/main" id="{21D3C563-4680-25A9-9FF8-344298475219}"/>
              </a:ext>
            </a:extLst>
          </p:cNvPr>
          <p:cNvSpPr/>
          <p:nvPr/>
        </p:nvSpPr>
        <p:spPr>
          <a:xfrm>
            <a:off x="4494140" y="2181128"/>
            <a:ext cx="2718816" cy="84708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vi-VN" sz="4000" b="1" dirty="0">
                <a:solidFill>
                  <a:schemeClr val="tx1"/>
                </a:solidFill>
                <a:latin typeface="Times New Roman" panose="02020603050405020304" pitchFamily="18" charset="0"/>
                <a:cs typeface="Times New Roman" panose="02020603050405020304" pitchFamily="18" charset="0"/>
              </a:rPr>
              <a:t>NOEL</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E850429-080B-58E0-8876-8C5A1F7D9A50}"/>
              </a:ext>
            </a:extLst>
          </p:cNvPr>
          <p:cNvSpPr txBox="1"/>
          <p:nvPr/>
        </p:nvSpPr>
        <p:spPr>
          <a:xfrm>
            <a:off x="4214128" y="1695560"/>
            <a:ext cx="6102096" cy="646331"/>
          </a:xfrm>
          <a:prstGeom prst="rect">
            <a:avLst/>
          </a:prstGeom>
          <a:noFill/>
        </p:spPr>
        <p:txBody>
          <a:bodyPr wrap="square">
            <a:spAutoFit/>
          </a:bodyPr>
          <a:lstStyle/>
          <a:p>
            <a:r>
              <a:rPr lang="vi-VN" sz="3600" b="1" i="0" dirty="0">
                <a:solidFill>
                  <a:srgbClr val="000000"/>
                </a:solidFill>
                <a:effectLst/>
                <a:latin typeface="Times New Roman" panose="02020603050405020304" pitchFamily="18" charset="0"/>
              </a:rPr>
              <a:t>Noel là ngày gì?</a:t>
            </a:r>
            <a:endParaRPr lang="en-US" sz="3600" b="1" dirty="0"/>
          </a:p>
        </p:txBody>
      </p:sp>
      <p:pic>
        <p:nvPicPr>
          <p:cNvPr id="13" name="Camera 12">
            <a:extLst>
              <a:ext uri="{FF2B5EF4-FFF2-40B4-BE49-F238E27FC236}">
                <a16:creationId xmlns:a16="http://schemas.microsoft.com/office/drawing/2014/main" id="{BE871BF9-3788-7726-2648-E71E50FB19CC}"/>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
        <p:nvSpPr>
          <p:cNvPr id="15" name="Rectangle: Rounded Corners 14">
            <a:extLst>
              <a:ext uri="{FF2B5EF4-FFF2-40B4-BE49-F238E27FC236}">
                <a16:creationId xmlns:a16="http://schemas.microsoft.com/office/drawing/2014/main" id="{3AD0276D-0563-DD39-D394-F5BB9476634F}"/>
              </a:ext>
            </a:extLst>
          </p:cNvPr>
          <p:cNvSpPr/>
          <p:nvPr/>
        </p:nvSpPr>
        <p:spPr>
          <a:xfrm>
            <a:off x="2474976" y="2538584"/>
            <a:ext cx="4328160" cy="2836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i="0" dirty="0">
                <a:solidFill>
                  <a:schemeClr val="tx1"/>
                </a:solidFill>
                <a:effectLst/>
                <a:latin typeface="+mj-lt"/>
              </a:rPr>
              <a:t>Noel (hay còn gọi là Lễ Giáng sinh) là lễ hội kỷ niệm sự ra đời của Chúa Giê-su, được tổ chức chủ yếu vào ngày 25 tháng 12 hằng năm, là một dịp lễ tôn giáo và văn hóa của hàng tỷ người trên thế giới.</a:t>
            </a:r>
            <a:endParaRPr lang="en-US" sz="2400" b="1" dirty="0">
              <a:solidFill>
                <a:schemeClr val="tx1"/>
              </a:solidFill>
              <a:latin typeface="+mj-lt"/>
            </a:endParaRPr>
          </a:p>
        </p:txBody>
      </p:sp>
    </p:spTree>
    <p:extLst>
      <p:ext uri="{BB962C8B-B14F-4D97-AF65-F5344CB8AC3E}">
        <p14:creationId xmlns:p14="http://schemas.microsoft.com/office/powerpoint/2010/main" val="27236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8"/>
                                        </p:tgtEl>
                                        <p:attrNameLst>
                                          <p:attrName>ppt_w</p:attrName>
                                        </p:attrNameLst>
                                      </p:cBhvr>
                                      <p:tavLst>
                                        <p:tav tm="0">
                                          <p:val>
                                            <p:strVal val="ppt_w"/>
                                          </p:val>
                                        </p:tav>
                                        <p:tav tm="100000">
                                          <p:val>
                                            <p:fltVal val="0"/>
                                          </p:val>
                                        </p:tav>
                                      </p:tavLst>
                                    </p:anim>
                                    <p:anim calcmode="lin" valueType="num">
                                      <p:cBhvr>
                                        <p:cTn id="25" dur="500"/>
                                        <p:tgtEl>
                                          <p:spTgt spid="8"/>
                                        </p:tgtEl>
                                        <p:attrNameLst>
                                          <p:attrName>ppt_h</p:attrName>
                                        </p:attrNameLst>
                                      </p:cBhvr>
                                      <p:tavLst>
                                        <p:tav tm="0">
                                          <p:val>
                                            <p:strVal val="ppt_h"/>
                                          </p:val>
                                        </p:tav>
                                        <p:tav tm="100000">
                                          <p:val>
                                            <p:fltVal val="0"/>
                                          </p:val>
                                        </p:tav>
                                      </p:tavLst>
                                    </p:anim>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xit" presetSubtype="1" fill="hold" grpId="1" nodeType="clickEffect">
                                  <p:stCondLst>
                                    <p:cond delay="0"/>
                                  </p:stCondLst>
                                  <p:childTnLst>
                                    <p:animEffect transition="out" filter="wheel(1)">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11" grpId="0"/>
      <p:bldP spid="11" grpId="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3A779BA-DE53-B419-CDFB-BF5264E0D435}"/>
              </a:ext>
            </a:extLst>
          </p:cNvPr>
          <p:cNvPicPr>
            <a:picLocks noChangeAspect="1"/>
          </p:cNvPicPr>
          <p:nvPr/>
        </p:nvPicPr>
        <p:blipFill rotWithShape="1">
          <a:blip r:embed="rId2"/>
          <a:srcRect t="21617"/>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EF9AD3-C954-7E2D-8833-5D3B82F736BD}"/>
              </a:ext>
            </a:extLst>
          </p:cNvPr>
          <p:cNvSpPr txBox="1"/>
          <p:nvPr/>
        </p:nvSpPr>
        <p:spPr>
          <a:xfrm>
            <a:off x="2322576" y="877824"/>
            <a:ext cx="8503920" cy="646331"/>
          </a:xfrm>
          <a:prstGeom prst="rect">
            <a:avLst/>
          </a:prstGeom>
          <a:noFill/>
        </p:spPr>
        <p:txBody>
          <a:bodyPr wrap="square" rtlCol="0">
            <a:spAutoFit/>
          </a:bodyPr>
          <a:lstStyle/>
          <a:p>
            <a:r>
              <a:rPr lang="vi-VN" sz="3600" b="1" dirty="0">
                <a:latin typeface="Times New Roman" panose="02020603050405020304" pitchFamily="18" charset="0"/>
                <a:cs typeface="Times New Roman" panose="02020603050405020304" pitchFamily="18" charset="0"/>
              </a:rPr>
              <a:t>Bạn nhỏ trong bài thơ đã hỏi mẹ điều gì?</a:t>
            </a:r>
            <a:endParaRPr lang="en-US" sz="36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941E31F-B3C4-D6FC-5B38-D05654E449FF}"/>
              </a:ext>
            </a:extLst>
          </p:cNvPr>
          <p:cNvSpPr/>
          <p:nvPr/>
        </p:nvSpPr>
        <p:spPr>
          <a:xfrm>
            <a:off x="3742944" y="1329083"/>
            <a:ext cx="4474464" cy="74258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Mẹ ơi, noel là gì?</a:t>
            </a:r>
            <a:endParaRPr lang="en-US" sz="3200" b="1" dirty="0">
              <a:solidFill>
                <a:schemeClr val="tx1"/>
              </a:solidFill>
              <a:latin typeface="+mj-lt"/>
            </a:endParaRPr>
          </a:p>
        </p:txBody>
      </p:sp>
    </p:spTree>
    <p:extLst>
      <p:ext uri="{BB962C8B-B14F-4D97-AF65-F5344CB8AC3E}">
        <p14:creationId xmlns:p14="http://schemas.microsoft.com/office/powerpoint/2010/main" val="170900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32" fill="hold" grpId="1" nodeType="clickEffect">
                                  <p:stCondLst>
                                    <p:cond delay="0"/>
                                  </p:stCondLst>
                                  <p:childTnLst>
                                    <p:animEffect transition="out" filter="box(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artoon of a santa claus&#10;&#10;Description automatically generated">
            <a:extLst>
              <a:ext uri="{FF2B5EF4-FFF2-40B4-BE49-F238E27FC236}">
                <a16:creationId xmlns:a16="http://schemas.microsoft.com/office/drawing/2014/main" id="{4BA0C134-F215-4255-3DB2-781A9F927162}"/>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C4A54C8-137A-0AF1-200A-D41ADB8A9797}"/>
              </a:ext>
            </a:extLst>
          </p:cNvPr>
          <p:cNvSpPr txBox="1"/>
          <p:nvPr/>
        </p:nvSpPr>
        <p:spPr>
          <a:xfrm>
            <a:off x="5510784" y="1816608"/>
            <a:ext cx="4584192" cy="1200329"/>
          </a:xfrm>
          <a:prstGeom prst="rect">
            <a:avLst/>
          </a:prstGeom>
          <a:noFill/>
        </p:spPr>
        <p:txBody>
          <a:bodyPr wrap="square" rtlCol="0">
            <a:spAutoFit/>
          </a:bodyPr>
          <a:lstStyle/>
          <a:p>
            <a:pPr algn="ctr"/>
            <a:r>
              <a:rPr lang="vi-VN" sz="3600" b="1" dirty="0">
                <a:latin typeface="+mj-lt"/>
              </a:rPr>
              <a:t>Mẹ bạn nhỏ đã trả lời như thế nào?</a:t>
            </a:r>
            <a:endParaRPr lang="en-US" sz="3600" b="1" dirty="0">
              <a:latin typeface="+mj-lt"/>
            </a:endParaRPr>
          </a:p>
        </p:txBody>
      </p:sp>
    </p:spTree>
    <p:extLst>
      <p:ext uri="{BB962C8B-B14F-4D97-AF65-F5344CB8AC3E}">
        <p14:creationId xmlns:p14="http://schemas.microsoft.com/office/powerpoint/2010/main" val="275166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8279817-1271-BAA5-7455-354929773993}"/>
              </a:ext>
            </a:extLst>
          </p:cNvPr>
          <p:cNvPicPr>
            <a:picLocks noChangeAspect="1"/>
          </p:cNvPicPr>
          <p:nvPr/>
        </p:nvPicPr>
        <p:blipFill rotWithShape="1">
          <a:blip r:embed="rId2"/>
          <a:srcRect t="19667" b="10034"/>
          <a:stretch/>
        </p:blipFill>
        <p:spPr>
          <a:xfrm>
            <a:off x="20" y="1282"/>
            <a:ext cx="12191980" cy="6856718"/>
          </a:xfrm>
          <a:prstGeom prst="rect">
            <a:avLst/>
          </a:prstGeom>
        </p:spPr>
      </p:pic>
      <p:sp>
        <p:nvSpPr>
          <p:cNvPr id="5" name="Rectangle: Rounded Corners 4">
            <a:extLst>
              <a:ext uri="{FF2B5EF4-FFF2-40B4-BE49-F238E27FC236}">
                <a16:creationId xmlns:a16="http://schemas.microsoft.com/office/drawing/2014/main" id="{332F3C18-0CFD-3792-4267-0FC7B07BC4F1}"/>
              </a:ext>
            </a:extLst>
          </p:cNvPr>
          <p:cNvSpPr/>
          <p:nvPr/>
        </p:nvSpPr>
        <p:spPr>
          <a:xfrm>
            <a:off x="2901696" y="6035040"/>
            <a:ext cx="5547360" cy="73152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EA1B93-B2D9-B6E1-2EF1-FB3B557A2DC2}"/>
              </a:ext>
            </a:extLst>
          </p:cNvPr>
          <p:cNvSpPr/>
          <p:nvPr/>
        </p:nvSpPr>
        <p:spPr>
          <a:xfrm>
            <a:off x="1369549" y="6108412"/>
            <a:ext cx="861165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3200" b="1" dirty="0">
                <a:ln/>
                <a:solidFill>
                  <a:schemeClr val="accent2">
                    <a:lumMod val="75000"/>
                  </a:schemeClr>
                </a:solidFill>
              </a:rPr>
              <a:t>Là củi cháy trong bếp lửa</a:t>
            </a:r>
            <a:endParaRPr lang="en-US" sz="3200" b="1" dirty="0">
              <a:ln/>
              <a:solidFill>
                <a:schemeClr val="accent2">
                  <a:lumMod val="75000"/>
                </a:schemeClr>
              </a:solidFill>
            </a:endParaRPr>
          </a:p>
        </p:txBody>
      </p:sp>
    </p:spTree>
    <p:extLst>
      <p:ext uri="{BB962C8B-B14F-4D97-AF65-F5344CB8AC3E}">
        <p14:creationId xmlns:p14="http://schemas.microsoft.com/office/powerpoint/2010/main" val="296439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Nội Thất Giáng Sinh Phòng Khách Với Lò Sưởi Cây Thông Noel Và Các Vật Dụng  Lễ Hội Đốt Lửa Trong Lò Sưởi Phong Cách Hoạt Hình Hình Minh Họa Vector Hình">
            <a:extLst>
              <a:ext uri="{FF2B5EF4-FFF2-40B4-BE49-F238E27FC236}">
                <a16:creationId xmlns:a16="http://schemas.microsoft.com/office/drawing/2014/main" id="{4F73373A-A7DB-C120-A37E-DDA2BDE8C0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14" b="119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C2DB5E1-13D6-6415-3D11-A96F334CE4B1}"/>
              </a:ext>
            </a:extLst>
          </p:cNvPr>
          <p:cNvSpPr/>
          <p:nvPr/>
        </p:nvSpPr>
        <p:spPr>
          <a:xfrm>
            <a:off x="2785281" y="6035039"/>
            <a:ext cx="5780188" cy="73152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784122E-E248-3661-EF85-8C247E94CF81}"/>
              </a:ext>
            </a:extLst>
          </p:cNvPr>
          <p:cNvSpPr/>
          <p:nvPr/>
        </p:nvSpPr>
        <p:spPr>
          <a:xfrm>
            <a:off x="1369549" y="6108412"/>
            <a:ext cx="861165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3200" b="1" dirty="0">
                <a:ln/>
                <a:solidFill>
                  <a:schemeClr val="accent2">
                    <a:lumMod val="75000"/>
                  </a:schemeClr>
                </a:solidFill>
              </a:rPr>
              <a:t>Bão tuyết thét gào ngoài cửa</a:t>
            </a:r>
            <a:endParaRPr lang="en-US" sz="3200" b="1" dirty="0">
              <a:ln/>
              <a:solidFill>
                <a:schemeClr val="accent2">
                  <a:lumMod val="75000"/>
                </a:schemeClr>
              </a:solidFill>
            </a:endParaRPr>
          </a:p>
        </p:txBody>
      </p:sp>
    </p:spTree>
    <p:extLst>
      <p:ext uri="{BB962C8B-B14F-4D97-AF65-F5344CB8AC3E}">
        <p14:creationId xmlns:p14="http://schemas.microsoft.com/office/powerpoint/2010/main" val="3470918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392</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 Danh Tu</dc:creator>
  <cp:lastModifiedBy>Vu Danh Tu</cp:lastModifiedBy>
  <cp:revision>6</cp:revision>
  <dcterms:created xsi:type="dcterms:W3CDTF">2023-12-20T14:55:51Z</dcterms:created>
  <dcterms:modified xsi:type="dcterms:W3CDTF">2023-12-20T16:33:29Z</dcterms:modified>
</cp:coreProperties>
</file>