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11A72-06F5-4267-B040-64D6FE9F9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744F5-0A60-4467-9911-1F7875A6D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0FFE0-D111-43A4-BE68-B2B92169F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27D6-24CE-4AA6-AF8C-DD37B8D57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5CEE3-452E-4887-9C24-F906AEB19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EFD9-64C7-430A-957B-662DCFBAF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267A-5553-4675-8381-9DE9714A9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E8ED-6236-4D2B-83E6-71D45F059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9100-C9D8-4D34-92D8-A4E040EE5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CA41-8A1E-4EB5-BB92-220F27650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409FC-55C1-4A89-AC4E-19FDA940C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4493B6-0B75-4C9B-9555-556F2A9A90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Hinh_2-4e596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304800" y="228600"/>
            <a:ext cx="8534400" cy="64135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8001000" cy="3048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8000" b="1" dirty="0">
                <a:solidFill>
                  <a:schemeClr val="accent1"/>
                </a:solidFill>
              </a:rPr>
              <a:t>BÉ HỌC ĐẾM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 err="1">
                <a:solidFill>
                  <a:schemeClr val="accent1"/>
                </a:solidFill>
              </a:rPr>
              <a:t>Từ</a:t>
            </a:r>
            <a:r>
              <a:rPr lang="en-US" sz="6000" b="1" dirty="0">
                <a:solidFill>
                  <a:schemeClr val="accent1"/>
                </a:solidFill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</a:rPr>
              <a:t>không</a:t>
            </a:r>
            <a:r>
              <a:rPr lang="en-US" sz="6000" b="1" dirty="0">
                <a:solidFill>
                  <a:schemeClr val="accent1"/>
                </a:solidFill>
              </a:rPr>
              <a:t> (0) </a:t>
            </a:r>
            <a:br>
              <a:rPr lang="en-US" sz="6000" b="1" dirty="0">
                <a:solidFill>
                  <a:schemeClr val="accent1"/>
                </a:solidFill>
              </a:rPr>
            </a:br>
            <a:r>
              <a:rPr lang="en-US" sz="6000" b="1" dirty="0" err="1">
                <a:solidFill>
                  <a:schemeClr val="accent1"/>
                </a:solidFill>
              </a:rPr>
              <a:t>đến</a:t>
            </a:r>
            <a:r>
              <a:rPr lang="en-US" sz="6000" b="1" dirty="0">
                <a:solidFill>
                  <a:schemeClr val="accent1"/>
                </a:solidFill>
              </a:rPr>
              <a:t> </a:t>
            </a:r>
            <a:r>
              <a:rPr lang="en-US" sz="6000" b="1" dirty="0" err="1">
                <a:solidFill>
                  <a:schemeClr val="accent1"/>
                </a:solidFill>
              </a:rPr>
              <a:t>mười</a:t>
            </a:r>
            <a:r>
              <a:rPr lang="en-US" sz="6000" b="1" dirty="0">
                <a:solidFill>
                  <a:schemeClr val="accent1"/>
                </a:solidFill>
              </a:rPr>
              <a:t> (10)</a:t>
            </a:r>
            <a:br>
              <a:rPr lang="en-US" sz="6000" b="1" dirty="0">
                <a:solidFill>
                  <a:schemeClr val="accent1"/>
                </a:solidFill>
              </a:rPr>
            </a:br>
            <a:endParaRPr lang="en-US" sz="6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tám “8”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029200" cy="1706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Gương “bát quái” trên tường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Mẹ bảo là: Tám hướng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Cua tám cẳng hai càng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Chạy dọc ngang rất bướng</a:t>
            </a:r>
          </a:p>
        </p:txBody>
      </p:sp>
      <p:pic>
        <p:nvPicPr>
          <p:cNvPr id="11269" name="Picture 5" descr="batquai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34000" y="2743200"/>
            <a:ext cx="2906713" cy="2914650"/>
          </a:xfrm>
          <a:prstGeom prst="rect">
            <a:avLst/>
          </a:prstGeom>
          <a:noFill/>
        </p:spPr>
      </p:pic>
      <p:pic>
        <p:nvPicPr>
          <p:cNvPr id="11271" name="Picture 7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33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73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4114800"/>
            <a:ext cx="4343400" cy="1828800"/>
          </a:xfrm>
        </p:spPr>
        <p:txBody>
          <a:bodyPr/>
          <a:lstStyle/>
          <a:p>
            <a:r>
              <a:rPr lang="en-US" sz="2400" b="1"/>
              <a:t>Đàn gà con ríu rít</a:t>
            </a:r>
          </a:p>
          <a:p>
            <a:r>
              <a:rPr lang="en-US" sz="2400" b="1"/>
              <a:t>Đủ chín chú gà con</a:t>
            </a:r>
          </a:p>
          <a:p>
            <a:r>
              <a:rPr lang="en-US" sz="2400" b="1"/>
              <a:t>Một chú chèo lên tít</a:t>
            </a:r>
          </a:p>
          <a:p>
            <a:r>
              <a:rPr lang="en-US" sz="2400" b="1"/>
              <a:t>Cưỡi lưng mẹ cười ròn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7975"/>
            <a:ext cx="39624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038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76400"/>
            <a:ext cx="3581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325562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4038600" cy="2239963"/>
          </a:xfrm>
        </p:spPr>
        <p:txBody>
          <a:bodyPr/>
          <a:lstStyle/>
          <a:p>
            <a:r>
              <a:rPr lang="en-US" sz="2800" b="1"/>
              <a:t>Mười ngón tay em</a:t>
            </a:r>
          </a:p>
          <a:p>
            <a:r>
              <a:rPr lang="en-US" sz="2800" b="1"/>
              <a:t>Chơi gì bẩn thế?</a:t>
            </a:r>
          </a:p>
          <a:p>
            <a:r>
              <a:rPr lang="en-US" sz="2800" b="1"/>
              <a:t>Mau rửa sạch sẽ</a:t>
            </a:r>
          </a:p>
          <a:p>
            <a:r>
              <a:rPr lang="en-US" sz="2800" b="1"/>
              <a:t>Như chị đây này</a:t>
            </a:r>
          </a:p>
        </p:txBody>
      </p:sp>
      <p:pic>
        <p:nvPicPr>
          <p:cNvPr id="13317" name="Picture 5" descr="ANd9GcQ3DC57Zg0Is5zlFXSxzawBQmUrjnAtQGlPIY4jHPmMmuQR3T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533650" cy="1809750"/>
          </a:xfrm>
          <a:prstGeom prst="rect">
            <a:avLst/>
          </a:prstGeom>
          <a:noFill/>
        </p:spPr>
      </p:pic>
      <p:pic>
        <p:nvPicPr>
          <p:cNvPr id="13319" name="Picture 7" descr="ANd9GcTIWZxgZAMvjHUP-nKU2hsJ7iq4IYMvKk6cbdvdgOvPOgL2IwpC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3810000" cy="2286000"/>
          </a:xfrm>
          <a:prstGeom prst="rect">
            <a:avLst/>
          </a:prstGeom>
          <a:noFill/>
        </p:spPr>
      </p:pic>
      <p:pic>
        <p:nvPicPr>
          <p:cNvPr id="13321" name="Picture 9" descr="rua-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017588"/>
            <a:ext cx="3810000" cy="2451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ite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467600" cy="59658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3810000"/>
            <a:ext cx="3581400" cy="19812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Số không hình tròn</a:t>
            </a:r>
          </a:p>
          <a:p>
            <a:r>
              <a:rPr lang="en-US" sz="2400" b="1">
                <a:solidFill>
                  <a:schemeClr val="bg1"/>
                </a:solidFill>
              </a:rPr>
              <a:t>Bong bóng xà phòng</a:t>
            </a:r>
          </a:p>
          <a:p>
            <a:r>
              <a:rPr lang="en-US" sz="2400" b="1">
                <a:solidFill>
                  <a:schemeClr val="bg1"/>
                </a:solidFill>
              </a:rPr>
              <a:t>Vỡ tan, biến mất</a:t>
            </a:r>
          </a:p>
          <a:p>
            <a:r>
              <a:rPr lang="en-US" sz="2400" b="1">
                <a:solidFill>
                  <a:schemeClr val="bg1"/>
                </a:solidFill>
              </a:rPr>
              <a:t>Đó là số “Không”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3429000" cy="19351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Số một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“1”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4419600" cy="2163763"/>
          </a:xfrm>
          <a:solidFill>
            <a:schemeClr val="accent1"/>
          </a:solidFill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Mặt trời chỉ một</a:t>
            </a:r>
          </a:p>
          <a:p>
            <a:r>
              <a:rPr lang="en-US" sz="2800" b="1">
                <a:solidFill>
                  <a:srgbClr val="FF0000"/>
                </a:solidFill>
              </a:rPr>
              <a:t>Chiếu sáng khắp nơi;</a:t>
            </a:r>
          </a:p>
          <a:p>
            <a:r>
              <a:rPr lang="en-US" sz="2800" b="1">
                <a:solidFill>
                  <a:srgbClr val="FF0000"/>
                </a:solidFill>
              </a:rPr>
              <a:t>Cho bé đi học</a:t>
            </a:r>
          </a:p>
          <a:p>
            <a:r>
              <a:rPr lang="en-US" sz="2800" b="1">
                <a:solidFill>
                  <a:srgbClr val="FF0000"/>
                </a:solidFill>
              </a:rPr>
              <a:t>Cho bé đi chơi</a:t>
            </a:r>
          </a:p>
        </p:txBody>
      </p:sp>
      <p:pic>
        <p:nvPicPr>
          <p:cNvPr id="4101" name="Picture 5" descr="1358507034_1285313040_ava-mat-t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05000"/>
            <a:ext cx="4114800" cy="3810000"/>
          </a:xfrm>
          <a:prstGeom prst="rect">
            <a:avLst/>
          </a:prstGeom>
          <a:noFill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381000"/>
            <a:ext cx="4038600" cy="1295400"/>
          </a:xfrm>
          <a:prstGeom prst="cloudCallout">
            <a:avLst>
              <a:gd name="adj1" fmla="val -7468"/>
              <a:gd name="adj2" fmla="val 1213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Trời ta đang nắng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Đội mũ vào bé ơi !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1249362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Số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3352800"/>
            <a:ext cx="4724400" cy="3124200"/>
          </a:xfrm>
          <a:solidFill>
            <a:schemeClr val="accent2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Chim có hai cánh</a:t>
            </a:r>
          </a:p>
          <a:p>
            <a:r>
              <a:rPr lang="en-US" b="1">
                <a:solidFill>
                  <a:schemeClr val="bg1"/>
                </a:solidFill>
              </a:rPr>
              <a:t>Bay khắp bầu trời.</a:t>
            </a:r>
          </a:p>
          <a:p>
            <a:r>
              <a:rPr lang="en-US" b="1">
                <a:solidFill>
                  <a:schemeClr val="bg1"/>
                </a:solidFill>
              </a:rPr>
              <a:t>Dép bé có đôi</a:t>
            </a:r>
          </a:p>
          <a:p>
            <a:r>
              <a:rPr lang="en-US" b="1">
                <a:solidFill>
                  <a:schemeClr val="bg1"/>
                </a:solidFill>
              </a:rPr>
              <a:t>Cho chân chạy nhảy</a:t>
            </a:r>
          </a:p>
          <a:p>
            <a:r>
              <a:rPr lang="en-US" b="1">
                <a:solidFill>
                  <a:schemeClr val="bg1"/>
                </a:solidFill>
              </a:rPr>
              <a:t>Đi học đi chơi</a:t>
            </a:r>
          </a:p>
        </p:txBody>
      </p:sp>
      <p:pic>
        <p:nvPicPr>
          <p:cNvPr id="5125" name="Picture 5" descr="621165073a6bd63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4733925" cy="3152775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220503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73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0"/>
            <a:ext cx="3810000" cy="2743200"/>
          </a:xfrm>
          <a:solidFill>
            <a:schemeClr val="accent2"/>
          </a:solidFill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Tam đảo kia rồi</a:t>
            </a:r>
          </a:p>
          <a:p>
            <a:r>
              <a:rPr lang="en-US" sz="2800" b="1">
                <a:solidFill>
                  <a:schemeClr val="bg1"/>
                </a:solidFill>
              </a:rPr>
              <a:t>Ba hòn núi đẹp.</a:t>
            </a:r>
          </a:p>
          <a:p>
            <a:r>
              <a:rPr lang="en-US" sz="2800" b="1">
                <a:solidFill>
                  <a:schemeClr val="bg1"/>
                </a:solidFill>
              </a:rPr>
              <a:t>Xe đạp bé ngồi</a:t>
            </a:r>
          </a:p>
          <a:p>
            <a:r>
              <a:rPr lang="en-US" sz="2800" b="1">
                <a:solidFill>
                  <a:schemeClr val="bg1"/>
                </a:solidFill>
              </a:rPr>
              <a:t>Cũng có ba bánh</a:t>
            </a:r>
          </a:p>
          <a:p>
            <a:r>
              <a:rPr lang="en-US" sz="2800" b="1">
                <a:solidFill>
                  <a:schemeClr val="bg1"/>
                </a:solidFill>
              </a:rPr>
              <a:t>Rõ ràng đấy thôi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14007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1248138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ay_ve_thang_41"/>
          <p:cNvPicPr>
            <a:picLocks noChangeAspect="1" noChangeArrowheads="1"/>
          </p:cNvPicPr>
          <p:nvPr/>
        </p:nvPicPr>
        <p:blipFill>
          <a:blip r:embed="rId2">
            <a:lum bright="-54000" contrast="100000"/>
          </a:blip>
          <a:srcRect/>
          <a:stretch>
            <a:fillRect/>
          </a:stretch>
        </p:blipFill>
        <p:spPr bwMode="auto">
          <a:xfrm>
            <a:off x="4648200" y="2133600"/>
            <a:ext cx="3810000" cy="3810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4191000" cy="1401763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</a:rPr>
              <a:t>Số 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4114800" cy="2362200"/>
          </a:xfrm>
        </p:spPr>
        <p:txBody>
          <a:bodyPr/>
          <a:lstStyle/>
          <a:p>
            <a:r>
              <a:rPr lang="en-US" sz="2800" b="1"/>
              <a:t>Cái bàn bốn cẳng</a:t>
            </a:r>
          </a:p>
          <a:p>
            <a:r>
              <a:rPr lang="en-US" sz="2800" b="1"/>
              <a:t>Bốn chân, ghế ngồi</a:t>
            </a:r>
          </a:p>
          <a:p>
            <a:r>
              <a:rPr lang="en-US" sz="2800" b="1"/>
              <a:t>To như chú voi</a:t>
            </a:r>
          </a:p>
          <a:p>
            <a:r>
              <a:rPr lang="en-US" sz="2800" b="1"/>
              <a:t>Cũng cần bốn trụ</a:t>
            </a:r>
          </a:p>
        </p:txBody>
      </p:sp>
      <p:pic>
        <p:nvPicPr>
          <p:cNvPr id="7173" name="Picture 5" descr="1292567044_dochoithongminh5cf932e4c63ae373a5f6618127f40e1f,MDk0NTgwMjI0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FF0000"/>
                </a:solidFill>
              </a:rPr>
              <a:t>Số Năm “5”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3733800"/>
            <a:ext cx="5029200" cy="2620963"/>
          </a:xfrm>
        </p:spPr>
        <p:txBody>
          <a:bodyPr/>
          <a:lstStyle/>
          <a:p>
            <a:r>
              <a:rPr lang="en-US" b="1"/>
              <a:t>Cờ ta sáng rực</a:t>
            </a:r>
          </a:p>
          <a:p>
            <a:r>
              <a:rPr lang="en-US" b="1"/>
              <a:t>Năm cánh sao vàng</a:t>
            </a:r>
            <a:r>
              <a:rPr lang="en-US"/>
              <a:t> </a:t>
            </a:r>
          </a:p>
          <a:p>
            <a:r>
              <a:rPr lang="en-US" b="1"/>
              <a:t>Lá cờ Việt Nam</a:t>
            </a:r>
          </a:p>
          <a:p>
            <a:r>
              <a:rPr lang="en-US" b="1"/>
              <a:t>Phất phới hiên ngang</a:t>
            </a:r>
          </a:p>
        </p:txBody>
      </p:sp>
      <p:pic>
        <p:nvPicPr>
          <p:cNvPr id="8197" name="Picture 5" descr="102219482_47950_1369545231100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2667000" cy="2400300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2035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325562"/>
          </a:xfrm>
        </p:spPr>
        <p:txBody>
          <a:bodyPr/>
          <a:lstStyle/>
          <a:p>
            <a:r>
              <a:rPr lang="en-US" sz="7200" b="1">
                <a:solidFill>
                  <a:srgbClr val="FF0000"/>
                </a:solidFill>
              </a:rPr>
              <a:t>Số 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4343400" cy="2438400"/>
          </a:xfrm>
        </p:spPr>
        <p:txBody>
          <a:bodyPr/>
          <a:lstStyle/>
          <a:p>
            <a:r>
              <a:rPr lang="en-US" b="1"/>
              <a:t>Cái quân xúc xắc</a:t>
            </a:r>
          </a:p>
          <a:p>
            <a:r>
              <a:rPr lang="en-US" b="1"/>
              <a:t>Sáu mặt rõ ràng,</a:t>
            </a:r>
          </a:p>
          <a:p>
            <a:r>
              <a:rPr lang="en-US" b="1"/>
              <a:t>Viên gạch lát sàn</a:t>
            </a:r>
          </a:p>
          <a:p>
            <a:r>
              <a:rPr lang="en-US" b="1"/>
              <a:t>Liền nhau sáu cạnh</a:t>
            </a:r>
          </a:p>
          <a:p>
            <a:pPr>
              <a:buFontTx/>
              <a:buNone/>
            </a:pPr>
            <a:endParaRPr lang="en-US" b="1"/>
          </a:p>
        </p:txBody>
      </p:sp>
      <p:pic>
        <p:nvPicPr>
          <p:cNvPr id="9221" name="Picture 5" descr="Gach_Lucgi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0"/>
            <a:ext cx="2743200" cy="2236788"/>
          </a:xfrm>
          <a:prstGeom prst="rect">
            <a:avLst/>
          </a:prstGeom>
          <a:noFill/>
        </p:spPr>
      </p:pic>
      <p:pic>
        <p:nvPicPr>
          <p:cNvPr id="9223" name="Picture 7" descr="ecoblader+-+x%C3%BAc+x%E1%BA%AFc"/>
          <p:cNvPicPr>
            <a:picLocks noChangeAspect="1" noChangeArrowheads="1"/>
          </p:cNvPicPr>
          <p:nvPr/>
        </p:nvPicPr>
        <p:blipFill>
          <a:blip r:embed="rId3" cstate="print">
            <a:lum bright="-30000" contrast="42000"/>
          </a:blip>
          <a:srcRect/>
          <a:stretch>
            <a:fillRect/>
          </a:stretch>
        </p:blipFill>
        <p:spPr bwMode="auto">
          <a:xfrm>
            <a:off x="1066800" y="1600200"/>
            <a:ext cx="2743200" cy="1844675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713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828800" cy="3459162"/>
          </a:xfrm>
        </p:spPr>
        <p:txBody>
          <a:bodyPr/>
          <a:lstStyle/>
          <a:p>
            <a:r>
              <a:rPr lang="en-US" sz="6600" b="1">
                <a:solidFill>
                  <a:srgbClr val="FF0000"/>
                </a:solidFill>
              </a:rPr>
              <a:t>Số 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3058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Bảy màu rực rỡ</a:t>
            </a:r>
          </a:p>
          <a:p>
            <a:pPr>
              <a:lnSpc>
                <a:spcPct val="90000"/>
              </a:lnSpc>
            </a:pPr>
            <a:r>
              <a:rPr lang="en-US" sz="2400" b="1"/>
              <a:t>Cầu vồng uốn cong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                     Truyện “Nàng Bạch tuyết”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                                                       Có bảy chú lùn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609600"/>
            <a:ext cx="6477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264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BÉ HỌC ĐẾM Từ không (0)  đến mười (10) </vt:lpstr>
      <vt:lpstr>PowerPoint Presentation</vt:lpstr>
      <vt:lpstr>Số một “1”</vt:lpstr>
      <vt:lpstr>Số 2</vt:lpstr>
      <vt:lpstr>Số 3</vt:lpstr>
      <vt:lpstr>Số 4</vt:lpstr>
      <vt:lpstr>Số Năm “5”</vt:lpstr>
      <vt:lpstr>Số 6</vt:lpstr>
      <vt:lpstr>Số 7</vt:lpstr>
      <vt:lpstr>Số tám “8”</vt:lpstr>
      <vt:lpstr>Số 9</vt:lpstr>
      <vt:lpstr>Số 10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HỌC ĐẾM Từ không (0)  đến mười (10)</dc:title>
  <dc:creator>NAM HUNG</dc:creator>
  <cp:lastModifiedBy>118101036@ms.daihocthudo.edu.vn</cp:lastModifiedBy>
  <cp:revision>11</cp:revision>
  <dcterms:created xsi:type="dcterms:W3CDTF">2014-05-08T14:11:37Z</dcterms:created>
  <dcterms:modified xsi:type="dcterms:W3CDTF">2021-08-25T09:50:04Z</dcterms:modified>
</cp:coreProperties>
</file>