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74" r:id="rId4"/>
    <p:sldId id="269" r:id="rId5"/>
    <p:sldId id="258" r:id="rId6"/>
    <p:sldId id="259" r:id="rId7"/>
    <p:sldId id="260" r:id="rId8"/>
    <p:sldId id="270" r:id="rId9"/>
    <p:sldId id="271" r:id="rId10"/>
    <p:sldId id="272" r:id="rId11"/>
    <p:sldId id="273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8288000" cy="10287000"/>
  <p:notesSz cx="6858000" cy="9144000"/>
  <p:embeddedFontLst>
    <p:embeddedFont>
      <p:font typeface="Quicksand" charset="0"/>
      <p:regular r:id="rId22"/>
    </p:embeddedFont>
    <p:embeddedFont>
      <p:font typeface="Roboto Mono Regular Bold" charset="0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Poppins" charset="0"/>
      <p:regular r:id="rId28"/>
    </p:embeddedFont>
    <p:embeddedFont>
      <p:font typeface="IreneFlorentina" charset="0"/>
      <p:regular r:id="rId29"/>
    </p:embeddedFont>
    <p:embeddedFont>
      <p:font typeface="Quicksand Bold" charset="0"/>
      <p:regular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-2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D5348-7D48-4D87-872E-C666D3D3BBC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7E42C-4B2D-4557-82C2-6196A82E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0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7E42C-4B2D-4557-82C2-6196A82E92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90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6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44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34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51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17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322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0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90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10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3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8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.gi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gif"/><Relationship Id="rId1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2.png"/><Relationship Id="rId15" Type="http://schemas.openxmlformats.org/officeDocument/2006/relationships/image" Target="../media/image9.gif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png"/><Relationship Id="rId18" Type="http://schemas.openxmlformats.org/officeDocument/2006/relationships/image" Target="../media/image44.svg"/><Relationship Id="rId3" Type="http://schemas.openxmlformats.org/officeDocument/2006/relationships/audio" Target="../media/audio2.wav"/><Relationship Id="rId21" Type="http://schemas.openxmlformats.org/officeDocument/2006/relationships/image" Target="../media/image18.png"/><Relationship Id="rId7" Type="http://schemas.openxmlformats.org/officeDocument/2006/relationships/image" Target="../media/image29.png"/><Relationship Id="rId12" Type="http://schemas.openxmlformats.org/officeDocument/2006/relationships/image" Target="../media/image38.sv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microsoft.com/office/2007/relationships/hdphoto" Target="../media/hdphoto1.wdp"/><Relationship Id="rId10" Type="http://schemas.openxmlformats.org/officeDocument/2006/relationships/image" Target="../media/image36.svg"/><Relationship Id="rId19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40.svg"/><Relationship Id="rId2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png"/><Relationship Id="rId18" Type="http://schemas.openxmlformats.org/officeDocument/2006/relationships/image" Target="../media/image44.svg"/><Relationship Id="rId3" Type="http://schemas.openxmlformats.org/officeDocument/2006/relationships/audio" Target="../media/audio2.wav"/><Relationship Id="rId21" Type="http://schemas.openxmlformats.org/officeDocument/2006/relationships/image" Target="../media/image19.png"/><Relationship Id="rId7" Type="http://schemas.openxmlformats.org/officeDocument/2006/relationships/image" Target="../media/image29.png"/><Relationship Id="rId12" Type="http://schemas.openxmlformats.org/officeDocument/2006/relationships/image" Target="../media/image38.sv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microsoft.com/office/2007/relationships/hdphoto" Target="../media/hdphoto1.wdp"/><Relationship Id="rId10" Type="http://schemas.openxmlformats.org/officeDocument/2006/relationships/image" Target="../media/image36.svg"/><Relationship Id="rId19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40.svg"/><Relationship Id="rId2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png"/><Relationship Id="rId18" Type="http://schemas.openxmlformats.org/officeDocument/2006/relationships/image" Target="../media/image44.svg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image" Target="../media/image29.png"/><Relationship Id="rId12" Type="http://schemas.openxmlformats.org/officeDocument/2006/relationships/image" Target="../media/image38.sv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microsoft.com/office/2007/relationships/hdphoto" Target="../media/hdphoto1.wdp"/><Relationship Id="rId10" Type="http://schemas.openxmlformats.org/officeDocument/2006/relationships/image" Target="../media/image36.svg"/><Relationship Id="rId19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40.svg"/><Relationship Id="rId2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png"/><Relationship Id="rId18" Type="http://schemas.openxmlformats.org/officeDocument/2006/relationships/image" Target="../media/image44.svg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38.sv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microsoft.com/office/2007/relationships/hdphoto" Target="../media/hdphoto1.wdp"/><Relationship Id="rId10" Type="http://schemas.openxmlformats.org/officeDocument/2006/relationships/image" Target="../media/image36.svg"/><Relationship Id="rId19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40.svg"/><Relationship Id="rId2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2.png"/><Relationship Id="rId18" Type="http://schemas.openxmlformats.org/officeDocument/2006/relationships/image" Target="../media/image44.svg"/><Relationship Id="rId3" Type="http://schemas.openxmlformats.org/officeDocument/2006/relationships/audio" Target="../media/audio2.wav"/><Relationship Id="rId21" Type="http://schemas.openxmlformats.org/officeDocument/2006/relationships/image" Target="../media/image37.png"/><Relationship Id="rId7" Type="http://schemas.openxmlformats.org/officeDocument/2006/relationships/image" Target="../media/image29.png"/><Relationship Id="rId12" Type="http://schemas.openxmlformats.org/officeDocument/2006/relationships/image" Target="../media/image38.sv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42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microsoft.com/office/2007/relationships/hdphoto" Target="../media/hdphoto1.wdp"/><Relationship Id="rId10" Type="http://schemas.openxmlformats.org/officeDocument/2006/relationships/image" Target="../media/image36.svg"/><Relationship Id="rId19" Type="http://schemas.openxmlformats.org/officeDocument/2006/relationships/image" Target="../media/image35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40.svg"/><Relationship Id="rId2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7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76253">
            <a:off x="4119768" y="1901370"/>
            <a:ext cx="10429463" cy="7147832"/>
            <a:chOff x="0" y="0"/>
            <a:chExt cx="3527991" cy="2417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27991" cy="2417909"/>
            </a:xfrm>
            <a:custGeom>
              <a:avLst/>
              <a:gdLst/>
              <a:ahLst/>
              <a:cxnLst/>
              <a:rect l="l" t="t" r="r" b="b"/>
              <a:pathLst>
                <a:path w="3527991" h="2417909">
                  <a:moveTo>
                    <a:pt x="0" y="0"/>
                  </a:moveTo>
                  <a:lnTo>
                    <a:pt x="3527991" y="0"/>
                  </a:lnTo>
                  <a:lnTo>
                    <a:pt x="3527991" y="2417909"/>
                  </a:lnTo>
                  <a:lnTo>
                    <a:pt x="0" y="2417909"/>
                  </a:lnTo>
                  <a:close/>
                </a:path>
              </a:pathLst>
            </a:custGeom>
            <a:solidFill>
              <a:srgbClr val="F4BE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929268" y="1824718"/>
            <a:ext cx="10429463" cy="7147832"/>
            <a:chOff x="0" y="0"/>
            <a:chExt cx="3527991" cy="24179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27991" cy="2417909"/>
            </a:xfrm>
            <a:custGeom>
              <a:avLst/>
              <a:gdLst/>
              <a:ahLst/>
              <a:cxnLst/>
              <a:rect l="l" t="t" r="r" b="b"/>
              <a:pathLst>
                <a:path w="3527991" h="2417909">
                  <a:moveTo>
                    <a:pt x="0" y="0"/>
                  </a:moveTo>
                  <a:lnTo>
                    <a:pt x="3527991" y="0"/>
                  </a:lnTo>
                  <a:lnTo>
                    <a:pt x="3527991" y="2417909"/>
                  </a:lnTo>
                  <a:lnTo>
                    <a:pt x="0" y="2417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10757">
            <a:off x="13063947" y="1837965"/>
            <a:ext cx="2120324" cy="7324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20051" y="9438597"/>
            <a:ext cx="2278498" cy="4215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1872" y="5039135"/>
            <a:ext cx="1467367" cy="15820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64547" y="1824718"/>
            <a:ext cx="2166716" cy="21788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81079" y="6254890"/>
            <a:ext cx="1497183" cy="27176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146803"/>
            <a:ext cx="3070294" cy="30702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12864" y="-156166"/>
            <a:ext cx="2483127" cy="22833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978263" y="8315913"/>
            <a:ext cx="4283577" cy="18847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86809" y="7790321"/>
            <a:ext cx="2883485" cy="23644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5793126" y="559886"/>
            <a:ext cx="2339307" cy="15673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628322" y="0"/>
            <a:ext cx="2164804" cy="164458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167796" y="80128"/>
            <a:ext cx="9952408" cy="128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5E17EB"/>
                </a:solidFill>
                <a:latin typeface="Roboto Mono Regular Bold"/>
              </a:rPr>
              <a:t>ỦY BAN NHÂN DÂN QUẬN LONG BIÊN</a:t>
            </a:r>
          </a:p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5E17EB"/>
                </a:solidFill>
                <a:latin typeface="Roboto Mono Regular Bold"/>
              </a:rPr>
              <a:t>TRƯỜNG MẦM NON HỒNG TIẾN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1872" y="4311883"/>
            <a:ext cx="17126969" cy="3783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8037"/>
                </a:solidFill>
                <a:latin typeface="ไอติม Bold"/>
              </a:rPr>
              <a:t>LĨNH VỰC PHÁT TRIỂN NGÔN NGỮ</a:t>
            </a:r>
          </a:p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8037"/>
                </a:solidFill>
                <a:latin typeface="ไอติม Bold"/>
              </a:rPr>
              <a:t>HOẠT ĐỘNG LÀM QUEN VĂN HỌC</a:t>
            </a:r>
          </a:p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5E17EB"/>
                </a:solidFill>
                <a:latin typeface="ไอติม Bold"/>
              </a:rPr>
              <a:t>Đề</a:t>
            </a:r>
            <a:r>
              <a:rPr lang="en-US" sz="4200" dirty="0">
                <a:solidFill>
                  <a:srgbClr val="5E17EB"/>
                </a:solidFill>
                <a:latin typeface="ไอติม Bold"/>
              </a:rPr>
              <a:t> </a:t>
            </a:r>
            <a:r>
              <a:rPr lang="en-US" sz="4200" dirty="0" err="1">
                <a:solidFill>
                  <a:srgbClr val="5E17EB"/>
                </a:solidFill>
                <a:latin typeface="ไอติม Bold"/>
              </a:rPr>
              <a:t>tài</a:t>
            </a:r>
            <a:r>
              <a:rPr lang="en-US" sz="4200" dirty="0">
                <a:solidFill>
                  <a:srgbClr val="5E17EB"/>
                </a:solidFill>
                <a:latin typeface="ไอติม Bold"/>
              </a:rPr>
              <a:t>: </a:t>
            </a:r>
            <a:r>
              <a:rPr lang="en-US" sz="4200" dirty="0" err="1">
                <a:solidFill>
                  <a:srgbClr val="5E17EB"/>
                </a:solidFill>
                <a:latin typeface="ไอติม Bold"/>
              </a:rPr>
              <a:t>Thơ</a:t>
            </a:r>
            <a:r>
              <a:rPr lang="en-US" sz="4200" dirty="0">
                <a:solidFill>
                  <a:srgbClr val="5E17EB"/>
                </a:solidFill>
                <a:latin typeface="ไอติม Bold"/>
              </a:rPr>
              <a:t>: </a:t>
            </a:r>
            <a:r>
              <a:rPr lang="en-US" sz="4200" dirty="0" err="1">
                <a:solidFill>
                  <a:srgbClr val="5E17EB"/>
                </a:solidFill>
                <a:latin typeface="ไอติม Bold"/>
              </a:rPr>
              <a:t>Đèn</a:t>
            </a:r>
            <a:r>
              <a:rPr lang="en-US" sz="4200" dirty="0">
                <a:solidFill>
                  <a:srgbClr val="5E17EB"/>
                </a:solidFill>
                <a:latin typeface="ไอติม Bold"/>
              </a:rPr>
              <a:t> </a:t>
            </a:r>
            <a:r>
              <a:rPr lang="en-US" sz="4200" dirty="0" err="1">
                <a:solidFill>
                  <a:srgbClr val="5E17EB"/>
                </a:solidFill>
                <a:latin typeface="ไอติม Bold"/>
              </a:rPr>
              <a:t>giao</a:t>
            </a:r>
            <a:r>
              <a:rPr lang="en-US" sz="4200" dirty="0">
                <a:solidFill>
                  <a:srgbClr val="5E17EB"/>
                </a:solidFill>
                <a:latin typeface="ไอติม Bold"/>
              </a:rPr>
              <a:t> </a:t>
            </a:r>
            <a:r>
              <a:rPr lang="en-US" sz="4200" dirty="0" err="1">
                <a:solidFill>
                  <a:srgbClr val="5E17EB"/>
                </a:solidFill>
                <a:latin typeface="ไอติม Bold"/>
              </a:rPr>
              <a:t>thông</a:t>
            </a:r>
            <a:endParaRPr lang="en-US" sz="4200" dirty="0">
              <a:solidFill>
                <a:srgbClr val="5E17EB"/>
              </a:solidFill>
              <a:latin typeface="ไอติม Bold"/>
            </a:endParaRPr>
          </a:p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5E17EB"/>
                </a:solidFill>
                <a:latin typeface="ไอติม Bold"/>
              </a:rPr>
              <a:t>Lứa</a:t>
            </a:r>
            <a:r>
              <a:rPr lang="en-US" sz="4200" dirty="0">
                <a:solidFill>
                  <a:srgbClr val="5E17EB"/>
                </a:solidFill>
                <a:latin typeface="ไอติม Bold"/>
              </a:rPr>
              <a:t> </a:t>
            </a:r>
            <a:r>
              <a:rPr lang="en-US" sz="4200" dirty="0" err="1">
                <a:solidFill>
                  <a:srgbClr val="5E17EB"/>
                </a:solidFill>
                <a:latin typeface="ไอติม Bold"/>
              </a:rPr>
              <a:t>tuổi</a:t>
            </a:r>
            <a:r>
              <a:rPr lang="en-US" sz="4200" dirty="0">
                <a:solidFill>
                  <a:srgbClr val="5E17EB"/>
                </a:solidFill>
                <a:latin typeface="ไอติม Bold"/>
              </a:rPr>
              <a:t>: 4-5 </a:t>
            </a:r>
            <a:r>
              <a:rPr lang="en-US" sz="4200" dirty="0" err="1" smtClean="0">
                <a:solidFill>
                  <a:srgbClr val="5E17EB"/>
                </a:solidFill>
                <a:latin typeface="ไอติม Bold"/>
              </a:rPr>
              <a:t>tuổi</a:t>
            </a:r>
            <a:endParaRPr lang="en-US" sz="4200" dirty="0" smtClean="0">
              <a:solidFill>
                <a:srgbClr val="5E17EB"/>
              </a:solidFill>
              <a:latin typeface="ไอติม Bold"/>
            </a:endParaRPr>
          </a:p>
          <a:p>
            <a:pPr algn="ctr">
              <a:lnSpc>
                <a:spcPts val="5880"/>
              </a:lnSpc>
            </a:pPr>
            <a:r>
              <a:rPr lang="en-US" sz="4200" dirty="0" err="1" smtClean="0">
                <a:solidFill>
                  <a:srgbClr val="5E17EB"/>
                </a:solidFill>
                <a:latin typeface="ไอติม Bold"/>
              </a:rPr>
              <a:t>Giáo</a:t>
            </a:r>
            <a:r>
              <a:rPr lang="en-US" sz="4200" dirty="0" smtClean="0">
                <a:solidFill>
                  <a:srgbClr val="5E17EB"/>
                </a:solidFill>
                <a:latin typeface="ไอติม Bold"/>
              </a:rPr>
              <a:t> </a:t>
            </a:r>
            <a:r>
              <a:rPr lang="en-US" sz="4200" dirty="0" err="1" smtClean="0">
                <a:solidFill>
                  <a:srgbClr val="5E17EB"/>
                </a:solidFill>
                <a:latin typeface="ไอติม Bold"/>
              </a:rPr>
              <a:t>viên</a:t>
            </a:r>
            <a:r>
              <a:rPr lang="en-US" sz="4200" dirty="0" smtClean="0">
                <a:solidFill>
                  <a:srgbClr val="5E17EB"/>
                </a:solidFill>
                <a:latin typeface="ไอติม Bold"/>
              </a:rPr>
              <a:t>: </a:t>
            </a:r>
            <a:r>
              <a:rPr lang="en-US" sz="4200" dirty="0" err="1" smtClean="0">
                <a:solidFill>
                  <a:srgbClr val="5E17EB"/>
                </a:solidFill>
                <a:latin typeface="ไอติม Bold"/>
              </a:rPr>
              <a:t>Vũ</a:t>
            </a:r>
            <a:r>
              <a:rPr lang="en-US" sz="4200" dirty="0" smtClean="0">
                <a:solidFill>
                  <a:srgbClr val="5E17EB"/>
                </a:solidFill>
                <a:latin typeface="ไอติม Bold"/>
              </a:rPr>
              <a:t> Thu </a:t>
            </a:r>
            <a:r>
              <a:rPr lang="en-US" sz="4200" dirty="0" err="1" smtClean="0">
                <a:solidFill>
                  <a:srgbClr val="5E17EB"/>
                </a:solidFill>
                <a:latin typeface="ไอติม Bold"/>
              </a:rPr>
              <a:t>Trang</a:t>
            </a:r>
            <a:endParaRPr lang="en-US" sz="4200" dirty="0">
              <a:solidFill>
                <a:srgbClr val="5E17EB"/>
              </a:solidFill>
              <a:latin typeface="ไอติม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èn báo giao thông | Hình ảnh Bài thơ Đèn báo (giao thông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6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1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583560" y="5423424"/>
            <a:ext cx="4948913" cy="52648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502162"/>
            <a:ext cx="5154181" cy="51073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77484">
            <a:off x="14515067" y="-427529"/>
            <a:ext cx="4395041" cy="47584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50030" y="307080"/>
            <a:ext cx="3972652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61429" y="3177724"/>
            <a:ext cx="15397871" cy="257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38"/>
              </a:lnSpc>
            </a:pPr>
            <a:r>
              <a:rPr lang="en-US" sz="15027">
                <a:solidFill>
                  <a:srgbClr val="008037"/>
                </a:solidFill>
                <a:latin typeface="Quicksand"/>
              </a:rPr>
              <a:t>Đàm thoại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94" t="10069" r="2369" b="150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84859" y="279991"/>
            <a:ext cx="11739319" cy="2118161"/>
            <a:chOff x="0" y="0"/>
            <a:chExt cx="15510362" cy="2798582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15518021" cy="2798582"/>
            </a:xfrm>
            <a:custGeom>
              <a:avLst/>
              <a:gdLst/>
              <a:ahLst/>
              <a:cxnLst/>
              <a:rect l="l" t="t" r="r" b="b"/>
              <a:pathLst>
                <a:path w="15518021" h="2798582">
                  <a:moveTo>
                    <a:pt x="15011582" y="2781663"/>
                  </a:moveTo>
                  <a:cubicBezTo>
                    <a:pt x="15011582" y="2781663"/>
                    <a:pt x="14774586" y="2771694"/>
                    <a:pt x="14412447" y="2785138"/>
                  </a:cubicBezTo>
                  <a:cubicBezTo>
                    <a:pt x="14050309" y="2798582"/>
                    <a:pt x="490924" y="2798582"/>
                    <a:pt x="490924" y="2798582"/>
                  </a:cubicBezTo>
                  <a:cubicBezTo>
                    <a:pt x="245502" y="2798582"/>
                    <a:pt x="32509" y="2701314"/>
                    <a:pt x="31032" y="2541200"/>
                  </a:cubicBezTo>
                  <a:cubicBezTo>
                    <a:pt x="31032" y="2541200"/>
                    <a:pt x="0" y="139910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4965035" y="0"/>
                    <a:pt x="14965035" y="0"/>
                  </a:cubicBezTo>
                  <a:cubicBezTo>
                    <a:pt x="15276935" y="0"/>
                    <a:pt x="15510363" y="101069"/>
                    <a:pt x="15502506" y="303616"/>
                  </a:cubicBezTo>
                  <a:cubicBezTo>
                    <a:pt x="15502506" y="303616"/>
                    <a:pt x="15500511" y="1328692"/>
                    <a:pt x="15509265" y="1841613"/>
                  </a:cubicBezTo>
                  <a:cubicBezTo>
                    <a:pt x="15518021" y="2134914"/>
                    <a:pt x="15471474" y="2467986"/>
                    <a:pt x="15471474" y="2467986"/>
                  </a:cubicBezTo>
                  <a:cubicBezTo>
                    <a:pt x="15468508" y="2648011"/>
                    <a:pt x="15257005" y="2781663"/>
                    <a:pt x="15011582" y="27816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24043" y="529505"/>
            <a:ext cx="10956902" cy="175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2533"/>
                </a:solidFill>
                <a:latin typeface="Poppins"/>
              </a:rPr>
              <a:t>Câu 1:  Đèn giao thông gồm có mấy màu? Đó là những màu nào nhỉ? </a:t>
            </a:r>
          </a:p>
          <a:p>
            <a:pPr algn="ctr">
              <a:lnSpc>
                <a:spcPts val="4200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26945" flipH="1">
            <a:off x="15759504" y="5281912"/>
            <a:ext cx="1187833" cy="10957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3782">
            <a:off x="402776" y="5291362"/>
            <a:ext cx="1632547" cy="35490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84542" y="292185"/>
            <a:ext cx="1239501" cy="11682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032549" y="8558099"/>
            <a:ext cx="1107725" cy="10606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75371" r="75486"/>
          <a:stretch>
            <a:fillRect/>
          </a:stretch>
        </p:blipFill>
        <p:spPr>
          <a:xfrm>
            <a:off x="4754226" y="1095904"/>
            <a:ext cx="388483" cy="392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014695" y="8660128"/>
            <a:ext cx="420097" cy="4672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416431" y="7836456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35016" y="617013"/>
            <a:ext cx="1951395" cy="196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59002" y="2398152"/>
            <a:ext cx="863749" cy="814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950834" flipH="1">
            <a:off x="45371" y="624432"/>
            <a:ext cx="732169" cy="1501885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754226" y="2805194"/>
            <a:ext cx="9147886" cy="6639530"/>
            <a:chOff x="0" y="0"/>
            <a:chExt cx="2899410" cy="2104390"/>
          </a:xfrm>
        </p:grpSpPr>
        <p:sp>
          <p:nvSpPr>
            <p:cNvPr id="18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1"/>
              <a:stretch>
                <a:fillRect t="-359" b="-359"/>
              </a:stretch>
            </a:blipFill>
          </p:spPr>
        </p:sp>
      </p:grpSp>
      <p:pic>
        <p:nvPicPr>
          <p:cNvPr id="19" name="Picture 18" descr="dong-ho-bao-thuc-17065_1_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8" b="89800" l="989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91513" y="7836456"/>
            <a:ext cx="1219200" cy="187569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5620113" y="859845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94" t="10069" r="2369" b="150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84859" y="279991"/>
            <a:ext cx="11739319" cy="2118161"/>
            <a:chOff x="0" y="0"/>
            <a:chExt cx="15510362" cy="2798582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15518021" cy="2798582"/>
            </a:xfrm>
            <a:custGeom>
              <a:avLst/>
              <a:gdLst/>
              <a:ahLst/>
              <a:cxnLst/>
              <a:rect l="l" t="t" r="r" b="b"/>
              <a:pathLst>
                <a:path w="15518021" h="2798582">
                  <a:moveTo>
                    <a:pt x="15011582" y="2781663"/>
                  </a:moveTo>
                  <a:cubicBezTo>
                    <a:pt x="15011582" y="2781663"/>
                    <a:pt x="14774586" y="2771694"/>
                    <a:pt x="14412447" y="2785138"/>
                  </a:cubicBezTo>
                  <a:cubicBezTo>
                    <a:pt x="14050309" y="2798582"/>
                    <a:pt x="490924" y="2798582"/>
                    <a:pt x="490924" y="2798582"/>
                  </a:cubicBezTo>
                  <a:cubicBezTo>
                    <a:pt x="245502" y="2798582"/>
                    <a:pt x="32509" y="2701314"/>
                    <a:pt x="31032" y="2541200"/>
                  </a:cubicBezTo>
                  <a:cubicBezTo>
                    <a:pt x="31032" y="2541200"/>
                    <a:pt x="0" y="139910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4965035" y="0"/>
                    <a:pt x="14965035" y="0"/>
                  </a:cubicBezTo>
                  <a:cubicBezTo>
                    <a:pt x="15276935" y="0"/>
                    <a:pt x="15510363" y="101069"/>
                    <a:pt x="15502506" y="303616"/>
                  </a:cubicBezTo>
                  <a:cubicBezTo>
                    <a:pt x="15502506" y="303616"/>
                    <a:pt x="15500511" y="1328692"/>
                    <a:pt x="15509265" y="1841613"/>
                  </a:cubicBezTo>
                  <a:cubicBezTo>
                    <a:pt x="15518021" y="2134914"/>
                    <a:pt x="15471474" y="2467986"/>
                    <a:pt x="15471474" y="2467986"/>
                  </a:cubicBezTo>
                  <a:cubicBezTo>
                    <a:pt x="15468508" y="2648011"/>
                    <a:pt x="15257005" y="2781663"/>
                    <a:pt x="15011582" y="27816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24043" y="512238"/>
            <a:ext cx="10956902" cy="235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2533"/>
                </a:solidFill>
                <a:latin typeface="Poppins"/>
              </a:rPr>
              <a:t>Câu 2: Khi màu xanh bật lên, báo hiệu cho các con điều gì?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2533"/>
                </a:solidFill>
                <a:latin typeface="Poppins"/>
              </a:rPr>
              <a:t> </a:t>
            </a:r>
          </a:p>
          <a:p>
            <a:pPr algn="ctr">
              <a:lnSpc>
                <a:spcPts val="4200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26945" flipH="1">
            <a:off x="16016797" y="4884766"/>
            <a:ext cx="1187833" cy="10957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3782">
            <a:off x="535135" y="5486031"/>
            <a:ext cx="1632547" cy="35490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84542" y="292185"/>
            <a:ext cx="1239501" cy="11682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610714" y="8558099"/>
            <a:ext cx="1107725" cy="10606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75371" r="75486"/>
          <a:stretch>
            <a:fillRect/>
          </a:stretch>
        </p:blipFill>
        <p:spPr>
          <a:xfrm>
            <a:off x="4754226" y="1095904"/>
            <a:ext cx="388483" cy="392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014695" y="8660128"/>
            <a:ext cx="420097" cy="4672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416431" y="7836456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35016" y="617013"/>
            <a:ext cx="1951395" cy="196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61571" y="2398152"/>
            <a:ext cx="863749" cy="814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950834" flipH="1">
            <a:off x="45371" y="624432"/>
            <a:ext cx="732169" cy="1501885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754226" y="2805194"/>
            <a:ext cx="9147886" cy="6639530"/>
            <a:chOff x="0" y="0"/>
            <a:chExt cx="2899410" cy="2104390"/>
          </a:xfrm>
        </p:grpSpPr>
        <p:sp>
          <p:nvSpPr>
            <p:cNvPr id="18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1"/>
              <a:stretch>
                <a:fillRect t="-3641" b="-3641"/>
              </a:stretch>
            </a:blipFill>
          </p:spPr>
        </p:sp>
      </p:grpSp>
      <p:pic>
        <p:nvPicPr>
          <p:cNvPr id="19" name="Picture 18" descr="dong-ho-bao-thuc-17065_1_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8" b="89800" l="989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5416" y="8058046"/>
            <a:ext cx="1219200" cy="187569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5254016" y="8820046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94" t="10069" r="2369" b="150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84859" y="279991"/>
            <a:ext cx="11739319" cy="2118161"/>
            <a:chOff x="0" y="0"/>
            <a:chExt cx="15510362" cy="2798582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15518021" cy="2798582"/>
            </a:xfrm>
            <a:custGeom>
              <a:avLst/>
              <a:gdLst/>
              <a:ahLst/>
              <a:cxnLst/>
              <a:rect l="l" t="t" r="r" b="b"/>
              <a:pathLst>
                <a:path w="15518021" h="2798582">
                  <a:moveTo>
                    <a:pt x="15011582" y="2781663"/>
                  </a:moveTo>
                  <a:cubicBezTo>
                    <a:pt x="15011582" y="2781663"/>
                    <a:pt x="14774586" y="2771694"/>
                    <a:pt x="14412447" y="2785138"/>
                  </a:cubicBezTo>
                  <a:cubicBezTo>
                    <a:pt x="14050309" y="2798582"/>
                    <a:pt x="490924" y="2798582"/>
                    <a:pt x="490924" y="2798582"/>
                  </a:cubicBezTo>
                  <a:cubicBezTo>
                    <a:pt x="245502" y="2798582"/>
                    <a:pt x="32509" y="2701314"/>
                    <a:pt x="31032" y="2541200"/>
                  </a:cubicBezTo>
                  <a:cubicBezTo>
                    <a:pt x="31032" y="2541200"/>
                    <a:pt x="0" y="139910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4965035" y="0"/>
                    <a:pt x="14965035" y="0"/>
                  </a:cubicBezTo>
                  <a:cubicBezTo>
                    <a:pt x="15276935" y="0"/>
                    <a:pt x="15510363" y="101069"/>
                    <a:pt x="15502506" y="303616"/>
                  </a:cubicBezTo>
                  <a:cubicBezTo>
                    <a:pt x="15502506" y="303616"/>
                    <a:pt x="15500511" y="1328692"/>
                    <a:pt x="15509265" y="1841613"/>
                  </a:cubicBezTo>
                  <a:cubicBezTo>
                    <a:pt x="15518021" y="2134914"/>
                    <a:pt x="15471474" y="2467986"/>
                    <a:pt x="15471474" y="2467986"/>
                  </a:cubicBezTo>
                  <a:cubicBezTo>
                    <a:pt x="15468508" y="2648011"/>
                    <a:pt x="15257005" y="2781663"/>
                    <a:pt x="15011582" y="27816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24043" y="512238"/>
            <a:ext cx="10956902" cy="235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2533"/>
                </a:solidFill>
                <a:latin typeface="Poppins"/>
              </a:rPr>
              <a:t>Câu 3: Khi đèn vàng bật lên thì chúng mình phải đi như thế nào?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2533"/>
                </a:solidFill>
                <a:latin typeface="Poppins"/>
              </a:rPr>
              <a:t> </a:t>
            </a:r>
          </a:p>
          <a:p>
            <a:pPr algn="ctr">
              <a:lnSpc>
                <a:spcPts val="4200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26945" flipH="1">
            <a:off x="13963601" y="5732222"/>
            <a:ext cx="1187833" cy="10957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3782">
            <a:off x="1648066" y="5486031"/>
            <a:ext cx="1632547" cy="35490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84542" y="292185"/>
            <a:ext cx="1239501" cy="11682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68197" y="8207717"/>
            <a:ext cx="1107725" cy="10606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75371" r="75486"/>
          <a:stretch>
            <a:fillRect/>
          </a:stretch>
        </p:blipFill>
        <p:spPr>
          <a:xfrm>
            <a:off x="4754226" y="1095904"/>
            <a:ext cx="388483" cy="392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014695" y="8660128"/>
            <a:ext cx="420097" cy="4672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416431" y="7836456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35016" y="617013"/>
            <a:ext cx="1951395" cy="196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61571" y="2398152"/>
            <a:ext cx="863749" cy="814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950834" flipH="1">
            <a:off x="45371" y="624432"/>
            <a:ext cx="732169" cy="1501885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754226" y="2805194"/>
            <a:ext cx="9147886" cy="6639530"/>
            <a:chOff x="0" y="0"/>
            <a:chExt cx="2899410" cy="2104390"/>
          </a:xfrm>
        </p:grpSpPr>
        <p:sp>
          <p:nvSpPr>
            <p:cNvPr id="18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1"/>
              <a:stretch>
                <a:fillRect l="-6508" r="-6508"/>
              </a:stretch>
            </a:blipFill>
          </p:spPr>
        </p:sp>
      </p:grpSp>
      <p:pic>
        <p:nvPicPr>
          <p:cNvPr id="19" name="Picture 18" descr="dong-ho-bao-thuc-17065_1_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8" b="89800" l="989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67211" y="8181324"/>
            <a:ext cx="1219200" cy="187569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6595811" y="8943324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94" t="10069" r="2369" b="150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84859" y="279991"/>
            <a:ext cx="11739319" cy="2118161"/>
            <a:chOff x="0" y="0"/>
            <a:chExt cx="15510362" cy="2798582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15518021" cy="2798582"/>
            </a:xfrm>
            <a:custGeom>
              <a:avLst/>
              <a:gdLst/>
              <a:ahLst/>
              <a:cxnLst/>
              <a:rect l="l" t="t" r="r" b="b"/>
              <a:pathLst>
                <a:path w="15518021" h="2798582">
                  <a:moveTo>
                    <a:pt x="15011582" y="2781663"/>
                  </a:moveTo>
                  <a:cubicBezTo>
                    <a:pt x="15011582" y="2781663"/>
                    <a:pt x="14774586" y="2771694"/>
                    <a:pt x="14412447" y="2785138"/>
                  </a:cubicBezTo>
                  <a:cubicBezTo>
                    <a:pt x="14050309" y="2798582"/>
                    <a:pt x="490924" y="2798582"/>
                    <a:pt x="490924" y="2798582"/>
                  </a:cubicBezTo>
                  <a:cubicBezTo>
                    <a:pt x="245502" y="2798582"/>
                    <a:pt x="32509" y="2701314"/>
                    <a:pt x="31032" y="2541200"/>
                  </a:cubicBezTo>
                  <a:cubicBezTo>
                    <a:pt x="31032" y="2541200"/>
                    <a:pt x="0" y="139910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4965035" y="0"/>
                    <a:pt x="14965035" y="0"/>
                  </a:cubicBezTo>
                  <a:cubicBezTo>
                    <a:pt x="15276935" y="0"/>
                    <a:pt x="15510363" y="101069"/>
                    <a:pt x="15502506" y="303616"/>
                  </a:cubicBezTo>
                  <a:cubicBezTo>
                    <a:pt x="15502506" y="303616"/>
                    <a:pt x="15500511" y="1328692"/>
                    <a:pt x="15509265" y="1841613"/>
                  </a:cubicBezTo>
                  <a:cubicBezTo>
                    <a:pt x="15518021" y="2134914"/>
                    <a:pt x="15471474" y="2467986"/>
                    <a:pt x="15471474" y="2467986"/>
                  </a:cubicBezTo>
                  <a:cubicBezTo>
                    <a:pt x="15468508" y="2648011"/>
                    <a:pt x="15257005" y="2781663"/>
                    <a:pt x="15011582" y="27816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76067" y="512238"/>
            <a:ext cx="10956902" cy="295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2533"/>
                </a:solidFill>
                <a:latin typeface="Poppins"/>
              </a:rPr>
              <a:t>Câu 4: Vậy khi đèn đỏ bật lên thì chúng mình phải làm gì các con nhỉ?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2533"/>
                </a:solidFill>
                <a:latin typeface="Poppins"/>
              </a:rPr>
              <a:t> </a:t>
            </a:r>
          </a:p>
          <a:p>
            <a:pPr algn="ctr">
              <a:lnSpc>
                <a:spcPts val="4200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26945" flipH="1">
            <a:off x="13963601" y="5732222"/>
            <a:ext cx="1187833" cy="10957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3782">
            <a:off x="1648066" y="5486031"/>
            <a:ext cx="1632547" cy="35490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84542" y="292185"/>
            <a:ext cx="1239501" cy="11682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454356" y="8538326"/>
            <a:ext cx="1107725" cy="10606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75371" r="75486"/>
          <a:stretch>
            <a:fillRect/>
          </a:stretch>
        </p:blipFill>
        <p:spPr>
          <a:xfrm>
            <a:off x="4754226" y="1095904"/>
            <a:ext cx="388483" cy="392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014695" y="8660128"/>
            <a:ext cx="420097" cy="4672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416431" y="7836456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35016" y="617013"/>
            <a:ext cx="1951395" cy="196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61571" y="2398152"/>
            <a:ext cx="863749" cy="814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950834" flipH="1">
            <a:off x="45371" y="624432"/>
            <a:ext cx="732169" cy="1501885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754226" y="2805194"/>
            <a:ext cx="9147886" cy="6639530"/>
            <a:chOff x="0" y="0"/>
            <a:chExt cx="2899410" cy="2104390"/>
          </a:xfrm>
        </p:grpSpPr>
        <p:sp>
          <p:nvSpPr>
            <p:cNvPr id="18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1"/>
              <a:stretch>
                <a:fillRect l="-8078" r="-8078"/>
              </a:stretch>
            </a:blipFill>
          </p:spPr>
        </p:sp>
      </p:grpSp>
      <p:pic>
        <p:nvPicPr>
          <p:cNvPr id="27" name="Picture 26" descr="dong-ho-bao-thuc-17065_1_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8" b="89800" l="989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6373" y="8197653"/>
            <a:ext cx="1219200" cy="1875692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Oval 29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Oval 30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Oval 31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6764973" y="8959653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94" t="10069" r="2369" b="150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84859" y="279991"/>
            <a:ext cx="11739319" cy="2118161"/>
            <a:chOff x="0" y="0"/>
            <a:chExt cx="15510362" cy="2798582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15518021" cy="2798582"/>
            </a:xfrm>
            <a:custGeom>
              <a:avLst/>
              <a:gdLst/>
              <a:ahLst/>
              <a:cxnLst/>
              <a:rect l="l" t="t" r="r" b="b"/>
              <a:pathLst>
                <a:path w="15518021" h="2798582">
                  <a:moveTo>
                    <a:pt x="15011582" y="2781663"/>
                  </a:moveTo>
                  <a:cubicBezTo>
                    <a:pt x="15011582" y="2781663"/>
                    <a:pt x="14774586" y="2771694"/>
                    <a:pt x="14412447" y="2785138"/>
                  </a:cubicBezTo>
                  <a:cubicBezTo>
                    <a:pt x="14050309" y="2798582"/>
                    <a:pt x="490924" y="2798582"/>
                    <a:pt x="490924" y="2798582"/>
                  </a:cubicBezTo>
                  <a:cubicBezTo>
                    <a:pt x="245502" y="2798582"/>
                    <a:pt x="32509" y="2701314"/>
                    <a:pt x="31032" y="2541200"/>
                  </a:cubicBezTo>
                  <a:cubicBezTo>
                    <a:pt x="31032" y="2541200"/>
                    <a:pt x="0" y="139910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4965035" y="0"/>
                    <a:pt x="14965035" y="0"/>
                  </a:cubicBezTo>
                  <a:cubicBezTo>
                    <a:pt x="15276935" y="0"/>
                    <a:pt x="15510363" y="101069"/>
                    <a:pt x="15502506" y="303616"/>
                  </a:cubicBezTo>
                  <a:cubicBezTo>
                    <a:pt x="15502506" y="303616"/>
                    <a:pt x="15500511" y="1328692"/>
                    <a:pt x="15509265" y="1841613"/>
                  </a:cubicBezTo>
                  <a:cubicBezTo>
                    <a:pt x="15518021" y="2134914"/>
                    <a:pt x="15471474" y="2467986"/>
                    <a:pt x="15471474" y="2467986"/>
                  </a:cubicBezTo>
                  <a:cubicBezTo>
                    <a:pt x="15468508" y="2648011"/>
                    <a:pt x="15257005" y="2781663"/>
                    <a:pt x="15011582" y="27816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76067" y="612306"/>
            <a:ext cx="10956902" cy="295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2533"/>
                </a:solidFill>
                <a:latin typeface="Poppins"/>
              </a:rPr>
              <a:t>Câu 5: Để làm một bạn nhỏ ngoan thì các con phải nhớ điều gì?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ED2533"/>
                </a:solidFill>
                <a:latin typeface="Poppins"/>
              </a:rPr>
              <a:t> </a:t>
            </a:r>
          </a:p>
          <a:p>
            <a:pPr algn="ctr">
              <a:lnSpc>
                <a:spcPts val="4200"/>
              </a:lnSpc>
            </a:pPr>
            <a:endParaRPr lang="en-US" sz="3399">
              <a:solidFill>
                <a:srgbClr val="ED2533"/>
              </a:solidFill>
              <a:latin typeface="Poppin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26945" flipH="1">
            <a:off x="13963601" y="5732222"/>
            <a:ext cx="1187833" cy="10957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3782">
            <a:off x="1648066" y="5486031"/>
            <a:ext cx="1632547" cy="35490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84542" y="292185"/>
            <a:ext cx="1239501" cy="11682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479106" y="8558099"/>
            <a:ext cx="1107725" cy="10606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75371" r="75486"/>
          <a:stretch>
            <a:fillRect/>
          </a:stretch>
        </p:blipFill>
        <p:spPr>
          <a:xfrm>
            <a:off x="4754226" y="1095904"/>
            <a:ext cx="388483" cy="392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l="73491" t="5362" b="65314"/>
          <a:stretch>
            <a:fillRect/>
          </a:stretch>
        </p:blipFill>
        <p:spPr>
          <a:xfrm rot="-1833109">
            <a:off x="1014695" y="8660128"/>
            <a:ext cx="420097" cy="4672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416431" y="7836456"/>
            <a:ext cx="152400" cy="1524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635016" y="617013"/>
            <a:ext cx="1951395" cy="196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61571" y="2398152"/>
            <a:ext cx="863749" cy="8140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950834" flipH="1">
            <a:off x="45371" y="624432"/>
            <a:ext cx="732169" cy="1501885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754226" y="2805194"/>
            <a:ext cx="9147886" cy="6639530"/>
            <a:chOff x="0" y="0"/>
            <a:chExt cx="2899410" cy="2104390"/>
          </a:xfrm>
        </p:grpSpPr>
        <p:sp>
          <p:nvSpPr>
            <p:cNvPr id="18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1"/>
              <a:stretch>
                <a:fillRect l="-4775" r="-4775"/>
              </a:stretch>
            </a:blipFill>
          </p:spPr>
        </p:sp>
      </p:grpSp>
      <p:pic>
        <p:nvPicPr>
          <p:cNvPr id="19" name="Picture 18" descr="dong-ho-bao-thuc-17065_1_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8" b="89800" l="989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10713" y="8263871"/>
            <a:ext cx="1219200" cy="1875692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6839313" y="9025871"/>
            <a:ext cx="707788" cy="65008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3290">
            <a:off x="14826839" y="7395486"/>
            <a:ext cx="1214259" cy="3103537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35515" y="3014871"/>
            <a:ext cx="7795336" cy="5657850"/>
            <a:chOff x="0" y="0"/>
            <a:chExt cx="2899410" cy="2104390"/>
          </a:xfrm>
        </p:grpSpPr>
        <p:sp>
          <p:nvSpPr>
            <p:cNvPr id="4" name="Freeform 4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4"/>
              <a:stretch>
                <a:fillRect l="-4775" r="-4775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313037" y="3014871"/>
            <a:ext cx="7795336" cy="5657850"/>
            <a:chOff x="0" y="0"/>
            <a:chExt cx="2899410" cy="2104390"/>
          </a:xfrm>
        </p:grpSpPr>
        <p:sp>
          <p:nvSpPr>
            <p:cNvPr id="6" name="Freeform 6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5"/>
              <a:stretch>
                <a:fillRect t="-1626" b="-162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65914" y="350136"/>
            <a:ext cx="5371285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EE2742"/>
                </a:solidFill>
                <a:latin typeface="Quicksand"/>
              </a:rPr>
              <a:t>Giáo dục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23751" y="3740474"/>
            <a:ext cx="3682421" cy="6546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81621"/>
            <a:ext cx="16230600" cy="39764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49737" y="6169346"/>
            <a:ext cx="10965226" cy="4331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Em Đi Qua Ngã Tư Đường Ph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7800" y="85725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4900" y="0"/>
            <a:ext cx="10078690" cy="10409271"/>
            <a:chOff x="0" y="0"/>
            <a:chExt cx="6350000" cy="6558280"/>
          </a:xfrm>
        </p:grpSpPr>
        <p:sp>
          <p:nvSpPr>
            <p:cNvPr id="3" name="Freeform 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35037" r="-298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098075" y="4027234"/>
            <a:ext cx="6327815" cy="15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7"/>
              </a:lnSpc>
            </a:pPr>
            <a:r>
              <a:rPr lang="en-US" sz="4498">
                <a:solidFill>
                  <a:srgbClr val="004AAD"/>
                </a:solidFill>
                <a:latin typeface="Quicksand Bold"/>
              </a:rPr>
              <a:t>Bài thơ Đèn giao thông</a:t>
            </a:r>
          </a:p>
          <a:p>
            <a:pPr algn="ctr">
              <a:lnSpc>
                <a:spcPts val="6297"/>
              </a:lnSpc>
            </a:pPr>
            <a:r>
              <a:rPr lang="en-US" sz="4498">
                <a:solidFill>
                  <a:srgbClr val="004AAD"/>
                </a:solidFill>
                <a:latin typeface="Quicksand Bold"/>
              </a:rPr>
              <a:t>Tác giả: Mỹ Trang</a:t>
            </a:r>
          </a:p>
        </p:txBody>
      </p:sp>
    </p:spTree>
    <p:extLst>
      <p:ext uri="{BB962C8B-B14F-4D97-AF65-F5344CB8AC3E}">
        <p14:creationId xmlns:p14="http://schemas.microsoft.com/office/powerpoint/2010/main" val="40348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58403" y="2235327"/>
            <a:ext cx="14371194" cy="290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6"/>
              </a:lnSpc>
            </a:pPr>
            <a:r>
              <a:rPr lang="en-US" sz="7200">
                <a:solidFill>
                  <a:srgbClr val="FFF5DE"/>
                </a:solidFill>
                <a:latin typeface="IreneFlorentina"/>
              </a:rPr>
              <a:t>Cô vừa đọc cho các con nghe bài thơ gì? Của tác giả nào?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74">
            <a:off x="12886530" y="4429998"/>
            <a:ext cx="5272076" cy="8308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4900" y="0"/>
            <a:ext cx="10078690" cy="10409271"/>
            <a:chOff x="0" y="0"/>
            <a:chExt cx="6350000" cy="6558280"/>
          </a:xfrm>
        </p:grpSpPr>
        <p:sp>
          <p:nvSpPr>
            <p:cNvPr id="3" name="Freeform 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35037" r="-298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098075" y="4027234"/>
            <a:ext cx="6327815" cy="15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7"/>
              </a:lnSpc>
            </a:pPr>
            <a:r>
              <a:rPr lang="en-US" sz="4498">
                <a:solidFill>
                  <a:srgbClr val="004AAD"/>
                </a:solidFill>
                <a:latin typeface="Quicksand Bold"/>
              </a:rPr>
              <a:t>Bài thơ Đèn giao thông</a:t>
            </a:r>
          </a:p>
          <a:p>
            <a:pPr algn="ctr">
              <a:lnSpc>
                <a:spcPts val="6297"/>
              </a:lnSpc>
            </a:pPr>
            <a:r>
              <a:rPr lang="en-US" sz="4498">
                <a:solidFill>
                  <a:srgbClr val="004AAD"/>
                </a:solidFill>
                <a:latin typeface="Quicksand Bold"/>
              </a:rPr>
              <a:t>Tác giả: Mỹ Trang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-228600" y="38100"/>
            <a:ext cx="18516600" cy="10248900"/>
            <a:chOff x="0" y="0"/>
            <a:chExt cx="2899410" cy="2104390"/>
          </a:xfrm>
        </p:grpSpPr>
        <p:sp>
          <p:nvSpPr>
            <p:cNvPr id="3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"/>
              <a:stretch>
                <a:fillRect t="-359" b="-359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-228600" y="0"/>
            <a:ext cx="18516600" cy="10287000"/>
            <a:chOff x="0" y="0"/>
            <a:chExt cx="2899410" cy="2104390"/>
          </a:xfrm>
        </p:grpSpPr>
        <p:sp>
          <p:nvSpPr>
            <p:cNvPr id="3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"/>
              <a:stretch>
                <a:fillRect t="-3641" b="-364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68941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-152400" y="5442"/>
            <a:ext cx="18440400" cy="10281557"/>
            <a:chOff x="0" y="0"/>
            <a:chExt cx="2899410" cy="2104390"/>
          </a:xfrm>
        </p:grpSpPr>
        <p:sp>
          <p:nvSpPr>
            <p:cNvPr id="3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"/>
              <a:stretch>
                <a:fillRect l="-6508" r="-650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89965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-228600" y="32056"/>
            <a:ext cx="18516600" cy="10254944"/>
            <a:chOff x="0" y="0"/>
            <a:chExt cx="2899410" cy="2104390"/>
          </a:xfrm>
        </p:grpSpPr>
        <p:sp>
          <p:nvSpPr>
            <p:cNvPr id="3" name="Freeform 1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"/>
              <a:stretch>
                <a:fillRect l="-8078" r="-807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97379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LENOVO\Desktop\thơ đèn giao thông\"/>
  <p:tag name="ISPRING_PRESENTATION_PATH" val="C:\Users\LENOVO\Desktop\thơ đèn giao thông.pptx"/>
  <p:tag name="ISPRING_PROJECT_VERSION" val="9.3"/>
  <p:tag name="ISPRING_PROJECT_FOLDER_UPDATED" val="1"/>
  <p:tag name="ISPRING_SCREEN_RECS_UPDATED" val="C:\Users\LENOVO\Desktop\thơ đèn giao thông\"/>
  <p:tag name="ISPRING_UUID" val="{F17137DB-963A-41C4-A5EE-A1D4DC91FA6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206</Words>
  <Application>Microsoft Office PowerPoint</Application>
  <PresentationFormat>Custom</PresentationFormat>
  <Paragraphs>56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Quicksand</vt:lpstr>
      <vt:lpstr>ไอติม Bold</vt:lpstr>
      <vt:lpstr>Roboto Mono Regular Bold</vt:lpstr>
      <vt:lpstr>Calibri</vt:lpstr>
      <vt:lpstr>Poppins</vt:lpstr>
      <vt:lpstr>IreneFlorentina</vt:lpstr>
      <vt:lpstr>Quicksand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 đèn giao thông</dc:title>
  <cp:lastModifiedBy>NGA</cp:lastModifiedBy>
  <cp:revision>6</cp:revision>
  <dcterms:created xsi:type="dcterms:W3CDTF">2006-08-16T00:00:00Z</dcterms:created>
  <dcterms:modified xsi:type="dcterms:W3CDTF">2023-03-31T05:08:17Z</dcterms:modified>
  <dc:identifier>DAE7ZUhwGEc</dc:identifier>
</cp:coreProperties>
</file>