
<file path=[Content_Types].xml><?xml version="1.0" encoding="utf-8"?>
<Types xmlns="http://schemas.openxmlformats.org/package/2006/content-types">
  <Default Extension="mp3" ContentType="audio/unknown"/>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5" r:id="rId2"/>
    <p:sldId id="292" r:id="rId3"/>
    <p:sldId id="293" r:id="rId4"/>
    <p:sldId id="307" r:id="rId5"/>
    <p:sldId id="313" r:id="rId6"/>
    <p:sldId id="295" r:id="rId7"/>
    <p:sldId id="296" r:id="rId8"/>
    <p:sldId id="297" r:id="rId9"/>
    <p:sldId id="298" r:id="rId10"/>
    <p:sldId id="308" r:id="rId11"/>
    <p:sldId id="306" r:id="rId12"/>
    <p:sldId id="309" r:id="rId13"/>
    <p:sldId id="302" r:id="rId14"/>
    <p:sldId id="310" r:id="rId15"/>
    <p:sldId id="311" r:id="rId16"/>
    <p:sldId id="31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E14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1146"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4C614-AE58-4D1C-9FC7-DD8582758142}" type="datetimeFigureOut">
              <a:rPr lang="en-US" smtClean="0"/>
              <a:pPr/>
              <a:t>10/30/2023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63967-E4DB-469F-9D4E-A930AF1926DF}" type="slidenum">
              <a:rPr lang="en-US" smtClean="0"/>
              <a:pPr/>
              <a:t>‹#›</a:t>
            </a:fld>
            <a:endParaRPr lang="en-US"/>
          </a:p>
        </p:txBody>
      </p:sp>
    </p:spTree>
    <p:extLst>
      <p:ext uri="{BB962C8B-B14F-4D97-AF65-F5344CB8AC3E}">
        <p14:creationId xmlns:p14="http://schemas.microsoft.com/office/powerpoint/2010/main" val="3986629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623E1-A994-4F45-B3F4-006859DBDF17}" type="datetimeFigureOut">
              <a:rPr lang="en-US" smtClean="0"/>
              <a:pPr/>
              <a:t>10/30/2023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F8A99-EC97-4EDA-B6A9-63A3307C2F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 r="-280" b="7771"/>
          <a:stretch/>
        </p:blipFill>
        <p:spPr bwMode="auto">
          <a:xfrm>
            <a:off x="39757"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609600"/>
            <a:ext cx="708660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ỦY BAN NHÂN DÂN QUẬN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LONG BIÊN</a:t>
            </a: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a:r>
            <a:b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b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TRUỜNG MẦM NON </a:t>
            </a:r>
            <a:r>
              <a:rPr kumimoji="0" lang="en-US" sz="2000" b="1" i="0" u="none" strike="noStrike" kern="0" cap="none" spc="0" normalizeH="0" baseline="0" noProof="0" dirty="0" smtClean="0">
                <a:ln>
                  <a:noFill/>
                </a:ln>
                <a:solidFill>
                  <a:srgbClr val="002060"/>
                </a:solidFill>
                <a:effectLst/>
                <a:uLnTx/>
                <a:uFillTx/>
                <a:latin typeface="Times New Roman" panose="02020603050405020304" pitchFamily="18" charset="0"/>
                <a:ea typeface="+mj-ea"/>
                <a:cs typeface="+mj-cs"/>
              </a:rPr>
              <a:t>HỒNG</a:t>
            </a:r>
            <a:r>
              <a:rPr kumimoji="0" lang="en-US" sz="2000" b="1" i="0" u="none" strike="noStrike" kern="0" cap="none" spc="0" normalizeH="0" noProof="0" dirty="0" smtClean="0">
                <a:ln>
                  <a:noFill/>
                </a:ln>
                <a:solidFill>
                  <a:srgbClr val="002060"/>
                </a:solidFill>
                <a:effectLst/>
                <a:uLnTx/>
                <a:uFillTx/>
                <a:latin typeface="Times New Roman" panose="02020603050405020304" pitchFamily="18" charset="0"/>
                <a:ea typeface="+mj-ea"/>
                <a:cs typeface="+mj-cs"/>
              </a:rPr>
              <a:t> TIẾN</a:t>
            </a:r>
            <a:endParaRPr kumimoji="0" lang="en-US" sz="14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1524000" y="1905506"/>
            <a:ext cx="7467600" cy="1692771"/>
          </a:xfrm>
          <a:prstGeom prst="rect">
            <a:avLst/>
          </a:prstGeom>
        </p:spPr>
        <p:txBody>
          <a:bodyPr wrap="square">
            <a:spAutoFit/>
          </a:bodyPr>
          <a:lstStyle/>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r>
              <a:rPr lang="vi-VN" sz="2400" b="1" dirty="0">
                <a:solidFill>
                  <a:srgbClr val="0070C0"/>
                </a:solidFill>
                <a:latin typeface="Times New Roman" pitchFamily="18" charset="0"/>
                <a:cs typeface="Times New Roman" pitchFamily="18" charset="0"/>
              </a:rPr>
              <a:t>BÀI GIẢNG PHÁT TRIỂN </a:t>
            </a:r>
            <a:r>
              <a:rPr lang="en-US" sz="2400" b="1" dirty="0" smtClean="0">
                <a:solidFill>
                  <a:srgbClr val="0070C0"/>
                </a:solidFill>
                <a:latin typeface="Times New Roman" pitchFamily="18" charset="0"/>
                <a:cs typeface="Times New Roman" pitchFamily="18" charset="0"/>
              </a:rPr>
              <a:t>TC - </a:t>
            </a:r>
            <a:r>
              <a:rPr lang="vi-VN" sz="2400" b="1" dirty="0" smtClean="0">
                <a:solidFill>
                  <a:srgbClr val="0070C0"/>
                </a:solidFill>
                <a:latin typeface="Times New Roman" pitchFamily="18" charset="0"/>
                <a:cs typeface="Times New Roman" pitchFamily="18" charset="0"/>
              </a:rPr>
              <a:t>KỸ NĂNG</a:t>
            </a:r>
            <a:r>
              <a:rPr lang="en-US" sz="2400" b="1" dirty="0" smtClean="0">
                <a:solidFill>
                  <a:srgbClr val="0070C0"/>
                </a:solidFill>
                <a:latin typeface="Times New Roman" pitchFamily="18" charset="0"/>
                <a:cs typeface="Times New Roman" pitchFamily="18" charset="0"/>
              </a:rPr>
              <a:t> XÃ HỘI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u="sng" dirty="0" err="1">
                <a:solidFill>
                  <a:srgbClr val="0070C0"/>
                </a:solidFill>
                <a:latin typeface="Times New Roman" pitchFamily="18" charset="0"/>
                <a:cs typeface="Times New Roman" pitchFamily="18" charset="0"/>
              </a:rPr>
              <a:t>Đề</a:t>
            </a:r>
            <a:r>
              <a:rPr lang="en-US" sz="2400" b="1" u="sng" dirty="0">
                <a:solidFill>
                  <a:srgbClr val="0070C0"/>
                </a:solidFill>
                <a:latin typeface="Times New Roman" pitchFamily="18" charset="0"/>
                <a:cs typeface="Times New Roman" pitchFamily="18" charset="0"/>
              </a:rPr>
              <a:t> </a:t>
            </a:r>
            <a:r>
              <a:rPr lang="en-US" sz="2400" b="1" u="sng"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 </a:t>
            </a:r>
            <a:r>
              <a:rPr lang="en-US" sz="2400" b="1" dirty="0" err="1">
                <a:solidFill>
                  <a:srgbClr val="0070C0"/>
                </a:solidFill>
                <a:latin typeface="Times New Roman" pitchFamily="18" charset="0"/>
                <a:cs typeface="Times New Roman" pitchFamily="18" charset="0"/>
              </a:rPr>
              <a:t>Dạy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chào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hỏi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ơn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xin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lỗi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dirty="0" err="1">
                <a:solidFill>
                  <a:srgbClr val="0070C0"/>
                </a:solidFill>
                <a:latin typeface="Times New Roman" pitchFamily="18" charset="0"/>
                <a:cs typeface="Times New Roman" pitchFamily="18" charset="0"/>
              </a:rPr>
              <a:t>Đối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tượng</a:t>
            </a:r>
            <a:r>
              <a:rPr lang="en-US" sz="2400" b="1" dirty="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MGN 4-5 </a:t>
            </a:r>
            <a:r>
              <a:rPr lang="en-US" sz="2400" b="1" dirty="0" err="1" smtClean="0">
                <a:solidFill>
                  <a:srgbClr val="0070C0"/>
                </a:solidFill>
                <a:latin typeface="Times New Roman" pitchFamily="18" charset="0"/>
                <a:cs typeface="Times New Roman" pitchFamily="18" charset="0"/>
              </a:rPr>
              <a:t>tuổi</a:t>
            </a:r>
            <a:endParaRPr lang="en-US" sz="2400" b="1" dirty="0">
              <a:solidFill>
                <a:srgbClr val="0070C0"/>
              </a:solidFill>
              <a:latin typeface="Times New Roman" pitchFamily="18" charset="0"/>
              <a:cs typeface="Times New Roman" pitchFamily="18" charset="0"/>
            </a:endParaRPr>
          </a:p>
        </p:txBody>
      </p:sp>
      <p:pic>
        <p:nvPicPr>
          <p:cNvPr id="6" name="Bản ghi Mới 3">
            <a:hlinkClick r:id="" action="ppaction://media"/>
            <a:extLst>
              <a:ext uri="{FF2B5EF4-FFF2-40B4-BE49-F238E27FC236}">
                <a16:creationId xmlns:a16="http://schemas.microsoft.com/office/drawing/2014/main" xmlns="" id="{C9CC5177-6E6E-4D95-AC36-C1CCA07276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5717328"/>
            <a:ext cx="487363" cy="487363"/>
          </a:xfrm>
          <a:prstGeom prst="rect">
            <a:avLst/>
          </a:prstGeom>
          <a:ln>
            <a:noFill/>
          </a:ln>
          <a:effectLst>
            <a:outerShdw blurRad="292100" dist="139700" dir="2700000" algn="tl" rotWithShape="0">
              <a:srgbClr val="333333">
                <a:alpha val="65000"/>
              </a:srgbClr>
            </a:outerShdw>
          </a:effectLst>
        </p:spPr>
      </p:pic>
      <p:pic>
        <p:nvPicPr>
          <p:cNvPr id="7" name="ImOkBeatInstrumental-Kindly-2738902">
            <a:hlinkClick r:id="" action="ppaction://media"/>
            <a:extLst>
              <a:ext uri="{FF2B5EF4-FFF2-40B4-BE49-F238E27FC236}">
                <a16:creationId xmlns:a16="http://schemas.microsoft.com/office/drawing/2014/main" xmlns="" id="{EDCF88A9-C3B2-4CA8-B4B5-D0D32A5AC6A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57200" y="6339680"/>
            <a:ext cx="487363" cy="487363"/>
          </a:xfrm>
          <a:prstGeom prst="rect">
            <a:avLst/>
          </a:prstGeom>
        </p:spPr>
      </p:pic>
    </p:spTree>
    <p:extLst>
      <p:ext uri="{BB962C8B-B14F-4D97-AF65-F5344CB8AC3E}">
        <p14:creationId xmlns:p14="http://schemas.microsoft.com/office/powerpoint/2010/main" val="2553781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audio>
              <p:cMediaNode vol="80000" showWhenStopped="0">
                <p:cTn id="8"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075A2F-59D1-49DD-BCEE-565301F3010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B5495A63-3870-4478-8B77-8D58F49EA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417638"/>
            <a:ext cx="7086600" cy="5287962"/>
          </a:xfrm>
          <a:prstGeom prst="rect">
            <a:avLst/>
          </a:prstGeom>
        </p:spPr>
      </p:pic>
    </p:spTree>
    <p:extLst>
      <p:ext uri="{BB962C8B-B14F-4D97-AF65-F5344CB8AC3E}">
        <p14:creationId xmlns:p14="http://schemas.microsoft.com/office/powerpoint/2010/main" val="380600296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90164A4-1C59-42C0-93CA-822747E0BB3F}"/>
              </a:ext>
            </a:extLst>
          </p:cNvPr>
          <p:cNvSpPr>
            <a:spLocks noGrp="1"/>
          </p:cNvSpPr>
          <p:nvPr>
            <p:ph idx="1"/>
          </p:nvPr>
        </p:nvSpPr>
        <p:spPr>
          <a:xfrm>
            <a:off x="609600" y="838200"/>
            <a:ext cx="7924800" cy="4525963"/>
          </a:xfrm>
        </p:spPr>
        <p:txBody>
          <a:bodyPr>
            <a:normAutofit/>
          </a:bodyPr>
          <a:lstStyle/>
          <a:p>
            <a:pPr marL="0" indent="0" algn="just">
              <a:buNone/>
            </a:pPr>
            <a:r>
              <a:rPr lang="en-US" dirty="0" err="1">
                <a:solidFill>
                  <a:srgbClr val="002060"/>
                </a:solidFill>
              </a:rPr>
              <a:t>Giáo</a:t>
            </a:r>
            <a:r>
              <a:rPr lang="en-US" dirty="0">
                <a:solidFill>
                  <a:srgbClr val="002060"/>
                </a:solidFill>
              </a:rPr>
              <a:t> </a:t>
            </a:r>
            <a:r>
              <a:rPr lang="en-US" dirty="0" err="1">
                <a:solidFill>
                  <a:srgbClr val="002060"/>
                </a:solidFill>
              </a:rPr>
              <a:t>dục</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vô</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quan</a:t>
            </a:r>
            <a:r>
              <a:rPr lang="en-US" dirty="0">
                <a:solidFill>
                  <a:srgbClr val="002060"/>
                </a:solidFill>
              </a:rPr>
              <a:t> </a:t>
            </a:r>
            <a:r>
              <a:rPr lang="en-US" dirty="0" err="1">
                <a:solidFill>
                  <a:srgbClr val="002060"/>
                </a:solidFill>
              </a:rPr>
              <a:t>trọng</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chúng</a:t>
            </a:r>
            <a:r>
              <a:rPr lang="en-US" dirty="0">
                <a:solidFill>
                  <a:srgbClr val="002060"/>
                </a:solidFill>
              </a:rPr>
              <a:t> ta. Khi </a:t>
            </a:r>
            <a:r>
              <a:rPr lang="en-US" dirty="0" err="1">
                <a:solidFill>
                  <a:srgbClr val="002060"/>
                </a:solidFill>
              </a:rPr>
              <a:t>các</a:t>
            </a:r>
            <a:r>
              <a:rPr lang="en-US" dirty="0">
                <a:solidFill>
                  <a:srgbClr val="002060"/>
                </a:solidFill>
              </a:rPr>
              <a:t> con </a:t>
            </a:r>
            <a:r>
              <a:rPr lang="en-US" dirty="0" err="1">
                <a:solidFill>
                  <a:srgbClr val="002060"/>
                </a:solidFill>
              </a:rPr>
              <a:t>biết</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lúc</a:t>
            </a:r>
            <a:r>
              <a:rPr lang="en-US" dirty="0">
                <a:solidFill>
                  <a:srgbClr val="002060"/>
                </a:solidFill>
              </a:rPr>
              <a:t> </a:t>
            </a:r>
            <a:r>
              <a:rPr lang="en-US" dirty="0" err="1">
                <a:solidFill>
                  <a:srgbClr val="002060"/>
                </a:solidFill>
              </a:rPr>
              <a:t>sẽ</a:t>
            </a:r>
            <a:r>
              <a:rPr lang="en-US" dirty="0">
                <a:solidFill>
                  <a:srgbClr val="002060"/>
                </a:solidFill>
              </a:rPr>
              <a:t> </a:t>
            </a:r>
            <a:r>
              <a:rPr lang="en-US" dirty="0" err="1">
                <a:solidFill>
                  <a:srgbClr val="002060"/>
                </a:solidFill>
              </a:rPr>
              <a:t>khiến</a:t>
            </a:r>
            <a:r>
              <a:rPr lang="en-US" dirty="0">
                <a:solidFill>
                  <a:srgbClr val="002060"/>
                </a:solidFill>
              </a:rPr>
              <a:t> </a:t>
            </a:r>
            <a:r>
              <a:rPr lang="en-US" dirty="0" err="1">
                <a:solidFill>
                  <a:srgbClr val="002060"/>
                </a:solidFill>
              </a:rPr>
              <a:t>mọi</a:t>
            </a:r>
            <a:r>
              <a:rPr lang="en-US" dirty="0">
                <a:solidFill>
                  <a:srgbClr val="002060"/>
                </a:solidFill>
              </a:rPr>
              <a:t> </a:t>
            </a:r>
            <a:r>
              <a:rPr lang="en-US" dirty="0" err="1">
                <a:solidFill>
                  <a:srgbClr val="002060"/>
                </a:solidFill>
              </a:rPr>
              <a:t>người</a:t>
            </a:r>
            <a:r>
              <a:rPr lang="en-US" dirty="0">
                <a:solidFill>
                  <a:srgbClr val="002060"/>
                </a:solidFill>
              </a:rPr>
              <a:t> </a:t>
            </a:r>
            <a:r>
              <a:rPr lang="en-US" dirty="0" err="1">
                <a:solidFill>
                  <a:srgbClr val="002060"/>
                </a:solidFill>
              </a:rPr>
              <a:t>càng</a:t>
            </a:r>
            <a:r>
              <a:rPr lang="en-US" dirty="0">
                <a:solidFill>
                  <a:srgbClr val="002060"/>
                </a:solidFill>
              </a:rPr>
              <a:t> </a:t>
            </a:r>
            <a:r>
              <a:rPr lang="en-US" dirty="0" err="1">
                <a:solidFill>
                  <a:srgbClr val="002060"/>
                </a:solidFill>
              </a:rPr>
              <a:t>yêu</a:t>
            </a:r>
            <a:r>
              <a:rPr lang="en-US" dirty="0">
                <a:solidFill>
                  <a:srgbClr val="002060"/>
                </a:solidFill>
              </a:rPr>
              <a:t> </a:t>
            </a:r>
            <a:r>
              <a:rPr lang="en-US" dirty="0" err="1">
                <a:solidFill>
                  <a:srgbClr val="002060"/>
                </a:solidFill>
              </a:rPr>
              <a:t>quý</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nhiều</a:t>
            </a:r>
            <a:r>
              <a:rPr lang="en-US" dirty="0">
                <a:solidFill>
                  <a:srgbClr val="002060"/>
                </a:solidFill>
              </a:rPr>
              <a:t> </a:t>
            </a:r>
            <a:r>
              <a:rPr lang="en-US" dirty="0" err="1">
                <a:solidFill>
                  <a:srgbClr val="002060"/>
                </a:solidFill>
              </a:rPr>
              <a:t>hơn</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hay </a:t>
            </a:r>
            <a:r>
              <a:rPr lang="en-US" dirty="0" err="1">
                <a:solidFill>
                  <a:srgbClr val="002060"/>
                </a:solidFill>
              </a:rPr>
              <a:t>lời</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làm</a:t>
            </a:r>
            <a:r>
              <a:rPr lang="en-US" dirty="0">
                <a:solidFill>
                  <a:srgbClr val="002060"/>
                </a:solidFill>
              </a:rPr>
              <a:t> </a:t>
            </a:r>
            <a:r>
              <a:rPr lang="en-US" dirty="0" err="1">
                <a:solidFill>
                  <a:srgbClr val="002060"/>
                </a:solidFill>
              </a:rPr>
              <a:t>sai</a:t>
            </a:r>
            <a:r>
              <a:rPr lang="en-US" dirty="0">
                <a:solidFill>
                  <a:srgbClr val="002060"/>
                </a:solidFill>
              </a:rPr>
              <a:t> </a:t>
            </a:r>
            <a:r>
              <a:rPr lang="en-US" dirty="0" err="1">
                <a:solidFill>
                  <a:srgbClr val="002060"/>
                </a:solidFill>
              </a:rPr>
              <a:t>điều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đó</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hành</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tốt</a:t>
            </a:r>
            <a:r>
              <a:rPr lang="en-US" dirty="0">
                <a:solidFill>
                  <a:srgbClr val="002060"/>
                </a:solidFill>
              </a:rPr>
              <a:t> </a:t>
            </a:r>
            <a:r>
              <a:rPr lang="en-US" dirty="0" err="1">
                <a:solidFill>
                  <a:srgbClr val="002060"/>
                </a:solidFill>
              </a:rPr>
              <a:t>đẹp</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đấy</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thế</a:t>
            </a:r>
            <a:r>
              <a:rPr lang="en-US" dirty="0">
                <a:solidFill>
                  <a:srgbClr val="002060"/>
                </a:solidFill>
              </a:rPr>
              <a:t> </a:t>
            </a:r>
            <a:r>
              <a:rPr lang="en-US" dirty="0" err="1">
                <a:solidFill>
                  <a:srgbClr val="002060"/>
                </a:solidFill>
              </a:rPr>
              <a:t>chúng</a:t>
            </a:r>
            <a:r>
              <a:rPr lang="en-US" dirty="0">
                <a:solidFill>
                  <a:srgbClr val="002060"/>
                </a:solidFill>
              </a:rPr>
              <a:t> </a:t>
            </a:r>
            <a:r>
              <a:rPr lang="en-US" dirty="0" err="1">
                <a:solidFill>
                  <a:srgbClr val="002060"/>
                </a:solidFill>
              </a:rPr>
              <a:t>mình</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nhé</a:t>
            </a:r>
            <a:r>
              <a:rPr lang="en-US" dirty="0">
                <a:solidFill>
                  <a:srgbClr val="002060"/>
                </a:solidFill>
              </a:rPr>
              <a:t>! </a:t>
            </a:r>
          </a:p>
        </p:txBody>
      </p:sp>
    </p:spTree>
    <p:extLst>
      <p:ext uri="{BB962C8B-B14F-4D97-AF65-F5344CB8AC3E}">
        <p14:creationId xmlns:p14="http://schemas.microsoft.com/office/powerpoint/2010/main" val="155369688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C311C-285B-4DA8-BEA3-F53D895E8F43}"/>
              </a:ext>
            </a:extLst>
          </p:cNvPr>
          <p:cNvSpPr>
            <a:spLocks noGrp="1"/>
          </p:cNvSpPr>
          <p:nvPr>
            <p:ph type="title"/>
          </p:nvPr>
        </p:nvSpPr>
        <p:spPr>
          <a:xfrm>
            <a:off x="457200" y="1066800"/>
            <a:ext cx="8229600" cy="1143000"/>
          </a:xfrm>
        </p:spPr>
        <p:txBody>
          <a:bodyPr>
            <a:normAutofit fontScale="90000"/>
          </a:bodyPr>
          <a:lstStyle/>
          <a:p>
            <a:r>
              <a:rPr lang="en-US" dirty="0" err="1">
                <a:solidFill>
                  <a:srgbClr val="002060"/>
                </a:solidFill>
              </a:rPr>
              <a:t>Trò</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vui</a:t>
            </a:r>
            <a:r>
              <a:rPr lang="en-US" dirty="0">
                <a:solidFill>
                  <a:srgbClr val="002060"/>
                </a:solidFill>
              </a:rPr>
              <a:t> </a:t>
            </a:r>
            <a:r>
              <a:rPr lang="en-US" dirty="0" err="1">
                <a:solidFill>
                  <a:srgbClr val="002060"/>
                </a:solidFill>
              </a:rPr>
              <a:t>nhộn</a:t>
            </a:r>
            <a:r>
              <a:rPr lang="en-US" dirty="0"/>
              <a:t/>
            </a:r>
            <a:br>
              <a:rPr lang="en-US" dirty="0"/>
            </a:br>
            <a:r>
              <a:rPr lang="en-US" sz="3100" dirty="0" err="1">
                <a:solidFill>
                  <a:srgbClr val="002060"/>
                </a:solidFill>
              </a:rPr>
              <a:t>Mời</a:t>
            </a:r>
            <a:r>
              <a:rPr lang="en-US" sz="3100" dirty="0">
                <a:solidFill>
                  <a:srgbClr val="002060"/>
                </a:solidFill>
              </a:rPr>
              <a:t> </a:t>
            </a:r>
            <a:r>
              <a:rPr lang="en-US" sz="3100" dirty="0" err="1">
                <a:solidFill>
                  <a:srgbClr val="002060"/>
                </a:solidFill>
              </a:rPr>
              <a:t>các</a:t>
            </a:r>
            <a:r>
              <a:rPr lang="en-US" sz="3100" dirty="0">
                <a:solidFill>
                  <a:srgbClr val="002060"/>
                </a:solidFill>
              </a:rPr>
              <a:t> </a:t>
            </a:r>
            <a:r>
              <a:rPr lang="en-US" sz="3100" dirty="0" err="1">
                <a:solidFill>
                  <a:srgbClr val="002060"/>
                </a:solidFill>
              </a:rPr>
              <a:t>bé</a:t>
            </a:r>
            <a:r>
              <a:rPr lang="en-US" sz="3100" dirty="0">
                <a:solidFill>
                  <a:srgbClr val="002060"/>
                </a:solidFill>
              </a:rPr>
              <a:t> </a:t>
            </a:r>
            <a:r>
              <a:rPr lang="en-US" sz="3100" dirty="0" err="1">
                <a:solidFill>
                  <a:srgbClr val="002060"/>
                </a:solidFill>
              </a:rPr>
              <a:t>cùng</a:t>
            </a:r>
            <a:r>
              <a:rPr lang="en-US" sz="3100" dirty="0">
                <a:solidFill>
                  <a:srgbClr val="002060"/>
                </a:solidFill>
              </a:rPr>
              <a:t> </a:t>
            </a:r>
            <a:r>
              <a:rPr lang="en-US" sz="3100" dirty="0" err="1">
                <a:solidFill>
                  <a:srgbClr val="002060"/>
                </a:solidFill>
              </a:rPr>
              <a:t>đến</a:t>
            </a:r>
            <a:r>
              <a:rPr lang="en-US" sz="3100" dirty="0">
                <a:solidFill>
                  <a:srgbClr val="002060"/>
                </a:solidFill>
              </a:rPr>
              <a:t> </a:t>
            </a:r>
            <a:r>
              <a:rPr lang="en-US" sz="3100" dirty="0" err="1">
                <a:solidFill>
                  <a:srgbClr val="002060"/>
                </a:solidFill>
              </a:rPr>
              <a:t>với</a:t>
            </a:r>
            <a:r>
              <a:rPr lang="en-US" sz="3100" dirty="0">
                <a:solidFill>
                  <a:srgbClr val="002060"/>
                </a:solidFill>
              </a:rPr>
              <a:t> </a:t>
            </a:r>
            <a:r>
              <a:rPr lang="en-US" sz="3100" dirty="0" err="1">
                <a:solidFill>
                  <a:srgbClr val="002060"/>
                </a:solidFill>
              </a:rPr>
              <a:t>trò</a:t>
            </a:r>
            <a:r>
              <a:rPr lang="en-US" sz="3100" dirty="0">
                <a:solidFill>
                  <a:srgbClr val="002060"/>
                </a:solidFill>
              </a:rPr>
              <a:t> </a:t>
            </a:r>
            <a:r>
              <a:rPr lang="en-US" sz="3100" dirty="0" err="1">
                <a:solidFill>
                  <a:srgbClr val="002060"/>
                </a:solidFill>
              </a:rPr>
              <a:t>chơi</a:t>
            </a:r>
            <a:r>
              <a:rPr lang="en-US" sz="3100" dirty="0">
                <a:solidFill>
                  <a:srgbClr val="002060"/>
                </a:solidFill>
              </a:rPr>
              <a:t> “</a:t>
            </a:r>
            <a:r>
              <a:rPr lang="en-US" sz="3100" dirty="0" err="1">
                <a:solidFill>
                  <a:srgbClr val="002060"/>
                </a:solidFill>
              </a:rPr>
              <a:t>Giải</a:t>
            </a:r>
            <a:r>
              <a:rPr lang="en-US" sz="3100" dirty="0">
                <a:solidFill>
                  <a:srgbClr val="002060"/>
                </a:solidFill>
              </a:rPr>
              <a:t> </a:t>
            </a:r>
            <a:r>
              <a:rPr lang="en-US" sz="3100" dirty="0" err="1">
                <a:solidFill>
                  <a:srgbClr val="002060"/>
                </a:solidFill>
              </a:rPr>
              <a:t>câu</a:t>
            </a:r>
            <a:r>
              <a:rPr lang="en-US" sz="3100" dirty="0">
                <a:solidFill>
                  <a:srgbClr val="002060"/>
                </a:solidFill>
              </a:rPr>
              <a:t> </a:t>
            </a:r>
            <a:r>
              <a:rPr lang="en-US" sz="3100" dirty="0" err="1">
                <a:solidFill>
                  <a:srgbClr val="002060"/>
                </a:solidFill>
              </a:rPr>
              <a:t>đố</a:t>
            </a:r>
            <a:r>
              <a:rPr lang="en-US" sz="3100" dirty="0">
                <a:solidFill>
                  <a:srgbClr val="002060"/>
                </a:solidFill>
              </a:rPr>
              <a:t>”</a:t>
            </a:r>
          </a:p>
        </p:txBody>
      </p:sp>
      <p:sp>
        <p:nvSpPr>
          <p:cNvPr id="3" name="Content Placeholder 2">
            <a:extLst>
              <a:ext uri="{FF2B5EF4-FFF2-40B4-BE49-F238E27FC236}">
                <a16:creationId xmlns:a16="http://schemas.microsoft.com/office/drawing/2014/main" xmlns="" id="{D36FA56E-47DB-401D-A57E-2B804BBBBF64}"/>
              </a:ext>
            </a:extLst>
          </p:cNvPr>
          <p:cNvSpPr>
            <a:spLocks noGrp="1"/>
          </p:cNvSpPr>
          <p:nvPr>
            <p:ph idx="1"/>
          </p:nvPr>
        </p:nvSpPr>
        <p:spPr>
          <a:xfrm>
            <a:off x="1600200" y="2895600"/>
            <a:ext cx="6477000" cy="4525963"/>
          </a:xfrm>
        </p:spPr>
        <p:txBody>
          <a:bodyPr/>
          <a:lstStyle/>
          <a:p>
            <a:r>
              <a:rPr lang="en-US" dirty="0" err="1">
                <a:solidFill>
                  <a:srgbClr val="002060"/>
                </a:solidFill>
              </a:rPr>
              <a:t>Cách</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Gấu</a:t>
            </a:r>
            <a:r>
              <a:rPr lang="en-US" dirty="0">
                <a:solidFill>
                  <a:srgbClr val="002060"/>
                </a:solidFill>
              </a:rPr>
              <a:t> con </a:t>
            </a:r>
            <a:r>
              <a:rPr lang="en-US" dirty="0" err="1">
                <a:solidFill>
                  <a:srgbClr val="002060"/>
                </a:solidFill>
              </a:rPr>
              <a:t>sẽ</a:t>
            </a:r>
            <a:r>
              <a:rPr lang="en-US" dirty="0">
                <a:solidFill>
                  <a:srgbClr val="002060"/>
                </a:solidFill>
              </a:rPr>
              <a:t> ra </a:t>
            </a:r>
            <a:r>
              <a:rPr lang="en-US" dirty="0" err="1">
                <a:solidFill>
                  <a:srgbClr val="002060"/>
                </a:solidFill>
              </a:rPr>
              <a:t>những</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nhiệm</a:t>
            </a:r>
            <a:r>
              <a:rPr lang="en-US" dirty="0">
                <a:solidFill>
                  <a:srgbClr val="002060"/>
                </a:solidFill>
              </a:rPr>
              <a:t> </a:t>
            </a:r>
            <a:r>
              <a:rPr lang="en-US" dirty="0" err="1">
                <a:solidFill>
                  <a:srgbClr val="002060"/>
                </a:solidFill>
              </a:rPr>
              <a:t>vụ</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chọn</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đáp</a:t>
            </a:r>
            <a:r>
              <a:rPr lang="en-US" dirty="0">
                <a:solidFill>
                  <a:srgbClr val="002060"/>
                </a:solidFill>
              </a:rPr>
              <a:t> </a:t>
            </a:r>
            <a:r>
              <a:rPr lang="en-US" dirty="0" err="1">
                <a:solidFill>
                  <a:srgbClr val="002060"/>
                </a:solidFill>
              </a:rPr>
              <a:t>án</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cho</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nhé</a:t>
            </a:r>
            <a:r>
              <a:rPr lang="en-US" dirty="0">
                <a:solidFill>
                  <a:srgbClr val="002060"/>
                </a:solidFill>
              </a:rPr>
              <a:t>!</a:t>
            </a:r>
          </a:p>
        </p:txBody>
      </p:sp>
    </p:spTree>
    <p:extLst>
      <p:ext uri="{BB962C8B-B14F-4D97-AF65-F5344CB8AC3E}">
        <p14:creationId xmlns:p14="http://schemas.microsoft.com/office/powerpoint/2010/main" val="28264731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83A11-9E92-447A-B4C9-1025F8B87DD5}"/>
              </a:ext>
            </a:extLst>
          </p:cNvPr>
          <p:cNvSpPr>
            <a:spLocks noGrp="1"/>
          </p:cNvSpPr>
          <p:nvPr>
            <p:ph type="title"/>
          </p:nvPr>
        </p:nvSpPr>
        <p:spPr>
          <a:xfrm>
            <a:off x="457200" y="4114800"/>
            <a:ext cx="8229600" cy="1676400"/>
          </a:xfrm>
        </p:spPr>
        <p:txBody>
          <a:bodyPr>
            <a:normAutofit/>
          </a:body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lễ</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xmlns="" id="{FB0A63C1-B442-4ECA-AAB3-9498C7BC95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228600"/>
            <a:ext cx="4190999" cy="3200400"/>
          </a:xfrm>
        </p:spPr>
      </p:pic>
      <p:pic>
        <p:nvPicPr>
          <p:cNvPr id="7" name="Picture 6">
            <a:extLst>
              <a:ext uri="{FF2B5EF4-FFF2-40B4-BE49-F238E27FC236}">
                <a16:creationId xmlns:a16="http://schemas.microsoft.com/office/drawing/2014/main" xmlns="" id="{F2B14450-AD89-47AC-99C4-750754BB3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835" y="25791"/>
            <a:ext cx="4190998" cy="3438525"/>
          </a:xfrm>
          <a:prstGeom prst="rect">
            <a:avLst/>
          </a:prstGeom>
        </p:spPr>
      </p:pic>
    </p:spTree>
    <p:extLst>
      <p:ext uri="{BB962C8B-B14F-4D97-AF65-F5344CB8AC3E}">
        <p14:creationId xmlns:p14="http://schemas.microsoft.com/office/powerpoint/2010/main" val="4037821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6" presetClass="emph" presetSubtype="0" repeatCount="3000" fill="hold" nodeType="clickEffect">
                                  <p:stCondLst>
                                    <p:cond delay="0"/>
                                  </p:stCondLst>
                                  <p:childTnLst>
                                    <p:animEffect transition="out" filter="fade">
                                      <p:cBhvr>
                                        <p:cTn id="12" dur="1000" tmFilter="0, 0; .2, .5; .8, .5; 1, 0"/>
                                        <p:tgtEl>
                                          <p:spTgt spid="5"/>
                                        </p:tgtEl>
                                      </p:cBhvr>
                                    </p:animEffect>
                                    <p:animScale>
                                      <p:cBhvr>
                                        <p:cTn id="13" dur="500" autoRev="1" fill="hold"/>
                                        <p:tgtEl>
                                          <p:spTgt spid="5"/>
                                        </p:tgtEl>
                                      </p:cBhvr>
                                      <p:by x="105000" y="105000"/>
                                    </p:animScale>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CA0A49-2560-4C30-A258-E15A0432B5F5}"/>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xmlns="" id="{21D89E7E-55C5-4582-B280-5439900DDD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3951" y="168442"/>
            <a:ext cx="4323347" cy="3810000"/>
          </a:xfrm>
        </p:spPr>
      </p:pic>
      <p:pic>
        <p:nvPicPr>
          <p:cNvPr id="11" name="Picture 10">
            <a:extLst>
              <a:ext uri="{FF2B5EF4-FFF2-40B4-BE49-F238E27FC236}">
                <a16:creationId xmlns:a16="http://schemas.microsoft.com/office/drawing/2014/main" xmlns="" id="{E19CA894-8634-4599-9F5F-69B533B7D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36357"/>
            <a:ext cx="4058653" cy="3942989"/>
          </a:xfrm>
          <a:prstGeom prst="rect">
            <a:avLst/>
          </a:prstGeom>
        </p:spPr>
      </p:pic>
      <p:sp>
        <p:nvSpPr>
          <p:cNvPr id="12" name="Title 1">
            <a:extLst>
              <a:ext uri="{FF2B5EF4-FFF2-40B4-BE49-F238E27FC236}">
                <a16:creationId xmlns:a16="http://schemas.microsoft.com/office/drawing/2014/main" xmlns="" id="{F065D942-6B60-4CEB-BF5B-061408A85445}"/>
              </a:ext>
            </a:extLst>
          </p:cNvPr>
          <p:cNvSpPr txBox="1">
            <a:spLocks/>
          </p:cNvSpPr>
          <p:nvPr/>
        </p:nvSpPr>
        <p:spPr>
          <a:xfrm>
            <a:off x="457200" y="4114800"/>
            <a:ext cx="8229600" cy="1676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247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repeatCount="300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711D95-DE90-4FFF-8200-242888D783ED}"/>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xmlns="" id="{4F6C3BF3-B696-4ED4-B72E-DE92BA51BBED}"/>
              </a:ext>
            </a:extLst>
          </p:cNvPr>
          <p:cNvSpPr>
            <a:spLocks noGrp="1"/>
          </p:cNvSpPr>
          <p:nvPr>
            <p:ph idx="1"/>
          </p:nvPr>
        </p:nvSpPr>
        <p:spPr>
          <a:xfrm>
            <a:off x="457200" y="4648200"/>
            <a:ext cx="8229600" cy="1477963"/>
          </a:xfrm>
        </p:spPr>
        <p: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Gấu</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muốn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xin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nhé</a:t>
            </a:r>
            <a:endParaRPr 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9" name="Picture 8">
            <a:extLst>
              <a:ext uri="{FF2B5EF4-FFF2-40B4-BE49-F238E27FC236}">
                <a16:creationId xmlns:a16="http://schemas.microsoft.com/office/drawing/2014/main" xmlns="" id="{9736BF47-A405-4D39-BE2C-18E16DF00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67" y="447530"/>
            <a:ext cx="3898233" cy="3667269"/>
          </a:xfrm>
          <a:prstGeom prst="rect">
            <a:avLst/>
          </a:prstGeom>
        </p:spPr>
      </p:pic>
      <p:pic>
        <p:nvPicPr>
          <p:cNvPr id="11" name="Picture 10">
            <a:extLst>
              <a:ext uri="{FF2B5EF4-FFF2-40B4-BE49-F238E27FC236}">
                <a16:creationId xmlns:a16="http://schemas.microsoft.com/office/drawing/2014/main" xmlns="" id="{6DFFBACC-510B-42D5-B7A6-63FC669EF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47530"/>
            <a:ext cx="4191000" cy="3667269"/>
          </a:xfrm>
          <a:prstGeom prst="rect">
            <a:avLst/>
          </a:prstGeom>
        </p:spPr>
      </p:pic>
    </p:spTree>
    <p:extLst>
      <p:ext uri="{BB962C8B-B14F-4D97-AF65-F5344CB8AC3E}">
        <p14:creationId xmlns:p14="http://schemas.microsoft.com/office/powerpoint/2010/main" val="3919230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FB2E0-3A75-49B1-B28B-79E9B652D53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770AC144-1A08-4473-936A-A5BE8EE74B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xmlns="" id="{6438F2C0-F1AC-46FC-8805-884E6C3EE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xmlns="" id="{EED5970B-C166-405F-9FE4-3B3D47753023}"/>
              </a:ext>
            </a:extLst>
          </p:cNvPr>
          <p:cNvSpPr txBox="1"/>
          <p:nvPr/>
        </p:nvSpPr>
        <p:spPr>
          <a:xfrm>
            <a:off x="1905000" y="1219201"/>
            <a:ext cx="5638800" cy="646331"/>
          </a:xfrm>
          <a:prstGeom prst="rect">
            <a:avLst/>
          </a:prstGeom>
          <a:noFill/>
        </p:spPr>
        <p:txBody>
          <a:bodyPr wrap="square" rtlCol="0">
            <a:spAutoFit/>
          </a:bodyPr>
          <a:lstStyle/>
          <a:p>
            <a:pPr algn="ctr"/>
            <a:r>
              <a:rPr lang="vi-VN" sz="3600" b="1" dirty="0">
                <a:solidFill>
                  <a:srgbClr val="FF0000"/>
                </a:solidFill>
              </a:rPr>
              <a:t>BUỔI HỌC KẾT THÚC</a:t>
            </a:r>
            <a:endParaRPr lang="en-US" sz="3600" b="1"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xmlns="" id="{AD306F9F-E4C6-4DA3-BFDA-B1115E33B52C}"/>
              </a:ext>
            </a:extLst>
          </p:cNvPr>
          <p:cNvSpPr txBox="1"/>
          <p:nvPr/>
        </p:nvSpPr>
        <p:spPr>
          <a:xfrm>
            <a:off x="2095500" y="1890356"/>
            <a:ext cx="5257800" cy="584775"/>
          </a:xfrm>
          <a:prstGeom prst="rect">
            <a:avLst/>
          </a:prstGeom>
          <a:noFill/>
        </p:spPr>
        <p:txBody>
          <a:bodyPr wrap="square" rtlCol="0">
            <a:spAutoFit/>
          </a:bodyPr>
          <a:lstStyle/>
          <a:p>
            <a:pPr algn="ctr"/>
            <a:r>
              <a:rPr lang="vi-VN" sz="3200" b="1" i="1" dirty="0">
                <a:solidFill>
                  <a:srgbClr val="00B050"/>
                </a:solidFill>
              </a:rPr>
              <a:t>Xin chào và hẹn gặp lại!</a:t>
            </a:r>
            <a:endParaRPr lang="en-US" sz="3200" b="1" i="1" dirty="0">
              <a:solidFill>
                <a:srgbClr val="00B050"/>
              </a:solidFill>
              <a:latin typeface="Arial Narrow" panose="020B0606020202030204" pitchFamily="34" charset="0"/>
            </a:endParaRPr>
          </a:p>
        </p:txBody>
      </p:sp>
    </p:spTree>
    <p:extLst>
      <p:ext uri="{BB962C8B-B14F-4D97-AF65-F5344CB8AC3E}">
        <p14:creationId xmlns:p14="http://schemas.microsoft.com/office/powerpoint/2010/main" val="36986135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B0642359-85C1-43E6-82BE-A29A659A80A4}"/>
              </a:ext>
            </a:extLst>
          </p:cNvPr>
          <p:cNvSpPr>
            <a:spLocks noGrp="1"/>
          </p:cNvSpPr>
          <p:nvPr>
            <p:ph type="title"/>
          </p:nvPr>
        </p:nvSpPr>
        <p:spPr>
          <a:xfrm>
            <a:off x="228600" y="304800"/>
            <a:ext cx="8305800" cy="2046849"/>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1. ỔN ĐỊNH TỔ CHỨC</a:t>
            </a:r>
            <a:br>
              <a:rPr lang="en-US" sz="3600" b="1" dirty="0">
                <a:solidFill>
                  <a:srgbClr val="002060"/>
                </a:solidFill>
                <a:latin typeface="Times New Roman" panose="02020603050405020304" pitchFamily="18" charset="0"/>
                <a:cs typeface="Times New Roman" panose="02020603050405020304" pitchFamily="18" charset="0"/>
              </a:rPr>
            </a:br>
            <a:r>
              <a:rPr lang="en-US" sz="3600" b="1" dirty="0">
                <a:solidFill>
                  <a:srgbClr val="002060"/>
                </a:solidFill>
                <a:latin typeface="Times New Roman" panose="02020603050405020304" pitchFamily="18" charset="0"/>
                <a:cs typeface="Times New Roman" panose="02020603050405020304" pitchFamily="18" charset="0"/>
              </a:rPr>
              <a:t/>
            </a:r>
            <a:br>
              <a:rPr lang="en-US" sz="3600" b="1" dirty="0">
                <a:solidFill>
                  <a:srgbClr val="002060"/>
                </a:solidFill>
                <a:latin typeface="Times New Roman" panose="02020603050405020304" pitchFamily="18" charset="0"/>
                <a:cs typeface="Times New Roman" panose="02020603050405020304" pitchFamily="18" charset="0"/>
              </a:rPr>
            </a:br>
            <a:r>
              <a:rPr lang="en-US" sz="3200" b="1" dirty="0">
                <a:solidFill>
                  <a:srgbClr val="002060"/>
                </a:solidFill>
                <a:latin typeface="Times New Roman" panose="02020603050405020304" pitchFamily="18" charset="0"/>
                <a:cs typeface="Times New Roman" panose="02020603050405020304" pitchFamily="18" charset="0"/>
              </a:rPr>
              <a:t>BÀI HÁT “Con </a:t>
            </a:r>
            <a:r>
              <a:rPr lang="en-US" sz="3200" b="1" dirty="0" err="1">
                <a:solidFill>
                  <a:srgbClr val="002060"/>
                </a:solidFill>
                <a:latin typeface="Times New Roman" panose="02020603050405020304" pitchFamily="18" charset="0"/>
                <a:cs typeface="Times New Roman" panose="02020603050405020304" pitchFamily="18" charset="0"/>
              </a:rPr>
              <a:t>chim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khuyên</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3" name="Chimvanhkhuyen-Dangcapnhat_333z">
            <a:hlinkClick r:id="" action="ppaction://media"/>
            <a:extLst>
              <a:ext uri="{FF2B5EF4-FFF2-40B4-BE49-F238E27FC236}">
                <a16:creationId xmlns:a16="http://schemas.microsoft.com/office/drawing/2014/main" xmlns="" id="{5A9FCCCE-9865-4D25-B005-A4A1EE90C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4724400"/>
            <a:ext cx="1524000" cy="1524000"/>
          </a:xfrm>
          <a:prstGeom prst="rect">
            <a:avLst/>
          </a:prstGeom>
        </p:spPr>
      </p:pic>
    </p:spTree>
    <p:extLst>
      <p:ext uri="{BB962C8B-B14F-4D97-AF65-F5344CB8AC3E}">
        <p14:creationId xmlns:p14="http://schemas.microsoft.com/office/powerpoint/2010/main" val="3146897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F3F7C4-E3A2-4016-A45A-6B82369332C2}"/>
              </a:ext>
            </a:extLst>
          </p:cNvPr>
          <p:cNvSpPr>
            <a:spLocks noGrp="1"/>
          </p:cNvSpPr>
          <p:nvPr>
            <p:ph idx="1"/>
          </p:nvPr>
        </p:nvSpPr>
        <p:spPr>
          <a:xfrm>
            <a:off x="478302" y="1931963"/>
            <a:ext cx="8229600" cy="4525963"/>
          </a:xfrm>
        </p:spPr>
        <p:txBody>
          <a:bodyPr/>
          <a:lstStyle/>
          <a:p>
            <a:pPr marL="0" indent="0" algn="ctr">
              <a:buNone/>
            </a:pPr>
            <a:r>
              <a:rPr lang="en-US" sz="3200" b="1" dirty="0" err="1">
                <a:solidFill>
                  <a:srgbClr val="002060"/>
                </a:solidFill>
                <a:latin typeface="Times New Roman" pitchFamily="18" charset="0"/>
                <a:cs typeface="Times New Roman" pitchFamily="18" charset="0"/>
              </a:rPr>
              <a:t>Dạy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trẻ</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cách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hỏi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cảm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xin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lỗi</a:t>
            </a:r>
            <a:endParaRPr lang="en-US" dirty="0">
              <a:solidFill>
                <a:srgbClr val="002060"/>
              </a:solidFill>
            </a:endParaRPr>
          </a:p>
        </p:txBody>
      </p:sp>
      <p:sp>
        <p:nvSpPr>
          <p:cNvPr id="4" name="Title 1">
            <a:extLst>
              <a:ext uri="{FF2B5EF4-FFF2-40B4-BE49-F238E27FC236}">
                <a16:creationId xmlns:a16="http://schemas.microsoft.com/office/drawing/2014/main" xmlns="" id="{48A6ACA0-9429-44AC-AAB1-CEE83648E0D3}"/>
              </a:ext>
            </a:extLst>
          </p:cNvPr>
          <p:cNvSpPr>
            <a:spLocks noGrp="1"/>
          </p:cNvSpPr>
          <p:nvPr>
            <p:ph type="title"/>
          </p:nvPr>
        </p:nvSpPr>
        <p:spPr>
          <a:xfrm>
            <a:off x="478302" y="762000"/>
            <a:ext cx="8229600" cy="1143000"/>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2. NỘI DUNG CHÍNH</a:t>
            </a:r>
          </a:p>
        </p:txBody>
      </p:sp>
    </p:spTree>
    <p:extLst>
      <p:ext uri="{BB962C8B-B14F-4D97-AF65-F5344CB8AC3E}">
        <p14:creationId xmlns:p14="http://schemas.microsoft.com/office/powerpoint/2010/main" val="38988396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5A64C8-2430-4CB1-8B89-91E5BDC02FF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xmlns="" id="{46FDCF3E-C5EC-428C-9522-62CD765615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7638"/>
            <a:ext cx="9144000" cy="5433328"/>
          </a:xfrm>
        </p:spPr>
      </p:pic>
    </p:spTree>
    <p:extLst>
      <p:ext uri="{BB962C8B-B14F-4D97-AF65-F5344CB8AC3E}">
        <p14:creationId xmlns:p14="http://schemas.microsoft.com/office/powerpoint/2010/main" val="178210271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34A57-2A23-4087-BC58-B9A852FF0BB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D64C9276-18A5-4AE1-AC69-F11382A39C7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xmlns="" id="{CE833A8E-65BE-4B9F-8AA5-DC7505E85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1574" cy="6858000"/>
          </a:xfrm>
          <a:prstGeom prst="rect">
            <a:avLst/>
          </a:prstGeom>
        </p:spPr>
      </p:pic>
      <p:sp>
        <p:nvSpPr>
          <p:cNvPr id="6" name="TextBox 5">
            <a:extLst>
              <a:ext uri="{FF2B5EF4-FFF2-40B4-BE49-F238E27FC236}">
                <a16:creationId xmlns:a16="http://schemas.microsoft.com/office/drawing/2014/main" xmlns="" id="{849A3862-F287-4181-AA19-37B429CF9364}"/>
              </a:ext>
            </a:extLst>
          </p:cNvPr>
          <p:cNvSpPr txBox="1"/>
          <p:nvPr/>
        </p:nvSpPr>
        <p:spPr>
          <a:xfrm>
            <a:off x="914400" y="914400"/>
            <a:ext cx="7162800" cy="4401205"/>
          </a:xfrm>
          <a:prstGeom prst="rect">
            <a:avLst/>
          </a:prstGeom>
          <a:noFill/>
        </p:spPr>
        <p:txBody>
          <a:bodyPr wrap="square" rtlCol="0">
            <a:spAutoFit/>
          </a:bodyPr>
          <a:lstStyle/>
          <a:p>
            <a:r>
              <a:rPr lang="vi-VN" sz="2400" b="1" dirty="0">
                <a:solidFill>
                  <a:srgbClr val="3C3C3B"/>
                </a:solidFill>
                <a:latin typeface="+mj-lt"/>
              </a:rPr>
              <a:t>   </a:t>
            </a:r>
            <a:r>
              <a:rPr lang="vi-VN" sz="2800" b="1" i="0" dirty="0">
                <a:solidFill>
                  <a:srgbClr val="3C3C3B"/>
                </a:solidFill>
                <a:effectLst/>
                <a:latin typeface="+mj-lt"/>
              </a:rPr>
              <a:t>Chào hỏi lễ phép là cách thể hiện thái độ đúng mực và lễ độ đối với những người lớn tuổi hơn. Đây là một trong những hành vi thể hiện đức tính và nhân cách tốt đẹp của con người. Trong giao tiếp ứng xử, việc biết chào hỏi lễ phép với những người lớn tuổi hơn như anh chỉ, cô chú, cha mẹ, thầy cô... sẽ khiến trẻ được mọi người xung quanh yêu quý và đánh giá là ngoan ngoãn, gia đình có nề bếp và giáo dục tốt</a:t>
            </a:r>
            <a:r>
              <a:rPr lang="vi-VN" sz="2800" b="0" i="0" dirty="0">
                <a:solidFill>
                  <a:srgbClr val="3C3C3B"/>
                </a:solidFill>
                <a:effectLst/>
                <a:latin typeface="UTM Swiss Condensed"/>
              </a:rPr>
              <a:t>.</a:t>
            </a:r>
            <a:endParaRPr lang="en-US" sz="2800" dirty="0"/>
          </a:p>
        </p:txBody>
      </p:sp>
    </p:spTree>
    <p:extLst>
      <p:ext uri="{BB962C8B-B14F-4D97-AF65-F5344CB8AC3E}">
        <p14:creationId xmlns:p14="http://schemas.microsoft.com/office/powerpoint/2010/main" val="42921227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84DBF-FBAA-445B-B77C-F5FE819B66F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034AC225-7F65-4682-B977-EEFF2B3B9565}"/>
              </a:ext>
            </a:extLst>
          </p:cNvPr>
          <p:cNvSpPr>
            <a:spLocks noGrp="1"/>
          </p:cNvSpPr>
          <p:nvPr>
            <p:ph idx="1"/>
          </p:nvPr>
        </p:nvSpPr>
        <p:spPr>
          <a:xfrm>
            <a:off x="685800" y="2514600"/>
            <a:ext cx="8229600" cy="2095500"/>
          </a:xfrm>
        </p:spPr>
        <p:txBody>
          <a:bodyPr>
            <a:normAutofit/>
          </a:bodyPr>
          <a:lstStyle/>
          <a:p>
            <a:pPr marL="0" indent="0" algn="ctr">
              <a:buNone/>
            </a:pPr>
            <a:r>
              <a:rPr lang="en-US" sz="3600" b="1" dirty="0" err="1">
                <a:latin typeface="Times New Roman" panose="02020603050405020304" pitchFamily="18" charset="0"/>
                <a:cs typeface="Times New Roman" panose="02020603050405020304" pitchFamily="18" charset="0"/>
              </a:rPr>
              <a:t>Mời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Gấu</a:t>
            </a:r>
            <a:r>
              <a:rPr lang="en-US" sz="3600" b="1" dirty="0">
                <a:latin typeface="Times New Roman" panose="02020603050405020304" pitchFamily="18" charset="0"/>
                <a:cs typeface="Times New Roman" panose="02020603050405020304" pitchFamily="18" charset="0"/>
              </a:rPr>
              <a:t> con”</a:t>
            </a:r>
          </a:p>
          <a:p>
            <a:pPr marL="0" indent="0" algn="ctr">
              <a:buNone/>
            </a:pP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21542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F5FA5B-EAC6-4B84-B6FE-6FF9768C61DE}"/>
              </a:ext>
            </a:extLst>
          </p:cNvPr>
          <p:cNvSpPr>
            <a:spLocks noGrp="1"/>
          </p:cNvSpPr>
          <p:nvPr>
            <p:ph type="title"/>
          </p:nvPr>
        </p:nvSpPr>
        <p:spPr>
          <a:xfrm>
            <a:off x="467139" y="228600"/>
            <a:ext cx="8686800" cy="838200"/>
          </a:xfrm>
        </p:spPr>
        <p:txBody>
          <a:bodyPr>
            <a:no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err="1" smtClean="0">
                <a:latin typeface="Times New Roman" panose="02020603050405020304" pitchFamily="18" charset="0"/>
                <a:cs typeface="Times New Roman" panose="02020603050405020304" pitchFamily="18" charset="0"/>
              </a:rPr>
              <a:t>Xin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xmlns="" id="{7B2F5F07-3386-49FA-93F1-F3A30369F8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070" r="12465" b="5621"/>
          <a:stretch/>
        </p:blipFill>
        <p:spPr>
          <a:xfrm>
            <a:off x="96129" y="1371599"/>
            <a:ext cx="8991600" cy="5473505"/>
          </a:xfrm>
        </p:spPr>
      </p:pic>
    </p:spTree>
    <p:extLst>
      <p:ext uri="{BB962C8B-B14F-4D97-AF65-F5344CB8AC3E}">
        <p14:creationId xmlns:p14="http://schemas.microsoft.com/office/powerpoint/2010/main" val="11213670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BA2F7-894E-4F87-8744-5F76826B423F}"/>
              </a:ext>
            </a:extLst>
          </p:cNvPr>
          <p:cNvSpPr>
            <a:spLocks noGrp="1"/>
          </p:cNvSpPr>
          <p:nvPr>
            <p:ph type="title"/>
          </p:nvPr>
        </p:nvSpPr>
        <p:spPr>
          <a:xfrm>
            <a:off x="457199" y="533400"/>
            <a:ext cx="8229600" cy="503238"/>
          </a:xfrm>
        </p:spPr>
        <p:txBody>
          <a:bodyPr>
            <a:normAutofit fontScale="90000"/>
          </a:bodyPr>
          <a:lstStyle/>
          <a:p>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 may </a:t>
            </a:r>
            <a:r>
              <a:rPr lang="en-US" sz="3100" dirty="0" err="1">
                <a:latin typeface="Times New Roman" panose="02020603050405020304" pitchFamily="18" charset="0"/>
                <a:cs typeface="Times New Roman" panose="02020603050405020304" pitchFamily="18" charset="0"/>
              </a:rPr>
              <a:t>làm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rơi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giỏ</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nấm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của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đã</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điều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gì</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với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nói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như</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vậy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có</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đúng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7E15815B-6142-4DCD-8AF5-0DE18DE6831F}"/>
              </a:ext>
            </a:extLst>
          </p:cNvPr>
          <p:cNvPicPr>
            <a:picLocks noChangeAspect="1"/>
          </p:cNvPicPr>
          <p:nvPr/>
        </p:nvPicPr>
        <p:blipFill rotWithShape="1">
          <a:blip r:embed="rId2">
            <a:extLst>
              <a:ext uri="{28A0092B-C50C-407E-A947-70E740481C1C}">
                <a14:useLocalDpi xmlns:a14="http://schemas.microsoft.com/office/drawing/2010/main" val="0"/>
              </a:ext>
            </a:extLst>
          </a:blip>
          <a:srcRect l="13333" r="12500"/>
          <a:stretch/>
        </p:blipFill>
        <p:spPr>
          <a:xfrm>
            <a:off x="-1" y="1417638"/>
            <a:ext cx="9144001" cy="5440362"/>
          </a:xfrm>
          <a:prstGeom prst="rect">
            <a:avLst/>
          </a:prstGeom>
        </p:spPr>
      </p:pic>
    </p:spTree>
    <p:extLst>
      <p:ext uri="{BB962C8B-B14F-4D97-AF65-F5344CB8AC3E}">
        <p14:creationId xmlns:p14="http://schemas.microsoft.com/office/powerpoint/2010/main" val="278187600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93F50-F11C-4B42-9643-B1803FC7F6EA}"/>
              </a:ext>
            </a:extLst>
          </p:cNvPr>
          <p:cNvSpPr>
            <a:spLocks noGrp="1"/>
          </p:cNvSpPr>
          <p:nvPr>
            <p:ph type="title"/>
          </p:nvPr>
        </p:nvSpPr>
        <p:spPr>
          <a:xfrm>
            <a:off x="0" y="274638"/>
            <a:ext cx="8991600" cy="1143000"/>
          </a:xfrm>
        </p:spPr>
        <p:txBody>
          <a:bodyPr>
            <a:norm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xmlns="" id="{047315A1-FD7B-4387-A68A-D53F62D09D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37" r="13084"/>
          <a:stretch/>
        </p:blipFill>
        <p:spPr>
          <a:xfrm>
            <a:off x="0" y="1219200"/>
            <a:ext cx="9144000" cy="5638800"/>
          </a:xfrm>
        </p:spPr>
      </p:pic>
    </p:spTree>
    <p:extLst>
      <p:ext uri="{BB962C8B-B14F-4D97-AF65-F5344CB8AC3E}">
        <p14:creationId xmlns:p14="http://schemas.microsoft.com/office/powerpoint/2010/main" val="421840603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1221</TotalTime>
  <Words>498</Words>
  <Application>Microsoft Office PowerPoint</Application>
  <PresentationFormat>On-screen Show (4:3)</PresentationFormat>
  <Paragraphs>24</Paragraphs>
  <Slides>16</Slides>
  <Notes>0</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1. ỔN ĐỊNH TỔ CHỨC  BÀI HÁT “Con chim vành khuyên”</vt:lpstr>
      <vt:lpstr>2. NỘI DUNG CHÍNH</vt:lpstr>
      <vt:lpstr>Theo bé tại sao lại phải lễ phép chào hỏi người lớn?</vt:lpstr>
      <vt:lpstr>PowerPoint Presentation</vt:lpstr>
      <vt:lpstr>PowerPoint Presentation</vt:lpstr>
      <vt:lpstr>Khi muốn vào rừng chơi cùng các bạn, Gấu con đã làm gì?  Xin phép mẹ trước khi đi chơi cho thấy Gấu con là  bạn Gấu như thế nào?</vt:lpstr>
      <vt:lpstr>Gấu con không may làm rơi giỏ nấm của bạn Sóc, Gấu con đã điều gì với bạn Sóc? Gấu con nói như vậy có đúng không?</vt:lpstr>
      <vt:lpstr>Khi được bác Voi cứu ra khỏi hố sâu, Gấu con nói như thế nào với bác Voi? Bạn Gấu con nói như thế có đúng không?</vt:lpstr>
      <vt:lpstr>Theo các con, khi nào chúng ta cần nói lời xin lỗi và khi nào chúng ta cần nói lời cảm ơn?</vt:lpstr>
      <vt:lpstr>PowerPoint Presentation</vt:lpstr>
      <vt:lpstr>Trò chơi vui nhộn Mời các bé cùng đến với trò chơi “Giải câu đố”</vt:lpstr>
      <vt:lpstr>Bạn Gấu con muốn tìm hình ảnh “lễ phép”. Các bé hãy bấm chọn đáp án đúng nào</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SKY</cp:lastModifiedBy>
  <cp:revision>77</cp:revision>
  <dcterms:created xsi:type="dcterms:W3CDTF">2016-04-10T13:01:26Z</dcterms:created>
  <dcterms:modified xsi:type="dcterms:W3CDTF">2023-10-30T05:50:19Z</dcterms:modified>
</cp:coreProperties>
</file>