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82" r:id="rId6"/>
    <p:sldId id="262" r:id="rId7"/>
    <p:sldId id="261" r:id="rId8"/>
    <p:sldId id="263" r:id="rId9"/>
    <p:sldId id="264" r:id="rId10"/>
    <p:sldId id="265" r:id="rId11"/>
    <p:sldId id="266" r:id="rId12"/>
    <p:sldId id="267" r:id="rId13"/>
    <p:sldId id="268" r:id="rId14"/>
    <p:sldId id="269" r:id="rId15"/>
    <p:sldId id="270" r:id="rId16"/>
    <p:sldId id="271" r:id="rId17"/>
    <p:sldId id="284" r:id="rId18"/>
    <p:sldId id="272" r:id="rId19"/>
    <p:sldId id="273" r:id="rId20"/>
    <p:sldId id="275" r:id="rId21"/>
    <p:sldId id="277" r:id="rId22"/>
    <p:sldId id="274" r:id="rId23"/>
    <p:sldId id="287" r:id="rId24"/>
    <p:sldId id="288" r:id="rId25"/>
    <p:sldId id="289" r:id="rId26"/>
    <p:sldId id="29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45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75A710-CAED-48E0-B054-B97826F5CAC9}"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1673878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75A710-CAED-48E0-B054-B97826F5CAC9}"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2855706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75A710-CAED-48E0-B054-B97826F5CAC9}"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115418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75A710-CAED-48E0-B054-B97826F5CAC9}"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180391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75A710-CAED-48E0-B054-B97826F5CAC9}" type="datetimeFigureOut">
              <a:rPr lang="en-US" smtClean="0"/>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91748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75A710-CAED-48E0-B054-B97826F5CAC9}"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314972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75A710-CAED-48E0-B054-B97826F5CAC9}" type="datetimeFigureOut">
              <a:rPr lang="en-US" smtClean="0"/>
              <a:t>6/11/2023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62343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75A710-CAED-48E0-B054-B97826F5CAC9}" type="datetimeFigureOut">
              <a:rPr lang="en-US" smtClean="0"/>
              <a:t>6/11/2023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343111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75A710-CAED-48E0-B054-B97826F5CAC9}" type="datetimeFigureOut">
              <a:rPr lang="en-US" smtClean="0"/>
              <a:t>6/11/2023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1862937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75A710-CAED-48E0-B054-B97826F5CAC9}"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3994067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75A710-CAED-48E0-B054-B97826F5CAC9}" type="datetimeFigureOut">
              <a:rPr lang="en-US" smtClean="0"/>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1136D-A481-42A3-9B8D-44CF87275AD4}" type="slidenum">
              <a:rPr lang="en-US" smtClean="0"/>
              <a:t>‹#›</a:t>
            </a:fld>
            <a:endParaRPr lang="en-US"/>
          </a:p>
        </p:txBody>
      </p:sp>
    </p:spTree>
    <p:extLst>
      <p:ext uri="{BB962C8B-B14F-4D97-AF65-F5344CB8AC3E}">
        <p14:creationId xmlns:p14="http://schemas.microsoft.com/office/powerpoint/2010/main" val="3604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5A710-CAED-48E0-B054-B97826F5CAC9}" type="datetimeFigureOut">
              <a:rPr lang="en-US" smtClean="0"/>
              <a:t>6/11/2023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1136D-A481-42A3-9B8D-44CF87275AD4}" type="slidenum">
              <a:rPr lang="en-US" smtClean="0"/>
              <a:t>‹#›</a:t>
            </a:fld>
            <a:endParaRPr lang="en-US"/>
          </a:p>
        </p:txBody>
      </p:sp>
    </p:spTree>
    <p:extLst>
      <p:ext uri="{BB962C8B-B14F-4D97-AF65-F5344CB8AC3E}">
        <p14:creationId xmlns:p14="http://schemas.microsoft.com/office/powerpoint/2010/main" val="88247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2.wav"/><Relationship Id="rId7"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10" Type="http://schemas.openxmlformats.org/officeDocument/2006/relationships/image" Target="../media/image27.jpeg"/><Relationship Id="rId4" Type="http://schemas.openxmlformats.org/officeDocument/2006/relationships/image" Target="../media/image14.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2.wav"/><Relationship Id="rId7"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2.wav"/><Relationship Id="rId7"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2.wav"/><Relationship Id="rId7"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2.wav"/><Relationship Id="rId7"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2.wav"/><Relationship Id="rId7"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3.gif"/><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2.wav"/><Relationship Id="rId7"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326573"/>
            <a:ext cx="12192000" cy="830997"/>
          </a:xfrm>
          <a:prstGeom prst="rect">
            <a:avLst/>
          </a:prstGeom>
          <a:noFill/>
        </p:spPr>
        <p:txBody>
          <a:bodyPr wrap="square" rtlCol="0">
            <a:spAutoFit/>
          </a:bodyPr>
          <a:lstStyle/>
          <a:p>
            <a:pPr algn="ctr"/>
            <a:r>
              <a:rPr lang="en-US" sz="2400" dirty="0">
                <a:solidFill>
                  <a:schemeClr val="accent6">
                    <a:lumMod val="75000"/>
                  </a:schemeClr>
                </a:solidFill>
                <a:latin typeface="Arial" panose="020B0604020202020204" pitchFamily="34" charset="0"/>
                <a:cs typeface="Arial" panose="020B0604020202020204" pitchFamily="34" charset="0"/>
              </a:rPr>
              <a:t>ỦY BAN NHÂN DÂN QUẬN LONG BIÊN</a:t>
            </a:r>
          </a:p>
          <a:p>
            <a:pPr algn="ctr"/>
            <a:r>
              <a:rPr lang="en-US" sz="2400" dirty="0">
                <a:solidFill>
                  <a:schemeClr val="accent6">
                    <a:lumMod val="75000"/>
                  </a:schemeClr>
                </a:solidFill>
                <a:latin typeface="Arial" panose="020B0604020202020204" pitchFamily="34" charset="0"/>
                <a:cs typeface="Arial" panose="020B0604020202020204" pitchFamily="34" charset="0"/>
              </a:rPr>
              <a:t>TRƯỜNG MẦM NON HỒNG TIẾN</a:t>
            </a:r>
          </a:p>
        </p:txBody>
      </p:sp>
      <p:cxnSp>
        <p:nvCxnSpPr>
          <p:cNvPr id="5" name="Straight Connector 4"/>
          <p:cNvCxnSpPr/>
          <p:nvPr/>
        </p:nvCxnSpPr>
        <p:spPr>
          <a:xfrm>
            <a:off x="4859382" y="1183696"/>
            <a:ext cx="2573383"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1893853"/>
            <a:ext cx="12192000" cy="646331"/>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KỸ NĂNG TỰ PHỤC VỤ</a:t>
            </a:r>
          </a:p>
        </p:txBody>
      </p:sp>
      <p:sp>
        <p:nvSpPr>
          <p:cNvPr id="7" name="TextBox 6"/>
          <p:cNvSpPr txBox="1"/>
          <p:nvPr/>
        </p:nvSpPr>
        <p:spPr>
          <a:xfrm>
            <a:off x="0" y="2653288"/>
            <a:ext cx="12192000" cy="658835"/>
          </a:xfrm>
          <a:prstGeom prst="rect">
            <a:avLst/>
          </a:prstGeom>
          <a:noFill/>
        </p:spPr>
        <p:txBody>
          <a:bodyPr wrap="square" rtlCol="0">
            <a:spAutoFit/>
          </a:bodyPr>
          <a:lstStyle/>
          <a:p>
            <a:pPr algn="ctr">
              <a:lnSpc>
                <a:spcPct val="150000"/>
              </a:lnSpc>
            </a:pPr>
            <a:r>
              <a:rPr lang="en-US" sz="2800" dirty="0" err="1">
                <a:solidFill>
                  <a:srgbClr val="002060"/>
                </a:solidFill>
                <a:latin typeface="Arial" panose="020B0604020202020204" pitchFamily="34" charset="0"/>
                <a:cs typeface="Arial" panose="020B0604020202020204" pitchFamily="34" charset="0"/>
              </a:rPr>
              <a:t>Đề</a:t>
            </a:r>
            <a:r>
              <a:rPr lang="en-US" sz="2800" dirty="0">
                <a:solidFill>
                  <a:srgbClr val="002060"/>
                </a:solidFill>
                <a:latin typeface="Arial" panose="020B0604020202020204" pitchFamily="34" charset="0"/>
                <a:cs typeface="Arial" panose="020B0604020202020204" pitchFamily="34" charset="0"/>
              </a:rPr>
              <a:t> tài: </a:t>
            </a:r>
            <a:r>
              <a:rPr lang="en-US" sz="2800" dirty="0" err="1">
                <a:solidFill>
                  <a:srgbClr val="002060"/>
                </a:solidFill>
                <a:latin typeface="Arial" panose="020B0604020202020204" pitchFamily="34" charset="0"/>
                <a:cs typeface="Arial" panose="020B0604020202020204" pitchFamily="34" charset="0"/>
              </a:rPr>
              <a:t>Dạy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gấp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áo</a:t>
            </a:r>
            <a:endParaRPr lang="en-US" sz="2800"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5342708" y="4273684"/>
            <a:ext cx="5329646" cy="1131848"/>
          </a:xfrm>
          <a:prstGeom prst="rect">
            <a:avLst/>
          </a:prstGeom>
          <a:noFill/>
        </p:spPr>
        <p:txBody>
          <a:bodyPr wrap="square" rtlCol="0">
            <a:spAutoFit/>
          </a:bodyPr>
          <a:lstStyle/>
          <a:p>
            <a:pPr>
              <a:lnSpc>
                <a:spcPct val="150000"/>
              </a:lnSpc>
            </a:pPr>
            <a:r>
              <a:rPr lang="en-US" sz="2400" dirty="0">
                <a:solidFill>
                  <a:schemeClr val="accent6">
                    <a:lumMod val="50000"/>
                  </a:schemeClr>
                </a:solidFill>
                <a:latin typeface="Arial" panose="020B0604020202020204" pitchFamily="34" charset="0"/>
                <a:cs typeface="Arial" panose="020B0604020202020204" pitchFamily="34" charset="0"/>
              </a:rPr>
              <a:t>Giáo viên	: </a:t>
            </a:r>
            <a:r>
              <a:rPr lang="en-US" sz="2400" dirty="0" err="1">
                <a:solidFill>
                  <a:schemeClr val="accent6">
                    <a:lumMod val="50000"/>
                  </a:schemeClr>
                </a:solidFill>
                <a:latin typeface="Arial" panose="020B0604020202020204" pitchFamily="34" charset="0"/>
                <a:cs typeface="Arial" panose="020B0604020202020204" pitchFamily="34" charset="0"/>
              </a:rPr>
              <a:t>Hoàng</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Thị</a:t>
            </a:r>
            <a:r>
              <a:rPr lang="en-US" sz="2400" dirty="0">
                <a:solidFill>
                  <a:schemeClr val="accent6">
                    <a:lumMod val="50000"/>
                  </a:schemeClr>
                </a:solidFill>
                <a:latin typeface="Arial" panose="020B0604020202020204" pitchFamily="34" charset="0"/>
                <a:cs typeface="Arial" panose="020B0604020202020204" pitchFamily="34" charset="0"/>
              </a:rPr>
              <a:t> Mai </a:t>
            </a:r>
            <a:r>
              <a:rPr lang="en-US" sz="2400" dirty="0" err="1">
                <a:solidFill>
                  <a:schemeClr val="accent6">
                    <a:lumMod val="50000"/>
                  </a:schemeClr>
                </a:solidFill>
                <a:latin typeface="Arial" panose="020B0604020202020204" pitchFamily="34" charset="0"/>
                <a:cs typeface="Arial" panose="020B0604020202020204" pitchFamily="34" charset="0"/>
              </a:rPr>
              <a:t>Hương</a:t>
            </a:r>
            <a:endParaRPr lang="en-US" sz="2400" dirty="0">
              <a:solidFill>
                <a:schemeClr val="accent6">
                  <a:lumMod val="50000"/>
                </a:schemeClr>
              </a:solidFill>
              <a:latin typeface="Arial" panose="020B0604020202020204" pitchFamily="34" charset="0"/>
              <a:cs typeface="Arial" panose="020B0604020202020204" pitchFamily="34" charset="0"/>
            </a:endParaRPr>
          </a:p>
          <a:p>
            <a:pPr>
              <a:lnSpc>
                <a:spcPct val="150000"/>
              </a:lnSpc>
            </a:pPr>
            <a:r>
              <a:rPr lang="en-US" sz="2400" dirty="0">
                <a:solidFill>
                  <a:schemeClr val="accent6">
                    <a:lumMod val="50000"/>
                  </a:schemeClr>
                </a:solidFill>
                <a:latin typeface="Arial" panose="020B0604020202020204" pitchFamily="34" charset="0"/>
                <a:cs typeface="Arial" panose="020B0604020202020204" pitchFamily="34" charset="0"/>
              </a:rPr>
              <a:t>Lớp		: Mẫu </a:t>
            </a:r>
            <a:r>
              <a:rPr lang="en-US" sz="2400" dirty="0" err="1">
                <a:solidFill>
                  <a:schemeClr val="accent6">
                    <a:lumMod val="50000"/>
                  </a:schemeClr>
                </a:solidFill>
                <a:latin typeface="Arial" panose="020B0604020202020204" pitchFamily="34" charset="0"/>
                <a:cs typeface="Arial" panose="020B0604020202020204" pitchFamily="34" charset="0"/>
              </a:rPr>
              <a:t>giáo</a:t>
            </a:r>
            <a:r>
              <a:rPr lang="en-US" sz="2400" dirty="0">
                <a:solidFill>
                  <a:schemeClr val="accent6">
                    <a:lumMod val="50000"/>
                  </a:schemeClr>
                </a:solidFill>
                <a:latin typeface="Arial" panose="020B0604020202020204" pitchFamily="34" charset="0"/>
                <a:cs typeface="Arial" panose="020B0604020202020204" pitchFamily="34" charset="0"/>
              </a:rPr>
              <a:t> 4-5 tuổi</a:t>
            </a:r>
          </a:p>
        </p:txBody>
      </p:sp>
      <p:sp>
        <p:nvSpPr>
          <p:cNvPr id="9" name="TextBox 8"/>
          <p:cNvSpPr txBox="1"/>
          <p:nvPr/>
        </p:nvSpPr>
        <p:spPr>
          <a:xfrm>
            <a:off x="1" y="6145829"/>
            <a:ext cx="12192000" cy="400110"/>
          </a:xfrm>
          <a:prstGeom prst="rect">
            <a:avLst/>
          </a:prstGeom>
          <a:noFill/>
        </p:spPr>
        <p:txBody>
          <a:bodyPr wrap="square" rtlCol="0">
            <a:spAutoFit/>
          </a:bodyPr>
          <a:lstStyle/>
          <a:p>
            <a:pPr algn="ctr"/>
            <a:r>
              <a:rPr lang="en-US" sz="2000" i="1" dirty="0">
                <a:solidFill>
                  <a:srgbClr val="002060"/>
                </a:solidFill>
                <a:latin typeface="Arial" panose="020B0604020202020204" pitchFamily="34" charset="0"/>
                <a:cs typeface="Arial" panose="020B0604020202020204" pitchFamily="34" charset="0"/>
              </a:rPr>
              <a:t>Năm học</a:t>
            </a:r>
            <a:r>
              <a:rPr lang="en-US" sz="2000" i="1">
                <a:solidFill>
                  <a:srgbClr val="002060"/>
                </a:solidFill>
                <a:latin typeface="Arial" panose="020B0604020202020204" pitchFamily="34" charset="0"/>
                <a:cs typeface="Arial" panose="020B0604020202020204" pitchFamily="34" charset="0"/>
              </a:rPr>
              <a:t>: 2023 - 2024</a:t>
            </a:r>
            <a:endParaRPr lang="en-US" sz="2000" i="1" dirty="0">
              <a:solidFill>
                <a:srgbClr val="00206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1528" y="4965241"/>
            <a:ext cx="2151927" cy="1821965"/>
          </a:xfrm>
          <a:prstGeom prst="rect">
            <a:avLst/>
          </a:prstGeom>
        </p:spPr>
      </p:pic>
      <p:pic>
        <p:nvPicPr>
          <p:cNvPr id="1026" name="Picture 2" descr="Káº¿t quáº£ hÃ¬nh áº£nh cho baby clothes 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40777"/>
            <a:ext cx="3241964" cy="1571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99851"/>
      </p:ext>
    </p:extLst>
  </p:cSld>
  <p:clrMapOvr>
    <a:masterClrMapping/>
  </p:clrMapOvr>
  <mc:AlternateContent xmlns:mc="http://schemas.openxmlformats.org/markup-compatibility/2006">
    <mc:Choice xmlns:p14="http://schemas.microsoft.com/office/powerpoint/2010/main" Requires="p14">
      <p:transition spd="slow" p14:dur="3400" advClick="0">
        <p14:reveal/>
      </p:transition>
    </mc:Choice>
    <mc:Fallback>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a:solidFill>
                  <a:srgbClr val="002060"/>
                </a:solidFill>
                <a:latin typeface="Arial" panose="020B0604020202020204" pitchFamily="34" charset="0"/>
                <a:cs typeface="Arial" panose="020B0604020202020204" pitchFamily="34" charset="0"/>
              </a:rPr>
              <a:t>Còn bạn Anh gấp quần áo như thế nào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3866555"/>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1228700" y="2176854"/>
            <a:ext cx="666205" cy="587829"/>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294810" y="3899035"/>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Quần áo không gọn gàng</a:t>
            </a:r>
          </a:p>
        </p:txBody>
      </p:sp>
      <p:sp>
        <p:nvSpPr>
          <p:cNvPr id="26" name="Rectangle 25"/>
          <p:cNvSpPr/>
          <p:nvPr/>
        </p:nvSpPr>
        <p:spPr>
          <a:xfrm>
            <a:off x="5294811" y="2270014"/>
            <a:ext cx="2879372"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Quần áo thẳng</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3767194"/>
            <a:ext cx="683527" cy="634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2283257"/>
            <a:ext cx="383049" cy="43777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5392667"/>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5294810" y="5392666"/>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Quần áo lộn xộn</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5499070"/>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2788917" y="1809414"/>
            <a:ext cx="1852355" cy="1385455"/>
            <a:chOff x="2788917" y="1809414"/>
            <a:chExt cx="1852355" cy="1385455"/>
          </a:xfrm>
        </p:grpSpPr>
        <p:pic>
          <p:nvPicPr>
            <p:cNvPr id="7172" name="Picture 4" descr="Káº¿t quáº£ hÃ¬nh áº£nh cho clothes cartoon png"/>
            <p:cNvPicPr>
              <a:picLocks noChangeAspect="1" noChangeArrowheads="1"/>
            </p:cNvPicPr>
            <p:nvPr/>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l="68961" t="69886" r="20219" b="5250"/>
            <a:stretch/>
          </p:blipFill>
          <p:spPr bwMode="auto">
            <a:xfrm>
              <a:off x="2788917" y="1809414"/>
              <a:ext cx="845128" cy="13854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áº¿t quáº£ hÃ¬nh áº£nh cho clothes cartoon png"/>
            <p:cNvPicPr>
              <a:picLocks noChangeAspect="1" noChangeArrowheads="1"/>
            </p:cNvPicPr>
            <p:nvPr/>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l="17520" t="5488" r="65806" b="69896"/>
            <a:stretch/>
          </p:blipFill>
          <p:spPr bwMode="auto">
            <a:xfrm>
              <a:off x="3605737" y="2054888"/>
              <a:ext cx="1035535" cy="1090617"/>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Káº¿t quáº£ hÃ¬nh áº£nh cho messy clothes cartoon png"/>
          <p:cNvPicPr>
            <a:picLocks noChangeAspect="1" noChangeArrowheads="1"/>
          </p:cNvPicPr>
          <p:nvPr/>
        </p:nvPicPr>
        <p:blipFill rotWithShape="1">
          <a:blip r:embed="rId8">
            <a:extLst>
              <a:ext uri="{28A0092B-C50C-407E-A947-70E740481C1C}">
                <a14:useLocalDpi xmlns:a14="http://schemas.microsoft.com/office/drawing/2010/main" val="0"/>
              </a:ext>
            </a:extLst>
          </a:blip>
          <a:srcRect b="7868"/>
          <a:stretch/>
        </p:blipFill>
        <p:spPr bwMode="auto">
          <a:xfrm>
            <a:off x="2677109" y="5023343"/>
            <a:ext cx="1964163" cy="122389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Káº¿t quáº£ hÃ¬nh áº£nh cho boy cartoon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77903" y="1103046"/>
            <a:ext cx="1559369" cy="237166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Káº¿t quáº£ hÃ¬nh áº£nh cho clothes png"/>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94941" y="3453727"/>
            <a:ext cx="2468083" cy="146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934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9" presetClass="exit" presetSubtype="0" fill="hold" nodeType="withEffect">
                                  <p:stCondLst>
                                    <p:cond delay="0"/>
                                  </p:stCondLst>
                                  <p:childTnLst>
                                    <p:animEffect transition="out" filter="dissolv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8194"/>
                                        </p:tgtEl>
                                      </p:cBhvr>
                                    </p:animEffect>
                                    <p:set>
                                      <p:cBhvr>
                                        <p:cTn id="31" dur="1" fill="hold">
                                          <p:stCondLst>
                                            <p:cond delay="499"/>
                                          </p:stCondLst>
                                        </p:cTn>
                                        <p:tgtEl>
                                          <p:spTgt spid="8194"/>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9" presetClass="exit" presetSubtype="0" fill="hold" grpId="0" nodeType="withEffect">
                                  <p:stCondLst>
                                    <p:cond delay="0"/>
                                  </p:stCondLst>
                                  <p:childTnLst>
                                    <p:animEffect transition="out" filter="dissolve">
                                      <p:cBhvr>
                                        <p:cTn id="39" dur="500"/>
                                        <p:tgtEl>
                                          <p:spTgt spid="29"/>
                                        </p:tgtEl>
                                      </p:cBhvr>
                                    </p:animEffect>
                                    <p:set>
                                      <p:cBhvr>
                                        <p:cTn id="40" dur="1" fill="hold">
                                          <p:stCondLst>
                                            <p:cond delay="499"/>
                                          </p:stCondLst>
                                        </p:cTn>
                                        <p:tgtEl>
                                          <p:spTgt spid="29"/>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6"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a:solidFill>
                  <a:srgbClr val="002060"/>
                </a:solidFill>
                <a:latin typeface="Arial" panose="020B0604020202020204" pitchFamily="34" charset="0"/>
                <a:cs typeface="Arial" panose="020B0604020202020204" pitchFamily="34" charset="0"/>
              </a:rPr>
              <a:t>Qua 2 cách gấp của hai bạn, bạn nào gấp gọn gàng nào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294810" y="2505094"/>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Bạn Chi</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5294810" y="4723711"/>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Bạn Anh</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scontent.fdad3-3.fna.fbcdn.net/v/t1.15752-9/71237790_2476346709260598_4076998453052309504_n.jpg?_nc_cat=109&amp;_nc_oc=AQnXEm7sbisOImpm_wlaBY28CaqqAYqXjoHNQE8U8rCWGn0BIbGraZ7Hy2h2iPoaFAvkB0Oc4Ngjx2NN6iVkKrD1&amp;_nc_ht=scontent.fdad3-3.fna&amp;oh=b337b99a56bbb3d7a96cce406e421c1c&amp;oe=5E38D2A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521" b="10656"/>
          <a:stretch/>
        </p:blipFill>
        <p:spPr bwMode="auto">
          <a:xfrm>
            <a:off x="3097698" y="1957527"/>
            <a:ext cx="1214702" cy="1618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https://scontent.fdad3-2.fna.fbcdn.net/v/t1.15752-9/70828625_425111831467274_7806985719209000960_n.jpg?_nc_cat=105&amp;_nc_oc=AQluEBuFoJ-AkbHlKBM4e1zdMmqrlGwszCfrP2_JdTj0l605HAK_-MtdOA3lYpftoWLJFim1B11t0V9dLDSmc5CQ&amp;_nc_ht=scontent.fdad3-2.fna&amp;oh=0ae1218e5abf4cb55c874b548632e4a2&amp;oe=5E29A69C"/>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t="22969" b="1675"/>
          <a:stretch/>
        </p:blipFill>
        <p:spPr bwMode="auto">
          <a:xfrm>
            <a:off x="3050220" y="4209425"/>
            <a:ext cx="1213200" cy="161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90625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nodeType="withEffect">
                                  <p:stCondLst>
                                    <p:cond delay="0"/>
                                  </p:stCondLst>
                                  <p:childTnLst>
                                    <p:animEffect transition="out" filter="dissolv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2248693"/>
          </a:xfrm>
          <a:prstGeom prst="rect">
            <a:avLst/>
          </a:prstGeom>
        </p:spPr>
        <p:txBody>
          <a:bodyPr wrap="square">
            <a:spAutoFit/>
          </a:bodyPr>
          <a:lstStyle/>
          <a:p>
            <a:pPr indent="539750">
              <a:lnSpc>
                <a:spcPct val="150000"/>
              </a:lnSpc>
            </a:pPr>
            <a:r>
              <a:rPr lang="en-US" sz="2400" dirty="0">
                <a:solidFill>
                  <a:schemeClr val="accent6">
                    <a:lumMod val="50000"/>
                  </a:schemeClr>
                </a:solidFill>
                <a:latin typeface="Arial" panose="020B0604020202020204" pitchFamily="34" charset="0"/>
                <a:cs typeface="Arial" panose="020B0604020202020204" pitchFamily="34" charset="0"/>
              </a:rPr>
              <a:t>*</a:t>
            </a:r>
            <a:r>
              <a:rPr lang="en-US" sz="2400" dirty="0" err="1">
                <a:solidFill>
                  <a:schemeClr val="accent6">
                    <a:lumMod val="50000"/>
                  </a:schemeClr>
                </a:solidFill>
                <a:latin typeface="Arial" panose="020B0604020202020204" pitchFamily="34" charset="0"/>
                <a:cs typeface="Arial" panose="020B0604020202020204" pitchFamily="34" charset="0"/>
              </a:rPr>
              <a:t>Cô</a:t>
            </a:r>
            <a:r>
              <a:rPr lang="en-US" sz="2400" dirty="0">
                <a:solidFill>
                  <a:schemeClr val="accent6">
                    <a:lumMod val="50000"/>
                  </a:schemeClr>
                </a:solidFill>
                <a:latin typeface="Arial" panose="020B0604020202020204" pitchFamily="34" charset="0"/>
                <a:cs typeface="Arial" panose="020B0604020202020204" pitchFamily="34" charset="0"/>
              </a:rPr>
              <a:t> hướng dẫn cách gấp quần áo</a:t>
            </a:r>
          </a:p>
          <a:p>
            <a:pPr indent="539750" algn="just">
              <a:lnSpc>
                <a:spcPct val="150000"/>
              </a:lnSpc>
            </a:pPr>
            <a:r>
              <a:rPr lang="vi-VN" sz="2400" dirty="0">
                <a:solidFill>
                  <a:schemeClr val="accent6">
                    <a:lumMod val="50000"/>
                  </a:schemeClr>
                </a:solidFill>
                <a:cs typeface="Arial" panose="020B0604020202020204" pitchFamily="34" charset="0"/>
              </a:rPr>
              <a:t>Cô thấy lớp mình bạn nào cũng gấp được quần áo nhưng để gọn và đẹp hơn Cô</a:t>
            </a:r>
            <a:r>
              <a:rPr lang="en-US" sz="2400" dirty="0">
                <a:solidFill>
                  <a:schemeClr val="accent6">
                    <a:lumMod val="50000"/>
                  </a:schemeClr>
                </a:solidFill>
                <a:cs typeface="Arial" panose="020B0604020202020204" pitchFamily="34" charset="0"/>
              </a:rPr>
              <a:t> </a:t>
            </a:r>
            <a:r>
              <a:rPr lang="en-US" sz="2400" dirty="0">
                <a:solidFill>
                  <a:schemeClr val="accent6">
                    <a:lumMod val="50000"/>
                  </a:schemeClr>
                </a:solidFill>
                <a:latin typeface="Arial" panose="020B0604020202020204" pitchFamily="34" charset="0"/>
                <a:cs typeface="Arial" panose="020B0604020202020204" pitchFamily="34" charset="0"/>
              </a:rPr>
              <a:t>sẽ</a:t>
            </a:r>
            <a:r>
              <a:rPr lang="vi-VN" sz="2400" dirty="0">
                <a:solidFill>
                  <a:schemeClr val="accent6">
                    <a:lumMod val="50000"/>
                  </a:schemeClr>
                </a:solidFill>
                <a:cs typeface="Arial" panose="020B0604020202020204" pitchFamily="34" charset="0"/>
              </a:rPr>
              <a:t> hướng dẫn cho lớp mình gấp quần áo gọn gàng và đẹp. Trước khi cô làm mẫu Cô có câu hỏi cho lớp mình. Đây là gì nào</a:t>
            </a:r>
            <a:r>
              <a:rPr lang="en-US" sz="2400" dirty="0">
                <a:solidFill>
                  <a:schemeClr val="accent6">
                    <a:lumMod val="50000"/>
                  </a:schemeClr>
                </a:solidFill>
                <a:cs typeface="Arial" panose="020B0604020202020204" pitchFamily="34" charset="0"/>
              </a:rPr>
              <a:t> </a:t>
            </a:r>
            <a:r>
              <a:rPr lang="vi-VN" sz="2400" dirty="0">
                <a:solidFill>
                  <a:schemeClr val="accent6">
                    <a:lumMod val="50000"/>
                  </a:schemeClr>
                </a:solidFill>
                <a:cs typeface="Arial" panose="020B0604020202020204" pitchFamily="34" charset="0"/>
              </a:rPr>
              <a:t>? </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2173" t="6461" r="50274" b="6704"/>
          <a:stretch/>
        </p:blipFill>
        <p:spPr>
          <a:xfrm>
            <a:off x="1343891" y="3791911"/>
            <a:ext cx="2064328" cy="201047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635" y="3791911"/>
            <a:ext cx="1531983" cy="2054250"/>
          </a:xfrm>
          <a:prstGeom prst="rect">
            <a:avLst/>
          </a:prstGeom>
        </p:spPr>
      </p:pic>
      <p:pic>
        <p:nvPicPr>
          <p:cNvPr id="10" name="Picture 9" descr="C:\Users\Windows 10 TIMT\Desktop\tay dài.jpg"/>
          <p:cNvPicPr/>
          <p:nvPr/>
        </p:nvPicPr>
        <p:blipFill>
          <a:blip r:embed="rId4">
            <a:extLst>
              <a:ext uri="{28A0092B-C50C-407E-A947-70E740481C1C}">
                <a14:useLocalDpi xmlns:a14="http://schemas.microsoft.com/office/drawing/2010/main" val="0"/>
              </a:ext>
            </a:extLst>
          </a:blip>
          <a:srcRect/>
          <a:stretch>
            <a:fillRect/>
          </a:stretch>
        </p:blipFill>
        <p:spPr bwMode="auto">
          <a:xfrm>
            <a:off x="6283034" y="3791911"/>
            <a:ext cx="2237510" cy="2237510"/>
          </a:xfrm>
          <a:prstGeom prst="rect">
            <a:avLst/>
          </a:prstGeom>
          <a:noFill/>
          <a:ln>
            <a:noFill/>
          </a:ln>
        </p:spPr>
      </p:pic>
      <p:pic>
        <p:nvPicPr>
          <p:cNvPr id="10246" name="Picture 6" descr="HÃ¬nh áº£nh cÃ³ liÃªn qu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5393" y="3654934"/>
            <a:ext cx="2393661" cy="239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59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577850"/>
          </a:xfrm>
          <a:prstGeom prst="rect">
            <a:avLst/>
          </a:prstGeom>
        </p:spPr>
        <p:txBody>
          <a:bodyPr wrap="square">
            <a:spAutoFit/>
          </a:bodyPr>
          <a:lstStyle/>
          <a:p>
            <a:pPr indent="360363" algn="just">
              <a:lnSpc>
                <a:spcPct val="150000"/>
              </a:lnSpc>
            </a:pPr>
            <a:r>
              <a:rPr lang="en-US" sz="2400" dirty="0">
                <a:solidFill>
                  <a:srgbClr val="002060"/>
                </a:solidFill>
                <a:latin typeface="Arial" panose="020B0604020202020204" pitchFamily="34" charset="0"/>
                <a:cs typeface="Arial" panose="020B0604020202020204" pitchFamily="34" charset="0"/>
              </a:rPr>
              <a:t>Đây là phần nào của áo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5" y="2505094"/>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Cổ áo</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5" y="4723711"/>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Tay áo</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a:srcRect l="2173" t="6461" r="50274" b="6704"/>
          <a:stretch/>
        </p:blipFill>
        <p:spPr>
          <a:xfrm>
            <a:off x="6898427" y="1447293"/>
            <a:ext cx="2385103" cy="2322883"/>
          </a:xfrm>
          <a:prstGeom prst="rect">
            <a:avLst/>
          </a:prstGeom>
        </p:spPr>
      </p:pic>
      <p:sp>
        <p:nvSpPr>
          <p:cNvPr id="2" name="Oval 1"/>
          <p:cNvSpPr/>
          <p:nvPr/>
        </p:nvSpPr>
        <p:spPr>
          <a:xfrm>
            <a:off x="7662549" y="1134889"/>
            <a:ext cx="803564" cy="803564"/>
          </a:xfrm>
          <a:prstGeom prst="ellipse">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7"/>
          <a:srcRect l="13839" t="6459" r="63183" b="73478"/>
          <a:stretch/>
        </p:blipFill>
        <p:spPr>
          <a:xfrm>
            <a:off x="2614583" y="2317649"/>
            <a:ext cx="1664851" cy="775274"/>
          </a:xfrm>
          <a:prstGeom prst="rect">
            <a:avLst/>
          </a:prstGeom>
        </p:spPr>
      </p:pic>
      <p:pic>
        <p:nvPicPr>
          <p:cNvPr id="18" name="Picture 17"/>
          <p:cNvPicPr>
            <a:picLocks noChangeAspect="1"/>
          </p:cNvPicPr>
          <p:nvPr/>
        </p:nvPicPr>
        <p:blipFill rotWithShape="1">
          <a:blip r:embed="rId7"/>
          <a:srcRect l="2173" t="19937" r="50274" b="51340"/>
          <a:stretch/>
        </p:blipFill>
        <p:spPr>
          <a:xfrm>
            <a:off x="2203574" y="4648431"/>
            <a:ext cx="2486867" cy="801138"/>
          </a:xfrm>
          <a:prstGeom prst="rect">
            <a:avLst/>
          </a:prstGeom>
        </p:spPr>
      </p:pic>
    </p:spTree>
    <p:extLst>
      <p:ext uri="{BB962C8B-B14F-4D97-AF65-F5344CB8AC3E}">
        <p14:creationId xmlns:p14="http://schemas.microsoft.com/office/powerpoint/2010/main" val="3160851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9" presetClass="exit" presetSubtype="0" fill="hold" nodeType="withEffect">
                                  <p:stCondLst>
                                    <p:cond delay="0"/>
                                  </p:stCondLst>
                                  <p:childTnLst>
                                    <p:animEffect transition="out" filter="dissolv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9" presetClass="exit" presetSubtype="0" fill="hold" nodeType="withEffect">
                                  <p:stCondLst>
                                    <p:cond delay="0"/>
                                  </p:stCondLst>
                                  <p:childTnLst>
                                    <p:animEffect transition="out" filter="dissolv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577850"/>
          </a:xfrm>
          <a:prstGeom prst="rect">
            <a:avLst/>
          </a:prstGeom>
        </p:spPr>
        <p:txBody>
          <a:bodyPr wrap="square">
            <a:spAutoFit/>
          </a:bodyPr>
          <a:lstStyle/>
          <a:p>
            <a:pPr indent="360363" algn="just">
              <a:lnSpc>
                <a:spcPct val="150000"/>
              </a:lnSpc>
            </a:pPr>
            <a:r>
              <a:rPr lang="en-US" sz="2400" dirty="0">
                <a:solidFill>
                  <a:srgbClr val="002060"/>
                </a:solidFill>
                <a:latin typeface="Arial" panose="020B0604020202020204" pitchFamily="34" charset="0"/>
                <a:cs typeface="Arial" panose="020B0604020202020204" pitchFamily="34" charset="0"/>
              </a:rPr>
              <a:t>Đây là phần nào của áo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5" y="2505094"/>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Tay áo</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5" y="4723711"/>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Cổ áo</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a:srcRect l="2173" t="6461" r="50274" b="6704"/>
          <a:stretch/>
        </p:blipFill>
        <p:spPr>
          <a:xfrm>
            <a:off x="6898427" y="1447293"/>
            <a:ext cx="2385103" cy="2322883"/>
          </a:xfrm>
          <a:prstGeom prst="rect">
            <a:avLst/>
          </a:prstGeom>
        </p:spPr>
      </p:pic>
      <p:sp>
        <p:nvSpPr>
          <p:cNvPr id="2" name="Oval 1"/>
          <p:cNvSpPr/>
          <p:nvPr/>
        </p:nvSpPr>
        <p:spPr>
          <a:xfrm>
            <a:off x="6781482" y="1897124"/>
            <a:ext cx="803564" cy="803564"/>
          </a:xfrm>
          <a:prstGeom prst="ellipse">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7"/>
          <a:srcRect l="13839" t="6459" r="63183" b="73478"/>
          <a:stretch/>
        </p:blipFill>
        <p:spPr>
          <a:xfrm>
            <a:off x="2698617" y="4552427"/>
            <a:ext cx="1664851" cy="775274"/>
          </a:xfrm>
          <a:prstGeom prst="rect">
            <a:avLst/>
          </a:prstGeom>
        </p:spPr>
      </p:pic>
      <p:sp>
        <p:nvSpPr>
          <p:cNvPr id="18" name="Oval 17"/>
          <p:cNvSpPr/>
          <p:nvPr/>
        </p:nvSpPr>
        <p:spPr>
          <a:xfrm>
            <a:off x="8596911" y="1952623"/>
            <a:ext cx="803564" cy="803564"/>
          </a:xfrm>
          <a:prstGeom prst="ellipse">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7"/>
          <a:srcRect l="2173" t="19937" r="50274" b="51340"/>
          <a:stretch/>
        </p:blipFill>
        <p:spPr>
          <a:xfrm>
            <a:off x="2375395" y="2406694"/>
            <a:ext cx="2486867" cy="801138"/>
          </a:xfrm>
          <a:prstGeom prst="rect">
            <a:avLst/>
          </a:prstGeom>
        </p:spPr>
      </p:pic>
    </p:spTree>
    <p:extLst>
      <p:ext uri="{BB962C8B-B14F-4D97-AF65-F5344CB8AC3E}">
        <p14:creationId xmlns:p14="http://schemas.microsoft.com/office/powerpoint/2010/main" val="2083788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subTnLst>
                                    <p:audio>
                                      <p:cMediaNode>
                                        <p:cTn display="0" masterRel="sameClick">
                                          <p:stCondLst>
                                            <p:cond evt="begin" delay="0">
                                              <p:tn val="14"/>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3" presetID="9" presetClass="exit" presetSubtype="0" fill="hold" nodeType="withEffect">
                                  <p:stCondLst>
                                    <p:cond delay="0"/>
                                  </p:stCondLst>
                                  <p:childTnLst>
                                    <p:animEffect transition="out" filter="dissolv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9" presetClass="exit" presetSubtype="0" fill="hold" grpId="0" nodeType="withEffect">
                                  <p:stCondLst>
                                    <p:cond delay="0"/>
                                  </p:stCondLst>
                                  <p:childTnLst>
                                    <p:animEffect transition="out" filter="dissolv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P spid="2"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577850"/>
          </a:xfrm>
          <a:prstGeom prst="rect">
            <a:avLst/>
          </a:prstGeom>
        </p:spPr>
        <p:txBody>
          <a:bodyPr wrap="square">
            <a:spAutoFit/>
          </a:bodyPr>
          <a:lstStyle/>
          <a:p>
            <a:pPr indent="360363" algn="just">
              <a:lnSpc>
                <a:spcPct val="150000"/>
              </a:lnSpc>
            </a:pPr>
            <a:r>
              <a:rPr lang="en-US" sz="2400" dirty="0">
                <a:solidFill>
                  <a:srgbClr val="002060"/>
                </a:solidFill>
                <a:latin typeface="Arial" panose="020B0604020202020204" pitchFamily="34" charset="0"/>
                <a:cs typeface="Arial" panose="020B0604020202020204" pitchFamily="34" charset="0"/>
              </a:rPr>
              <a:t>Đây là mặt phải hay mặt trái của áo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491937" y="4002363"/>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2799156" y="4067323"/>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Mặt phải</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2992" y="3903002"/>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491937" y="2356536"/>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2799156" y="2389015"/>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Mặt trái</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3514" y="2462939"/>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a:srcRect l="2173" t="6461" r="50274" b="6704"/>
          <a:stretch/>
        </p:blipFill>
        <p:spPr>
          <a:xfrm>
            <a:off x="5762354" y="1782923"/>
            <a:ext cx="2385103" cy="2322883"/>
          </a:xfrm>
          <a:prstGeom prst="rect">
            <a:avLst/>
          </a:prstGeom>
        </p:spPr>
      </p:pic>
    </p:spTree>
    <p:extLst>
      <p:ext uri="{BB962C8B-B14F-4D97-AF65-F5344CB8AC3E}">
        <p14:creationId xmlns:p14="http://schemas.microsoft.com/office/powerpoint/2010/main" val="1203713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grpId="0" nodeType="withEffect">
                                  <p:stCondLst>
                                    <p:cond delay="0"/>
                                  </p:stCondLst>
                                  <p:childTnLst>
                                    <p:animEffect transition="out" filter="dissolv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1140697"/>
          </a:xfrm>
          <a:prstGeom prst="rect">
            <a:avLst/>
          </a:prstGeom>
        </p:spPr>
        <p:txBody>
          <a:bodyPr wrap="square">
            <a:spAutoFit/>
          </a:bodyPr>
          <a:lstStyle/>
          <a:p>
            <a:pPr indent="539750" algn="just">
              <a:lnSpc>
                <a:spcPct val="150000"/>
              </a:lnSpc>
            </a:pPr>
            <a:r>
              <a:rPr lang="en-US" sz="2400" dirty="0">
                <a:solidFill>
                  <a:schemeClr val="accent6">
                    <a:lumMod val="50000"/>
                  </a:schemeClr>
                </a:solidFill>
                <a:latin typeface="Arial" panose="020B0604020202020204" pitchFamily="34" charset="0"/>
                <a:cs typeface="Arial" panose="020B0604020202020204" pitchFamily="34" charset="0"/>
              </a:rPr>
              <a:t>Các con đã trả lời thật là giỏi các câu hỏi của Cô đặt ra, bây giờ các con hãy cùng xem Cô </a:t>
            </a:r>
            <a:r>
              <a:rPr lang="vi-VN" sz="2400" dirty="0">
                <a:solidFill>
                  <a:schemeClr val="accent6">
                    <a:lumMod val="50000"/>
                  </a:schemeClr>
                </a:solidFill>
                <a:latin typeface="Arial" panose="020B0604020202020204" pitchFamily="34" charset="0"/>
                <a:cs typeface="Arial" panose="020B0604020202020204" pitchFamily="34" charset="0"/>
              </a:rPr>
              <a:t>hướng dẫn cách gấp áo nh</a:t>
            </a:r>
            <a:r>
              <a:rPr lang="en-US" sz="2400" dirty="0">
                <a:solidFill>
                  <a:schemeClr val="accent6">
                    <a:lumMod val="50000"/>
                  </a:schemeClr>
                </a:solidFill>
                <a:latin typeface="Arial" panose="020B0604020202020204" pitchFamily="34" charset="0"/>
                <a:cs typeface="Arial" panose="020B0604020202020204" pitchFamily="34" charset="0"/>
              </a:rPr>
              <a:t>é !</a:t>
            </a:r>
          </a:p>
        </p:txBody>
      </p:sp>
      <p:pic>
        <p:nvPicPr>
          <p:cNvPr id="12290" name="Picture 2" descr="Káº¿t quáº£ hÃ¬nh áº£nh cho fold cloth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7706"/>
          <a:stretch/>
        </p:blipFill>
        <p:spPr bwMode="auto">
          <a:xfrm>
            <a:off x="8146473" y="3539528"/>
            <a:ext cx="3491056" cy="265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24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OCOT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9039"/>
          </a:xfrm>
          <a:prstGeom prst="rect">
            <a:avLst/>
          </a:prstGeom>
        </p:spPr>
      </p:pic>
    </p:spTree>
    <p:extLst>
      <p:ext uri="{BB962C8B-B14F-4D97-AF65-F5344CB8AC3E}">
        <p14:creationId xmlns:p14="http://schemas.microsoft.com/office/powerpoint/2010/main" val="9153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a:solidFill>
                  <a:srgbClr val="002060"/>
                </a:solidFill>
                <a:latin typeface="Arial" panose="020B0604020202020204" pitchFamily="34" charset="0"/>
                <a:cs typeface="Arial" panose="020B0604020202020204" pitchFamily="34" charset="0"/>
              </a:rPr>
              <a:t>C</a:t>
            </a:r>
            <a:r>
              <a:rPr lang="vi-VN" sz="2400" dirty="0">
                <a:solidFill>
                  <a:srgbClr val="002060"/>
                </a:solidFill>
                <a:cs typeface="Arial" panose="020B0604020202020204" pitchFamily="34" charset="0"/>
              </a:rPr>
              <a:t>ác con cùng lấy áo gấp cùng cô nào. Trước tiên làm gì</a:t>
            </a:r>
            <a:r>
              <a:rPr lang="en-US" sz="2400" dirty="0">
                <a:solidFill>
                  <a:srgbClr val="002060"/>
                </a:solidFill>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nào</a:t>
            </a:r>
            <a:r>
              <a:rPr lang="en-US" sz="2400" dirty="0">
                <a:solidFill>
                  <a:srgbClr val="002060"/>
                </a:solidFill>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5" y="2505094"/>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Trải thẳng áo ra</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5" y="4723711"/>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Gấp tay áo</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scontent.fdad3-2.fna.fbcdn.net/v/t1.15752-9/71333393_2445375492184298_2898898346917756928_n.jpg?_nc_cat=104&amp;_nc_oc=AQm1wUkxRqKonpTmbYuXYaEl9GToiM3JSGcH3IjWBgcpmZDUJjdTvi8pgSrcCANKMWghnw81X3ugPHZD-fm2UAqr&amp;_nc_ht=scontent.fdad3-2.fna&amp;oh=f3948d7818bddd548f8736c9cc8a7186&amp;oe=5DFA30D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59" r="13530"/>
          <a:stretch/>
        </p:blipFill>
        <p:spPr bwMode="auto">
          <a:xfrm>
            <a:off x="2584067" y="2185059"/>
            <a:ext cx="1890951" cy="1364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92" name="Picture 8" descr="https://scontent.fdad3-2.fna.fbcdn.net/v/t1.15752-9/71399554_660950924638527_4349365985971535872_n.jpg?_nc_cat=104&amp;_nc_oc=AQm3tABKJ4iRACS0Co3GHhmnetPxrER8j4ypEYWgB9dJAENPVoZoqrpCTjrBV98sjr43zjN-P-LCAuelziYu4Aq7&amp;_nc_ht=scontent.fdad3-2.fna&amp;oh=0a5ecacd8dab770829064691f8f47ef0&amp;oe=5E0112CB"/>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23848" r="24446" b="6278"/>
          <a:stretch/>
        </p:blipFill>
        <p:spPr bwMode="auto">
          <a:xfrm>
            <a:off x="2585018" y="4338825"/>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59934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nodeType="withEffect">
                                  <p:stCondLst>
                                    <p:cond delay="0"/>
                                  </p:stCondLst>
                                  <p:childTnLst>
                                    <p:animEffect transition="out" filter="dissolve">
                                      <p:cBhvr>
                                        <p:cTn id="21" dur="500"/>
                                        <p:tgtEl>
                                          <p:spTgt spid="16392"/>
                                        </p:tgtEl>
                                      </p:cBhvr>
                                    </p:animEffect>
                                    <p:set>
                                      <p:cBhvr>
                                        <p:cTn id="22" dur="1" fill="hold">
                                          <p:stCondLst>
                                            <p:cond delay="499"/>
                                          </p:stCondLst>
                                        </p:cTn>
                                        <p:tgtEl>
                                          <p:spTgt spid="16392"/>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vi-VN" sz="2400" dirty="0">
                <a:solidFill>
                  <a:srgbClr val="002060"/>
                </a:solidFill>
                <a:cs typeface="Arial" panose="020B0604020202020204" pitchFamily="34" charset="0"/>
              </a:rPr>
              <a:t>T</a:t>
            </a:r>
            <a:r>
              <a:rPr lang="en-US" sz="2400" dirty="0" err="1">
                <a:solidFill>
                  <a:srgbClr val="002060"/>
                </a:solidFill>
                <a:latin typeface="Arial" panose="020B0604020202020204" pitchFamily="34" charset="0"/>
                <a:cs typeface="Arial" panose="020B0604020202020204" pitchFamily="34" charset="0"/>
              </a:rPr>
              <a:t>iếp</a:t>
            </a:r>
            <a:r>
              <a:rPr lang="en-US" sz="2400" dirty="0">
                <a:solidFill>
                  <a:srgbClr val="002060"/>
                </a:solidFill>
                <a:latin typeface="Arial" panose="020B0604020202020204" pitchFamily="34" charset="0"/>
                <a:cs typeface="Arial" panose="020B0604020202020204" pitchFamily="34" charset="0"/>
              </a:rPr>
              <a:t> đến, các con</a:t>
            </a: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làm gì</a:t>
            </a:r>
            <a:r>
              <a:rPr lang="en-US" sz="2400" dirty="0">
                <a:solidFill>
                  <a:srgbClr val="002060"/>
                </a:solidFill>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nào</a:t>
            </a:r>
            <a:r>
              <a:rPr lang="en-US" sz="2400" dirty="0">
                <a:solidFill>
                  <a:srgbClr val="002060"/>
                </a:solidFill>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5" y="2505094"/>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Gấp tay áo</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4" y="4723711"/>
            <a:ext cx="4100347"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Trải thẳng áo ra</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scontent.fdad3-2.fna.fbcdn.net/v/t1.15752-9/71399554_660950924638527_4349365985971535872_n.jpg?_nc_cat=104&amp;_nc_oc=AQm3tABKJ4iRACS0Co3GHhmnetPxrER8j4ypEYWgB9dJAENPVoZoqrpCTjrBV98sjr43zjN-P-LCAuelziYu4Aq7&amp;_nc_ht=scontent.fdad3-2.fna&amp;oh=0a5ecacd8dab770829064691f8f47ef0&amp;oe=5E0112CB"/>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l="23848" r="24446" b="6278"/>
          <a:stretch/>
        </p:blipFill>
        <p:spPr bwMode="auto">
          <a:xfrm>
            <a:off x="2612727" y="2084328"/>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4" descr="https://scontent.fdad3-2.fna.fbcdn.net/v/t1.15752-9/71333393_2445375492184298_2898898346917756928_n.jpg?_nc_cat=104&amp;_nc_oc=AQm1wUkxRqKonpTmbYuXYaEl9GToiM3JSGcH3IjWBgcpmZDUJjdTvi8pgSrcCANKMWghnw81X3ugPHZD-fm2UAqr&amp;_nc_ht=scontent.fdad3-2.fna&amp;oh=f3948d7818bddd548f8736c9cc8a7186&amp;oe=5DFA30D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259" r="13530"/>
          <a:stretch/>
        </p:blipFill>
        <p:spPr bwMode="auto">
          <a:xfrm>
            <a:off x="2612727" y="4338365"/>
            <a:ext cx="1890951" cy="1364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7613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nodeType="withEffect">
                                  <p:stCondLst>
                                    <p:cond delay="0"/>
                                  </p:stCondLst>
                                  <p:childTnLst>
                                    <p:animEffect transition="out" filter="dissolv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Ã¬nh áº£nh cÃ³ liÃ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47140">
            <a:off x="8188664" y="2796208"/>
            <a:ext cx="3141807" cy="22147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rgbClr val="0070C0"/>
                </a:solidFill>
                <a:latin typeface="Arial" panose="020B0604020202020204" pitchFamily="34" charset="0"/>
                <a:cs typeface="Arial" panose="020B0604020202020204" pitchFamily="34" charset="0"/>
              </a:rPr>
              <a:t>I. MỤC ĐÍCH YÊU CẦU</a:t>
            </a: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050" name="Picture 2" descr="HÃ¬nh áº£nh cÃ³ liÃªn qua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3582"/>
          <a:stretch/>
        </p:blipFill>
        <p:spPr bwMode="auto">
          <a:xfrm>
            <a:off x="7731163" y="512619"/>
            <a:ext cx="4239164" cy="15378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72042" y="1203981"/>
            <a:ext cx="7924800" cy="3046988"/>
          </a:xfrm>
          <a:prstGeom prst="rect">
            <a:avLst/>
          </a:prstGeom>
        </p:spPr>
        <p:txBody>
          <a:bodyPr wrap="square">
            <a:spAutoFit/>
          </a:bodyPr>
          <a:lstStyle/>
          <a:p>
            <a:pPr indent="539750" algn="just">
              <a:lnSpc>
                <a:spcPct val="200000"/>
              </a:lnSpc>
            </a:pPr>
            <a:r>
              <a:rPr lang="en-US" sz="2400" dirty="0">
                <a:solidFill>
                  <a:schemeClr val="accent6">
                    <a:lumMod val="50000"/>
                  </a:schemeClr>
                </a:solidFill>
                <a:latin typeface="Arial" panose="020B0604020202020204" pitchFamily="34" charset="0"/>
                <a:cs typeface="Arial" panose="020B0604020202020204" pitchFamily="34" charset="0"/>
              </a:rPr>
              <a:t>- Trẻ biết xếp quần áo gọn gàng, ngay ngắn. </a:t>
            </a:r>
          </a:p>
          <a:p>
            <a:pPr indent="539750" algn="just">
              <a:lnSpc>
                <a:spcPct val="200000"/>
              </a:lnSpc>
            </a:pPr>
            <a:r>
              <a:rPr lang="en-US" sz="2400" dirty="0">
                <a:solidFill>
                  <a:schemeClr val="accent6">
                    <a:lumMod val="50000"/>
                  </a:schemeClr>
                </a:solidFill>
                <a:latin typeface="Arial" panose="020B0604020202020204" pitchFamily="34" charset="0"/>
                <a:cs typeface="Arial" panose="020B0604020202020204" pitchFamily="34" charset="0"/>
              </a:rPr>
              <a:t>- Rèn kỹ năng gấp quần áo ngay ngắn, đúng cách,       </a:t>
            </a:r>
            <a:r>
              <a:rPr lang="en-US" sz="2400" dirty="0" err="1">
                <a:solidFill>
                  <a:schemeClr val="accent6">
                    <a:lumMod val="50000"/>
                  </a:schemeClr>
                </a:solidFill>
                <a:latin typeface="Arial" panose="020B0604020202020204" pitchFamily="34" charset="0"/>
                <a:cs typeface="Arial" panose="020B0604020202020204" pitchFamily="34" charset="0"/>
              </a:rPr>
              <a:t>kỹ</a:t>
            </a:r>
            <a:r>
              <a:rPr lang="en-US" sz="2400" dirty="0">
                <a:solidFill>
                  <a:schemeClr val="accent6">
                    <a:lumMod val="50000"/>
                  </a:schemeClr>
                </a:solidFill>
                <a:latin typeface="Arial" panose="020B0604020202020204" pitchFamily="34" charset="0"/>
                <a:cs typeface="Arial" panose="020B0604020202020204" pitchFamily="34" charset="0"/>
              </a:rPr>
              <a:t> năng quan sát, chú ý, ghi nhớ thực hiện.</a:t>
            </a:r>
          </a:p>
          <a:p>
            <a:pPr indent="539750" algn="just">
              <a:lnSpc>
                <a:spcPct val="200000"/>
              </a:lnSpc>
            </a:pPr>
            <a:r>
              <a:rPr lang="en-US" sz="2400" dirty="0">
                <a:solidFill>
                  <a:schemeClr val="accent6">
                    <a:lumMod val="50000"/>
                  </a:schemeClr>
                </a:solidFill>
                <a:latin typeface="Arial" panose="020B0604020202020204" pitchFamily="34" charset="0"/>
                <a:cs typeface="Arial" panose="020B0604020202020204" pitchFamily="34" charset="0"/>
              </a:rPr>
              <a:t>- Giáo dục trẻ biết tự phục vụ bản thân.</a:t>
            </a:r>
          </a:p>
        </p:txBody>
      </p:sp>
    </p:spTree>
    <p:extLst>
      <p:ext uri="{BB962C8B-B14F-4D97-AF65-F5344CB8AC3E}">
        <p14:creationId xmlns:p14="http://schemas.microsoft.com/office/powerpoint/2010/main" val="40216972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577850"/>
          </a:xfrm>
          <a:prstGeom prst="rect">
            <a:avLst/>
          </a:prstGeom>
        </p:spPr>
        <p:txBody>
          <a:bodyPr wrap="square">
            <a:spAutoFit/>
          </a:bodyPr>
          <a:lstStyle/>
          <a:p>
            <a:pPr indent="360363" algn="just">
              <a:lnSpc>
                <a:spcPct val="150000"/>
              </a:lnSpc>
            </a:pPr>
            <a:r>
              <a:rPr lang="en-US" sz="2400" dirty="0">
                <a:solidFill>
                  <a:srgbClr val="002060"/>
                </a:solidFill>
                <a:latin typeface="Arial" panose="020B0604020202020204" pitchFamily="34" charset="0"/>
                <a:cs typeface="Arial" panose="020B0604020202020204" pitchFamily="34" charset="0"/>
              </a:rPr>
              <a:t>Nếu áo ba lỗ, các Con có gấp tay áo không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42554" y="3834438"/>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2537752" y="3866918"/>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Không gấp tay áo</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3609" y="3735077"/>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42554" y="2341897"/>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2537752" y="2341896"/>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Có gấp tay áo</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4131" y="2448300"/>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6669" y="1254079"/>
            <a:ext cx="1531983" cy="2054250"/>
          </a:xfrm>
          <a:prstGeom prst="rect">
            <a:avLst/>
          </a:prstGeom>
        </p:spPr>
      </p:pic>
    </p:spTree>
    <p:extLst>
      <p:ext uri="{BB962C8B-B14F-4D97-AF65-F5344CB8AC3E}">
        <p14:creationId xmlns:p14="http://schemas.microsoft.com/office/powerpoint/2010/main" val="2591815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grpId="0" nodeType="withEffect">
                                  <p:stCondLst>
                                    <p:cond delay="0"/>
                                  </p:stCondLst>
                                  <p:childTnLst>
                                    <p:animEffect transition="out" filter="dissolv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vi-VN" sz="2400" dirty="0">
                <a:solidFill>
                  <a:srgbClr val="002060"/>
                </a:solidFill>
                <a:cs typeface="Arial" panose="020B0604020202020204" pitchFamily="34" charset="0"/>
              </a:rPr>
              <a:t>T</a:t>
            </a:r>
            <a:r>
              <a:rPr lang="en-US" sz="2400" dirty="0" err="1">
                <a:solidFill>
                  <a:srgbClr val="002060"/>
                </a:solidFill>
                <a:latin typeface="Arial" panose="020B0604020202020204" pitchFamily="34" charset="0"/>
                <a:cs typeface="Arial" panose="020B0604020202020204" pitchFamily="34" charset="0"/>
              </a:rPr>
              <a:t>iếp</a:t>
            </a:r>
            <a:r>
              <a:rPr lang="en-US" sz="2400" dirty="0">
                <a:solidFill>
                  <a:srgbClr val="002060"/>
                </a:solidFill>
                <a:latin typeface="Arial" panose="020B0604020202020204" pitchFamily="34" charset="0"/>
                <a:cs typeface="Arial" panose="020B0604020202020204" pitchFamily="34" charset="0"/>
              </a:rPr>
              <a:t> đến, các con</a:t>
            </a: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làm gì</a:t>
            </a:r>
            <a:r>
              <a:rPr lang="en-US" sz="2400" dirty="0">
                <a:solidFill>
                  <a:srgbClr val="002060"/>
                </a:solidFill>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tiếp theo</a:t>
            </a:r>
            <a:r>
              <a:rPr lang="en-US" sz="2400" dirty="0">
                <a:solidFill>
                  <a:srgbClr val="002060"/>
                </a:solidFill>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nào</a:t>
            </a:r>
            <a:r>
              <a:rPr lang="en-US" sz="2400" dirty="0">
                <a:solidFill>
                  <a:srgbClr val="002060"/>
                </a:solidFill>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247261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4" y="2505094"/>
            <a:ext cx="5137665"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Gấp áo đến hết phần thừa của áo</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2373253"/>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4723712"/>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4" y="4723711"/>
            <a:ext cx="4100347"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Gấp tay áo</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4830115"/>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scontent.fdad3-2.fna.fbcdn.net/v/t1.15752-9/71399554_660950924638527_4349365985971535872_n.jpg?_nc_cat=104&amp;_nc_oc=AQm3tABKJ4iRACS0Co3GHhmnetPxrER8j4ypEYWgB9dJAENPVoZoqrpCTjrBV98sjr43zjN-P-LCAuelziYu4Aq7&amp;_nc_ht=scontent.fdad3-2.fna&amp;oh=0a5ecacd8dab770829064691f8f47ef0&amp;oe=5E0112CB"/>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l="23848" r="24446" b="6278"/>
          <a:stretch/>
        </p:blipFill>
        <p:spPr bwMode="auto">
          <a:xfrm>
            <a:off x="2462819" y="4291550"/>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8" name="Picture 4" descr="https://scontent.fdad3-1.fna.fbcdn.net/v/t1.15752-9/71874467_771983409924186_3961204906391502848_n.jpg?_nc_cat=102&amp;_nc_oc=AQnlPya1avd98i6QqLcunYpDH6B2wViXiZiWTYTUklXHLxA_s-GPJL1hfsx3Bo_fFnw4xpEAw5LBT1QOiZQsNoHT&amp;_nc_ht=scontent.fdad3-1.fna&amp;oh=a6825e5be4b8a422c4af7ced88722188&amp;oe=5DFE29ED"/>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6073" r="10397" b="14899"/>
          <a:stretch/>
        </p:blipFill>
        <p:spPr bwMode="auto">
          <a:xfrm>
            <a:off x="2502008" y="2116977"/>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54973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9" presetClass="exit" presetSubtype="0" fill="hold" nodeType="withEffect">
                                  <p:stCondLst>
                                    <p:cond delay="0"/>
                                  </p:stCondLst>
                                  <p:childTnLst>
                                    <p:animEffect transition="out" filter="dissolv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a:solidFill>
                  <a:srgbClr val="002060"/>
                </a:solidFill>
                <a:latin typeface="Arial" panose="020B0604020202020204" pitchFamily="34" charset="0"/>
                <a:cs typeface="Arial" panose="020B0604020202020204" pitchFamily="34" charset="0"/>
              </a:rPr>
              <a:t>Cuối cùng, các con</a:t>
            </a: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làm gì</a:t>
            </a:r>
            <a:r>
              <a:rPr lang="en-US" sz="2400" dirty="0">
                <a:solidFill>
                  <a:srgbClr val="002060"/>
                </a:solidFill>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nào</a:t>
            </a:r>
            <a:r>
              <a:rPr lang="en-US" sz="2400" dirty="0">
                <a:solidFill>
                  <a:srgbClr val="002060"/>
                </a:solidFill>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4546791"/>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4920735" y="4579271"/>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Quay dọc, gấp đôi lại</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4447430"/>
            <a:ext cx="683527" cy="6342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2217373"/>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920734" y="2217372"/>
            <a:ext cx="4100347"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Gấp hết phần thừa của áo</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2323776"/>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scontent.fdad3-2.fna.fbcdn.net/v/t1.15752-9/71149934_2474990125913311_5670937911260872704_n.jpg?_nc_cat=104&amp;_nc_oc=AQkhO9DprsGZiu-LVEM7PvA619Dofp4WaPfKLAFQlonP6rGWH4KYfl1r619t2dbtW7iHJs6ExC6bFIseqDyE07RB&amp;_nc_ht=scontent.fdad3-2.fna&amp;oh=466edef12c95f401d6e973af9eae7dfe&amp;oe=5DFEA131"/>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l="12528" r="7305" b="16725"/>
          <a:stretch/>
        </p:blipFill>
        <p:spPr bwMode="auto">
          <a:xfrm>
            <a:off x="2547597" y="4190985"/>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4" descr="https://scontent.fdad3-1.fna.fbcdn.net/v/t1.15752-9/71874467_771983409924186_3961204906391502848_n.jpg?_nc_cat=102&amp;_nc_oc=AQnlPya1avd98i6QqLcunYpDH6B2wViXiZiWTYTUklXHLxA_s-GPJL1hfsx3Bo_fFnw4xpEAw5LBT1QOiZQsNoHT&amp;_nc_ht=scontent.fdad3-1.fna&amp;oh=a6825e5be4b8a422c4af7ced88722188&amp;oe=5DFE29ED"/>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6073" r="10397" b="14899"/>
          <a:stretch/>
        </p:blipFill>
        <p:spPr bwMode="auto">
          <a:xfrm>
            <a:off x="2547597" y="1897603"/>
            <a:ext cx="1890000" cy="136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0309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1694695"/>
          </a:xfrm>
          <a:prstGeom prst="rect">
            <a:avLst/>
          </a:prstGeom>
        </p:spPr>
        <p:txBody>
          <a:bodyPr wrap="square">
            <a:spAutoFit/>
          </a:bodyPr>
          <a:lstStyle/>
          <a:p>
            <a:pPr indent="539750" algn="just">
              <a:lnSpc>
                <a:spcPct val="150000"/>
              </a:lnSpc>
            </a:pPr>
            <a:r>
              <a:rPr lang="en-US" sz="2400" dirty="0">
                <a:solidFill>
                  <a:schemeClr val="accent6">
                    <a:lumMod val="50000"/>
                  </a:schemeClr>
                </a:solidFill>
                <a:latin typeface="Arial" panose="020B0604020202020204" pitchFamily="34" charset="0"/>
                <a:cs typeface="Arial" panose="020B0604020202020204" pitchFamily="34" charset="0"/>
              </a:rPr>
              <a:t>Các con đã xem Cô hướng dẫn các gấp các loại </a:t>
            </a:r>
            <a:r>
              <a:rPr lang="en-US" sz="2400" dirty="0" err="1">
                <a:solidFill>
                  <a:schemeClr val="accent6">
                    <a:lumMod val="50000"/>
                  </a:schemeClr>
                </a:solidFill>
                <a:latin typeface="Arial" panose="020B0604020202020204" pitchFamily="34" charset="0"/>
                <a:cs typeface="Arial" panose="020B0604020202020204" pitchFamily="34" charset="0"/>
              </a:rPr>
              <a:t>áo</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a:t>
            </a:r>
            <a:r>
              <a:rPr lang="en-US" sz="2400" dirty="0">
                <a:solidFill>
                  <a:schemeClr val="accent6">
                    <a:lumMod val="50000"/>
                  </a:schemeClr>
                </a:solidFill>
                <a:latin typeface="Arial" panose="020B0604020202020204" pitchFamily="34" charset="0"/>
                <a:cs typeface="Arial" panose="020B0604020202020204" pitchFamily="34" charset="0"/>
              </a:rPr>
              <a:t> rất giỏi khi đã trả lời đúng các câu hỏi của Cô. Bây giờ </a:t>
            </a:r>
            <a:r>
              <a:rPr lang="en-US" sz="2400" dirty="0">
                <a:solidFill>
                  <a:schemeClr val="accent6">
                    <a:lumMod val="50000"/>
                  </a:schemeClr>
                </a:solidFill>
                <a:cs typeface="Arial" panose="020B0604020202020204" pitchFamily="34" charset="0"/>
              </a:rPr>
              <a:t>c</a:t>
            </a:r>
            <a:r>
              <a:rPr lang="vi-VN" sz="2400" dirty="0">
                <a:solidFill>
                  <a:schemeClr val="accent6">
                    <a:lumMod val="50000"/>
                  </a:schemeClr>
                </a:solidFill>
                <a:cs typeface="Arial" panose="020B0604020202020204" pitchFamily="34" charset="0"/>
              </a:rPr>
              <a:t>ác con hãy lấy áo của mình mang theo hôm nay ra gấp </a:t>
            </a:r>
            <a:r>
              <a:rPr lang="en-US" sz="2400" dirty="0">
                <a:solidFill>
                  <a:schemeClr val="accent6">
                    <a:lumMod val="50000"/>
                  </a:schemeClr>
                </a:solidFill>
                <a:latin typeface="Arial" panose="020B0604020202020204" pitchFamily="34" charset="0"/>
                <a:cs typeface="Arial" panose="020B0604020202020204" pitchFamily="34" charset="0"/>
              </a:rPr>
              <a:t>t</a:t>
            </a:r>
            <a:r>
              <a:rPr lang="vi-VN" sz="2400" dirty="0">
                <a:solidFill>
                  <a:schemeClr val="accent6">
                    <a:lumMod val="50000"/>
                  </a:schemeClr>
                </a:solidFill>
                <a:cs typeface="Arial" panose="020B0604020202020204" pitchFamily="34" charset="0"/>
              </a:rPr>
              <a:t>hi đua xem ai gấp đúng và đẹp được tặng </a:t>
            </a:r>
            <a:r>
              <a:rPr lang="en-US" sz="2400" dirty="0" err="1">
                <a:solidFill>
                  <a:schemeClr val="accent6">
                    <a:lumMod val="50000"/>
                  </a:schemeClr>
                </a:solidFill>
                <a:cs typeface="Arial" panose="020B0604020202020204" pitchFamily="34" charset="0"/>
              </a:rPr>
              <a:t>bông</a:t>
            </a:r>
            <a:r>
              <a:rPr lang="en-US" sz="2400" dirty="0">
                <a:solidFill>
                  <a:schemeClr val="accent6">
                    <a:lumMod val="50000"/>
                  </a:schemeClr>
                </a:solidFill>
                <a:cs typeface="Arial" panose="020B0604020202020204" pitchFamily="34" charset="0"/>
              </a:rPr>
              <a:t> </a:t>
            </a:r>
            <a:r>
              <a:rPr lang="en-US" sz="2400" dirty="0" err="1">
                <a:solidFill>
                  <a:schemeClr val="accent6">
                    <a:lumMod val="50000"/>
                  </a:schemeClr>
                </a:solidFill>
                <a:cs typeface="Arial" panose="020B0604020202020204" pitchFamily="34" charset="0"/>
              </a:rPr>
              <a:t>hoa</a:t>
            </a:r>
            <a:r>
              <a:rPr lang="en-US" sz="2400" dirty="0">
                <a:solidFill>
                  <a:schemeClr val="accent6">
                    <a:lumMod val="50000"/>
                  </a:schemeClr>
                </a:solidFill>
                <a:cs typeface="Arial" panose="020B0604020202020204" pitchFamily="34" charset="0"/>
              </a:rPr>
              <a:t> </a:t>
            </a:r>
            <a:r>
              <a:rPr lang="en-US" sz="2400" dirty="0" err="1">
                <a:solidFill>
                  <a:schemeClr val="accent6">
                    <a:lumMod val="50000"/>
                  </a:schemeClr>
                </a:solidFill>
                <a:cs typeface="Arial" panose="020B0604020202020204" pitchFamily="34" charset="0"/>
              </a:rPr>
              <a:t>bé</a:t>
            </a:r>
            <a:r>
              <a:rPr lang="en-US" sz="2400" dirty="0">
                <a:solidFill>
                  <a:schemeClr val="accent6">
                    <a:lumMod val="50000"/>
                  </a:schemeClr>
                </a:solidFill>
                <a:cs typeface="Arial" panose="020B0604020202020204" pitchFamily="34" charset="0"/>
              </a:rPr>
              <a:t> </a:t>
            </a:r>
            <a:r>
              <a:rPr lang="en-US" sz="2400" dirty="0" err="1">
                <a:solidFill>
                  <a:schemeClr val="accent6">
                    <a:lumMod val="50000"/>
                  </a:schemeClr>
                </a:solidFill>
                <a:cs typeface="Arial" panose="020B0604020202020204" pitchFamily="34" charset="0"/>
              </a:rPr>
              <a:t>khéo</a:t>
            </a:r>
            <a:r>
              <a:rPr lang="en-US" sz="2400" dirty="0">
                <a:solidFill>
                  <a:schemeClr val="accent6">
                    <a:lumMod val="50000"/>
                  </a:schemeClr>
                </a:solidFill>
                <a:cs typeface="Arial" panose="020B0604020202020204" pitchFamily="34" charset="0"/>
              </a:rPr>
              <a:t> </a:t>
            </a:r>
            <a:r>
              <a:rPr lang="en-US" sz="2400" dirty="0" err="1">
                <a:solidFill>
                  <a:schemeClr val="accent6">
                    <a:lumMod val="50000"/>
                  </a:schemeClr>
                </a:solidFill>
                <a:cs typeface="Arial" panose="020B0604020202020204" pitchFamily="34" charset="0"/>
              </a:rPr>
              <a:t>tay</a:t>
            </a:r>
            <a:r>
              <a:rPr lang="en-US" sz="2400" dirty="0">
                <a:solidFill>
                  <a:schemeClr val="accent6">
                    <a:lumMod val="50000"/>
                  </a:schemeClr>
                </a:solidFill>
                <a:cs typeface="Arial" panose="020B0604020202020204" pitchFamily="34" charset="0"/>
              </a:rPr>
              <a:t> </a:t>
            </a:r>
            <a:r>
              <a:rPr lang="en-US" sz="2400" dirty="0" err="1">
                <a:solidFill>
                  <a:schemeClr val="accent6">
                    <a:lumMod val="50000"/>
                  </a:schemeClr>
                </a:solidFill>
                <a:cs typeface="Arial" panose="020B0604020202020204" pitchFamily="34" charset="0"/>
              </a:rPr>
              <a:t>nhé</a:t>
            </a:r>
            <a:r>
              <a:rPr lang="en-US" sz="2400" dirty="0">
                <a:solidFill>
                  <a:schemeClr val="accent6">
                    <a:lumMod val="50000"/>
                  </a:schemeClr>
                </a:solidFill>
                <a:cs typeface="Arial" panose="020B0604020202020204" pitchFamily="34" charset="0"/>
              </a:rPr>
              <a:t>.</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1026" name="Picture 1" descr="C:\Users\Windows\Desktop\túi.jpg"/>
          <p:cNvPicPr>
            <a:picLocks noChangeAspect="1" noChangeArrowheads="1"/>
          </p:cNvPicPr>
          <p:nvPr/>
        </p:nvPicPr>
        <p:blipFill>
          <a:blip r:embed="rId2">
            <a:extLst>
              <a:ext uri="{28A0092B-C50C-407E-A947-70E740481C1C}">
                <a14:useLocalDpi xmlns:a14="http://schemas.microsoft.com/office/drawing/2010/main" val="0"/>
              </a:ext>
            </a:extLst>
          </a:blip>
          <a:srcRect b="19231"/>
          <a:stretch>
            <a:fillRect/>
          </a:stretch>
        </p:blipFill>
        <p:spPr bwMode="auto">
          <a:xfrm>
            <a:off x="9005456" y="4015928"/>
            <a:ext cx="2521526" cy="185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886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3345" y="3212234"/>
            <a:ext cx="3463636" cy="34636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2308324"/>
          </a:xfrm>
          <a:prstGeom prst="rect">
            <a:avLst/>
          </a:prstGeom>
        </p:spPr>
        <p:txBody>
          <a:bodyPr wrap="square">
            <a:spAutoFit/>
          </a:bodyPr>
          <a:lstStyle/>
          <a:p>
            <a:pPr indent="539750" algn="just">
              <a:lnSpc>
                <a:spcPct val="150000"/>
              </a:lnSpc>
            </a:pPr>
            <a:r>
              <a:rPr lang="vi-VN" sz="2400" dirty="0">
                <a:solidFill>
                  <a:schemeClr val="accent6">
                    <a:lumMod val="50000"/>
                  </a:schemeClr>
                </a:solidFill>
                <a:cs typeface="Arial" panose="020B0604020202020204" pitchFamily="34" charset="0"/>
              </a:rPr>
              <a:t>Các con phải biết xếp  áo của mình để tự phục vụ cho bản thân mình như chuẩn bị đi học con có thể chọn trang phục của mình và bỏ vào cặp cho gọn gàng và lúc thay quần áo ở lớp các con cũng gấp gọn rồi bỏ vào cặp. Có thể giúp mẹ gấp quần áo</a:t>
            </a:r>
            <a:r>
              <a:rPr lang="en-US" sz="2400" dirty="0">
                <a:solidFill>
                  <a:schemeClr val="accent6">
                    <a:lumMod val="50000"/>
                  </a:schemeClr>
                </a:solidFill>
                <a:cs typeface="Arial" panose="020B0604020202020204" pitchFamily="34" charset="0"/>
              </a:rPr>
              <a:t> </a:t>
            </a:r>
            <a:r>
              <a:rPr lang="en-US" sz="2400" dirty="0">
                <a:solidFill>
                  <a:schemeClr val="accent6">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54405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2308324"/>
          </a:xfrm>
          <a:prstGeom prst="rect">
            <a:avLst/>
          </a:prstGeom>
        </p:spPr>
        <p:txBody>
          <a:bodyPr wrap="square">
            <a:spAutoFit/>
          </a:bodyPr>
          <a:lstStyle/>
          <a:p>
            <a:pPr indent="539750">
              <a:lnSpc>
                <a:spcPct val="150000"/>
              </a:lnSpc>
            </a:pPr>
            <a:r>
              <a:rPr lang="en-US" sz="2400" dirty="0">
                <a:solidFill>
                  <a:schemeClr val="accent6">
                    <a:lumMod val="50000"/>
                  </a:schemeClr>
                </a:solidFill>
                <a:latin typeface="Arial" panose="020B0604020202020204" pitchFamily="34" charset="0"/>
                <a:cs typeface="Arial" panose="020B0604020202020204" pitchFamily="34" charset="0"/>
              </a:rPr>
              <a:t>c) Hoạt động 3: Trò chơi "</a:t>
            </a:r>
            <a:r>
              <a:rPr lang="vi-VN" sz="2400" dirty="0">
                <a:solidFill>
                  <a:schemeClr val="accent6">
                    <a:lumMod val="50000"/>
                  </a:schemeClr>
                </a:solidFill>
                <a:cs typeface="Arial" panose="020B0604020202020204" pitchFamily="34" charset="0"/>
              </a:rPr>
              <a:t>Thi xem đội nào giỏi</a:t>
            </a:r>
            <a:r>
              <a:rPr lang="en-US" sz="2400" dirty="0">
                <a:solidFill>
                  <a:schemeClr val="accent6">
                    <a:lumMod val="50000"/>
                  </a:schemeClr>
                </a:solidFill>
                <a:cs typeface="Arial" panose="020B0604020202020204" pitchFamily="34" charset="0"/>
              </a:rPr>
              <a:t>"</a:t>
            </a:r>
            <a:endParaRPr lang="vi-VN" sz="2400" dirty="0">
              <a:solidFill>
                <a:schemeClr val="accent6">
                  <a:lumMod val="50000"/>
                </a:schemeClr>
              </a:solidFill>
              <a:cs typeface="Arial" panose="020B0604020202020204" pitchFamily="34" charset="0"/>
            </a:endParaRPr>
          </a:p>
          <a:p>
            <a:pPr indent="539750" algn="just">
              <a:lnSpc>
                <a:spcPct val="150000"/>
              </a:lnSpc>
            </a:pPr>
            <a:r>
              <a:rPr lang="vi-VN" sz="2400" dirty="0">
                <a:solidFill>
                  <a:schemeClr val="accent6">
                    <a:lumMod val="50000"/>
                  </a:schemeClr>
                </a:solidFill>
                <a:cs typeface="Arial" panose="020B0604020202020204" pitchFamily="34" charset="0"/>
              </a:rPr>
              <a:t>+ Cách chơi: </a:t>
            </a:r>
            <a:r>
              <a:rPr lang="en-US" sz="2400" dirty="0">
                <a:solidFill>
                  <a:schemeClr val="accent6">
                    <a:lumMod val="50000"/>
                  </a:schemeClr>
                </a:solidFill>
                <a:latin typeface="Arial" panose="020B0604020202020204" pitchFamily="34" charset="0"/>
                <a:cs typeface="Arial" panose="020B0604020202020204" pitchFamily="34" charset="0"/>
              </a:rPr>
              <a:t>Cô</a:t>
            </a:r>
            <a:r>
              <a:rPr lang="en-US" sz="2400" dirty="0">
                <a:solidFill>
                  <a:schemeClr val="accent6">
                    <a:lumMod val="50000"/>
                  </a:schemeClr>
                </a:solidFill>
                <a:cs typeface="Arial" panose="020B0604020202020204" pitchFamily="34" charset="0"/>
              </a:rPr>
              <a:t> </a:t>
            </a:r>
            <a:r>
              <a:rPr lang="en-US" sz="2400" dirty="0">
                <a:solidFill>
                  <a:schemeClr val="accent6">
                    <a:lumMod val="50000"/>
                  </a:schemeClr>
                </a:solidFill>
                <a:latin typeface="Arial" panose="020B0604020202020204" pitchFamily="34" charset="0"/>
                <a:cs typeface="Arial" panose="020B0604020202020204" pitchFamily="34" charset="0"/>
              </a:rPr>
              <a:t>c</a:t>
            </a:r>
            <a:r>
              <a:rPr lang="vi-VN" sz="2400" dirty="0">
                <a:solidFill>
                  <a:schemeClr val="accent6">
                    <a:lumMod val="50000"/>
                  </a:schemeClr>
                </a:solidFill>
                <a:cs typeface="Arial" panose="020B0604020202020204" pitchFamily="34" charset="0"/>
              </a:rPr>
              <a:t>hia trẻ 4 nhóm.</a:t>
            </a:r>
          </a:p>
          <a:p>
            <a:pPr indent="539750" algn="just">
              <a:lnSpc>
                <a:spcPct val="150000"/>
              </a:lnSpc>
            </a:pPr>
            <a:r>
              <a:rPr lang="vi-VN" sz="2400" dirty="0">
                <a:solidFill>
                  <a:schemeClr val="accent6">
                    <a:lumMod val="50000"/>
                  </a:schemeClr>
                </a:solidFill>
                <a:cs typeface="Arial" panose="020B0604020202020204" pitchFamily="34" charset="0"/>
              </a:rPr>
              <a:t>+ Luật chơi:  Mỗi nhóm 10 </a:t>
            </a:r>
            <a:r>
              <a:rPr lang="en-US" sz="2400" dirty="0" err="1">
                <a:solidFill>
                  <a:schemeClr val="accent6">
                    <a:lumMod val="50000"/>
                  </a:schemeClr>
                </a:solidFill>
                <a:cs typeface="Arial" panose="020B0604020202020204" pitchFamily="34" charset="0"/>
              </a:rPr>
              <a:t>cái</a:t>
            </a:r>
            <a:r>
              <a:rPr lang="en-US" sz="2400" dirty="0">
                <a:solidFill>
                  <a:schemeClr val="accent6">
                    <a:lumMod val="50000"/>
                  </a:schemeClr>
                </a:solidFill>
                <a:cs typeface="Arial" panose="020B0604020202020204" pitchFamily="34" charset="0"/>
              </a:rPr>
              <a:t> </a:t>
            </a:r>
            <a:r>
              <a:rPr lang="en-US" sz="2400" dirty="0" err="1">
                <a:solidFill>
                  <a:schemeClr val="accent6">
                    <a:lumMod val="50000"/>
                  </a:schemeClr>
                </a:solidFill>
                <a:cs typeface="Arial" panose="020B0604020202020204" pitchFamily="34" charset="0"/>
              </a:rPr>
              <a:t>áo</a:t>
            </a:r>
            <a:r>
              <a:rPr lang="en-US" sz="2400" dirty="0">
                <a:solidFill>
                  <a:schemeClr val="accent6">
                    <a:lumMod val="50000"/>
                  </a:schemeClr>
                </a:solidFill>
                <a:cs typeface="Arial" panose="020B0604020202020204" pitchFamily="34" charset="0"/>
              </a:rPr>
              <a:t> </a:t>
            </a:r>
            <a:r>
              <a:rPr lang="vi-VN" sz="2400" dirty="0">
                <a:solidFill>
                  <a:schemeClr val="accent6">
                    <a:lumMod val="50000"/>
                  </a:schemeClr>
                </a:solidFill>
                <a:cs typeface="Arial" panose="020B0604020202020204" pitchFamily="34" charset="0"/>
              </a:rPr>
              <a:t>và 1 kệ để đồ sau khi xếp xong bỏ lên kệ nhóm nào gấp nhanh gọn gàng và đẹp nhóm đó chiến thắng</a:t>
            </a:r>
            <a:r>
              <a:rPr lang="en-US" sz="2400" dirty="0">
                <a:solidFill>
                  <a:schemeClr val="accent6">
                    <a:lumMod val="50000"/>
                  </a:schemeClr>
                </a:solidFill>
                <a:cs typeface="Arial" panose="020B0604020202020204" pitchFamily="34" charset="0"/>
              </a:rPr>
              <a:t>.</a:t>
            </a:r>
            <a:endParaRPr lang="vi-VN" sz="2400" dirty="0">
              <a:solidFill>
                <a:schemeClr val="accent6">
                  <a:lumMod val="50000"/>
                </a:schemeClr>
              </a:solidFill>
              <a:cs typeface="Arial" panose="020B0604020202020204" pitchFamily="34" charset="0"/>
            </a:endParaRPr>
          </a:p>
        </p:txBody>
      </p:sp>
      <p:pic>
        <p:nvPicPr>
          <p:cNvPr id="6" name="Picture 4" descr="Image associÃ©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18876" y="4663097"/>
            <a:ext cx="3951451" cy="161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964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1455014"/>
          </a:xfrm>
          <a:prstGeom prst="rect">
            <a:avLst/>
          </a:prstGeom>
        </p:spPr>
        <p:txBody>
          <a:bodyPr wrap="square">
            <a:spAutoFit/>
          </a:bodyPr>
          <a:lstStyle/>
          <a:p>
            <a:pPr indent="539750">
              <a:lnSpc>
                <a:spcPct val="200000"/>
              </a:lnSpc>
            </a:pPr>
            <a:r>
              <a:rPr lang="en-US" sz="2400" b="1" dirty="0">
                <a:solidFill>
                  <a:srgbClr val="C00000"/>
                </a:solidFill>
                <a:latin typeface="Arial" panose="020B0604020202020204" pitchFamily="34" charset="0"/>
                <a:cs typeface="Arial" panose="020B0604020202020204" pitchFamily="34" charset="0"/>
              </a:rPr>
              <a:t>3. </a:t>
            </a:r>
            <a:r>
              <a:rPr lang="en-US" sz="2400" b="1" dirty="0" err="1">
                <a:solidFill>
                  <a:srgbClr val="C00000"/>
                </a:solidFill>
                <a:latin typeface="Arial" panose="020B0604020202020204" pitchFamily="34" charset="0"/>
                <a:cs typeface="Arial" panose="020B0604020202020204" pitchFamily="34" charset="0"/>
              </a:rPr>
              <a:t>Kết</a:t>
            </a:r>
            <a:r>
              <a:rPr lang="en-US" sz="2400" b="1" dirty="0">
                <a:solidFill>
                  <a:srgbClr val="C00000"/>
                </a:solidFill>
                <a:latin typeface="Arial" panose="020B0604020202020204" pitchFamily="34" charset="0"/>
                <a:cs typeface="Arial" panose="020B0604020202020204" pitchFamily="34" charset="0"/>
              </a:rPr>
              <a:t> thúc</a:t>
            </a:r>
          </a:p>
          <a:p>
            <a:pPr indent="539750">
              <a:lnSpc>
                <a:spcPct val="200000"/>
              </a:lnSpc>
            </a:pPr>
            <a:r>
              <a:rPr lang="en-US" sz="2400" dirty="0">
                <a:solidFill>
                  <a:schemeClr val="accent6">
                    <a:lumMod val="50000"/>
                  </a:schemeClr>
                </a:solidFill>
                <a:latin typeface="Arial" panose="020B0604020202020204" pitchFamily="34" charset="0"/>
                <a:cs typeface="Arial" panose="020B0604020202020204" pitchFamily="34" charset="0"/>
              </a:rPr>
              <a:t>Cô cùng trẻ hát bài “Giờ nào việc nấy”</a:t>
            </a:r>
          </a:p>
        </p:txBody>
      </p:sp>
      <p:pic>
        <p:nvPicPr>
          <p:cNvPr id="2" name="gionaoviecn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82945" y="2241606"/>
            <a:ext cx="609600" cy="609600"/>
          </a:xfrm>
          <a:prstGeom prst="rect">
            <a:avLst/>
          </a:prstGeom>
        </p:spPr>
      </p:pic>
      <p:pic>
        <p:nvPicPr>
          <p:cNvPr id="2052" name="Picture 4" descr="RÃ©sultat de recherche d'images pour &quot;music cartoon gif&quo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44847" y="3648071"/>
            <a:ext cx="3682134" cy="226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29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rgbClr val="0070C0"/>
                </a:solidFill>
                <a:latin typeface="Arial" panose="020B0604020202020204" pitchFamily="34" charset="0"/>
                <a:cs typeface="Arial" panose="020B0604020202020204" pitchFamily="34" charset="0"/>
              </a:rPr>
              <a:t>II. CHUẨN BỊ</a:t>
            </a: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8"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42" y="1495962"/>
            <a:ext cx="1881043" cy="1926479"/>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530880" y="4202688"/>
            <a:ext cx="2088861" cy="74814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Nhạc</a:t>
            </a:r>
          </a:p>
        </p:txBody>
      </p:sp>
      <p:sp>
        <p:nvSpPr>
          <p:cNvPr id="11" name="Rounded Rectangle 10"/>
          <p:cNvSpPr/>
          <p:nvPr/>
        </p:nvSpPr>
        <p:spPr>
          <a:xfrm>
            <a:off x="3163244" y="4202688"/>
            <a:ext cx="2752647" cy="748146"/>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Áo quần, túi đựng</a:t>
            </a:r>
          </a:p>
        </p:txBody>
      </p:sp>
      <p:pic>
        <p:nvPicPr>
          <p:cNvPr id="3074" name="Picture 2" descr="Káº¿t quáº£ hÃ¬nh áº£nh cho baby clothes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0098" y="1558252"/>
            <a:ext cx="1658102" cy="165810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6459394" y="4202688"/>
            <a:ext cx="2752647" cy="748146"/>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Rổ đựng áo quần</a:t>
            </a:r>
          </a:p>
        </p:txBody>
      </p:sp>
      <p:pic>
        <p:nvPicPr>
          <p:cNvPr id="3078" name="Picture 6" descr="Káº¿t quáº£ hÃ¬nh áº£nh cho rá» Äá»±ng Ã¡o quáº§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9415" y="1930146"/>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9755545" y="4202688"/>
            <a:ext cx="1826856" cy="748146"/>
          </a:xfrm>
          <a:prstGeom prst="roundRect">
            <a:avLst/>
          </a:prstGeom>
          <a:solidFill>
            <a:srgbClr val="00B050"/>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Kệ áo quần</a:t>
            </a:r>
          </a:p>
        </p:txBody>
      </p:sp>
      <p:pic>
        <p:nvPicPr>
          <p:cNvPr id="17" name="Picture 16" descr="C:\Users\Windows 10 TIMT\Desktop\kệ.jpg"/>
          <p:cNvPicPr/>
          <p:nvPr/>
        </p:nvPicPr>
        <p:blipFill>
          <a:blip r:embed="rId5">
            <a:extLst>
              <a:ext uri="{28A0092B-C50C-407E-A947-70E740481C1C}">
                <a14:useLocalDpi xmlns:a14="http://schemas.microsoft.com/office/drawing/2010/main" val="0"/>
              </a:ext>
            </a:extLst>
          </a:blip>
          <a:srcRect/>
          <a:stretch>
            <a:fillRect/>
          </a:stretch>
        </p:blipFill>
        <p:spPr bwMode="auto">
          <a:xfrm>
            <a:off x="9523674" y="1639523"/>
            <a:ext cx="2145030" cy="2145030"/>
          </a:xfrm>
          <a:prstGeom prst="rect">
            <a:avLst/>
          </a:prstGeom>
          <a:noFill/>
          <a:ln>
            <a:noFill/>
          </a:ln>
        </p:spPr>
      </p:pic>
      <p:pic>
        <p:nvPicPr>
          <p:cNvPr id="14" name="Picture 1" descr="C:\Users\Windows\Desktop\túi.jpg"/>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5931" r="7289" b="19231"/>
          <a:stretch/>
        </p:blipFill>
        <p:spPr bwMode="auto">
          <a:xfrm>
            <a:off x="4172474" y="3061854"/>
            <a:ext cx="1438617" cy="105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325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áº¿t quáº£ hÃ¬nh áº£nh cho clothes cartoon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5456" y="3606508"/>
            <a:ext cx="2660072" cy="3071383"/>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rgbClr val="0070C0"/>
                </a:solidFill>
                <a:latin typeface="Arial" panose="020B0604020202020204" pitchFamily="34" charset="0"/>
                <a:cs typeface="Arial" panose="020B0604020202020204" pitchFamily="34" charset="0"/>
              </a:rPr>
              <a:t>III. TIẾN TRÌNH HOẠT ĐỘNG</a:t>
            </a: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1463862"/>
          </a:xfrm>
          <a:prstGeom prst="rect">
            <a:avLst/>
          </a:prstGeom>
        </p:spPr>
        <p:txBody>
          <a:bodyPr wrap="square">
            <a:spAutoFit/>
          </a:bodyPr>
          <a:lstStyle/>
          <a:p>
            <a:pPr indent="539750">
              <a:lnSpc>
                <a:spcPct val="200000"/>
              </a:lnSpc>
            </a:pPr>
            <a:r>
              <a:rPr lang="en-US" sz="2400" b="1" dirty="0">
                <a:solidFill>
                  <a:srgbClr val="C00000"/>
                </a:solidFill>
                <a:latin typeface="Arial" panose="020B0604020202020204" pitchFamily="34" charset="0"/>
                <a:cs typeface="Arial" panose="020B0604020202020204" pitchFamily="34" charset="0"/>
              </a:rPr>
              <a:t>1. ỔN ĐỊNH TỔ CHỨC</a:t>
            </a:r>
          </a:p>
          <a:p>
            <a:pPr indent="539750">
              <a:lnSpc>
                <a:spcPct val="200000"/>
              </a:lnSpc>
            </a:pPr>
            <a:r>
              <a:rPr lang="en-US" sz="2400" dirty="0">
                <a:solidFill>
                  <a:schemeClr val="accent6">
                    <a:lumMod val="50000"/>
                  </a:schemeClr>
                </a:solidFill>
                <a:cs typeface="Arial" panose="020B0604020202020204" pitchFamily="34" charset="0"/>
              </a:rPr>
              <a:t>Cho </a:t>
            </a:r>
            <a:r>
              <a:rPr lang="en-US" sz="2400" dirty="0" err="1">
                <a:solidFill>
                  <a:schemeClr val="accent6">
                    <a:lumMod val="50000"/>
                  </a:schemeClr>
                </a:solidFill>
                <a:cs typeface="Arial" panose="020B0604020202020204" pitchFamily="34" charset="0"/>
              </a:rPr>
              <a:t>trẻ</a:t>
            </a:r>
            <a:r>
              <a:rPr lang="en-US" sz="2400" dirty="0">
                <a:solidFill>
                  <a:schemeClr val="accent6">
                    <a:lumMod val="50000"/>
                  </a:schemeClr>
                </a:solidFill>
                <a:cs typeface="Arial" panose="020B0604020202020204" pitchFamily="34" charset="0"/>
              </a:rPr>
              <a:t> </a:t>
            </a:r>
            <a:r>
              <a:rPr lang="en-US" sz="2400" dirty="0" err="1">
                <a:solidFill>
                  <a:schemeClr val="accent6">
                    <a:lumMod val="50000"/>
                  </a:schemeClr>
                </a:solidFill>
                <a:cs typeface="Arial" panose="020B0604020202020204" pitchFamily="34" charset="0"/>
              </a:rPr>
              <a:t>xem</a:t>
            </a:r>
            <a:r>
              <a:rPr lang="en-US" sz="2400" dirty="0">
                <a:solidFill>
                  <a:schemeClr val="accent6">
                    <a:lumMod val="50000"/>
                  </a:schemeClr>
                </a:solidFill>
                <a:cs typeface="Arial" panose="020B0604020202020204" pitchFamily="34" charset="0"/>
              </a:rPr>
              <a:t> video clip </a:t>
            </a:r>
            <a:r>
              <a:rPr lang="en-US" sz="2400" dirty="0" err="1">
                <a:solidFill>
                  <a:schemeClr val="accent6">
                    <a:lumMod val="50000"/>
                  </a:schemeClr>
                </a:solidFill>
                <a:cs typeface="Arial" panose="020B0604020202020204" pitchFamily="34" charset="0"/>
              </a:rPr>
              <a:t>trẻ</a:t>
            </a:r>
            <a:r>
              <a:rPr lang="en-US" sz="2400" dirty="0">
                <a:solidFill>
                  <a:schemeClr val="accent6">
                    <a:lumMod val="50000"/>
                  </a:schemeClr>
                </a:solidFill>
                <a:cs typeface="Arial" panose="020B0604020202020204" pitchFamily="34" charset="0"/>
              </a:rPr>
              <a:t> </a:t>
            </a:r>
            <a:r>
              <a:rPr lang="en-US" sz="2400" dirty="0" err="1">
                <a:solidFill>
                  <a:schemeClr val="accent6">
                    <a:lumMod val="50000"/>
                  </a:schemeClr>
                </a:solidFill>
                <a:cs typeface="Arial" panose="020B0604020202020204" pitchFamily="34" charset="0"/>
              </a:rPr>
              <a:t>gấp</a:t>
            </a:r>
            <a:r>
              <a:rPr lang="en-US" sz="2400" dirty="0">
                <a:solidFill>
                  <a:schemeClr val="accent6">
                    <a:lumMod val="50000"/>
                  </a:schemeClr>
                </a:solidFill>
                <a:cs typeface="Arial" panose="020B0604020202020204" pitchFamily="34" charset="0"/>
              </a:rPr>
              <a:t> </a:t>
            </a:r>
            <a:r>
              <a:rPr lang="en-US" sz="2400" dirty="0" err="1">
                <a:solidFill>
                  <a:schemeClr val="accent6">
                    <a:lumMod val="50000"/>
                  </a:schemeClr>
                </a:solidFill>
                <a:cs typeface="Arial" panose="020B0604020202020204" pitchFamily="34" charset="0"/>
              </a:rPr>
              <a:t>quần</a:t>
            </a:r>
            <a:r>
              <a:rPr lang="en-US" sz="2400" dirty="0">
                <a:solidFill>
                  <a:schemeClr val="accent6">
                    <a:lumMod val="50000"/>
                  </a:schemeClr>
                </a:solidFill>
                <a:cs typeface="Arial" panose="020B0604020202020204" pitchFamily="34" charset="0"/>
              </a:rPr>
              <a:t> </a:t>
            </a:r>
            <a:r>
              <a:rPr lang="en-US" sz="2400" dirty="0" err="1">
                <a:solidFill>
                  <a:schemeClr val="accent6">
                    <a:lumMod val="50000"/>
                  </a:schemeClr>
                </a:solidFill>
                <a:cs typeface="Arial" panose="020B0604020202020204" pitchFamily="34" charset="0"/>
              </a:rPr>
              <a:t>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743231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APAOQU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67005"/>
          </a:xfrm>
          <a:prstGeom prst="rect">
            <a:avLst/>
          </a:prstGeom>
        </p:spPr>
      </p:pic>
    </p:spTree>
    <p:extLst>
      <p:ext uri="{BB962C8B-B14F-4D97-AF65-F5344CB8AC3E}">
        <p14:creationId xmlns:p14="http://schemas.microsoft.com/office/powerpoint/2010/main" val="131201360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152400" y="277091"/>
            <a:ext cx="11817927" cy="609600"/>
          </a:xfrm>
          <a:prstGeom prst="homePlat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rgbClr val="0070C0"/>
                </a:solidFill>
                <a:latin typeface="Arial" panose="020B0604020202020204" pitchFamily="34" charset="0"/>
                <a:cs typeface="Arial" panose="020B0604020202020204" pitchFamily="34" charset="0"/>
              </a:rPr>
              <a:t>III. TIẾN TRÌNH HOẠT ĐỘNG</a:t>
            </a:r>
          </a:p>
        </p:txBody>
      </p:sp>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1455014"/>
          </a:xfrm>
          <a:prstGeom prst="rect">
            <a:avLst/>
          </a:prstGeom>
        </p:spPr>
        <p:txBody>
          <a:bodyPr wrap="square">
            <a:spAutoFit/>
          </a:bodyPr>
          <a:lstStyle/>
          <a:p>
            <a:pPr indent="539750">
              <a:lnSpc>
                <a:spcPct val="200000"/>
              </a:lnSpc>
            </a:pPr>
            <a:r>
              <a:rPr lang="en-US" sz="2400" b="1" dirty="0">
                <a:solidFill>
                  <a:srgbClr val="C00000"/>
                </a:solidFill>
                <a:latin typeface="Arial" panose="020B0604020202020204" pitchFamily="34" charset="0"/>
                <a:cs typeface="Arial" panose="020B0604020202020204" pitchFamily="34" charset="0"/>
              </a:rPr>
              <a:t>2. </a:t>
            </a:r>
            <a:r>
              <a:rPr lang="en-US" sz="2400" b="1" dirty="0" err="1">
                <a:solidFill>
                  <a:srgbClr val="C00000"/>
                </a:solidFill>
                <a:latin typeface="Arial" panose="020B0604020202020204" pitchFamily="34" charset="0"/>
                <a:cs typeface="Arial" panose="020B0604020202020204" pitchFamily="34" charset="0"/>
              </a:rPr>
              <a:t>Phương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pháp</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hình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thức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tổ</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chức</a:t>
            </a:r>
            <a:endParaRPr lang="en-US" sz="2400" b="1" dirty="0">
              <a:solidFill>
                <a:srgbClr val="C00000"/>
              </a:solidFill>
              <a:latin typeface="Arial" panose="020B0604020202020204" pitchFamily="34" charset="0"/>
              <a:cs typeface="Arial" panose="020B0604020202020204" pitchFamily="34" charset="0"/>
            </a:endParaRPr>
          </a:p>
          <a:p>
            <a:pPr indent="539750">
              <a:lnSpc>
                <a:spcPct val="200000"/>
              </a:lnSpc>
            </a:pPr>
            <a:r>
              <a:rPr lang="en-US" sz="2400" dirty="0">
                <a:solidFill>
                  <a:schemeClr val="accent6">
                    <a:lumMod val="50000"/>
                  </a:schemeClr>
                </a:solidFill>
                <a:latin typeface="Arial" panose="020B0604020202020204" pitchFamily="34" charset="0"/>
                <a:cs typeface="Arial" panose="020B0604020202020204" pitchFamily="34" charset="0"/>
              </a:rPr>
              <a:t>*</a:t>
            </a:r>
            <a:r>
              <a:rPr lang="en-US" sz="2400" dirty="0" err="1">
                <a:solidFill>
                  <a:schemeClr val="accent6">
                    <a:lumMod val="50000"/>
                  </a:schemeClr>
                </a:solidFill>
                <a:latin typeface="Arial" panose="020B0604020202020204" pitchFamily="34" charset="0"/>
                <a:cs typeface="Arial" panose="020B0604020202020204" pitchFamily="34" charset="0"/>
              </a:rPr>
              <a:t>Trò</a:t>
            </a:r>
            <a:r>
              <a:rPr lang="en-US" sz="2400" dirty="0">
                <a:solidFill>
                  <a:schemeClr val="accent6">
                    <a:lumMod val="50000"/>
                  </a:schemeClr>
                </a:solidFill>
                <a:latin typeface="Arial" panose="020B0604020202020204" pitchFamily="34" charset="0"/>
                <a:cs typeface="Arial" panose="020B0604020202020204" pitchFamily="34" charset="0"/>
              </a:rPr>
              <a:t> chuyện về việc gấp </a:t>
            </a:r>
            <a:r>
              <a:rPr lang="en-US" sz="2400" dirty="0" err="1">
                <a:solidFill>
                  <a:schemeClr val="accent6">
                    <a:lumMod val="50000"/>
                  </a:schemeClr>
                </a:solidFill>
                <a:latin typeface="Arial" panose="020B0604020202020204" pitchFamily="34" charset="0"/>
                <a:cs typeface="Arial" panose="020B0604020202020204" pitchFamily="34" charset="0"/>
              </a:rPr>
              <a:t>quần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áo</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pic>
        <p:nvPicPr>
          <p:cNvPr id="6146" name="Picture 2" descr="HÃ¬nh áº£nh cÃ³ liÃªn qua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695"/>
          <a:stretch/>
        </p:blipFill>
        <p:spPr bwMode="auto">
          <a:xfrm>
            <a:off x="8243455" y="3895072"/>
            <a:ext cx="3283526" cy="229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08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p:cNvSpPr/>
          <p:nvPr/>
        </p:nvSpPr>
        <p:spPr>
          <a:xfrm>
            <a:off x="429490" y="1281546"/>
            <a:ext cx="11097491" cy="725199"/>
          </a:xfrm>
          <a:prstGeom prst="rect">
            <a:avLst/>
          </a:prstGeom>
        </p:spPr>
        <p:txBody>
          <a:bodyPr wrap="square">
            <a:spAutoFit/>
          </a:bodyPr>
          <a:lstStyle/>
          <a:p>
            <a:pPr indent="539750">
              <a:lnSpc>
                <a:spcPct val="200000"/>
              </a:lnSpc>
            </a:pPr>
            <a:r>
              <a:rPr lang="en-US" sz="2400" dirty="0">
                <a:solidFill>
                  <a:schemeClr val="accent6">
                    <a:lumMod val="50000"/>
                  </a:schemeClr>
                </a:solidFill>
                <a:latin typeface="Arial" panose="020B0604020202020204" pitchFamily="34" charset="0"/>
                <a:cs typeface="Arial" panose="020B0604020202020204" pitchFamily="34" charset="0"/>
              </a:rPr>
              <a:t>Trong đoạn phim vừa rồi, hai bạn đang làm gì nào ?</a:t>
            </a:r>
          </a:p>
        </p:txBody>
      </p:sp>
      <p:sp>
        <p:nvSpPr>
          <p:cNvPr id="7" name="Rectangle 6"/>
          <p:cNvSpPr/>
          <p:nvPr/>
        </p:nvSpPr>
        <p:spPr>
          <a:xfrm>
            <a:off x="1353392" y="2812648"/>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1353392" y="4614475"/>
            <a:ext cx="666205" cy="587829"/>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4204640" y="2783341"/>
            <a:ext cx="3544385"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Gấp áo quần</a:t>
            </a:r>
          </a:p>
        </p:txBody>
      </p:sp>
      <p:sp>
        <p:nvSpPr>
          <p:cNvPr id="11" name="Rectangle 10"/>
          <p:cNvSpPr/>
          <p:nvPr/>
        </p:nvSpPr>
        <p:spPr>
          <a:xfrm>
            <a:off x="4204642" y="4645848"/>
            <a:ext cx="2948636"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Mặc áo</a:t>
            </a:r>
          </a:p>
        </p:txBody>
      </p:sp>
      <p:pic>
        <p:nvPicPr>
          <p:cNvPr id="12"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4447" y="2713287"/>
            <a:ext cx="683527" cy="634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4969" y="4720878"/>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áº¿t quáº£ hÃ¬nh áº£nh cho bÃ© tá»± máº·c Ã¡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4702" y="4305559"/>
            <a:ext cx="1437698" cy="1205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Picture 4" descr="Káº¿t quáº£ hÃ¬nh áº£nh cho bÃ© gáº¥p Ã¡o quáº§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6000" y="2567912"/>
            <a:ext cx="1436400" cy="1077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6" name="Picture 6" descr="Káº¿t quáº£ hÃ¬nh áº£nh cho cartoon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36630"/>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4" presetID="9" presetClass="exit" presetSubtype="0" fill="hold" nodeType="withEffect">
                                  <p:stCondLst>
                                    <p:cond delay="0"/>
                                  </p:stCondLst>
                                  <p:childTnLst>
                                    <p:animEffect transition="out" filter="dissolv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fade">
                                      <p:cBhvr>
                                        <p:cTn id="19" dur="500"/>
                                        <p:tgtEl>
                                          <p:spTgt spid="5126"/>
                                        </p:tgtEl>
                                      </p:cBhvr>
                                    </p:animEffect>
                                  </p:childTnLst>
                                </p:cTn>
                              </p:par>
                              <p:par>
                                <p:cTn id="20" presetID="9" presetClass="exit" presetSubtype="0" fill="hold" nodeType="withEffect">
                                  <p:stCondLst>
                                    <p:cond delay="0"/>
                                  </p:stCondLst>
                                  <p:childTnLst>
                                    <p:animEffect transition="out" filter="dissolve">
                                      <p:cBhvr>
                                        <p:cTn id="21" dur="500"/>
                                        <p:tgtEl>
                                          <p:spTgt spid="5122"/>
                                        </p:tgtEl>
                                      </p:cBhvr>
                                    </p:animEffect>
                                    <p:set>
                                      <p:cBhvr>
                                        <p:cTn id="22" dur="1" fill="hold">
                                          <p:stCondLst>
                                            <p:cond delay="499"/>
                                          </p:stCondLst>
                                        </p:cTn>
                                        <p:tgtEl>
                                          <p:spTgt spid="5122"/>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577850"/>
          </a:xfrm>
          <a:prstGeom prst="rect">
            <a:avLst/>
          </a:prstGeom>
        </p:spPr>
        <p:txBody>
          <a:bodyPr wrap="square">
            <a:spAutoFit/>
          </a:bodyPr>
          <a:lstStyle/>
          <a:p>
            <a:pPr indent="360363" algn="just">
              <a:lnSpc>
                <a:spcPct val="150000"/>
              </a:lnSpc>
            </a:pPr>
            <a:r>
              <a:rPr lang="en-US" sz="2400" dirty="0">
                <a:solidFill>
                  <a:srgbClr val="002060"/>
                </a:solidFill>
                <a:latin typeface="Arial" panose="020B0604020202020204" pitchFamily="34" charset="0"/>
                <a:cs typeface="Arial" panose="020B0604020202020204" pitchFamily="34" charset="0"/>
              </a:rPr>
              <a:t>Vì sao hai bạn lại gấp quần áo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5411444"/>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1228700" y="2176854"/>
            <a:ext cx="666205" cy="587829"/>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294810" y="5443924"/>
            <a:ext cx="3308863"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Để quần áo gọn gàng</a:t>
            </a:r>
          </a:p>
        </p:txBody>
      </p:sp>
      <p:sp>
        <p:nvSpPr>
          <p:cNvPr id="26" name="Rectangle 25"/>
          <p:cNvSpPr/>
          <p:nvPr/>
        </p:nvSpPr>
        <p:spPr>
          <a:xfrm>
            <a:off x="5294811" y="2270014"/>
            <a:ext cx="2879372"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Để quần áo thẳng</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5312083"/>
            <a:ext cx="683527" cy="634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2283257"/>
            <a:ext cx="383049" cy="43777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3832360"/>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5294810" y="3832359"/>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Để quần áo sạch sẽ</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3938763"/>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7">
            <a:clrChange>
              <a:clrFrom>
                <a:srgbClr val="F6F6F6"/>
              </a:clrFrom>
              <a:clrTo>
                <a:srgbClr val="F6F6F6">
                  <a:alpha val="0"/>
                </a:srgbClr>
              </a:clrTo>
            </a:clrChange>
          </a:blip>
          <a:srcRect t="12653" b="12653"/>
          <a:stretch/>
        </p:blipFill>
        <p:spPr>
          <a:xfrm>
            <a:off x="2979848" y="5115658"/>
            <a:ext cx="1356979" cy="1149109"/>
          </a:xfrm>
          <a:prstGeom prst="rect">
            <a:avLst/>
          </a:prstGeom>
        </p:spPr>
      </p:pic>
      <p:grpSp>
        <p:nvGrpSpPr>
          <p:cNvPr id="37" name="Group 36"/>
          <p:cNvGrpSpPr/>
          <p:nvPr/>
        </p:nvGrpSpPr>
        <p:grpSpPr>
          <a:xfrm>
            <a:off x="2788917" y="1809414"/>
            <a:ext cx="1852355" cy="1385455"/>
            <a:chOff x="2788917" y="1809414"/>
            <a:chExt cx="1852355" cy="1385455"/>
          </a:xfrm>
        </p:grpSpPr>
        <p:pic>
          <p:nvPicPr>
            <p:cNvPr id="7172" name="Picture 4" descr="Káº¿t quáº£ hÃ¬nh áº£nh cho clothes cartoon png"/>
            <p:cNvPicPr>
              <a:picLocks noChangeAspect="1" noChangeArrowheads="1"/>
            </p:cNvPicPr>
            <p:nvPr/>
          </p:nvPicPr>
          <p:blipFill rotWithShape="1">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l="68961" t="69886" r="20219" b="5250"/>
            <a:stretch/>
          </p:blipFill>
          <p:spPr bwMode="auto">
            <a:xfrm>
              <a:off x="2788917" y="1809414"/>
              <a:ext cx="845128" cy="13854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áº¿t quáº£ hÃ¬nh áº£nh cho clothes cartoon png"/>
            <p:cNvPicPr>
              <a:picLocks noChangeAspect="1" noChangeArrowheads="1"/>
            </p:cNvPicPr>
            <p:nvPr/>
          </p:nvPicPr>
          <p:blipFill rotWithShape="1">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l="17520" t="5488" r="65806" b="69896"/>
            <a:stretch/>
          </p:blipFill>
          <p:spPr bwMode="auto">
            <a:xfrm>
              <a:off x="3605737" y="2054888"/>
              <a:ext cx="1035535" cy="10906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p:cNvGrpSpPr/>
          <p:nvPr/>
        </p:nvGrpSpPr>
        <p:grpSpPr>
          <a:xfrm>
            <a:off x="2729350" y="3440343"/>
            <a:ext cx="1795936" cy="1237607"/>
            <a:chOff x="2729350" y="3440343"/>
            <a:chExt cx="1795936" cy="1237607"/>
          </a:xfrm>
        </p:grpSpPr>
        <p:pic>
          <p:nvPicPr>
            <p:cNvPr id="7176" name="Picture 8" descr="Káº¿t quáº£ hÃ¬nh áº£nh cho clothes cartoon 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 r="63589" b="381"/>
            <a:stretch/>
          </p:blipFill>
          <p:spPr bwMode="auto">
            <a:xfrm>
              <a:off x="2729350" y="3440343"/>
              <a:ext cx="904695" cy="123760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Ã¬nh áº£nh cÃ³ liÃªn quan"/>
            <p:cNvPicPr>
              <a:picLocks noChangeAspect="1" noChangeArrowheads="1"/>
            </p:cNvPicPr>
            <p:nvPr/>
          </p:nvPicPr>
          <p:blipFill rotWithShape="1">
            <a:blip r:embed="rId10">
              <a:extLst>
                <a:ext uri="{28A0092B-C50C-407E-A947-70E740481C1C}">
                  <a14:useLocalDpi xmlns:a14="http://schemas.microsoft.com/office/drawing/2010/main" val="0"/>
                </a:ext>
              </a:extLst>
            </a:blip>
            <a:srcRect l="71217" t="71141" r="5025" b="4875"/>
            <a:stretch/>
          </p:blipFill>
          <p:spPr bwMode="auto">
            <a:xfrm>
              <a:off x="3721721" y="3841450"/>
              <a:ext cx="803565" cy="7625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0451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9" presetClass="exit" presetSubtype="0" fill="hold" nodeType="withEffect">
                                  <p:stCondLst>
                                    <p:cond delay="0"/>
                                  </p:stCondLst>
                                  <p:childTnLst>
                                    <p:animEffect transition="out" filter="dissolv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37"/>
                                        </p:tgtEl>
                                      </p:cBhvr>
                                    </p:animEffect>
                                    <p:set>
                                      <p:cBhvr>
                                        <p:cTn id="31" dur="1" fill="hold">
                                          <p:stCondLst>
                                            <p:cond delay="499"/>
                                          </p:stCondLst>
                                        </p:cTn>
                                        <p:tgtEl>
                                          <p:spTgt spid="37"/>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9" presetClass="exit" presetSubtype="0" fill="hold" nodeType="withEffect">
                                  <p:stCondLst>
                                    <p:cond delay="0"/>
                                  </p:stCondLst>
                                  <p:childTnLst>
                                    <p:animEffect transition="out" filter="dissolve">
                                      <p:cBhvr>
                                        <p:cTn id="36" dur="500"/>
                                        <p:tgtEl>
                                          <p:spTgt spid="38"/>
                                        </p:tgtEl>
                                      </p:cBhvr>
                                    </p:animEffect>
                                    <p:set>
                                      <p:cBhvr>
                                        <p:cTn id="37" dur="1" fill="hold">
                                          <p:stCondLst>
                                            <p:cond delay="499"/>
                                          </p:stCondLst>
                                        </p:cTn>
                                        <p:tgtEl>
                                          <p:spTgt spid="38"/>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29"/>
                                        </p:tgtEl>
                                      </p:cBhvr>
                                    </p:animEffect>
                                    <p:set>
                                      <p:cBhvr>
                                        <p:cTn id="40" dur="1" fill="hold">
                                          <p:stCondLst>
                                            <p:cond delay="499"/>
                                          </p:stCondLst>
                                        </p:cTn>
                                        <p:tgtEl>
                                          <p:spTgt spid="29"/>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6"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97782"/>
            <a:ext cx="12192000" cy="360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748145" y="1034917"/>
            <a:ext cx="10626437" cy="646331"/>
          </a:xfrm>
          <a:prstGeom prst="rect">
            <a:avLst/>
          </a:prstGeom>
        </p:spPr>
        <p:txBody>
          <a:bodyPr wrap="square">
            <a:spAutoFit/>
          </a:bodyPr>
          <a:lstStyle/>
          <a:p>
            <a:pPr indent="360363" algn="just">
              <a:lnSpc>
                <a:spcPct val="150000"/>
              </a:lnSpc>
            </a:pPr>
            <a:r>
              <a:rPr lang="en-US" sz="2400" dirty="0">
                <a:solidFill>
                  <a:srgbClr val="002060"/>
                </a:solidFill>
                <a:latin typeface="Arial" panose="020B0604020202020204" pitchFamily="34" charset="0"/>
                <a:cs typeface="Arial" panose="020B0604020202020204" pitchFamily="34" charset="0"/>
              </a:rPr>
              <a:t>Bạn Chi gấp quần áo như thế nào ?</a:t>
            </a:r>
            <a:endParaRPr lang="vi-VN" sz="2400" dirty="0">
              <a:solidFill>
                <a:srgbClr val="002060"/>
              </a:solidFill>
              <a:latin typeface="Arial" panose="020B0604020202020204" pitchFamily="34" charset="0"/>
              <a:cs typeface="Arial" panose="020B0604020202020204" pitchFamily="34" charset="0"/>
            </a:endParaRPr>
          </a:p>
        </p:txBody>
      </p:sp>
      <p:sp>
        <p:nvSpPr>
          <p:cNvPr id="23" name="Rectangle 22"/>
          <p:cNvSpPr/>
          <p:nvPr/>
        </p:nvSpPr>
        <p:spPr>
          <a:xfrm>
            <a:off x="1228700" y="3866555"/>
            <a:ext cx="666205" cy="587829"/>
          </a:xfrm>
          <a:prstGeom prst="rect">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1228700" y="2176854"/>
            <a:ext cx="666205" cy="587829"/>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294810" y="3899035"/>
            <a:ext cx="3308863"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Quần áo gọn gàng</a:t>
            </a:r>
          </a:p>
        </p:txBody>
      </p:sp>
      <p:sp>
        <p:nvSpPr>
          <p:cNvPr id="26" name="Rectangle 25"/>
          <p:cNvSpPr/>
          <p:nvPr/>
        </p:nvSpPr>
        <p:spPr>
          <a:xfrm>
            <a:off x="5294811" y="2270014"/>
            <a:ext cx="2879372"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Quần áo thẳng</a:t>
            </a:r>
          </a:p>
        </p:txBody>
      </p:sp>
      <p:pic>
        <p:nvPicPr>
          <p:cNvPr id="27" name="Picture 2" descr="Kết quả hình ảnh cho dấu 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755" y="3767194"/>
            <a:ext cx="683527" cy="634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2283257"/>
            <a:ext cx="383049" cy="43777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28700" y="5392667"/>
            <a:ext cx="666205" cy="587829"/>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5294810" y="5392666"/>
            <a:ext cx="3721494" cy="587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accent6">
                    <a:lumMod val="50000"/>
                  </a:schemeClr>
                </a:solidFill>
                <a:latin typeface="Arial" panose="020B0604020202020204" pitchFamily="34" charset="0"/>
                <a:cs typeface="Arial" panose="020B0604020202020204" pitchFamily="34" charset="0"/>
              </a:rPr>
              <a:t>Quần áo lộn xộn</a:t>
            </a:r>
          </a:p>
        </p:txBody>
      </p:sp>
      <p:pic>
        <p:nvPicPr>
          <p:cNvPr id="31" name="Picture 4" descr="Kết quả hình ảnh cho dấu 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0277" y="5499070"/>
            <a:ext cx="383049" cy="4377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Káº¿t quáº£ hÃ¬nh áº£nh cho cartoon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62661" y="3917106"/>
            <a:ext cx="2364320" cy="236432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2788917" y="1809414"/>
            <a:ext cx="1852355" cy="1385455"/>
            <a:chOff x="2788917" y="1809414"/>
            <a:chExt cx="1852355" cy="1385455"/>
          </a:xfrm>
        </p:grpSpPr>
        <p:pic>
          <p:nvPicPr>
            <p:cNvPr id="7172" name="Picture 4" descr="Káº¿t quáº£ hÃ¬nh áº£nh cho clothes cartoon png"/>
            <p:cNvPicPr>
              <a:picLocks noChangeAspect="1" noChangeArrowheads="1"/>
            </p:cNvPicPr>
            <p:nvPr/>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l="68961" t="69886" r="20219" b="5250"/>
            <a:stretch/>
          </p:blipFill>
          <p:spPr bwMode="auto">
            <a:xfrm>
              <a:off x="2788917" y="1809414"/>
              <a:ext cx="845128" cy="13854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áº¿t quáº£ hÃ¬nh áº£nh cho clothes cartoon png"/>
            <p:cNvPicPr>
              <a:picLocks noChangeAspect="1" noChangeArrowheads="1"/>
            </p:cNvPicPr>
            <p:nvPr/>
          </p:nvPicPr>
          <p:blipFill rotWithShape="1">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l="17520" t="5488" r="65806" b="69896"/>
            <a:stretch/>
          </p:blipFill>
          <p:spPr bwMode="auto">
            <a:xfrm>
              <a:off x="3605737" y="2054888"/>
              <a:ext cx="1035535" cy="1090617"/>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Káº¿t quáº£ hÃ¬nh áº£nh cho messy clothes cartoon png"/>
          <p:cNvPicPr>
            <a:picLocks noChangeAspect="1" noChangeArrowheads="1"/>
          </p:cNvPicPr>
          <p:nvPr/>
        </p:nvPicPr>
        <p:blipFill rotWithShape="1">
          <a:blip r:embed="rId8">
            <a:extLst>
              <a:ext uri="{28A0092B-C50C-407E-A947-70E740481C1C}">
                <a14:useLocalDpi xmlns:a14="http://schemas.microsoft.com/office/drawing/2010/main" val="0"/>
              </a:ext>
            </a:extLst>
          </a:blip>
          <a:srcRect b="7868"/>
          <a:stretch/>
        </p:blipFill>
        <p:spPr bwMode="auto">
          <a:xfrm>
            <a:off x="2677109" y="5023343"/>
            <a:ext cx="1964163" cy="12238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áº¿t quáº£ hÃ¬nh áº£nh cho Girl cartoon png"/>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162661" y="1164552"/>
            <a:ext cx="2064786" cy="206796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Káº¿t quáº£ hÃ¬nh áº£nh cho clothes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01942" y="3568076"/>
            <a:ext cx="1600785" cy="118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90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2" name="coin.wav"/>
                                        </p:tgtEl>
                                      </p:cMediaNode>
                                    </p:audio>
                                  </p:sub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9" presetClass="exit" presetSubtype="0" fill="hold" nodeType="withEffect">
                                  <p:stCondLst>
                                    <p:cond delay="0"/>
                                  </p:stCondLst>
                                  <p:childTnLst>
                                    <p:animEffect transition="out" filter="dissolv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8194"/>
                                        </p:tgtEl>
                                      </p:cBhvr>
                                    </p:animEffect>
                                    <p:set>
                                      <p:cBhvr>
                                        <p:cTn id="31" dur="1" fill="hold">
                                          <p:stCondLst>
                                            <p:cond delay="499"/>
                                          </p:stCondLst>
                                        </p:cTn>
                                        <p:tgtEl>
                                          <p:spTgt spid="8194"/>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9" presetClass="exit" presetSubtype="0" fill="hold" grpId="0" nodeType="withEffect">
                                  <p:stCondLst>
                                    <p:cond delay="0"/>
                                  </p:stCondLst>
                                  <p:childTnLst>
                                    <p:animEffect transition="out" filter="dissolve">
                                      <p:cBhvr>
                                        <p:cTn id="39" dur="500"/>
                                        <p:tgtEl>
                                          <p:spTgt spid="29"/>
                                        </p:tgtEl>
                                      </p:cBhvr>
                                    </p:animEffect>
                                    <p:set>
                                      <p:cBhvr>
                                        <p:cTn id="40" dur="1" fill="hold">
                                          <p:stCondLst>
                                            <p:cond delay="499"/>
                                          </p:stCondLst>
                                        </p:cTn>
                                        <p:tgtEl>
                                          <p:spTgt spid="29"/>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6"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693</Words>
  <Application>Microsoft Office PowerPoint</Application>
  <PresentationFormat>Widescreen</PresentationFormat>
  <Paragraphs>74</Paragraphs>
  <Slides>26</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MAYTINH</dc:creator>
  <cp:lastModifiedBy>Admin</cp:lastModifiedBy>
  <cp:revision>124</cp:revision>
  <dcterms:created xsi:type="dcterms:W3CDTF">2019-09-24T13:19:10Z</dcterms:created>
  <dcterms:modified xsi:type="dcterms:W3CDTF">2023-11-06T04:32:57Z</dcterms:modified>
</cp:coreProperties>
</file>