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4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02DE2-DBF4-4EE5-AAE9-0FAB9E961C75}" type="datetimeFigureOut">
              <a:rPr lang="vi-VN" smtClean="0"/>
              <a:pPr/>
              <a:t>11/10/2023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A85A4-3F86-47CF-A851-1176F255AAD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10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A85A4-3F86-47CF-A851-1176F255AADD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0156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A85A4-3F86-47CF-A851-1176F255AADD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001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1ECC-051F-4E6C-81C6-5EAA284AC563}" type="datetimeFigureOut">
              <a:rPr lang="vi-VN" smtClean="0"/>
              <a:pPr/>
              <a:t>11/10/2023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A48-E299-47A7-B356-4C4D494CEE7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160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1ECC-051F-4E6C-81C6-5EAA284AC563}" type="datetimeFigureOut">
              <a:rPr lang="vi-VN" smtClean="0"/>
              <a:pPr/>
              <a:t>11/10/2023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A48-E299-47A7-B356-4C4D494CEE7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6412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1ECC-051F-4E6C-81C6-5EAA284AC563}" type="datetimeFigureOut">
              <a:rPr lang="vi-VN" smtClean="0"/>
              <a:pPr/>
              <a:t>11/10/2023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A48-E299-47A7-B356-4C4D494CEE7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182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1ECC-051F-4E6C-81C6-5EAA284AC563}" type="datetimeFigureOut">
              <a:rPr lang="vi-VN" smtClean="0"/>
              <a:pPr/>
              <a:t>11/10/2023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A48-E299-47A7-B356-4C4D494CEE7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036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1ECC-051F-4E6C-81C6-5EAA284AC563}" type="datetimeFigureOut">
              <a:rPr lang="vi-VN" smtClean="0"/>
              <a:pPr/>
              <a:t>11/10/2023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A48-E299-47A7-B356-4C4D494CEE7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52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1ECC-051F-4E6C-81C6-5EAA284AC563}" type="datetimeFigureOut">
              <a:rPr lang="vi-VN" smtClean="0"/>
              <a:pPr/>
              <a:t>11/10/2023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A48-E299-47A7-B356-4C4D494CEE7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1806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1ECC-051F-4E6C-81C6-5EAA284AC563}" type="datetimeFigureOut">
              <a:rPr lang="vi-VN" smtClean="0"/>
              <a:pPr/>
              <a:t>11/10/2023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A48-E299-47A7-B356-4C4D494CEE7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27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1ECC-051F-4E6C-81C6-5EAA284AC563}" type="datetimeFigureOut">
              <a:rPr lang="vi-VN" smtClean="0"/>
              <a:pPr/>
              <a:t>11/10/2023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A48-E299-47A7-B356-4C4D494CEE7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676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1ECC-051F-4E6C-81C6-5EAA284AC563}" type="datetimeFigureOut">
              <a:rPr lang="vi-VN" smtClean="0"/>
              <a:pPr/>
              <a:t>11/10/2023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A48-E299-47A7-B356-4C4D494CEE7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846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1ECC-051F-4E6C-81C6-5EAA284AC563}" type="datetimeFigureOut">
              <a:rPr lang="vi-VN" smtClean="0"/>
              <a:pPr/>
              <a:t>11/10/2023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A48-E299-47A7-B356-4C4D494CEE7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32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1ECC-051F-4E6C-81C6-5EAA284AC563}" type="datetimeFigureOut">
              <a:rPr lang="vi-VN" smtClean="0"/>
              <a:pPr/>
              <a:t>11/10/2023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A48-E299-47A7-B356-4C4D494CEE7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189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C1ECC-051F-4E6C-81C6-5EAA284AC563}" type="datetimeFigureOut">
              <a:rPr lang="vi-VN" smtClean="0"/>
              <a:pPr/>
              <a:t>11/10/2023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45A48-E299-47A7-B356-4C4D494CEE7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91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Picture 45" descr="C:\Users\Administrator\Downloads\tải xuống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2748500"/>
            <a:ext cx="7654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+mj-lt"/>
              </a:rPr>
              <a:t>Đề tài: So sánh phân biệt hình </a:t>
            </a:r>
            <a:r>
              <a:rPr lang="vi-VN" sz="2800" dirty="0" smtClean="0">
                <a:solidFill>
                  <a:srgbClr val="002060"/>
                </a:solidFill>
                <a:latin typeface="+mj-lt"/>
              </a:rPr>
              <a:t>tròn,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119" y="2190370"/>
            <a:ext cx="8255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LĨNH VỰC PHÁT TRIỂN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NHẬ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 THỨC</a:t>
            </a:r>
            <a:endParaRPr lang="vi-VN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449" y="3373385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7030A0"/>
                </a:solidFill>
                <a:latin typeface="+mj-lt"/>
              </a:rPr>
              <a:t>Độ tuổi: 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vi-VN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</a:p>
          <a:p>
            <a:pPr algn="ctr"/>
            <a:r>
              <a:rPr lang="vi-VN" sz="2800" dirty="0">
                <a:solidFill>
                  <a:srgbClr val="7030A0"/>
                </a:solidFill>
                <a:latin typeface="+mj-lt"/>
              </a:rPr>
              <a:t>Giáo </a:t>
            </a:r>
            <a:r>
              <a:rPr lang="vi-VN" sz="2800" dirty="0" smtClean="0">
                <a:solidFill>
                  <a:srgbClr val="7030A0"/>
                </a:solidFill>
                <a:latin typeface="+mj-lt"/>
              </a:rPr>
              <a:t>viên: </a:t>
            </a:r>
            <a:r>
              <a:rPr lang="vi-VN" sz="2800" dirty="0">
                <a:solidFill>
                  <a:srgbClr val="7030A0"/>
                </a:solidFill>
                <a:latin typeface="+mj-lt"/>
              </a:rPr>
              <a:t>Đinh Thị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Thoan</a:t>
            </a:r>
            <a:endParaRPr lang="vi-VN" sz="28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10" name="Picture 9" descr="C:\Users\admin\Desktop\7fcb66ab9fbb6ce535a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21907"/>
            <a:ext cx="893499" cy="89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1536831" y="323576"/>
            <a:ext cx="12192000" cy="104643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 defTabSz="914354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 defTabSz="914354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HỒNG TIẾN</a:t>
            </a:r>
          </a:p>
          <a:p>
            <a:pPr algn="ctr" defTabSz="914354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05200" y="899036"/>
            <a:ext cx="21336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44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avatar_other_004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85" y="4264161"/>
            <a:ext cx="15478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755576" y="260648"/>
            <a:ext cx="7704856" cy="2304256"/>
          </a:xfrm>
          <a:prstGeom prst="wedgeRoundRectCallout">
            <a:avLst>
              <a:gd name="adj1" fmla="val -285"/>
              <a:gd name="adj2" fmla="val 8441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-  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Trước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khi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con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vận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động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    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hát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“</a:t>
            </a:r>
            <a:r>
              <a:rPr lang="en-US" sz="2400" b="1" dirty="0" err="1">
                <a:solidFill>
                  <a:srgbClr val="C00000"/>
                </a:solidFill>
                <a:latin typeface="Avant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Avant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vant"/>
              </a:rPr>
              <a:t>hình</a:t>
            </a:r>
            <a:r>
              <a:rPr lang="en-US" sz="2400" b="1" dirty="0" smtClean="0">
                <a:solidFill>
                  <a:srgbClr val="C00000"/>
                </a:solidFill>
                <a:latin typeface="Avant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vant"/>
              </a:rPr>
              <a:t>học</a:t>
            </a:r>
            <a:r>
              <a:rPr lang="en-US" sz="2400" b="1" dirty="0" smtClean="0">
                <a:solidFill>
                  <a:srgbClr val="C00000"/>
                </a:solidFill>
                <a:latin typeface="Avant"/>
              </a:rPr>
              <a:t>”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cùng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cô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.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-   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trẻ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nói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về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điều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?</a:t>
            </a:r>
            <a:endParaRPr lang="en-US" sz="2400" b="1" dirty="0">
              <a:solidFill>
                <a:srgbClr val="002060"/>
              </a:solidFill>
              <a:latin typeface="Avant"/>
            </a:endParaRPr>
          </a:p>
          <a:p>
            <a:endParaRPr lang="vi-VN" sz="2400" b="1" dirty="0">
              <a:solidFill>
                <a:srgbClr val="002060"/>
              </a:solidFill>
              <a:latin typeface="Avant"/>
            </a:endParaRPr>
          </a:p>
        </p:txBody>
      </p:sp>
      <p:pic>
        <p:nvPicPr>
          <p:cNvPr id="7" name="Cac-Hinh-Co-Ban-Be-Kim-H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732653" y="31412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6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istrator\Downloads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1217456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Quan sát đàm thoại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9" y="2493967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FF"/>
                </a:solidFill>
                <a:latin typeface="Avant"/>
              </a:rPr>
              <a:t>Phân</a:t>
            </a:r>
            <a:r>
              <a:rPr lang="en-US" sz="3200" b="1" dirty="0" smtClean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vant"/>
              </a:rPr>
              <a:t>biệt</a:t>
            </a:r>
            <a:r>
              <a:rPr lang="en-US" sz="3200" b="1" dirty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vant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vant"/>
              </a:rPr>
              <a:t>tròn</a:t>
            </a:r>
            <a:r>
              <a:rPr lang="en-US" sz="3200" b="1" dirty="0">
                <a:solidFill>
                  <a:srgbClr val="0000FF"/>
                </a:solidFill>
                <a:latin typeface="Avant"/>
              </a:rPr>
              <a:t> ,</a:t>
            </a:r>
            <a:r>
              <a:rPr lang="en-US" sz="3200" b="1" dirty="0" err="1">
                <a:solidFill>
                  <a:srgbClr val="0000FF"/>
                </a:solidFill>
                <a:latin typeface="Avant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vant"/>
              </a:rPr>
              <a:t>vuông</a:t>
            </a:r>
            <a:endParaRPr lang="en-US" sz="3200" b="1" dirty="0">
              <a:solidFill>
                <a:srgbClr val="0000FF"/>
              </a:solidFill>
              <a:latin typeface="Avant"/>
            </a:endParaRPr>
          </a:p>
        </p:txBody>
      </p:sp>
    </p:spTree>
    <p:extLst>
      <p:ext uri="{BB962C8B-B14F-4D97-AF65-F5344CB8AC3E}">
        <p14:creationId xmlns:p14="http://schemas.microsoft.com/office/powerpoint/2010/main" val="357877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26"/>
          <p:cNvSpPr>
            <a:spLocks noChangeArrowheads="1"/>
          </p:cNvSpPr>
          <p:nvPr/>
        </p:nvSpPr>
        <p:spPr bwMode="auto">
          <a:xfrm>
            <a:off x="4378198" y="1287036"/>
            <a:ext cx="3600400" cy="309634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1259632" y="47667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vant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Đây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 ?</a:t>
            </a:r>
          </a:p>
          <a:p>
            <a:r>
              <a:rPr lang="en-US" sz="2400" b="1" dirty="0">
                <a:solidFill>
                  <a:srgbClr val="002060"/>
                </a:solidFill>
                <a:latin typeface="Avant"/>
              </a:rPr>
              <a:t>- 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Đặc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điểm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tròn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?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971600" y="4383380"/>
            <a:ext cx="3168352" cy="1709915"/>
          </a:xfrm>
          <a:prstGeom prst="wedgeRoundRectCallout">
            <a:avLst>
              <a:gd name="adj1" fmla="val 69331"/>
              <a:gd name="adj2" fmla="val -9058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2"/>
                </a:solidFill>
                <a:latin typeface="Avant"/>
              </a:rPr>
              <a:t>Hình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tròn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có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đường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bao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quanh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là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đường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cong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khép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kín,hình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tròn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lăn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được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vì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hình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tròn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có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đường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cong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khép</a:t>
            </a:r>
            <a:r>
              <a:rPr lang="en-US" sz="2000" dirty="0">
                <a:solidFill>
                  <a:schemeClr val="accent2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ant"/>
              </a:rPr>
              <a:t>kín</a:t>
            </a:r>
            <a:endParaRPr lang="vi-VN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4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3999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1974965" y="2276872"/>
            <a:ext cx="2590800" cy="2362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vi-VN">
              <a:solidFill>
                <a:srgbClr val="00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404664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H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ình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đây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?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Avant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vuông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vant"/>
              </a:rPr>
              <a:t>đặc</a:t>
            </a:r>
            <a:r>
              <a:rPr lang="en-US" sz="24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điểm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như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thế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vant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Avant"/>
              </a:rPr>
              <a:t>?</a:t>
            </a:r>
            <a:endParaRPr lang="vi-VN" sz="2400" b="1" dirty="0">
              <a:solidFill>
                <a:srgbClr val="002060"/>
              </a:solidFill>
              <a:latin typeface="Avant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868144" y="2924944"/>
            <a:ext cx="2304256" cy="1440160"/>
          </a:xfrm>
          <a:prstGeom prst="wedgeRoundRectCallout">
            <a:avLst>
              <a:gd name="adj1" fmla="val -106714"/>
              <a:gd name="adj2" fmla="val -6899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C00000"/>
                </a:solidFill>
                <a:latin typeface="Avant"/>
              </a:rPr>
              <a:t>Hình</a:t>
            </a:r>
            <a:r>
              <a:rPr lang="en-US" sz="2000" dirty="0">
                <a:solidFill>
                  <a:srgbClr val="C00000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vant"/>
              </a:rPr>
              <a:t>vuông</a:t>
            </a:r>
            <a:r>
              <a:rPr lang="en-US" sz="2000" dirty="0">
                <a:solidFill>
                  <a:srgbClr val="C00000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vant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Avant"/>
              </a:rPr>
              <a:t> 4 </a:t>
            </a:r>
            <a:r>
              <a:rPr lang="en-US" sz="2000" dirty="0" err="1">
                <a:solidFill>
                  <a:srgbClr val="C00000"/>
                </a:solidFill>
                <a:latin typeface="Avant"/>
              </a:rPr>
              <a:t>cạnh</a:t>
            </a:r>
            <a:r>
              <a:rPr lang="en-US" sz="2000" dirty="0">
                <a:solidFill>
                  <a:srgbClr val="C00000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vant"/>
              </a:rPr>
              <a:t>bằng</a:t>
            </a:r>
            <a:r>
              <a:rPr lang="en-US" sz="2000" dirty="0">
                <a:solidFill>
                  <a:srgbClr val="C00000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vant"/>
              </a:rPr>
              <a:t>nhau,hình</a:t>
            </a:r>
            <a:r>
              <a:rPr lang="en-US" sz="2000" dirty="0">
                <a:solidFill>
                  <a:srgbClr val="C00000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vant"/>
              </a:rPr>
              <a:t>vuông</a:t>
            </a:r>
            <a:r>
              <a:rPr lang="en-US" sz="2000" dirty="0">
                <a:solidFill>
                  <a:srgbClr val="C00000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vant"/>
              </a:rPr>
              <a:t>không</a:t>
            </a:r>
            <a:r>
              <a:rPr lang="en-US" sz="2000" dirty="0">
                <a:solidFill>
                  <a:srgbClr val="C00000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vant"/>
              </a:rPr>
              <a:t>lăn</a:t>
            </a:r>
            <a:r>
              <a:rPr lang="en-US" sz="2000" dirty="0">
                <a:solidFill>
                  <a:srgbClr val="C00000"/>
                </a:solidFill>
                <a:latin typeface="Avant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vant"/>
              </a:rPr>
              <a:t>được</a:t>
            </a:r>
            <a:endParaRPr lang="vi-VN" sz="2000" dirty="0">
              <a:solidFill>
                <a:srgbClr val="C00000"/>
              </a:solidFill>
              <a:latin typeface="Avant"/>
            </a:endParaRPr>
          </a:p>
        </p:txBody>
      </p:sp>
    </p:spTree>
    <p:extLst>
      <p:ext uri="{BB962C8B-B14F-4D97-AF65-F5344CB8AC3E}">
        <p14:creationId xmlns:p14="http://schemas.microsoft.com/office/powerpoint/2010/main" val="240354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ownloads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70" y="-361294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8730" y="116632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vant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vant"/>
              </a:rPr>
              <a:t>luận</a:t>
            </a:r>
            <a:endParaRPr lang="en-US" sz="2800" b="1" dirty="0">
              <a:solidFill>
                <a:srgbClr val="002060"/>
              </a:solidFill>
              <a:latin typeface="Avant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Avant"/>
              </a:rPr>
              <a:t>N</a:t>
            </a:r>
            <a:r>
              <a:rPr lang="en-US" sz="2800" b="1" dirty="0" err="1" smtClean="0">
                <a:solidFill>
                  <a:srgbClr val="002060"/>
                </a:solidFill>
                <a:latin typeface="Avant"/>
              </a:rPr>
              <a:t>hắc</a:t>
            </a:r>
            <a:r>
              <a:rPr lang="en-US" sz="28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vant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vant"/>
              </a:rPr>
              <a:t>đặc</a:t>
            </a:r>
            <a:r>
              <a:rPr lang="en-US" sz="28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vant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vant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vant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vant"/>
              </a:rPr>
              <a:t> </a:t>
            </a:r>
            <a:endParaRPr lang="vi-VN" sz="2800" b="1" dirty="0">
              <a:solidFill>
                <a:srgbClr val="002060"/>
              </a:solidFill>
              <a:latin typeface="Avant"/>
            </a:endParaRPr>
          </a:p>
        </p:txBody>
      </p:sp>
      <p:sp>
        <p:nvSpPr>
          <p:cNvPr id="6" name="Oval 26"/>
          <p:cNvSpPr>
            <a:spLocks noChangeArrowheads="1"/>
          </p:cNvSpPr>
          <p:nvPr/>
        </p:nvSpPr>
        <p:spPr bwMode="auto">
          <a:xfrm>
            <a:off x="5638800" y="1565842"/>
            <a:ext cx="2133600" cy="190145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762000" y="1928933"/>
            <a:ext cx="27080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b="1" dirty="0" smtClean="0">
                <a:solidFill>
                  <a:srgbClr val="0070C0"/>
                </a:solidFill>
                <a:latin typeface="Avant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vant"/>
              </a:rPr>
              <a:t>Hình</a:t>
            </a:r>
            <a:r>
              <a:rPr lang="en-US" sz="2000" b="1" dirty="0" smtClean="0">
                <a:solidFill>
                  <a:srgbClr val="0070C0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vant"/>
              </a:rPr>
              <a:t>tròn</a:t>
            </a:r>
            <a:r>
              <a:rPr lang="en-US" sz="2000" b="1" dirty="0">
                <a:solidFill>
                  <a:srgbClr val="0070C0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vant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vant"/>
              </a:rPr>
              <a:t>đường</a:t>
            </a:r>
            <a:r>
              <a:rPr lang="en-US" sz="2000" b="1" dirty="0">
                <a:solidFill>
                  <a:srgbClr val="0070C0"/>
                </a:solidFill>
                <a:latin typeface="Avant"/>
              </a:rPr>
              <a:t> </a:t>
            </a:r>
            <a:endParaRPr lang="en-US" sz="2000" b="1" dirty="0" smtClean="0">
              <a:solidFill>
                <a:srgbClr val="0070C0"/>
              </a:solidFill>
              <a:latin typeface="Avant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b="1" dirty="0" err="1" smtClean="0">
                <a:solidFill>
                  <a:srgbClr val="0070C0"/>
                </a:solidFill>
                <a:latin typeface="Avant"/>
              </a:rPr>
              <a:t>bao</a:t>
            </a:r>
            <a:r>
              <a:rPr lang="en-US" sz="2000" b="1" dirty="0" smtClean="0">
                <a:solidFill>
                  <a:srgbClr val="0070C0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vant"/>
              </a:rPr>
              <a:t>cong</a:t>
            </a:r>
            <a:r>
              <a:rPr lang="en-US" sz="2000" b="1" dirty="0">
                <a:solidFill>
                  <a:srgbClr val="0070C0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vant"/>
              </a:rPr>
              <a:t>tròn</a:t>
            </a:r>
            <a:r>
              <a:rPr lang="en-US" sz="2000" b="1" dirty="0">
                <a:solidFill>
                  <a:srgbClr val="0070C0"/>
                </a:solidFill>
                <a:latin typeface="Avant"/>
              </a:rPr>
              <a:t>, </a:t>
            </a:r>
            <a:endParaRPr lang="en-US" sz="2000" b="1" dirty="0" smtClean="0">
              <a:solidFill>
                <a:srgbClr val="0070C0"/>
              </a:solidFill>
              <a:latin typeface="Avant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b="1" dirty="0" err="1" smtClean="0">
                <a:solidFill>
                  <a:srgbClr val="0070C0"/>
                </a:solidFill>
                <a:latin typeface="Avant"/>
              </a:rPr>
              <a:t>không</a:t>
            </a:r>
            <a:r>
              <a:rPr lang="en-US" sz="2000" b="1" dirty="0" smtClean="0">
                <a:solidFill>
                  <a:srgbClr val="0070C0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vant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vant"/>
              </a:rPr>
              <a:t>cạnh</a:t>
            </a:r>
            <a:r>
              <a:rPr lang="en-US" sz="2000" b="1" dirty="0">
                <a:solidFill>
                  <a:srgbClr val="0070C0"/>
                </a:solidFill>
                <a:latin typeface="Avant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Avant"/>
              </a:rPr>
              <a:t>góc</a:t>
            </a:r>
            <a:r>
              <a:rPr lang="en-US" sz="2000" b="1" dirty="0">
                <a:solidFill>
                  <a:srgbClr val="0070C0"/>
                </a:solidFill>
                <a:latin typeface="Avant"/>
              </a:rPr>
              <a:t>.</a:t>
            </a: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5638800" y="3962400"/>
            <a:ext cx="2133600" cy="18611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vi-VN">
              <a:solidFill>
                <a:srgbClr val="00CC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335857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b="1" dirty="0" err="1">
                <a:solidFill>
                  <a:srgbClr val="0070C0"/>
                </a:solidFill>
                <a:latin typeface="Avant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vant"/>
              </a:rPr>
              <a:t>vuông</a:t>
            </a:r>
            <a:r>
              <a:rPr lang="en-US" sz="2000" b="1" dirty="0">
                <a:solidFill>
                  <a:srgbClr val="0070C0"/>
                </a:solidFill>
                <a:latin typeface="Avant"/>
              </a:rPr>
              <a:t>, </a:t>
            </a:r>
            <a:r>
              <a:rPr lang="en-US" sz="2000" b="1" dirty="0" err="1" smtClean="0">
                <a:solidFill>
                  <a:srgbClr val="0070C0"/>
                </a:solidFill>
                <a:latin typeface="Avant"/>
              </a:rPr>
              <a:t>có</a:t>
            </a:r>
            <a:r>
              <a:rPr lang="en-US" sz="2000" b="1" dirty="0" smtClean="0">
                <a:solidFill>
                  <a:srgbClr val="0070C0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vant"/>
              </a:rPr>
              <a:t>đường</a:t>
            </a:r>
            <a:r>
              <a:rPr lang="en-US" sz="2000" b="1" dirty="0">
                <a:solidFill>
                  <a:srgbClr val="0070C0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vant"/>
              </a:rPr>
              <a:t>bao</a:t>
            </a:r>
            <a:r>
              <a:rPr lang="en-US" sz="2000" b="1" dirty="0">
                <a:solidFill>
                  <a:srgbClr val="0070C0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vant"/>
              </a:rPr>
              <a:t>thẳng</a:t>
            </a:r>
            <a:r>
              <a:rPr lang="en-US" sz="2000" b="1" dirty="0">
                <a:solidFill>
                  <a:srgbClr val="0070C0"/>
                </a:solidFill>
                <a:latin typeface="Avant"/>
              </a:rPr>
              <a:t>, </a:t>
            </a:r>
            <a:endParaRPr lang="en-US" sz="2000" b="1" dirty="0" smtClean="0">
              <a:solidFill>
                <a:srgbClr val="0070C0"/>
              </a:solidFill>
              <a:latin typeface="Avant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b="1" dirty="0" err="1" smtClean="0">
                <a:solidFill>
                  <a:srgbClr val="0070C0"/>
                </a:solidFill>
                <a:latin typeface="Avant"/>
              </a:rPr>
              <a:t>có</a:t>
            </a:r>
            <a:r>
              <a:rPr lang="en-US" sz="2000" b="1" dirty="0" smtClean="0">
                <a:solidFill>
                  <a:srgbClr val="0070C0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vant"/>
              </a:rPr>
              <a:t>cạnh</a:t>
            </a:r>
            <a:r>
              <a:rPr lang="en-US" sz="2000" b="1" dirty="0">
                <a:solidFill>
                  <a:srgbClr val="0070C0"/>
                </a:solidFill>
                <a:latin typeface="Avant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Avant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vant"/>
              </a:rPr>
              <a:t>góc</a:t>
            </a:r>
            <a:endParaRPr lang="en-US" sz="2000" b="1" dirty="0">
              <a:solidFill>
                <a:srgbClr val="0070C0"/>
              </a:solidFill>
              <a:latin typeface="Avant"/>
            </a:endParaRPr>
          </a:p>
        </p:txBody>
      </p:sp>
    </p:spTree>
    <p:extLst>
      <p:ext uri="{BB962C8B-B14F-4D97-AF65-F5344CB8AC3E}">
        <p14:creationId xmlns:p14="http://schemas.microsoft.com/office/powerpoint/2010/main" val="216046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9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ownloads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26"/>
          <p:cNvSpPr>
            <a:spLocks noChangeArrowheads="1"/>
          </p:cNvSpPr>
          <p:nvPr/>
        </p:nvSpPr>
        <p:spPr bwMode="auto">
          <a:xfrm>
            <a:off x="6019800" y="2110854"/>
            <a:ext cx="2350674" cy="2387927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1371600" y="2211900"/>
            <a:ext cx="2206257" cy="1954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vi-VN">
              <a:solidFill>
                <a:srgbClr val="00CC00"/>
              </a:solidFill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5029200" y="2211900"/>
            <a:ext cx="0" cy="34290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5791200" y="4881354"/>
            <a:ext cx="3039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Avant"/>
              </a:rPr>
              <a:t>Hình</a:t>
            </a:r>
            <a:r>
              <a:rPr lang="en-US" sz="20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vant"/>
              </a:rPr>
              <a:t>tròn</a:t>
            </a:r>
            <a:r>
              <a:rPr lang="en-US" sz="20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vant"/>
              </a:rPr>
              <a:t>lăn</a:t>
            </a:r>
            <a:r>
              <a:rPr lang="en-US" sz="20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vant"/>
              </a:rPr>
              <a:t>đươc</a:t>
            </a:r>
            <a:endParaRPr lang="vi-VN" sz="2000" b="1" dirty="0">
              <a:solidFill>
                <a:srgbClr val="002060"/>
              </a:solidFill>
              <a:latin typeface="Avan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4804339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Avant"/>
              </a:rPr>
              <a:t>Hình</a:t>
            </a:r>
            <a:r>
              <a:rPr lang="en-US" sz="2000" b="1" dirty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vant"/>
              </a:rPr>
              <a:t>chữ</a:t>
            </a:r>
            <a:r>
              <a:rPr lang="en-US" sz="2000" b="1" dirty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vant"/>
              </a:rPr>
              <a:t>nhật</a:t>
            </a:r>
            <a:r>
              <a:rPr lang="en-US" sz="2000" b="1" dirty="0">
                <a:solidFill>
                  <a:srgbClr val="0000FF"/>
                </a:solidFill>
                <a:latin typeface="Avant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Avant"/>
              </a:rPr>
              <a:t>hình</a:t>
            </a:r>
            <a:r>
              <a:rPr lang="en-US" sz="2000" b="1" dirty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vant"/>
              </a:rPr>
              <a:t>vuông</a:t>
            </a:r>
            <a:r>
              <a:rPr lang="en-US" sz="2000" b="1" dirty="0">
                <a:solidFill>
                  <a:srgbClr val="0000FF"/>
                </a:solidFill>
                <a:latin typeface="Avant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Avant"/>
              </a:rPr>
              <a:t>hình</a:t>
            </a:r>
            <a:r>
              <a:rPr lang="en-US" sz="2000" b="1" dirty="0">
                <a:solidFill>
                  <a:srgbClr val="0000FF"/>
                </a:solidFill>
                <a:latin typeface="Avant"/>
              </a:rPr>
              <a:t> tam </a:t>
            </a:r>
            <a:r>
              <a:rPr lang="en-US" sz="2000" b="1" dirty="0" err="1">
                <a:solidFill>
                  <a:srgbClr val="0000FF"/>
                </a:solidFill>
                <a:latin typeface="Avant"/>
              </a:rPr>
              <a:t>giác</a:t>
            </a:r>
            <a:r>
              <a:rPr lang="en-US" sz="2000" b="1" dirty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vant"/>
              </a:rPr>
              <a:t>không</a:t>
            </a:r>
            <a:r>
              <a:rPr lang="en-US" sz="2000" b="1" dirty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vant"/>
              </a:rPr>
              <a:t>lăn</a:t>
            </a:r>
            <a:r>
              <a:rPr lang="en-US" sz="2000" b="1" dirty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vant"/>
              </a:rPr>
              <a:t>được</a:t>
            </a:r>
            <a:endParaRPr lang="en-US" sz="2000" b="1" dirty="0">
              <a:solidFill>
                <a:srgbClr val="0000FF"/>
              </a:solidFill>
              <a:latin typeface="Avan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92850" y="472770"/>
            <a:ext cx="485079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Avant"/>
              </a:rPr>
              <a:t>Nhắc</a:t>
            </a:r>
            <a:r>
              <a:rPr lang="en-US" sz="2800" b="1" dirty="0" smtClean="0">
                <a:solidFill>
                  <a:srgbClr val="0070C0"/>
                </a:solidFill>
                <a:latin typeface="Avant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vant"/>
              </a:rPr>
              <a:t>lại</a:t>
            </a:r>
            <a:endParaRPr lang="vi-VN" sz="2800" b="1" dirty="0">
              <a:solidFill>
                <a:srgbClr val="0070C0"/>
              </a:solidFill>
              <a:latin typeface="Avant"/>
            </a:endParaRPr>
          </a:p>
        </p:txBody>
      </p:sp>
    </p:spTree>
    <p:extLst>
      <p:ext uri="{BB962C8B-B14F-4D97-AF65-F5344CB8AC3E}">
        <p14:creationId xmlns:p14="http://schemas.microsoft.com/office/powerpoint/2010/main" val="157729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/>
      <p:bldP spid="2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images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435"/>
            <a:ext cx="9144000" cy="682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86211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>
                <a:ln>
                  <a:solidFill>
                    <a:srgbClr val="00CC00"/>
                  </a:solidFill>
                </a:ln>
                <a:latin typeface="Avant"/>
              </a:rPr>
              <a:t>So </a:t>
            </a:r>
            <a:r>
              <a:rPr lang="en-US" sz="3600" dirty="0" err="1">
                <a:ln>
                  <a:solidFill>
                    <a:srgbClr val="00CC00"/>
                  </a:solidFill>
                </a:ln>
                <a:latin typeface="Avant"/>
              </a:rPr>
              <a:t>sánh</a:t>
            </a:r>
            <a:r>
              <a:rPr lang="en-US" sz="3600" dirty="0">
                <a:ln>
                  <a:solidFill>
                    <a:srgbClr val="00CC00"/>
                  </a:solidFill>
                </a:ln>
                <a:latin typeface="Avant"/>
              </a:rPr>
              <a:t> </a:t>
            </a:r>
            <a:r>
              <a:rPr lang="en-US" sz="3600" dirty="0" err="1">
                <a:ln>
                  <a:solidFill>
                    <a:srgbClr val="00CC00"/>
                  </a:solidFill>
                </a:ln>
                <a:latin typeface="Avant"/>
              </a:rPr>
              <a:t>hình</a:t>
            </a:r>
            <a:r>
              <a:rPr lang="en-US" sz="3600" dirty="0">
                <a:ln>
                  <a:solidFill>
                    <a:srgbClr val="00CC00"/>
                  </a:solidFill>
                </a:ln>
                <a:latin typeface="Avant"/>
              </a:rPr>
              <a:t> </a:t>
            </a:r>
            <a:r>
              <a:rPr lang="en-US" sz="3600" dirty="0" err="1" smtClean="0">
                <a:ln>
                  <a:solidFill>
                    <a:srgbClr val="00CC00"/>
                  </a:solidFill>
                </a:ln>
                <a:latin typeface="Avant"/>
              </a:rPr>
              <a:t>tròn</a:t>
            </a:r>
            <a:r>
              <a:rPr lang="en-US" sz="3600" dirty="0" smtClean="0">
                <a:ln>
                  <a:solidFill>
                    <a:srgbClr val="00CC00"/>
                  </a:solidFill>
                </a:ln>
                <a:latin typeface="Avant"/>
              </a:rPr>
              <a:t> </a:t>
            </a:r>
            <a:r>
              <a:rPr lang="en-US" sz="3600" dirty="0" err="1">
                <a:ln>
                  <a:solidFill>
                    <a:srgbClr val="00CC00"/>
                  </a:solidFill>
                </a:ln>
                <a:latin typeface="Avant"/>
              </a:rPr>
              <a:t>và</a:t>
            </a:r>
            <a:r>
              <a:rPr lang="en-US" sz="3600" dirty="0">
                <a:ln>
                  <a:solidFill>
                    <a:srgbClr val="00CC00"/>
                  </a:solidFill>
                </a:ln>
                <a:latin typeface="Avant"/>
              </a:rPr>
              <a:t> </a:t>
            </a:r>
            <a:r>
              <a:rPr lang="en-US" sz="3600" dirty="0" err="1">
                <a:ln>
                  <a:solidFill>
                    <a:srgbClr val="00CC00"/>
                  </a:solidFill>
                </a:ln>
                <a:latin typeface="Avant"/>
              </a:rPr>
              <a:t>hình</a:t>
            </a:r>
            <a:r>
              <a:rPr lang="en-US" sz="3600" dirty="0">
                <a:ln>
                  <a:solidFill>
                    <a:srgbClr val="00CC00"/>
                  </a:solidFill>
                </a:ln>
                <a:latin typeface="Avant"/>
              </a:rPr>
              <a:t> </a:t>
            </a:r>
            <a:r>
              <a:rPr lang="en-US" sz="3600" dirty="0" err="1" smtClean="0">
                <a:ln>
                  <a:solidFill>
                    <a:srgbClr val="00CC00"/>
                  </a:solidFill>
                </a:ln>
                <a:latin typeface="Avant"/>
              </a:rPr>
              <a:t>vuông</a:t>
            </a:r>
            <a:endParaRPr lang="en-US" sz="3600" dirty="0">
              <a:ln>
                <a:solidFill>
                  <a:srgbClr val="00CC00"/>
                </a:solidFill>
              </a:ln>
              <a:latin typeface="Avant"/>
            </a:endParaRPr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971600" y="1685703"/>
            <a:ext cx="2088232" cy="19940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vi-VN">
              <a:solidFill>
                <a:srgbClr val="00CC00"/>
              </a:solidFill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4953000" y="1685703"/>
            <a:ext cx="0" cy="252028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vi-VN"/>
          </a:p>
        </p:txBody>
      </p:sp>
      <p:sp>
        <p:nvSpPr>
          <p:cNvPr id="9" name="Rounded Rectangular Callout 8"/>
          <p:cNvSpPr/>
          <p:nvPr/>
        </p:nvSpPr>
        <p:spPr>
          <a:xfrm>
            <a:off x="304800" y="4698009"/>
            <a:ext cx="3180892" cy="1152128"/>
          </a:xfrm>
          <a:prstGeom prst="wedgeRoundRectCallout">
            <a:avLst>
              <a:gd name="adj1" fmla="val 3108"/>
              <a:gd name="adj2" fmla="val -11992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rgbClr val="0000FF"/>
                </a:solidFill>
                <a:latin typeface="Avant"/>
              </a:rPr>
              <a:t>Hình</a:t>
            </a:r>
            <a:r>
              <a:rPr lang="en-US" sz="2000" b="1" dirty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vant"/>
              </a:rPr>
              <a:t>vuông</a:t>
            </a:r>
            <a:r>
              <a:rPr lang="en-US" sz="2000" b="1" dirty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vant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vant"/>
              </a:rPr>
              <a:t>các</a:t>
            </a:r>
            <a:r>
              <a:rPr lang="en-US" sz="2000" b="1" dirty="0" smtClean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vant"/>
              </a:rPr>
              <a:t>góc</a:t>
            </a:r>
            <a:r>
              <a:rPr lang="en-US" sz="2000" b="1" dirty="0" smtClean="0">
                <a:solidFill>
                  <a:srgbClr val="0000FF"/>
                </a:solidFill>
                <a:latin typeface="Avant"/>
              </a:rPr>
              <a:t>, </a:t>
            </a:r>
            <a:r>
              <a:rPr lang="en-US" sz="2000" b="1" dirty="0" err="1" smtClean="0">
                <a:solidFill>
                  <a:srgbClr val="0000FF"/>
                </a:solidFill>
                <a:latin typeface="Avant"/>
              </a:rPr>
              <a:t>cạnh</a:t>
            </a:r>
            <a:r>
              <a:rPr lang="en-US" sz="2000" b="1" dirty="0" smtClean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vant"/>
              </a:rPr>
              <a:t>bằng</a:t>
            </a:r>
            <a:r>
              <a:rPr lang="en-US" sz="2000" b="1" dirty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vant"/>
              </a:rPr>
              <a:t>nhau</a:t>
            </a:r>
            <a:r>
              <a:rPr lang="en-US" sz="2000" b="1" dirty="0" smtClean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vant"/>
              </a:rPr>
              <a:t>và</a:t>
            </a:r>
            <a:r>
              <a:rPr lang="en-US" sz="2000" b="1" dirty="0" smtClean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vant"/>
              </a:rPr>
              <a:t>không</a:t>
            </a:r>
            <a:r>
              <a:rPr lang="en-US" sz="2000" b="1" dirty="0" smtClean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vant"/>
              </a:rPr>
              <a:t>lăn</a:t>
            </a:r>
            <a:r>
              <a:rPr lang="en-US" sz="2000" b="1" dirty="0" smtClean="0">
                <a:solidFill>
                  <a:srgbClr val="0000FF"/>
                </a:solidFill>
                <a:latin typeface="Avant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vant"/>
              </a:rPr>
              <a:t>được</a:t>
            </a:r>
            <a:endParaRPr lang="en-US" sz="2000" b="1" dirty="0">
              <a:solidFill>
                <a:srgbClr val="0000FF"/>
              </a:solidFill>
              <a:latin typeface="Avant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410200" y="4409977"/>
            <a:ext cx="3451076" cy="1440160"/>
          </a:xfrm>
          <a:prstGeom prst="wedgeRoundRectCallout">
            <a:avLst>
              <a:gd name="adj1" fmla="val -17818"/>
              <a:gd name="adj2" fmla="val -9954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00FF"/>
              </a:solidFill>
              <a:latin typeface="Avant"/>
            </a:endParaRPr>
          </a:p>
        </p:txBody>
      </p:sp>
      <p:sp>
        <p:nvSpPr>
          <p:cNvPr id="11" name="Oval 26"/>
          <p:cNvSpPr>
            <a:spLocks noChangeArrowheads="1"/>
          </p:cNvSpPr>
          <p:nvPr/>
        </p:nvSpPr>
        <p:spPr bwMode="auto">
          <a:xfrm>
            <a:off x="6019800" y="1573907"/>
            <a:ext cx="2514600" cy="231229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5673996" y="4668701"/>
            <a:ext cx="3039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Avant"/>
              </a:rPr>
              <a:t>Hình</a:t>
            </a:r>
            <a:r>
              <a:rPr lang="en-US" sz="20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vant"/>
              </a:rPr>
              <a:t>tròn</a:t>
            </a:r>
            <a:r>
              <a:rPr lang="en-US" sz="2000" b="1" dirty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vant"/>
              </a:rPr>
              <a:t>lăn</a:t>
            </a:r>
            <a:r>
              <a:rPr lang="en-US" sz="20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vant"/>
              </a:rPr>
              <a:t>được</a:t>
            </a:r>
            <a:r>
              <a:rPr lang="en-US" sz="20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vant"/>
              </a:rPr>
              <a:t>vì</a:t>
            </a:r>
            <a:r>
              <a:rPr lang="en-US" sz="20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vant"/>
              </a:rPr>
              <a:t>không</a:t>
            </a:r>
            <a:r>
              <a:rPr lang="en-US" sz="20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vant"/>
              </a:rPr>
              <a:t>có</a:t>
            </a:r>
            <a:r>
              <a:rPr lang="en-US" sz="20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vant"/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vant"/>
              </a:rPr>
              <a:t>góc</a:t>
            </a:r>
            <a:r>
              <a:rPr lang="en-US" sz="2000" b="1" dirty="0" smtClean="0">
                <a:solidFill>
                  <a:srgbClr val="002060"/>
                </a:solidFill>
                <a:latin typeface="Avant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Avant"/>
              </a:rPr>
              <a:t>cạnh</a:t>
            </a:r>
            <a:r>
              <a:rPr lang="en-US" sz="20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vant"/>
              </a:rPr>
              <a:t>như</a:t>
            </a:r>
            <a:r>
              <a:rPr lang="en-US" sz="20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vant"/>
              </a:rPr>
              <a:t>hình</a:t>
            </a:r>
            <a:r>
              <a:rPr lang="en-US" sz="2000" b="1" dirty="0" smtClean="0">
                <a:solidFill>
                  <a:srgbClr val="002060"/>
                </a:solidFill>
                <a:latin typeface="Avan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vant"/>
              </a:rPr>
              <a:t>vuông</a:t>
            </a:r>
            <a:r>
              <a:rPr lang="en-US" sz="2000" b="1" dirty="0" smtClean="0">
                <a:solidFill>
                  <a:srgbClr val="002060"/>
                </a:solidFill>
                <a:latin typeface="Avant"/>
              </a:rPr>
              <a:t>.</a:t>
            </a:r>
            <a:endParaRPr lang="vi-VN" sz="2000" b="1" dirty="0">
              <a:solidFill>
                <a:srgbClr val="002060"/>
              </a:solidFill>
              <a:latin typeface="Avant"/>
            </a:endParaRPr>
          </a:p>
        </p:txBody>
      </p:sp>
    </p:spTree>
    <p:extLst>
      <p:ext uri="{BB962C8B-B14F-4D97-AF65-F5344CB8AC3E}">
        <p14:creationId xmlns:p14="http://schemas.microsoft.com/office/powerpoint/2010/main" val="165748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 animBg="1"/>
      <p:bldP spid="10" grpId="0" animBg="1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903649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377" y="2286000"/>
            <a:ext cx="7665743" cy="59436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/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ial Rounded MT Bold" panose="020F0704030504030204" pitchFamily="34" charset="0"/>
              </a:rPr>
              <a:t>Hẹn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ial Rounded MT Bold" panose="020F0704030504030204" pitchFamily="34" charset="0"/>
              </a:rPr>
              <a:t>gặp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ial Rounded MT Bold" panose="020F0704030504030204" pitchFamily="34" charset="0"/>
              </a:rPr>
              <a:t>lại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ial Rounded MT Bold" panose="020F0704030504030204" pitchFamily="34" charset="0"/>
              </a:rPr>
              <a:t>các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ial Rounded MT Bold" panose="020F0704030504030204" pitchFamily="34" charset="0"/>
              </a:rPr>
              <a:t> con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ial Rounded MT Bold" panose="020F0704030504030204" pitchFamily="34" charset="0"/>
              </a:rPr>
              <a:t>trong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ial Rounded MT Bold" panose="020F0704030504030204" pitchFamily="34" charset="0"/>
              </a:rPr>
              <a:t>bài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ial Rounded MT Bold" panose="020F0704030504030204" pitchFamily="34" charset="0"/>
              </a:rPr>
              <a:t>học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ial Rounded MT Bold" panose="020F0704030504030204" pitchFamily="34" charset="0"/>
              </a:rPr>
              <a:t>sau</a:t>
            </a:r>
            <a:endParaRPr lang="vi-VN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  <a:latin typeface="Avant"/>
            </a:endParaRPr>
          </a:p>
        </p:txBody>
      </p:sp>
    </p:spTree>
    <p:extLst>
      <p:ext uri="{BB962C8B-B14F-4D97-AF65-F5344CB8AC3E}">
        <p14:creationId xmlns:p14="http://schemas.microsoft.com/office/powerpoint/2010/main" val="187144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248</Words>
  <Application>Microsoft Office PowerPoint</Application>
  <PresentationFormat>On-screen Show (4:3)</PresentationFormat>
  <Paragraphs>32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Avant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29</cp:revision>
  <dcterms:created xsi:type="dcterms:W3CDTF">2020-05-02T07:00:18Z</dcterms:created>
  <dcterms:modified xsi:type="dcterms:W3CDTF">2023-10-11T04:11:47Z</dcterms:modified>
</cp:coreProperties>
</file>