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0" r:id="rId5"/>
    <p:sldId id="271" r:id="rId6"/>
    <p:sldId id="272" r:id="rId7"/>
    <p:sldId id="259" r:id="rId8"/>
    <p:sldId id="260" r:id="rId9"/>
    <p:sldId id="274" r:id="rId10"/>
    <p:sldId id="268" r:id="rId11"/>
    <p:sldId id="261" r:id="rId12"/>
    <p:sldId id="275" r:id="rId13"/>
    <p:sldId id="269" r:id="rId14"/>
    <p:sldId id="262" r:id="rId15"/>
    <p:sldId id="276" r:id="rId16"/>
    <p:sldId id="277" r:id="rId17"/>
    <p:sldId id="263" r:id="rId18"/>
    <p:sldId id="278" r:id="rId19"/>
    <p:sldId id="279" r:id="rId20"/>
    <p:sldId id="264" r:id="rId21"/>
    <p:sldId id="265" r:id="rId22"/>
    <p:sldId id="266" r:id="rId23"/>
  </p:sldIdLst>
  <p:sldSz cx="18288000" cy="10287000"/>
  <p:notesSz cx="6858000" cy="9144000"/>
  <p:embeddedFontLst>
    <p:embeddedFont>
      <p:font typeface="Noto Sans Bold" panose="020B0604020202020204" charset="0"/>
      <p:regular r:id="rId25"/>
      <p:bold r:id="rId26"/>
    </p:embeddedFont>
    <p:embeddedFont>
      <p:font typeface="Mali Bold" panose="020B0604020202020204" charset="-34"/>
      <p:regular r:id="rId27"/>
    </p:embeddedFont>
    <p:embeddedFont>
      <p:font typeface="Muli Heavy" panose="020B0604020202020204" charset="0"/>
      <p:regular r:id="rId28"/>
    </p:embeddedFont>
    <p:embeddedFont>
      <p:font typeface="Times New Roman Bold" panose="02020803070505020304" pitchFamily="18" charset="0"/>
      <p:regular r:id="rId29"/>
      <p:bold r:id="rId30"/>
    </p:embeddedFont>
    <p:embeddedFont>
      <p:font typeface="Mali" panose="020B0604020202020204" charset="-34"/>
      <p:regular r:id="rId31"/>
    </p:embeddedFont>
    <p:embeddedFont>
      <p:font typeface="DejaVu Serif Bold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uli Bold" panose="020B0604020202020204" charset="0"/>
      <p:regular r:id="rId37"/>
    </p:embeddedFont>
    <p:embeddedFont>
      <p:font typeface="Sunset Hill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3792" autoAdjust="0"/>
  </p:normalViewPr>
  <p:slideViewPr>
    <p:cSldViewPr>
      <p:cViewPr varScale="1">
        <p:scale>
          <a:sx n="44" d="100"/>
          <a:sy n="44" d="100"/>
        </p:scale>
        <p:origin x="7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6AA64-7970-407D-943B-42F6329859DF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B5FD8-439A-44F2-BFBF-CDEA86C3C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5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B5FD8-439A-44F2-BFBF-CDEA86C3CC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B5FD8-439A-44F2-BFBF-CDEA86C3CC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3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5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20.png"/><Relationship Id="rId10" Type="http://schemas.openxmlformats.org/officeDocument/2006/relationships/image" Target="../media/image52.sv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5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5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5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52.sv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5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5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20.png"/><Relationship Id="rId10" Type="http://schemas.openxmlformats.org/officeDocument/2006/relationships/image" Target="../media/image52.sv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5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5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52.sv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5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54.sv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48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52.sv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5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5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52.sv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5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20.png"/><Relationship Id="rId10" Type="http://schemas.openxmlformats.org/officeDocument/2006/relationships/image" Target="../media/image52.sv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2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60.svg"/><Relationship Id="rId7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2.sv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60.svg"/><Relationship Id="rId10" Type="http://schemas.openxmlformats.org/officeDocument/2006/relationships/image" Target="../media/image20.png"/><Relationship Id="rId4" Type="http://schemas.openxmlformats.org/officeDocument/2006/relationships/image" Target="../media/image33.png"/><Relationship Id="rId9" Type="http://schemas.openxmlformats.org/officeDocument/2006/relationships/image" Target="../media/image6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2.svg"/><Relationship Id="rId5" Type="http://schemas.openxmlformats.org/officeDocument/2006/relationships/image" Target="../media/image14.svg"/><Relationship Id="rId15" Type="http://schemas.openxmlformats.org/officeDocument/2006/relationships/image" Target="../media/image36.sv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2.svg"/><Relationship Id="rId5" Type="http://schemas.openxmlformats.org/officeDocument/2006/relationships/image" Target="../media/image14.svg"/><Relationship Id="rId15" Type="http://schemas.openxmlformats.org/officeDocument/2006/relationships/image" Target="../media/image36.sv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2.svg"/><Relationship Id="rId5" Type="http://schemas.openxmlformats.org/officeDocument/2006/relationships/image" Target="../media/image14.svg"/><Relationship Id="rId15" Type="http://schemas.openxmlformats.org/officeDocument/2006/relationships/image" Target="../media/image36.sv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2.svg"/><Relationship Id="rId5" Type="http://schemas.openxmlformats.org/officeDocument/2006/relationships/image" Target="../media/image14.svg"/><Relationship Id="rId15" Type="http://schemas.openxmlformats.org/officeDocument/2006/relationships/image" Target="../media/image36.sv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5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5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52.sv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7227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68240" y="-48364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92895">
            <a:off x="2690835" y="283326"/>
            <a:ext cx="2065211" cy="1550786"/>
          </a:xfrm>
          <a:custGeom>
            <a:avLst/>
            <a:gdLst/>
            <a:ahLst/>
            <a:cxnLst/>
            <a:rect l="l" t="t" r="r" b="b"/>
            <a:pathLst>
              <a:path w="2065211" h="1550786">
                <a:moveTo>
                  <a:pt x="0" y="0"/>
                </a:moveTo>
                <a:lnTo>
                  <a:pt x="2065211" y="0"/>
                </a:lnTo>
                <a:lnTo>
                  <a:pt x="2065211" y="1550786"/>
                </a:lnTo>
                <a:lnTo>
                  <a:pt x="0" y="1550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6672218" y="8513781"/>
            <a:ext cx="4495088" cy="0"/>
          </a:xfrm>
          <a:prstGeom prst="line">
            <a:avLst/>
          </a:prstGeom>
          <a:ln w="47625" cap="flat">
            <a:solidFill>
              <a:srgbClr val="FFBD9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88965" y="46886"/>
            <a:ext cx="1899035" cy="1963628"/>
          </a:xfrm>
          <a:custGeom>
            <a:avLst/>
            <a:gdLst/>
            <a:ahLst/>
            <a:cxnLst/>
            <a:rect l="l" t="t" r="r" b="b"/>
            <a:pathLst>
              <a:path w="1899035" h="1963628">
                <a:moveTo>
                  <a:pt x="0" y="0"/>
                </a:moveTo>
                <a:lnTo>
                  <a:pt x="1899035" y="0"/>
                </a:lnTo>
                <a:lnTo>
                  <a:pt x="1899035" y="1963628"/>
                </a:lnTo>
                <a:lnTo>
                  <a:pt x="0" y="1963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-980305" y="0"/>
            <a:ext cx="5314205" cy="2824668"/>
          </a:xfrm>
          <a:custGeom>
            <a:avLst/>
            <a:gdLst/>
            <a:ahLst/>
            <a:cxnLst/>
            <a:rect l="l" t="t" r="r" b="b"/>
            <a:pathLst>
              <a:path w="5314205" h="2824668">
                <a:moveTo>
                  <a:pt x="5314205" y="0"/>
                </a:moveTo>
                <a:lnTo>
                  <a:pt x="0" y="0"/>
                </a:lnTo>
                <a:lnTo>
                  <a:pt x="0" y="2824668"/>
                </a:lnTo>
                <a:lnTo>
                  <a:pt x="5314205" y="2824668"/>
                </a:lnTo>
                <a:lnTo>
                  <a:pt x="531420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2397" y="6924971"/>
            <a:ext cx="3629721" cy="3362029"/>
          </a:xfrm>
          <a:custGeom>
            <a:avLst/>
            <a:gdLst/>
            <a:ahLst/>
            <a:cxnLst/>
            <a:rect l="l" t="t" r="r" b="b"/>
            <a:pathLst>
              <a:path w="3629721" h="3362029">
                <a:moveTo>
                  <a:pt x="0" y="0"/>
                </a:moveTo>
                <a:lnTo>
                  <a:pt x="3629721" y="0"/>
                </a:lnTo>
                <a:lnTo>
                  <a:pt x="3629721" y="3362029"/>
                </a:lnTo>
                <a:lnTo>
                  <a:pt x="0" y="3362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96852" y="8411643"/>
            <a:ext cx="3837048" cy="1875357"/>
          </a:xfrm>
          <a:custGeom>
            <a:avLst/>
            <a:gdLst/>
            <a:ahLst/>
            <a:cxnLst/>
            <a:rect l="l" t="t" r="r" b="b"/>
            <a:pathLst>
              <a:path w="3837048" h="1875357">
                <a:moveTo>
                  <a:pt x="0" y="0"/>
                </a:moveTo>
                <a:lnTo>
                  <a:pt x="3837048" y="0"/>
                </a:lnTo>
                <a:lnTo>
                  <a:pt x="3837048" y="1875357"/>
                </a:lnTo>
                <a:lnTo>
                  <a:pt x="0" y="18753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458476" y="1068244"/>
            <a:ext cx="12515328" cy="1283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0"/>
              </a:lnSpc>
              <a:spcBef>
                <a:spcPct val="0"/>
              </a:spcBef>
            </a:pPr>
            <a:r>
              <a:rPr lang="en-US" sz="4299">
                <a:solidFill>
                  <a:srgbClr val="4F3B20"/>
                </a:solidFill>
                <a:latin typeface="Mali Bold"/>
              </a:rPr>
              <a:t>UBND QUẬN LONG BIÊN</a:t>
            </a:r>
          </a:p>
          <a:p>
            <a:pPr algn="ctr">
              <a:lnSpc>
                <a:spcPts val="5030"/>
              </a:lnSpc>
              <a:spcBef>
                <a:spcPct val="0"/>
              </a:spcBef>
            </a:pPr>
            <a:r>
              <a:rPr lang="en-US" sz="4299">
                <a:solidFill>
                  <a:srgbClr val="4F3B20"/>
                </a:solidFill>
                <a:latin typeface="Mali Bold"/>
              </a:rPr>
              <a:t>TRƯỜNG MẦM NON HOA SỮA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59077" y="3176362"/>
            <a:ext cx="12757448" cy="1130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8"/>
              </a:lnSpc>
              <a:spcBef>
                <a:spcPct val="0"/>
              </a:spcBef>
            </a:pPr>
            <a:r>
              <a:rPr lang="en-US" sz="6699">
                <a:solidFill>
                  <a:srgbClr val="ED7E42"/>
                </a:solidFill>
                <a:latin typeface="Times New Roman Bold"/>
              </a:rPr>
              <a:t>LĨNH VỰC PHÁT NHẬN THỨC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5162550"/>
            <a:ext cx="17397161" cy="453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Mali"/>
              </a:rPr>
              <a:t>Đề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tài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: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Trò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chơi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chữ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cái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u-ư , e- ê</a:t>
            </a:r>
          </a:p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Mali"/>
              </a:rPr>
              <a:t>Lớp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: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Mẫu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giáo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lớn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A3</a:t>
            </a:r>
          </a:p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Mali"/>
              </a:rPr>
              <a:t>lứa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tuổi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: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Mẫu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giáo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lớn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 ( 5-6 </a:t>
            </a:r>
            <a:r>
              <a:rPr lang="en-US" sz="4999" dirty="0" err="1">
                <a:solidFill>
                  <a:srgbClr val="000000"/>
                </a:solidFill>
                <a:latin typeface="Mali"/>
              </a:rPr>
              <a:t>tuổi</a:t>
            </a:r>
            <a:r>
              <a:rPr lang="en-US" sz="4999" dirty="0">
                <a:solidFill>
                  <a:srgbClr val="000000"/>
                </a:solidFill>
                <a:latin typeface="Mali"/>
              </a:rPr>
              <a:t>) </a:t>
            </a:r>
          </a:p>
          <a:p>
            <a:pPr algn="ctr">
              <a:lnSpc>
                <a:spcPts val="5849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Mali"/>
            </a:endParaRPr>
          </a:p>
          <a:p>
            <a:pPr algn="ctr">
              <a:lnSpc>
                <a:spcPts val="6317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Mali"/>
            </a:endParaRPr>
          </a:p>
          <a:p>
            <a:pPr algn="ctr">
              <a:lnSpc>
                <a:spcPts val="6317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Ma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449510" y="-3811593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42869" y="1385595"/>
            <a:ext cx="16171648" cy="2243825"/>
            <a:chOff x="0" y="0"/>
            <a:chExt cx="21562198" cy="2991767"/>
          </a:xfrm>
        </p:grpSpPr>
        <p:sp>
          <p:nvSpPr>
            <p:cNvPr id="5" name="TextBox 5"/>
            <p:cNvSpPr txBox="1"/>
            <p:nvPr/>
          </p:nvSpPr>
          <p:spPr>
            <a:xfrm>
              <a:off x="0" y="-16891"/>
              <a:ext cx="21562198" cy="1813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Câu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1: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Chữ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gì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có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1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ngược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và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1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sổ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thẳng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nằm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phía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bên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phải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61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0090" y="2226117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64545" y="3536456"/>
            <a:ext cx="3053708" cy="5598466"/>
          </a:xfrm>
          <a:custGeom>
            <a:avLst/>
            <a:gdLst/>
            <a:ahLst/>
            <a:cxnLst/>
            <a:rect l="l" t="t" r="r" b="b"/>
            <a:pathLst>
              <a:path w="3053708" h="5598466">
                <a:moveTo>
                  <a:pt x="0" y="0"/>
                </a:moveTo>
                <a:lnTo>
                  <a:pt x="3053709" y="0"/>
                </a:lnTo>
                <a:lnTo>
                  <a:pt x="3053709" y="5598465"/>
                </a:lnTo>
                <a:lnTo>
                  <a:pt x="0" y="5598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00848" y="-239808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87177" y="6258051"/>
            <a:ext cx="3627340" cy="3607555"/>
          </a:xfrm>
          <a:custGeom>
            <a:avLst/>
            <a:gdLst/>
            <a:ahLst/>
            <a:cxnLst/>
            <a:rect l="l" t="t" r="r" b="b"/>
            <a:pathLst>
              <a:path w="3627340" h="3607555">
                <a:moveTo>
                  <a:pt x="0" y="0"/>
                </a:moveTo>
                <a:lnTo>
                  <a:pt x="3627341" y="0"/>
                </a:lnTo>
                <a:lnTo>
                  <a:pt x="3627341" y="3607554"/>
                </a:lnTo>
                <a:lnTo>
                  <a:pt x="0" y="3607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42869" y="3524645"/>
            <a:ext cx="16171648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vi-VN" sz="5199" dirty="0">
                <a:solidFill>
                  <a:srgbClr val="E30613"/>
                </a:solidFill>
                <a:latin typeface="DejaVu Serif Bold"/>
              </a:rPr>
              <a:t>2</a:t>
            </a:r>
            <a:r>
              <a:rPr lang="en-US" sz="5199" dirty="0" smtClean="0">
                <a:solidFill>
                  <a:srgbClr val="E30613"/>
                </a:solidFill>
                <a:latin typeface="DejaVu Serif Bold"/>
              </a:rPr>
              <a:t>. </a:t>
            </a:r>
            <a:r>
              <a:rPr lang="en-US" sz="5199" dirty="0" err="1">
                <a:solidFill>
                  <a:srgbClr val="E30613"/>
                </a:solidFill>
                <a:latin typeface="DejaVu Serif Bold"/>
              </a:rPr>
              <a:t>Chữ</a:t>
            </a:r>
            <a:r>
              <a:rPr lang="en-US" sz="5199" dirty="0">
                <a:solidFill>
                  <a:srgbClr val="E30613"/>
                </a:solidFill>
                <a:latin typeface="DejaVu Serif Bold"/>
              </a:rPr>
              <a:t> U</a:t>
            </a:r>
          </a:p>
          <a:p>
            <a:pPr algn="ctr">
              <a:lnSpc>
                <a:spcPts val="7979"/>
              </a:lnSpc>
            </a:pPr>
            <a:endParaRPr lang="en-US" sz="5699" dirty="0">
              <a:solidFill>
                <a:srgbClr val="E30613"/>
              </a:solidFill>
              <a:latin typeface="DejaVu Serif Bold"/>
            </a:endParaRPr>
          </a:p>
        </p:txBody>
      </p:sp>
      <p:pic>
        <p:nvPicPr>
          <p:cNvPr id="12" name="Tieng-vo-tay-ngan-www_tiengdong_com">
            <a:hlinkClick r:id="" action="ppaction://media"/>
            <a:extLst>
              <a:ext uri="{FF2B5EF4-FFF2-40B4-BE49-F238E27FC236}">
                <a16:creationId xmlns:a16="http://schemas.microsoft.com/office/drawing/2014/main" id="{38BEB1E8-6DA7-1132-ED7B-2A1EC4EDD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468600" y="78586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1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449510" y="-3811593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42869" y="1372927"/>
            <a:ext cx="16171648" cy="2256493"/>
            <a:chOff x="0" y="-16891"/>
            <a:chExt cx="21562198" cy="3008658"/>
          </a:xfrm>
        </p:grpSpPr>
        <p:sp>
          <p:nvSpPr>
            <p:cNvPr id="5" name="TextBox 5"/>
            <p:cNvSpPr txBox="1"/>
            <p:nvPr/>
          </p:nvSpPr>
          <p:spPr>
            <a:xfrm>
              <a:off x="0" y="-16891"/>
              <a:ext cx="21562198" cy="2714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Câu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2: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Bé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hãy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viết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chữ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gì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có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một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ngược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và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1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sổ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thẳng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nằm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bên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phải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móc.Phía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trên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bên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phải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của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sổ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thẳng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có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một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cái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61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0090" y="2226117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64545" y="5761994"/>
            <a:ext cx="2259655" cy="3372927"/>
          </a:xfrm>
          <a:custGeom>
            <a:avLst/>
            <a:gdLst/>
            <a:ahLst/>
            <a:cxnLst/>
            <a:rect l="l" t="t" r="r" b="b"/>
            <a:pathLst>
              <a:path w="3053708" h="5598466">
                <a:moveTo>
                  <a:pt x="0" y="0"/>
                </a:moveTo>
                <a:lnTo>
                  <a:pt x="3053709" y="0"/>
                </a:lnTo>
                <a:lnTo>
                  <a:pt x="3053709" y="5598465"/>
                </a:lnTo>
                <a:lnTo>
                  <a:pt x="0" y="55984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00848" y="-239808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87177" y="6258051"/>
            <a:ext cx="3627340" cy="3607555"/>
          </a:xfrm>
          <a:custGeom>
            <a:avLst/>
            <a:gdLst/>
            <a:ahLst/>
            <a:cxnLst/>
            <a:rect l="l" t="t" r="r" b="b"/>
            <a:pathLst>
              <a:path w="3627340" h="3607555">
                <a:moveTo>
                  <a:pt x="0" y="0"/>
                </a:moveTo>
                <a:lnTo>
                  <a:pt x="3627341" y="0"/>
                </a:lnTo>
                <a:lnTo>
                  <a:pt x="3627341" y="3607554"/>
                </a:lnTo>
                <a:lnTo>
                  <a:pt x="0" y="36075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47" y="-291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783783" y="-3828178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829422" y="1343792"/>
            <a:ext cx="16171648" cy="2256493"/>
            <a:chOff x="0" y="-16891"/>
            <a:chExt cx="21562198" cy="3008658"/>
          </a:xfrm>
        </p:grpSpPr>
        <p:sp>
          <p:nvSpPr>
            <p:cNvPr id="5" name="TextBox 5"/>
            <p:cNvSpPr txBox="1"/>
            <p:nvPr/>
          </p:nvSpPr>
          <p:spPr>
            <a:xfrm>
              <a:off x="0" y="-16891"/>
              <a:ext cx="21562198" cy="2714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Câu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2: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Bé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hãy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viết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chữ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gì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có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một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ngược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và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1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sổ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thẳng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nằm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bên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phải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móc.Phía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trên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bên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phải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của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sổ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thẳng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có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một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cái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61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643" y="2196982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1098" y="3507321"/>
            <a:ext cx="3053708" cy="5598466"/>
          </a:xfrm>
          <a:custGeom>
            <a:avLst/>
            <a:gdLst/>
            <a:ahLst/>
            <a:cxnLst/>
            <a:rect l="l" t="t" r="r" b="b"/>
            <a:pathLst>
              <a:path w="3053708" h="5598466">
                <a:moveTo>
                  <a:pt x="0" y="0"/>
                </a:moveTo>
                <a:lnTo>
                  <a:pt x="3053709" y="0"/>
                </a:lnTo>
                <a:lnTo>
                  <a:pt x="3053709" y="5598465"/>
                </a:lnTo>
                <a:lnTo>
                  <a:pt x="0" y="5598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87401" y="-268943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73730" y="6228916"/>
            <a:ext cx="3627340" cy="3607555"/>
          </a:xfrm>
          <a:custGeom>
            <a:avLst/>
            <a:gdLst/>
            <a:ahLst/>
            <a:cxnLst/>
            <a:rect l="l" t="t" r="r" b="b"/>
            <a:pathLst>
              <a:path w="3627340" h="3607555">
                <a:moveTo>
                  <a:pt x="0" y="0"/>
                </a:moveTo>
                <a:lnTo>
                  <a:pt x="3627341" y="0"/>
                </a:lnTo>
                <a:lnTo>
                  <a:pt x="3627341" y="3607554"/>
                </a:lnTo>
                <a:lnTo>
                  <a:pt x="0" y="3607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5FFE2C-C8DC-CF33-C269-F33443CB3AE0}"/>
              </a:ext>
            </a:extLst>
          </p:cNvPr>
          <p:cNvSpPr/>
          <p:nvPr/>
        </p:nvSpPr>
        <p:spPr>
          <a:xfrm>
            <a:off x="14952691" y="2517120"/>
            <a:ext cx="2079317" cy="18761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99685B-F5AD-8453-05EE-92FEA5AAD613}"/>
              </a:ext>
            </a:extLst>
          </p:cNvPr>
          <p:cNvSpPr/>
          <p:nvPr/>
        </p:nvSpPr>
        <p:spPr>
          <a:xfrm>
            <a:off x="15388125" y="2956193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5F697E-3635-9637-526A-6BE7B700CEC6}"/>
              </a:ext>
            </a:extLst>
          </p:cNvPr>
          <p:cNvSpPr/>
          <p:nvPr/>
        </p:nvSpPr>
        <p:spPr>
          <a:xfrm>
            <a:off x="15402639" y="2943963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5627692-71EC-A9A5-5BC0-9CB3D8EF5A58}"/>
              </a:ext>
            </a:extLst>
          </p:cNvPr>
          <p:cNvSpPr/>
          <p:nvPr/>
        </p:nvSpPr>
        <p:spPr>
          <a:xfrm>
            <a:off x="15401072" y="297548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9DCD802-979D-6F98-29D7-9F81459F7479}"/>
              </a:ext>
            </a:extLst>
          </p:cNvPr>
          <p:cNvSpPr/>
          <p:nvPr/>
        </p:nvSpPr>
        <p:spPr>
          <a:xfrm>
            <a:off x="15441789" y="2982226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FCABDB-4862-B029-C7EB-E0BF30EEEFAF}"/>
              </a:ext>
            </a:extLst>
          </p:cNvPr>
          <p:cNvSpPr/>
          <p:nvPr/>
        </p:nvSpPr>
        <p:spPr>
          <a:xfrm>
            <a:off x="15441789" y="2963094"/>
            <a:ext cx="1202452" cy="1029819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C3BB0F6-9905-4F0B-8DFD-EC873608C058}"/>
              </a:ext>
            </a:extLst>
          </p:cNvPr>
          <p:cNvSpPr/>
          <p:nvPr/>
        </p:nvSpPr>
        <p:spPr>
          <a:xfrm>
            <a:off x="15444826" y="297548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0859996-D1CB-CD33-883C-F4530E8D2ED5}"/>
              </a:ext>
            </a:extLst>
          </p:cNvPr>
          <p:cNvSpPr/>
          <p:nvPr/>
        </p:nvSpPr>
        <p:spPr>
          <a:xfrm>
            <a:off x="15413275" y="2965209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0347266-C3EB-BD21-2523-EC6BC2F69E51}"/>
              </a:ext>
            </a:extLst>
          </p:cNvPr>
          <p:cNvSpPr/>
          <p:nvPr/>
        </p:nvSpPr>
        <p:spPr>
          <a:xfrm>
            <a:off x="15441789" y="3002288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4569D81-04C0-23EE-7D72-F3BD215E131C}"/>
              </a:ext>
            </a:extLst>
          </p:cNvPr>
          <p:cNvSpPr/>
          <p:nvPr/>
        </p:nvSpPr>
        <p:spPr>
          <a:xfrm>
            <a:off x="15417160" y="301656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CFD408E-3454-375F-611B-633A62FBAAFC}"/>
              </a:ext>
            </a:extLst>
          </p:cNvPr>
          <p:cNvSpPr/>
          <p:nvPr/>
        </p:nvSpPr>
        <p:spPr>
          <a:xfrm>
            <a:off x="15411708" y="301656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E23ACD9-5CA5-AA01-4F11-12580F7874B5}"/>
              </a:ext>
            </a:extLst>
          </p:cNvPr>
          <p:cNvSpPr/>
          <p:nvPr/>
        </p:nvSpPr>
        <p:spPr>
          <a:xfrm>
            <a:off x="15423512" y="2982226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695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449510" y="-3811593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42869" y="1372927"/>
            <a:ext cx="16171648" cy="2256493"/>
            <a:chOff x="0" y="-16891"/>
            <a:chExt cx="21562198" cy="3008658"/>
          </a:xfrm>
        </p:grpSpPr>
        <p:sp>
          <p:nvSpPr>
            <p:cNvPr id="5" name="TextBox 5"/>
            <p:cNvSpPr txBox="1"/>
            <p:nvPr/>
          </p:nvSpPr>
          <p:spPr>
            <a:xfrm>
              <a:off x="0" y="-16891"/>
              <a:ext cx="21562198" cy="2714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Câu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1: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Bé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hãy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viết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chữ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gì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có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một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ngược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và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1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sổ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thẳng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nằm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bên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phải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móc.Phía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trên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bên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phải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của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sổ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thẳng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có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một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cái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chemeClr val="bg1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chemeClr val="bg1"/>
                  </a:solidFill>
                  <a:latin typeface="Muli Bold"/>
                </a:rPr>
                <a:t>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61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0090" y="2226117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9855" y="6365875"/>
            <a:ext cx="2107255" cy="3607556"/>
          </a:xfrm>
          <a:custGeom>
            <a:avLst/>
            <a:gdLst/>
            <a:ahLst/>
            <a:cxnLst/>
            <a:rect l="l" t="t" r="r" b="b"/>
            <a:pathLst>
              <a:path w="3053708" h="5598466">
                <a:moveTo>
                  <a:pt x="0" y="0"/>
                </a:moveTo>
                <a:lnTo>
                  <a:pt x="3053709" y="0"/>
                </a:lnTo>
                <a:lnTo>
                  <a:pt x="3053709" y="5598465"/>
                </a:lnTo>
                <a:lnTo>
                  <a:pt x="0" y="5598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00848" y="-239808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87177" y="6258051"/>
            <a:ext cx="3627340" cy="3607555"/>
          </a:xfrm>
          <a:custGeom>
            <a:avLst/>
            <a:gdLst/>
            <a:ahLst/>
            <a:cxnLst/>
            <a:rect l="l" t="t" r="r" b="b"/>
            <a:pathLst>
              <a:path w="3627340" h="3607555">
                <a:moveTo>
                  <a:pt x="0" y="0"/>
                </a:moveTo>
                <a:lnTo>
                  <a:pt x="3627341" y="0"/>
                </a:lnTo>
                <a:lnTo>
                  <a:pt x="3627341" y="3607554"/>
                </a:lnTo>
                <a:lnTo>
                  <a:pt x="0" y="3607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Tieng-vo-tay-ngan-www_tiengdong_com">
            <a:hlinkClick r:id="" action="ppaction://media"/>
            <a:extLst>
              <a:ext uri="{FF2B5EF4-FFF2-40B4-BE49-F238E27FC236}">
                <a16:creationId xmlns:a16="http://schemas.microsoft.com/office/drawing/2014/main" id="{AF80E990-B2AF-8EBA-9F91-0EA3FCC21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659366" y="7200900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0" y="4234001"/>
            <a:ext cx="2209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0" b="1" dirty="0" smtClean="0"/>
              <a:t>ư</a:t>
            </a:r>
            <a:endParaRPr lang="en-US" sz="20000" b="1" dirty="0"/>
          </a:p>
        </p:txBody>
      </p:sp>
    </p:spTree>
    <p:extLst>
      <p:ext uri="{BB962C8B-B14F-4D97-AF65-F5344CB8AC3E}">
        <p14:creationId xmlns:p14="http://schemas.microsoft.com/office/powerpoint/2010/main" val="323858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D23FFC7-BB9D-455B-85FD-0DDE3B4F0DF3}"/>
              </a:ext>
            </a:extLst>
          </p:cNvPr>
          <p:cNvSpPr/>
          <p:nvPr/>
        </p:nvSpPr>
        <p:spPr>
          <a:xfrm>
            <a:off x="6705600" y="2390291"/>
            <a:ext cx="4876800" cy="3867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497" y="-2398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449510" y="-3811593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842869" y="937987"/>
            <a:ext cx="16486253" cy="2348533"/>
            <a:chOff x="0" y="-1054011"/>
            <a:chExt cx="21981671" cy="3131378"/>
          </a:xfrm>
        </p:grpSpPr>
        <p:sp>
          <p:nvSpPr>
            <p:cNvPr id="5" name="TextBox 5"/>
            <p:cNvSpPr txBox="1"/>
            <p:nvPr/>
          </p:nvSpPr>
          <p:spPr>
            <a:xfrm>
              <a:off x="419473" y="-1054011"/>
              <a:ext cx="21562198" cy="899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Câu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3: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Bé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hãy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tìm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chữ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còn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thiếu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trong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ô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trống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dưới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đây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2817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0090" y="2226117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64545" y="3536456"/>
            <a:ext cx="3053708" cy="5598466"/>
          </a:xfrm>
          <a:custGeom>
            <a:avLst/>
            <a:gdLst/>
            <a:ahLst/>
            <a:cxnLst/>
            <a:rect l="l" t="t" r="r" b="b"/>
            <a:pathLst>
              <a:path w="3053708" h="5598466">
                <a:moveTo>
                  <a:pt x="0" y="0"/>
                </a:moveTo>
                <a:lnTo>
                  <a:pt x="3053709" y="0"/>
                </a:lnTo>
                <a:lnTo>
                  <a:pt x="3053709" y="5598465"/>
                </a:lnTo>
                <a:lnTo>
                  <a:pt x="0" y="55984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00848" y="-239808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87177" y="6258051"/>
            <a:ext cx="3627340" cy="3607555"/>
          </a:xfrm>
          <a:custGeom>
            <a:avLst/>
            <a:gdLst/>
            <a:ahLst/>
            <a:cxnLst/>
            <a:rect l="l" t="t" r="r" b="b"/>
            <a:pathLst>
              <a:path w="3627340" h="3607555">
                <a:moveTo>
                  <a:pt x="0" y="0"/>
                </a:moveTo>
                <a:lnTo>
                  <a:pt x="3627341" y="0"/>
                </a:lnTo>
                <a:lnTo>
                  <a:pt x="3627341" y="3607554"/>
                </a:lnTo>
                <a:lnTo>
                  <a:pt x="0" y="36075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620000" y="1739300"/>
            <a:ext cx="3520075" cy="3594311"/>
          </a:xfrm>
          <a:custGeom>
            <a:avLst/>
            <a:gdLst/>
            <a:ahLst/>
            <a:cxnLst/>
            <a:rect l="l" t="t" r="r" b="b"/>
            <a:pathLst>
              <a:path w="3520075" h="3594311">
                <a:moveTo>
                  <a:pt x="0" y="0"/>
                </a:moveTo>
                <a:lnTo>
                  <a:pt x="3520075" y="0"/>
                </a:lnTo>
                <a:lnTo>
                  <a:pt x="3520075" y="3594311"/>
                </a:lnTo>
                <a:lnTo>
                  <a:pt x="0" y="35943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092" b="-20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4102FC-E7CF-8DDF-6063-1D6966498646}"/>
              </a:ext>
            </a:extLst>
          </p:cNvPr>
          <p:cNvSpPr txBox="1"/>
          <p:nvPr/>
        </p:nvSpPr>
        <p:spPr>
          <a:xfrm>
            <a:off x="7848600" y="5460460"/>
            <a:ext cx="61397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/>
              <a:t>Qủa</a:t>
            </a:r>
            <a:r>
              <a:rPr lang="en-US" sz="10000" dirty="0"/>
              <a:t>  Lê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9F90A-AD9D-5582-7200-B36A5E51C940}"/>
              </a:ext>
            </a:extLst>
          </p:cNvPr>
          <p:cNvSpPr txBox="1"/>
          <p:nvPr/>
        </p:nvSpPr>
        <p:spPr>
          <a:xfrm>
            <a:off x="8156610" y="7177137"/>
            <a:ext cx="6324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/>
              <a:t>Qủa</a:t>
            </a:r>
            <a:r>
              <a:rPr lang="en-US" sz="10000" dirty="0"/>
              <a:t> L…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47" y="-291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783783" y="-3828178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1800"/>
              <a:t>Qủa  Lê </a:t>
            </a:r>
            <a:endParaRPr lang="en-US" sz="1800" dirty="0"/>
          </a:p>
        </p:txBody>
      </p:sp>
      <p:grpSp>
        <p:nvGrpSpPr>
          <p:cNvPr id="4" name="Group 4"/>
          <p:cNvGrpSpPr/>
          <p:nvPr/>
        </p:nvGrpSpPr>
        <p:grpSpPr>
          <a:xfrm>
            <a:off x="829422" y="1343792"/>
            <a:ext cx="16171648" cy="2256493"/>
            <a:chOff x="0" y="-16891"/>
            <a:chExt cx="21562198" cy="3008658"/>
          </a:xfrm>
        </p:grpSpPr>
        <p:sp>
          <p:nvSpPr>
            <p:cNvPr id="5" name="TextBox 5"/>
            <p:cNvSpPr txBox="1"/>
            <p:nvPr/>
          </p:nvSpPr>
          <p:spPr>
            <a:xfrm>
              <a:off x="0" y="-16891"/>
              <a:ext cx="21562198" cy="868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Câu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3: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Bé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hãy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tìm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chữ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còn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thiếu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trong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ô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trống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dưới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đây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61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643" y="2196982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1098" y="3507321"/>
            <a:ext cx="3053708" cy="5598466"/>
          </a:xfrm>
          <a:custGeom>
            <a:avLst/>
            <a:gdLst/>
            <a:ahLst/>
            <a:cxnLst/>
            <a:rect l="l" t="t" r="r" b="b"/>
            <a:pathLst>
              <a:path w="3053708" h="5598466">
                <a:moveTo>
                  <a:pt x="0" y="0"/>
                </a:moveTo>
                <a:lnTo>
                  <a:pt x="3053709" y="0"/>
                </a:lnTo>
                <a:lnTo>
                  <a:pt x="3053709" y="5598465"/>
                </a:lnTo>
                <a:lnTo>
                  <a:pt x="0" y="5598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87401" y="-268943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73730" y="6228916"/>
            <a:ext cx="3627340" cy="3607555"/>
          </a:xfrm>
          <a:custGeom>
            <a:avLst/>
            <a:gdLst/>
            <a:ahLst/>
            <a:cxnLst/>
            <a:rect l="l" t="t" r="r" b="b"/>
            <a:pathLst>
              <a:path w="3627340" h="3607555">
                <a:moveTo>
                  <a:pt x="0" y="0"/>
                </a:moveTo>
                <a:lnTo>
                  <a:pt x="3627341" y="0"/>
                </a:lnTo>
                <a:lnTo>
                  <a:pt x="3627341" y="3607554"/>
                </a:lnTo>
                <a:lnTo>
                  <a:pt x="0" y="3607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5FFE2C-C8DC-CF33-C269-F33443CB3AE0}"/>
              </a:ext>
            </a:extLst>
          </p:cNvPr>
          <p:cNvSpPr/>
          <p:nvPr/>
        </p:nvSpPr>
        <p:spPr>
          <a:xfrm>
            <a:off x="14952691" y="2517120"/>
            <a:ext cx="2079317" cy="18761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99685B-F5AD-8453-05EE-92FEA5AAD613}"/>
              </a:ext>
            </a:extLst>
          </p:cNvPr>
          <p:cNvSpPr/>
          <p:nvPr/>
        </p:nvSpPr>
        <p:spPr>
          <a:xfrm>
            <a:off x="15388125" y="2956193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5F697E-3635-9637-526A-6BE7B700CEC6}"/>
              </a:ext>
            </a:extLst>
          </p:cNvPr>
          <p:cNvSpPr/>
          <p:nvPr/>
        </p:nvSpPr>
        <p:spPr>
          <a:xfrm>
            <a:off x="15402639" y="2943963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5627692-71EC-A9A5-5BC0-9CB3D8EF5A58}"/>
              </a:ext>
            </a:extLst>
          </p:cNvPr>
          <p:cNvSpPr/>
          <p:nvPr/>
        </p:nvSpPr>
        <p:spPr>
          <a:xfrm>
            <a:off x="15401072" y="297548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9DCD802-979D-6F98-29D7-9F81459F7479}"/>
              </a:ext>
            </a:extLst>
          </p:cNvPr>
          <p:cNvSpPr/>
          <p:nvPr/>
        </p:nvSpPr>
        <p:spPr>
          <a:xfrm>
            <a:off x="15441789" y="2982226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FCABDB-4862-B029-C7EB-E0BF30EEEFAF}"/>
              </a:ext>
            </a:extLst>
          </p:cNvPr>
          <p:cNvSpPr/>
          <p:nvPr/>
        </p:nvSpPr>
        <p:spPr>
          <a:xfrm>
            <a:off x="15441789" y="2963094"/>
            <a:ext cx="1202452" cy="1029819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C3BB0F6-9905-4F0B-8DFD-EC873608C058}"/>
              </a:ext>
            </a:extLst>
          </p:cNvPr>
          <p:cNvSpPr/>
          <p:nvPr/>
        </p:nvSpPr>
        <p:spPr>
          <a:xfrm>
            <a:off x="15444826" y="297548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0859996-D1CB-CD33-883C-F4530E8D2ED5}"/>
              </a:ext>
            </a:extLst>
          </p:cNvPr>
          <p:cNvSpPr/>
          <p:nvPr/>
        </p:nvSpPr>
        <p:spPr>
          <a:xfrm>
            <a:off x="15413275" y="2965209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0347266-C3EB-BD21-2523-EC6BC2F69E51}"/>
              </a:ext>
            </a:extLst>
          </p:cNvPr>
          <p:cNvSpPr/>
          <p:nvPr/>
        </p:nvSpPr>
        <p:spPr>
          <a:xfrm>
            <a:off x="15441789" y="3002288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4569D81-04C0-23EE-7D72-F3BD215E131C}"/>
              </a:ext>
            </a:extLst>
          </p:cNvPr>
          <p:cNvSpPr/>
          <p:nvPr/>
        </p:nvSpPr>
        <p:spPr>
          <a:xfrm>
            <a:off x="15417160" y="301656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CFD408E-3454-375F-611B-633A62FBAAFC}"/>
              </a:ext>
            </a:extLst>
          </p:cNvPr>
          <p:cNvSpPr/>
          <p:nvPr/>
        </p:nvSpPr>
        <p:spPr>
          <a:xfrm>
            <a:off x="15411708" y="301656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E23ACD9-5CA5-AA01-4F11-12580F7874B5}"/>
              </a:ext>
            </a:extLst>
          </p:cNvPr>
          <p:cNvSpPr/>
          <p:nvPr/>
        </p:nvSpPr>
        <p:spPr>
          <a:xfrm>
            <a:off x="15423512" y="2982226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E64470C-C179-F07F-370D-A30E7EA4966A}"/>
              </a:ext>
            </a:extLst>
          </p:cNvPr>
          <p:cNvSpPr/>
          <p:nvPr/>
        </p:nvSpPr>
        <p:spPr>
          <a:xfrm>
            <a:off x="7620000" y="1739300"/>
            <a:ext cx="3520075" cy="3594311"/>
          </a:xfrm>
          <a:custGeom>
            <a:avLst/>
            <a:gdLst/>
            <a:ahLst/>
            <a:cxnLst/>
            <a:rect l="l" t="t" r="r" b="b"/>
            <a:pathLst>
              <a:path w="3520075" h="3594311">
                <a:moveTo>
                  <a:pt x="0" y="0"/>
                </a:moveTo>
                <a:lnTo>
                  <a:pt x="3520075" y="0"/>
                </a:lnTo>
                <a:lnTo>
                  <a:pt x="3520075" y="3594311"/>
                </a:lnTo>
                <a:lnTo>
                  <a:pt x="0" y="359431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092" b="-20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25D167-0269-D68A-69C8-5B3A16CFC4B7}"/>
              </a:ext>
            </a:extLst>
          </p:cNvPr>
          <p:cNvSpPr txBox="1"/>
          <p:nvPr/>
        </p:nvSpPr>
        <p:spPr>
          <a:xfrm>
            <a:off x="7438957" y="4982330"/>
            <a:ext cx="91516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 err="1"/>
              <a:t>Qủa</a:t>
            </a:r>
            <a:r>
              <a:rPr lang="en-US" sz="9600" dirty="0"/>
              <a:t>  Lê </a:t>
            </a:r>
          </a:p>
          <a:p>
            <a:r>
              <a:rPr lang="en-US" sz="9600" dirty="0" err="1"/>
              <a:t>Qủa</a:t>
            </a:r>
            <a:r>
              <a:rPr lang="en-US" sz="9600" dirty="0"/>
              <a:t>  l… </a:t>
            </a:r>
          </a:p>
          <a:p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60616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D23FFC7-BB9D-455B-85FD-0DDE3B4F0DF3}"/>
              </a:ext>
            </a:extLst>
          </p:cNvPr>
          <p:cNvSpPr/>
          <p:nvPr/>
        </p:nvSpPr>
        <p:spPr>
          <a:xfrm>
            <a:off x="6705600" y="2390291"/>
            <a:ext cx="4876800" cy="3867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497" y="-2398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449510" y="-3811593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842869" y="937987"/>
            <a:ext cx="16486253" cy="2348533"/>
            <a:chOff x="0" y="-1054011"/>
            <a:chExt cx="21981671" cy="3131378"/>
          </a:xfrm>
        </p:grpSpPr>
        <p:sp>
          <p:nvSpPr>
            <p:cNvPr id="5" name="TextBox 5"/>
            <p:cNvSpPr txBox="1"/>
            <p:nvPr/>
          </p:nvSpPr>
          <p:spPr>
            <a:xfrm>
              <a:off x="419473" y="-1054011"/>
              <a:ext cx="21562198" cy="899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Câu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3: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Bé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hãy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tìm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chữ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còn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thiếu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trong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ô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trống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dưới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đây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2817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0090" y="2226117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64545" y="3536456"/>
            <a:ext cx="3053708" cy="5598466"/>
          </a:xfrm>
          <a:custGeom>
            <a:avLst/>
            <a:gdLst/>
            <a:ahLst/>
            <a:cxnLst/>
            <a:rect l="l" t="t" r="r" b="b"/>
            <a:pathLst>
              <a:path w="3053708" h="5598466">
                <a:moveTo>
                  <a:pt x="0" y="0"/>
                </a:moveTo>
                <a:lnTo>
                  <a:pt x="3053709" y="0"/>
                </a:lnTo>
                <a:lnTo>
                  <a:pt x="3053709" y="5598465"/>
                </a:lnTo>
                <a:lnTo>
                  <a:pt x="0" y="5598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00848" y="-239808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87177" y="6258051"/>
            <a:ext cx="3627340" cy="3607555"/>
          </a:xfrm>
          <a:custGeom>
            <a:avLst/>
            <a:gdLst/>
            <a:ahLst/>
            <a:cxnLst/>
            <a:rect l="l" t="t" r="r" b="b"/>
            <a:pathLst>
              <a:path w="3627340" h="3607555">
                <a:moveTo>
                  <a:pt x="0" y="0"/>
                </a:moveTo>
                <a:lnTo>
                  <a:pt x="3627341" y="0"/>
                </a:lnTo>
                <a:lnTo>
                  <a:pt x="3627341" y="3607554"/>
                </a:lnTo>
                <a:lnTo>
                  <a:pt x="0" y="3607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620000" y="1739300"/>
            <a:ext cx="3520075" cy="3594311"/>
          </a:xfrm>
          <a:custGeom>
            <a:avLst/>
            <a:gdLst/>
            <a:ahLst/>
            <a:cxnLst/>
            <a:rect l="l" t="t" r="r" b="b"/>
            <a:pathLst>
              <a:path w="3520075" h="3594311">
                <a:moveTo>
                  <a:pt x="0" y="0"/>
                </a:moveTo>
                <a:lnTo>
                  <a:pt x="3520075" y="0"/>
                </a:lnTo>
                <a:lnTo>
                  <a:pt x="3520075" y="3594311"/>
                </a:lnTo>
                <a:lnTo>
                  <a:pt x="0" y="359431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092" b="-20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4102FC-E7CF-8DDF-6063-1D6966498646}"/>
              </a:ext>
            </a:extLst>
          </p:cNvPr>
          <p:cNvSpPr txBox="1"/>
          <p:nvPr/>
        </p:nvSpPr>
        <p:spPr>
          <a:xfrm>
            <a:off x="7848600" y="5460460"/>
            <a:ext cx="61397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/>
              <a:t>Qủa</a:t>
            </a:r>
            <a:r>
              <a:rPr lang="en-US" sz="10000" dirty="0"/>
              <a:t>  Lê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9F90A-AD9D-5582-7200-B36A5E51C940}"/>
              </a:ext>
            </a:extLst>
          </p:cNvPr>
          <p:cNvSpPr txBox="1"/>
          <p:nvPr/>
        </p:nvSpPr>
        <p:spPr>
          <a:xfrm>
            <a:off x="8156610" y="7177137"/>
            <a:ext cx="6324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/>
              <a:t>Qủa</a:t>
            </a:r>
            <a:r>
              <a:rPr lang="en-US" sz="10000" dirty="0"/>
              <a:t> 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DA9748-0615-C161-EB39-05AA8515A701}"/>
              </a:ext>
            </a:extLst>
          </p:cNvPr>
          <p:cNvSpPr txBox="1"/>
          <p:nvPr/>
        </p:nvSpPr>
        <p:spPr>
          <a:xfrm>
            <a:off x="11140075" y="7174775"/>
            <a:ext cx="14329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</a:rPr>
              <a:t>ê</a:t>
            </a:r>
          </a:p>
        </p:txBody>
      </p:sp>
      <p:pic>
        <p:nvPicPr>
          <p:cNvPr id="16" name="Tieng-vo-tay-ngan-www_tiengdong_com">
            <a:hlinkClick r:id="" action="ppaction://media"/>
            <a:extLst>
              <a:ext uri="{FF2B5EF4-FFF2-40B4-BE49-F238E27FC236}">
                <a16:creationId xmlns:a16="http://schemas.microsoft.com/office/drawing/2014/main" id="{68840473-0F24-0AB6-761A-288837ED8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074810" y="72386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476920" y="-3599702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57200" y="1372927"/>
            <a:ext cx="16557317" cy="2256493"/>
            <a:chOff x="-514225" y="-16891"/>
            <a:chExt cx="22076423" cy="3008658"/>
          </a:xfrm>
        </p:grpSpPr>
        <p:sp>
          <p:nvSpPr>
            <p:cNvPr id="5" name="TextBox 5"/>
            <p:cNvSpPr txBox="1"/>
            <p:nvPr/>
          </p:nvSpPr>
          <p:spPr>
            <a:xfrm>
              <a:off x="-514225" y="-16891"/>
              <a:ext cx="22076423" cy="8559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Câu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4: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Bé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hãy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đếm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xem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có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bao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nhiêu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chữ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‘e’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trong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thẻ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từ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dưới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đây</a:t>
              </a:r>
              <a:endParaRPr lang="en-US" sz="3600" dirty="0">
                <a:solidFill>
                  <a:srgbClr val="FFFFFF"/>
                </a:solidFill>
                <a:latin typeface="Muli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61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0090" y="2226117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4348" y="5941156"/>
            <a:ext cx="2050665" cy="3759553"/>
          </a:xfrm>
          <a:custGeom>
            <a:avLst/>
            <a:gdLst/>
            <a:ahLst/>
            <a:cxnLst/>
            <a:rect l="l" t="t" r="r" b="b"/>
            <a:pathLst>
              <a:path w="2050665" h="3759553">
                <a:moveTo>
                  <a:pt x="0" y="0"/>
                </a:moveTo>
                <a:lnTo>
                  <a:pt x="2050666" y="0"/>
                </a:lnTo>
                <a:lnTo>
                  <a:pt x="2050666" y="3759553"/>
                </a:lnTo>
                <a:lnTo>
                  <a:pt x="0" y="37595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00848" y="-239808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489322" y="7165384"/>
            <a:ext cx="2229403" cy="2217243"/>
          </a:xfrm>
          <a:custGeom>
            <a:avLst/>
            <a:gdLst/>
            <a:ahLst/>
            <a:cxnLst/>
            <a:rect l="l" t="t" r="r" b="b"/>
            <a:pathLst>
              <a:path w="2229403" h="2217243">
                <a:moveTo>
                  <a:pt x="0" y="0"/>
                </a:moveTo>
                <a:lnTo>
                  <a:pt x="2229404" y="0"/>
                </a:lnTo>
                <a:lnTo>
                  <a:pt x="2229404" y="2217243"/>
                </a:lnTo>
                <a:lnTo>
                  <a:pt x="0" y="22172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686989" y="2421230"/>
            <a:ext cx="9948764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  <a:spcBef>
                <a:spcPct val="0"/>
              </a:spcBef>
            </a:pPr>
            <a:r>
              <a:rPr lang="en-US" sz="9999" dirty="0">
                <a:solidFill>
                  <a:srgbClr val="E30613"/>
                </a:solidFill>
                <a:latin typeface="Mali Bold"/>
              </a:rPr>
              <a:t>Con </a:t>
            </a:r>
            <a:r>
              <a:rPr lang="en-US" sz="9999" dirty="0" err="1">
                <a:solidFill>
                  <a:srgbClr val="E30613"/>
                </a:solidFill>
                <a:latin typeface="Mali Bold"/>
              </a:rPr>
              <a:t>chim</a:t>
            </a:r>
            <a:r>
              <a:rPr lang="en-US" sz="9999" dirty="0">
                <a:solidFill>
                  <a:srgbClr val="E30613"/>
                </a:solidFill>
                <a:latin typeface="Mali Bold"/>
              </a:rPr>
              <a:t> se </a:t>
            </a:r>
            <a:r>
              <a:rPr lang="en-US" sz="9999" dirty="0" err="1">
                <a:solidFill>
                  <a:srgbClr val="E30613"/>
                </a:solidFill>
                <a:latin typeface="Mali Bold"/>
              </a:rPr>
              <a:t>sẻ</a:t>
            </a:r>
            <a:r>
              <a:rPr lang="en-US" sz="9999" dirty="0">
                <a:solidFill>
                  <a:srgbClr val="E30613"/>
                </a:solidFill>
                <a:latin typeface="Mali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3EEA11-DAC9-525C-0373-C5274ECC08B7}"/>
              </a:ext>
            </a:extLst>
          </p:cNvPr>
          <p:cNvSpPr txBox="1"/>
          <p:nvPr/>
        </p:nvSpPr>
        <p:spPr>
          <a:xfrm>
            <a:off x="7342599" y="4102243"/>
            <a:ext cx="9372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0000" dirty="0"/>
              <a:t>1</a:t>
            </a:r>
          </a:p>
          <a:p>
            <a:pPr marL="342900" indent="-342900">
              <a:buAutoNum type="alphaUcPeriod"/>
            </a:pPr>
            <a:r>
              <a:rPr lang="en-US" sz="10000" dirty="0"/>
              <a:t>2</a:t>
            </a:r>
          </a:p>
          <a:p>
            <a:pPr marL="342900" indent="-342900">
              <a:buAutoNum type="alphaUcPeriod"/>
            </a:pPr>
            <a:r>
              <a:rPr lang="en-US" sz="10000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47" y="-291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264358" y="-3585865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600" dirty="0"/>
          </a:p>
        </p:txBody>
      </p:sp>
      <p:grpSp>
        <p:nvGrpSpPr>
          <p:cNvPr id="4" name="Group 4"/>
          <p:cNvGrpSpPr/>
          <p:nvPr/>
        </p:nvGrpSpPr>
        <p:grpSpPr>
          <a:xfrm>
            <a:off x="829422" y="1343792"/>
            <a:ext cx="16171648" cy="2256493"/>
            <a:chOff x="0" y="-16891"/>
            <a:chExt cx="21562198" cy="3008658"/>
          </a:xfrm>
        </p:grpSpPr>
        <p:sp>
          <p:nvSpPr>
            <p:cNvPr id="5" name="TextBox 5"/>
            <p:cNvSpPr txBox="1"/>
            <p:nvPr/>
          </p:nvSpPr>
          <p:spPr>
            <a:xfrm>
              <a:off x="0" y="-16891"/>
              <a:ext cx="21562198" cy="855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Câu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4: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Bé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hãy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đếm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xem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có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bao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nhiêu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chữ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‘e’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trong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thẻ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từ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dưới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đây</a:t>
              </a:r>
              <a:endParaRPr lang="en-US" sz="3600" dirty="0">
                <a:solidFill>
                  <a:srgbClr val="FFFFFF"/>
                </a:solidFill>
                <a:latin typeface="Muli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61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643" y="2196982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1098" y="3507321"/>
            <a:ext cx="3053708" cy="5598466"/>
          </a:xfrm>
          <a:custGeom>
            <a:avLst/>
            <a:gdLst/>
            <a:ahLst/>
            <a:cxnLst/>
            <a:rect l="l" t="t" r="r" b="b"/>
            <a:pathLst>
              <a:path w="3053708" h="5598466">
                <a:moveTo>
                  <a:pt x="0" y="0"/>
                </a:moveTo>
                <a:lnTo>
                  <a:pt x="3053709" y="0"/>
                </a:lnTo>
                <a:lnTo>
                  <a:pt x="3053709" y="5598465"/>
                </a:lnTo>
                <a:lnTo>
                  <a:pt x="0" y="5598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87401" y="-268943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73730" y="6228916"/>
            <a:ext cx="3627340" cy="3607555"/>
          </a:xfrm>
          <a:custGeom>
            <a:avLst/>
            <a:gdLst/>
            <a:ahLst/>
            <a:cxnLst/>
            <a:rect l="l" t="t" r="r" b="b"/>
            <a:pathLst>
              <a:path w="3627340" h="3607555">
                <a:moveTo>
                  <a:pt x="0" y="0"/>
                </a:moveTo>
                <a:lnTo>
                  <a:pt x="3627341" y="0"/>
                </a:lnTo>
                <a:lnTo>
                  <a:pt x="3627341" y="3607554"/>
                </a:lnTo>
                <a:lnTo>
                  <a:pt x="0" y="3607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5FFE2C-C8DC-CF33-C269-F33443CB3AE0}"/>
              </a:ext>
            </a:extLst>
          </p:cNvPr>
          <p:cNvSpPr/>
          <p:nvPr/>
        </p:nvSpPr>
        <p:spPr>
          <a:xfrm>
            <a:off x="14952691" y="2517120"/>
            <a:ext cx="2079317" cy="18761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99685B-F5AD-8453-05EE-92FEA5AAD613}"/>
              </a:ext>
            </a:extLst>
          </p:cNvPr>
          <p:cNvSpPr/>
          <p:nvPr/>
        </p:nvSpPr>
        <p:spPr>
          <a:xfrm>
            <a:off x="15388125" y="2956193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5F697E-3635-9637-526A-6BE7B700CEC6}"/>
              </a:ext>
            </a:extLst>
          </p:cNvPr>
          <p:cNvSpPr/>
          <p:nvPr/>
        </p:nvSpPr>
        <p:spPr>
          <a:xfrm>
            <a:off x="15402639" y="2943963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5627692-71EC-A9A5-5BC0-9CB3D8EF5A58}"/>
              </a:ext>
            </a:extLst>
          </p:cNvPr>
          <p:cNvSpPr/>
          <p:nvPr/>
        </p:nvSpPr>
        <p:spPr>
          <a:xfrm>
            <a:off x="15401072" y="297548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9DCD802-979D-6F98-29D7-9F81459F7479}"/>
              </a:ext>
            </a:extLst>
          </p:cNvPr>
          <p:cNvSpPr/>
          <p:nvPr/>
        </p:nvSpPr>
        <p:spPr>
          <a:xfrm>
            <a:off x="15441789" y="2982226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FCABDB-4862-B029-C7EB-E0BF30EEEFAF}"/>
              </a:ext>
            </a:extLst>
          </p:cNvPr>
          <p:cNvSpPr/>
          <p:nvPr/>
        </p:nvSpPr>
        <p:spPr>
          <a:xfrm>
            <a:off x="15441789" y="2963094"/>
            <a:ext cx="1202452" cy="1029819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C3BB0F6-9905-4F0B-8DFD-EC873608C058}"/>
              </a:ext>
            </a:extLst>
          </p:cNvPr>
          <p:cNvSpPr/>
          <p:nvPr/>
        </p:nvSpPr>
        <p:spPr>
          <a:xfrm>
            <a:off x="15444826" y="297548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0859996-D1CB-CD33-883C-F4530E8D2ED5}"/>
              </a:ext>
            </a:extLst>
          </p:cNvPr>
          <p:cNvSpPr/>
          <p:nvPr/>
        </p:nvSpPr>
        <p:spPr>
          <a:xfrm>
            <a:off x="15413275" y="2965209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0347266-C3EB-BD21-2523-EC6BC2F69E51}"/>
              </a:ext>
            </a:extLst>
          </p:cNvPr>
          <p:cNvSpPr/>
          <p:nvPr/>
        </p:nvSpPr>
        <p:spPr>
          <a:xfrm>
            <a:off x="15441789" y="3002288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4569D81-04C0-23EE-7D72-F3BD215E131C}"/>
              </a:ext>
            </a:extLst>
          </p:cNvPr>
          <p:cNvSpPr/>
          <p:nvPr/>
        </p:nvSpPr>
        <p:spPr>
          <a:xfrm>
            <a:off x="15417160" y="301656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CFD408E-3454-375F-611B-633A62FBAAFC}"/>
              </a:ext>
            </a:extLst>
          </p:cNvPr>
          <p:cNvSpPr/>
          <p:nvPr/>
        </p:nvSpPr>
        <p:spPr>
          <a:xfrm>
            <a:off x="15411708" y="301656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E23ACD9-5CA5-AA01-4F11-12580F7874B5}"/>
              </a:ext>
            </a:extLst>
          </p:cNvPr>
          <p:cNvSpPr/>
          <p:nvPr/>
        </p:nvSpPr>
        <p:spPr>
          <a:xfrm>
            <a:off x="15423512" y="2982226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579684-B00D-1BA1-215D-9832E3453D94}"/>
              </a:ext>
            </a:extLst>
          </p:cNvPr>
          <p:cNvSpPr txBox="1"/>
          <p:nvPr/>
        </p:nvSpPr>
        <p:spPr>
          <a:xfrm>
            <a:off x="3974436" y="2468295"/>
            <a:ext cx="10468823" cy="1501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699"/>
              </a:lnSpc>
              <a:spcBef>
                <a:spcPct val="0"/>
              </a:spcBef>
            </a:pPr>
            <a:r>
              <a:rPr lang="en-US" sz="9600" dirty="0">
                <a:solidFill>
                  <a:srgbClr val="E30613"/>
                </a:solidFill>
                <a:latin typeface="Mali Bold"/>
              </a:rPr>
              <a:t>Con </a:t>
            </a:r>
            <a:r>
              <a:rPr lang="en-US" sz="9600" dirty="0" err="1">
                <a:solidFill>
                  <a:srgbClr val="E30613"/>
                </a:solidFill>
                <a:latin typeface="Mali Bold"/>
              </a:rPr>
              <a:t>chim</a:t>
            </a:r>
            <a:r>
              <a:rPr lang="en-US" sz="9600" dirty="0">
                <a:solidFill>
                  <a:srgbClr val="E30613"/>
                </a:solidFill>
                <a:latin typeface="Mali Bold"/>
              </a:rPr>
              <a:t> se </a:t>
            </a:r>
            <a:r>
              <a:rPr lang="en-US" sz="9600" dirty="0" err="1">
                <a:solidFill>
                  <a:srgbClr val="E30613"/>
                </a:solidFill>
                <a:latin typeface="Mali Bold"/>
              </a:rPr>
              <a:t>sẻ</a:t>
            </a:r>
            <a:r>
              <a:rPr lang="en-US" sz="9600" dirty="0">
                <a:solidFill>
                  <a:srgbClr val="E30613"/>
                </a:solidFill>
                <a:latin typeface="Mali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C516C5-5DB8-AC61-06E2-52558C00CF3D}"/>
              </a:ext>
            </a:extLst>
          </p:cNvPr>
          <p:cNvSpPr txBox="1"/>
          <p:nvPr/>
        </p:nvSpPr>
        <p:spPr>
          <a:xfrm>
            <a:off x="8486716" y="3952379"/>
            <a:ext cx="693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9600" dirty="0"/>
              <a:t>1</a:t>
            </a:r>
          </a:p>
          <a:p>
            <a:pPr marL="342900" indent="-342900">
              <a:buAutoNum type="alphaUcPeriod"/>
            </a:pPr>
            <a:r>
              <a:rPr lang="en-US" sz="9600" dirty="0"/>
              <a:t>2</a:t>
            </a:r>
          </a:p>
          <a:p>
            <a:pPr marL="342900" indent="-342900">
              <a:buAutoNum type="alphaUcPeriod"/>
            </a:pPr>
            <a:r>
              <a:rPr lang="en-US" sz="9600" dirty="0"/>
              <a:t>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4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476920" y="-3599702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57200" y="1372927"/>
            <a:ext cx="16557317" cy="2256493"/>
            <a:chOff x="-514225" y="-16891"/>
            <a:chExt cx="22076423" cy="3008658"/>
          </a:xfrm>
        </p:grpSpPr>
        <p:sp>
          <p:nvSpPr>
            <p:cNvPr id="5" name="TextBox 5"/>
            <p:cNvSpPr txBox="1"/>
            <p:nvPr/>
          </p:nvSpPr>
          <p:spPr>
            <a:xfrm>
              <a:off x="-514225" y="-16891"/>
              <a:ext cx="22076423" cy="8559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Câu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4: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Bé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hãy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đếm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xem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có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bao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nhiêu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chữ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‘e’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trong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thẻ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từ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dưới</a:t>
              </a:r>
              <a:r>
                <a:rPr lang="en-US" sz="36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Muli Bold"/>
                </a:rPr>
                <a:t>đây</a:t>
              </a:r>
              <a:endParaRPr lang="en-US" sz="3600" dirty="0">
                <a:solidFill>
                  <a:srgbClr val="FFFFFF"/>
                </a:solidFill>
                <a:latin typeface="Muli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61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0090" y="2226117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4348" y="5941156"/>
            <a:ext cx="2050665" cy="3759553"/>
          </a:xfrm>
          <a:custGeom>
            <a:avLst/>
            <a:gdLst/>
            <a:ahLst/>
            <a:cxnLst/>
            <a:rect l="l" t="t" r="r" b="b"/>
            <a:pathLst>
              <a:path w="2050665" h="3759553">
                <a:moveTo>
                  <a:pt x="0" y="0"/>
                </a:moveTo>
                <a:lnTo>
                  <a:pt x="2050666" y="0"/>
                </a:lnTo>
                <a:lnTo>
                  <a:pt x="2050666" y="3759553"/>
                </a:lnTo>
                <a:lnTo>
                  <a:pt x="0" y="37595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00848" y="-239808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489322" y="7165384"/>
            <a:ext cx="2229403" cy="2217243"/>
          </a:xfrm>
          <a:custGeom>
            <a:avLst/>
            <a:gdLst/>
            <a:ahLst/>
            <a:cxnLst/>
            <a:rect l="l" t="t" r="r" b="b"/>
            <a:pathLst>
              <a:path w="2229403" h="2217243">
                <a:moveTo>
                  <a:pt x="0" y="0"/>
                </a:moveTo>
                <a:lnTo>
                  <a:pt x="2229404" y="0"/>
                </a:lnTo>
                <a:lnTo>
                  <a:pt x="2229404" y="2217243"/>
                </a:lnTo>
                <a:lnTo>
                  <a:pt x="0" y="22172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686989" y="2421230"/>
            <a:ext cx="9948764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  <a:spcBef>
                <a:spcPct val="0"/>
              </a:spcBef>
            </a:pPr>
            <a:r>
              <a:rPr lang="en-US" sz="9999" dirty="0">
                <a:solidFill>
                  <a:srgbClr val="E30613"/>
                </a:solidFill>
                <a:latin typeface="Mali Bold"/>
              </a:rPr>
              <a:t>Con </a:t>
            </a:r>
            <a:r>
              <a:rPr lang="en-US" sz="9999" dirty="0" err="1">
                <a:solidFill>
                  <a:srgbClr val="E30613"/>
                </a:solidFill>
                <a:latin typeface="Mali Bold"/>
              </a:rPr>
              <a:t>chim</a:t>
            </a:r>
            <a:r>
              <a:rPr lang="en-US" sz="9999" dirty="0">
                <a:solidFill>
                  <a:srgbClr val="E30613"/>
                </a:solidFill>
                <a:latin typeface="Mali Bold"/>
              </a:rPr>
              <a:t> s</a:t>
            </a:r>
            <a:r>
              <a:rPr lang="en-US" sz="9999" dirty="0">
                <a:solidFill>
                  <a:srgbClr val="E30613"/>
                </a:solidFill>
                <a:highlight>
                  <a:srgbClr val="FFFF00"/>
                </a:highlight>
                <a:latin typeface="Mali Bold"/>
              </a:rPr>
              <a:t>e</a:t>
            </a:r>
            <a:r>
              <a:rPr lang="en-US" sz="9999" dirty="0">
                <a:solidFill>
                  <a:srgbClr val="E30613"/>
                </a:solidFill>
                <a:latin typeface="Mali Bold"/>
              </a:rPr>
              <a:t> </a:t>
            </a:r>
            <a:r>
              <a:rPr lang="en-US" sz="9999" dirty="0" err="1">
                <a:solidFill>
                  <a:srgbClr val="E30613"/>
                </a:solidFill>
                <a:latin typeface="Mali Bold"/>
              </a:rPr>
              <a:t>s</a:t>
            </a:r>
            <a:r>
              <a:rPr lang="en-US" sz="9999" dirty="0" err="1">
                <a:solidFill>
                  <a:srgbClr val="E30613"/>
                </a:solidFill>
                <a:highlight>
                  <a:srgbClr val="FFFF00"/>
                </a:highlight>
                <a:latin typeface="Mali Bold"/>
              </a:rPr>
              <a:t>ẻ</a:t>
            </a:r>
            <a:r>
              <a:rPr lang="en-US" sz="9999" dirty="0">
                <a:solidFill>
                  <a:srgbClr val="E30613"/>
                </a:solidFill>
                <a:latin typeface="Mali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3EEA11-DAC9-525C-0373-C5274ECC08B7}"/>
              </a:ext>
            </a:extLst>
          </p:cNvPr>
          <p:cNvSpPr txBox="1"/>
          <p:nvPr/>
        </p:nvSpPr>
        <p:spPr>
          <a:xfrm>
            <a:off x="7342599" y="4102243"/>
            <a:ext cx="9372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0000" dirty="0"/>
              <a:t>2</a:t>
            </a:r>
          </a:p>
          <a:p>
            <a:endParaRPr lang="en-US" sz="10000" dirty="0"/>
          </a:p>
        </p:txBody>
      </p:sp>
      <p:pic>
        <p:nvPicPr>
          <p:cNvPr id="13" name="Tieng-vo-tay-ngan-www_tiengdong_com">
            <a:hlinkClick r:id="" action="ppaction://media"/>
            <a:extLst>
              <a:ext uri="{FF2B5EF4-FFF2-40B4-BE49-F238E27FC236}">
                <a16:creationId xmlns:a16="http://schemas.microsoft.com/office/drawing/2014/main" id="{55CF82BF-B272-B4B7-89B9-7DC5EBFD6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997648" y="6919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7227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476063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61919" y="-288212"/>
            <a:ext cx="12412639" cy="10473164"/>
          </a:xfrm>
          <a:custGeom>
            <a:avLst/>
            <a:gdLst/>
            <a:ahLst/>
            <a:cxnLst/>
            <a:rect l="l" t="t" r="r" b="b"/>
            <a:pathLst>
              <a:path w="12412639" h="10473164">
                <a:moveTo>
                  <a:pt x="0" y="0"/>
                </a:moveTo>
                <a:lnTo>
                  <a:pt x="12412638" y="0"/>
                </a:lnTo>
                <a:lnTo>
                  <a:pt x="12412638" y="10473164"/>
                </a:lnTo>
                <a:lnTo>
                  <a:pt x="0" y="10473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5174061" y="-288212"/>
            <a:ext cx="3113939" cy="3334875"/>
          </a:xfrm>
          <a:custGeom>
            <a:avLst/>
            <a:gdLst/>
            <a:ahLst/>
            <a:cxnLst/>
            <a:rect l="l" t="t" r="r" b="b"/>
            <a:pathLst>
              <a:path w="3113939" h="3334875">
                <a:moveTo>
                  <a:pt x="3113939" y="0"/>
                </a:moveTo>
                <a:lnTo>
                  <a:pt x="0" y="0"/>
                </a:lnTo>
                <a:lnTo>
                  <a:pt x="0" y="3334875"/>
                </a:lnTo>
                <a:lnTo>
                  <a:pt x="3113939" y="3334875"/>
                </a:lnTo>
                <a:lnTo>
                  <a:pt x="311393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041074">
            <a:off x="-800100" y="331470"/>
            <a:ext cx="3657600" cy="1394460"/>
          </a:xfrm>
          <a:custGeom>
            <a:avLst/>
            <a:gdLst/>
            <a:ahLst/>
            <a:cxnLst/>
            <a:rect l="l" t="t" r="r" b="b"/>
            <a:pathLst>
              <a:path w="3657600" h="1394460">
                <a:moveTo>
                  <a:pt x="0" y="0"/>
                </a:moveTo>
                <a:lnTo>
                  <a:pt x="3657600" y="0"/>
                </a:lnTo>
                <a:lnTo>
                  <a:pt x="3657600" y="1394460"/>
                </a:lnTo>
                <a:lnTo>
                  <a:pt x="0" y="1394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49170">
            <a:off x="-1372089" y="8044617"/>
            <a:ext cx="3016670" cy="3234247"/>
          </a:xfrm>
          <a:custGeom>
            <a:avLst/>
            <a:gdLst/>
            <a:ahLst/>
            <a:cxnLst/>
            <a:rect l="l" t="t" r="r" b="b"/>
            <a:pathLst>
              <a:path w="3016670" h="3234247">
                <a:moveTo>
                  <a:pt x="0" y="0"/>
                </a:moveTo>
                <a:lnTo>
                  <a:pt x="3016670" y="0"/>
                </a:lnTo>
                <a:lnTo>
                  <a:pt x="3016670" y="3234246"/>
                </a:lnTo>
                <a:lnTo>
                  <a:pt x="0" y="32342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923452" y="7756757"/>
            <a:ext cx="4587510" cy="3003087"/>
          </a:xfrm>
          <a:custGeom>
            <a:avLst/>
            <a:gdLst/>
            <a:ahLst/>
            <a:cxnLst/>
            <a:rect l="l" t="t" r="r" b="b"/>
            <a:pathLst>
              <a:path w="4587510" h="3003087">
                <a:moveTo>
                  <a:pt x="4587510" y="0"/>
                </a:moveTo>
                <a:lnTo>
                  <a:pt x="0" y="0"/>
                </a:lnTo>
                <a:lnTo>
                  <a:pt x="0" y="3003086"/>
                </a:lnTo>
                <a:lnTo>
                  <a:pt x="4587510" y="3003086"/>
                </a:lnTo>
                <a:lnTo>
                  <a:pt x="45875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96448" y="5143500"/>
            <a:ext cx="2836584" cy="3274555"/>
          </a:xfrm>
          <a:custGeom>
            <a:avLst/>
            <a:gdLst/>
            <a:ahLst/>
            <a:cxnLst/>
            <a:rect l="l" t="t" r="r" b="b"/>
            <a:pathLst>
              <a:path w="2836584" h="3274555">
                <a:moveTo>
                  <a:pt x="0" y="0"/>
                </a:moveTo>
                <a:lnTo>
                  <a:pt x="2836583" y="0"/>
                </a:lnTo>
                <a:lnTo>
                  <a:pt x="2836583" y="3274555"/>
                </a:lnTo>
                <a:lnTo>
                  <a:pt x="0" y="32745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161919" y="5699357"/>
            <a:ext cx="2947226" cy="4114800"/>
          </a:xfrm>
          <a:custGeom>
            <a:avLst/>
            <a:gdLst/>
            <a:ahLst/>
            <a:cxnLst/>
            <a:rect l="l" t="t" r="r" b="b"/>
            <a:pathLst>
              <a:path w="2947226" h="4114800">
                <a:moveTo>
                  <a:pt x="0" y="0"/>
                </a:moveTo>
                <a:lnTo>
                  <a:pt x="2947225" y="0"/>
                </a:lnTo>
                <a:lnTo>
                  <a:pt x="29472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014297" y="1859733"/>
            <a:ext cx="6707882" cy="308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>
                <a:solidFill>
                  <a:srgbClr val="004AAD"/>
                </a:solidFill>
                <a:latin typeface="Noto Sans Bold"/>
              </a:rPr>
              <a:t>Trò chơi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3131"/>
                </a:solidFill>
                <a:latin typeface="Sunset Hill"/>
              </a:rPr>
              <a:t>xúc xắc kỳ diệu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37342" y="-915174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87" y="6053675"/>
            <a:ext cx="3600450" cy="4114800"/>
          </a:xfrm>
          <a:custGeom>
            <a:avLst/>
            <a:gdLst/>
            <a:ahLst/>
            <a:cxnLst/>
            <a:rect l="l" t="t" r="r" b="b"/>
            <a:pathLst>
              <a:path w="3600450" h="4114800">
                <a:moveTo>
                  <a:pt x="0" y="0"/>
                </a:moveTo>
                <a:lnTo>
                  <a:pt x="3600450" y="0"/>
                </a:lnTo>
                <a:lnTo>
                  <a:pt x="3600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625069" y="3085973"/>
            <a:ext cx="10579874" cy="270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468C48"/>
                </a:solidFill>
                <a:latin typeface="Muli Heavy"/>
              </a:rPr>
              <a:t>Trò chơi 3</a:t>
            </a:r>
          </a:p>
          <a:p>
            <a:pPr marL="0" lvl="0" indent="0" algn="ctr">
              <a:lnSpc>
                <a:spcPts val="11279"/>
              </a:lnSpc>
              <a:spcBef>
                <a:spcPct val="0"/>
              </a:spcBef>
            </a:pPr>
            <a:r>
              <a:rPr lang="en-US" sz="9399">
                <a:solidFill>
                  <a:srgbClr val="E30613"/>
                </a:solidFill>
                <a:latin typeface="Muli Heavy"/>
              </a:rPr>
              <a:t>Săn tìm chữ cái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37342" y="-915174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5945252" y="5446481"/>
            <a:ext cx="4797674" cy="3454325"/>
          </a:xfrm>
          <a:custGeom>
            <a:avLst/>
            <a:gdLst/>
            <a:ahLst/>
            <a:cxnLst/>
            <a:rect l="l" t="t" r="r" b="b"/>
            <a:pathLst>
              <a:path w="4797674" h="3454325">
                <a:moveTo>
                  <a:pt x="0" y="0"/>
                </a:moveTo>
                <a:lnTo>
                  <a:pt x="4797674" y="0"/>
                </a:lnTo>
                <a:lnTo>
                  <a:pt x="4797674" y="3454326"/>
                </a:lnTo>
                <a:lnTo>
                  <a:pt x="0" y="3454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12668" y="5045504"/>
            <a:ext cx="3754222" cy="5241496"/>
          </a:xfrm>
          <a:custGeom>
            <a:avLst/>
            <a:gdLst/>
            <a:ahLst/>
            <a:cxnLst/>
            <a:rect l="l" t="t" r="r" b="b"/>
            <a:pathLst>
              <a:path w="3754222" h="5241496">
                <a:moveTo>
                  <a:pt x="0" y="0"/>
                </a:moveTo>
                <a:lnTo>
                  <a:pt x="3754221" y="0"/>
                </a:lnTo>
                <a:lnTo>
                  <a:pt x="3754221" y="5241496"/>
                </a:lnTo>
                <a:lnTo>
                  <a:pt x="0" y="5241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963806" y="3509709"/>
            <a:ext cx="8360389" cy="256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468C48"/>
                </a:solidFill>
                <a:latin typeface="Muli Heavy"/>
              </a:rPr>
              <a:t>trò chơi 4</a:t>
            </a:r>
          </a:p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8499">
                <a:solidFill>
                  <a:srgbClr val="E30613"/>
                </a:solidFill>
                <a:latin typeface="Muli Bold"/>
              </a:rPr>
              <a:t>Đèn pin thần kì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37342" y="-915174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11337" y="4799764"/>
            <a:ext cx="3907662" cy="4772717"/>
          </a:xfrm>
          <a:custGeom>
            <a:avLst/>
            <a:gdLst/>
            <a:ahLst/>
            <a:cxnLst/>
            <a:rect l="l" t="t" r="r" b="b"/>
            <a:pathLst>
              <a:path w="3907662" h="4772717">
                <a:moveTo>
                  <a:pt x="0" y="0"/>
                </a:moveTo>
                <a:lnTo>
                  <a:pt x="3907662" y="0"/>
                </a:lnTo>
                <a:lnTo>
                  <a:pt x="3907662" y="4772717"/>
                </a:lnTo>
                <a:lnTo>
                  <a:pt x="0" y="4772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435357" y="3094679"/>
            <a:ext cx="10474184" cy="256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 dirty="0" err="1">
                <a:solidFill>
                  <a:srgbClr val="468C48"/>
                </a:solidFill>
                <a:latin typeface="Muli Heavy"/>
              </a:rPr>
              <a:t>trò</a:t>
            </a:r>
            <a:r>
              <a:rPr lang="en-US" sz="8499" dirty="0">
                <a:solidFill>
                  <a:srgbClr val="468C48"/>
                </a:solidFill>
                <a:latin typeface="Muli Heavy"/>
              </a:rPr>
              <a:t> </a:t>
            </a:r>
            <a:r>
              <a:rPr lang="en-US" sz="8499" dirty="0" err="1">
                <a:solidFill>
                  <a:srgbClr val="468C48"/>
                </a:solidFill>
                <a:latin typeface="Muli Heavy"/>
              </a:rPr>
              <a:t>chơi</a:t>
            </a:r>
            <a:r>
              <a:rPr lang="en-US" sz="8499" dirty="0">
                <a:solidFill>
                  <a:srgbClr val="468C48"/>
                </a:solidFill>
                <a:latin typeface="Muli Heavy"/>
              </a:rPr>
              <a:t> 5</a:t>
            </a:r>
          </a:p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8499" dirty="0">
                <a:solidFill>
                  <a:srgbClr val="E30613"/>
                </a:solidFill>
                <a:latin typeface="Muli Bold"/>
              </a:rPr>
              <a:t>Ai </a:t>
            </a:r>
            <a:r>
              <a:rPr lang="en-US" sz="8499">
                <a:solidFill>
                  <a:srgbClr val="E30613"/>
                </a:solidFill>
                <a:latin typeface="Muli Bold"/>
              </a:rPr>
              <a:t>thông </a:t>
            </a:r>
            <a:r>
              <a:rPr lang="en-US" sz="8499" dirty="0" err="1">
                <a:solidFill>
                  <a:srgbClr val="E30613"/>
                </a:solidFill>
                <a:latin typeface="Muli Bold"/>
              </a:rPr>
              <a:t>minh</a:t>
            </a:r>
            <a:r>
              <a:rPr lang="en-US" sz="8499" dirty="0">
                <a:solidFill>
                  <a:srgbClr val="E30613"/>
                </a:solidFill>
                <a:latin typeface="Muli Bold"/>
              </a:rPr>
              <a:t> </a:t>
            </a:r>
            <a:r>
              <a:rPr lang="en-US" sz="8499" dirty="0" err="1">
                <a:solidFill>
                  <a:srgbClr val="E30613"/>
                </a:solidFill>
                <a:latin typeface="Muli Bold"/>
              </a:rPr>
              <a:t>nhất</a:t>
            </a:r>
            <a:endParaRPr lang="en-US" sz="8499" dirty="0">
              <a:solidFill>
                <a:srgbClr val="E30613"/>
              </a:solidFill>
              <a:latin typeface="Muli Bold"/>
            </a:endParaRPr>
          </a:p>
        </p:txBody>
      </p:sp>
      <p:pic>
        <p:nvPicPr>
          <p:cNvPr id="6" name="InLove-July_3u7p9">
            <a:hlinkClick r:id="" action="ppaction://media"/>
            <a:extLst>
              <a:ext uri="{FF2B5EF4-FFF2-40B4-BE49-F238E27FC236}">
                <a16:creationId xmlns:a16="http://schemas.microsoft.com/office/drawing/2014/main" id="{B6F6C5A7-3EBC-502A-17CD-16352500C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28760" y="5829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1003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64856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8" y="0"/>
                </a:lnTo>
                <a:lnTo>
                  <a:pt x="10196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92895">
            <a:off x="2660034" y="-157278"/>
            <a:ext cx="12967931" cy="9737737"/>
          </a:xfrm>
          <a:custGeom>
            <a:avLst/>
            <a:gdLst/>
            <a:ahLst/>
            <a:cxnLst/>
            <a:rect l="l" t="t" r="r" b="b"/>
            <a:pathLst>
              <a:path w="12967931" h="9737737">
                <a:moveTo>
                  <a:pt x="0" y="0"/>
                </a:moveTo>
                <a:lnTo>
                  <a:pt x="12967932" y="0"/>
                </a:lnTo>
                <a:lnTo>
                  <a:pt x="12967932" y="9737737"/>
                </a:lnTo>
                <a:lnTo>
                  <a:pt x="0" y="9737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5904" flipH="1">
            <a:off x="15371636" y="-1854820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3775329" y="0"/>
                </a:moveTo>
                <a:lnTo>
                  <a:pt x="0" y="0"/>
                </a:lnTo>
                <a:lnTo>
                  <a:pt x="0" y="4114800"/>
                </a:lnTo>
                <a:lnTo>
                  <a:pt x="3775329" y="4114800"/>
                </a:lnTo>
                <a:lnTo>
                  <a:pt x="37753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25904" flipV="1">
            <a:off x="-573857" y="7973292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4114800"/>
                </a:moveTo>
                <a:lnTo>
                  <a:pt x="3775329" y="4114800"/>
                </a:lnTo>
                <a:lnTo>
                  <a:pt x="377532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88454" y="5322561"/>
            <a:ext cx="4633416" cy="4552331"/>
          </a:xfrm>
          <a:custGeom>
            <a:avLst/>
            <a:gdLst/>
            <a:ahLst/>
            <a:cxnLst/>
            <a:rect l="l" t="t" r="r" b="b"/>
            <a:pathLst>
              <a:path w="4633416" h="4552331">
                <a:moveTo>
                  <a:pt x="0" y="0"/>
                </a:moveTo>
                <a:lnTo>
                  <a:pt x="4633416" y="0"/>
                </a:lnTo>
                <a:lnTo>
                  <a:pt x="4633416" y="4552331"/>
                </a:lnTo>
                <a:lnTo>
                  <a:pt x="0" y="4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785429" y="5533828"/>
            <a:ext cx="4277921" cy="4341064"/>
          </a:xfrm>
          <a:custGeom>
            <a:avLst/>
            <a:gdLst/>
            <a:ahLst/>
            <a:cxnLst/>
            <a:rect l="l" t="t" r="r" b="b"/>
            <a:pathLst>
              <a:path w="4277921" h="4341064">
                <a:moveTo>
                  <a:pt x="0" y="0"/>
                </a:moveTo>
                <a:lnTo>
                  <a:pt x="4277921" y="0"/>
                </a:lnTo>
                <a:lnTo>
                  <a:pt x="4277921" y="4341064"/>
                </a:lnTo>
                <a:lnTo>
                  <a:pt x="0" y="43410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143724" y="2589327"/>
            <a:ext cx="12096886" cy="4152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 dirty="0" err="1">
                <a:solidFill>
                  <a:srgbClr val="CE575D"/>
                </a:solidFill>
                <a:latin typeface="Mali Bold"/>
              </a:rPr>
              <a:t>trò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chơi</a:t>
            </a:r>
            <a:endParaRPr lang="en-US" sz="7900" dirty="0">
              <a:solidFill>
                <a:srgbClr val="CE575D"/>
              </a:solidFill>
              <a:latin typeface="Mali Bold"/>
            </a:endParaRPr>
          </a:p>
          <a:p>
            <a:pPr algn="ctr">
              <a:lnSpc>
                <a:spcPts val="11060"/>
              </a:lnSpc>
            </a:pPr>
            <a:r>
              <a:rPr lang="en-US" sz="7900" dirty="0" err="1">
                <a:solidFill>
                  <a:srgbClr val="CE575D"/>
                </a:solidFill>
                <a:latin typeface="Mali Bold"/>
              </a:rPr>
              <a:t>những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bông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hoa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rực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rỡ</a:t>
            </a:r>
            <a:endParaRPr lang="en-US" sz="7900" dirty="0">
              <a:solidFill>
                <a:srgbClr val="CE575D"/>
              </a:solidFill>
              <a:latin typeface="Mali Bold"/>
            </a:endParaRPr>
          </a:p>
          <a:p>
            <a:pPr algn="ctr">
              <a:lnSpc>
                <a:spcPts val="11060"/>
              </a:lnSpc>
            </a:pP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</a:p>
        </p:txBody>
      </p:sp>
      <p:pic>
        <p:nvPicPr>
          <p:cNvPr id="10" name="y2meta (mp3cut.net)">
            <a:hlinkClick r:id="" action="ppaction://media"/>
            <a:extLst>
              <a:ext uri="{FF2B5EF4-FFF2-40B4-BE49-F238E27FC236}">
                <a16:creationId xmlns:a16="http://schemas.microsoft.com/office/drawing/2014/main" id="{CB6439D1-5B8F-1D43-6A4E-8346E08450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18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85616" y="710556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1003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64856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8" y="0"/>
                </a:lnTo>
                <a:lnTo>
                  <a:pt x="10196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92895">
            <a:off x="2660034" y="-157278"/>
            <a:ext cx="12967931" cy="9737737"/>
          </a:xfrm>
          <a:custGeom>
            <a:avLst/>
            <a:gdLst/>
            <a:ahLst/>
            <a:cxnLst/>
            <a:rect l="l" t="t" r="r" b="b"/>
            <a:pathLst>
              <a:path w="12967931" h="9737737">
                <a:moveTo>
                  <a:pt x="0" y="0"/>
                </a:moveTo>
                <a:lnTo>
                  <a:pt x="12967932" y="0"/>
                </a:lnTo>
                <a:lnTo>
                  <a:pt x="12967932" y="9737737"/>
                </a:lnTo>
                <a:lnTo>
                  <a:pt x="0" y="9737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5904" flipH="1">
            <a:off x="15371636" y="-1854820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3775329" y="0"/>
                </a:moveTo>
                <a:lnTo>
                  <a:pt x="0" y="0"/>
                </a:lnTo>
                <a:lnTo>
                  <a:pt x="0" y="4114800"/>
                </a:lnTo>
                <a:lnTo>
                  <a:pt x="3775329" y="4114800"/>
                </a:lnTo>
                <a:lnTo>
                  <a:pt x="37753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25904" flipV="1">
            <a:off x="-573857" y="7973292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4114800"/>
                </a:moveTo>
                <a:lnTo>
                  <a:pt x="3775329" y="4114800"/>
                </a:lnTo>
                <a:lnTo>
                  <a:pt x="377532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88454" y="5322561"/>
            <a:ext cx="4633416" cy="4552331"/>
          </a:xfrm>
          <a:custGeom>
            <a:avLst/>
            <a:gdLst/>
            <a:ahLst/>
            <a:cxnLst/>
            <a:rect l="l" t="t" r="r" b="b"/>
            <a:pathLst>
              <a:path w="4633416" h="4552331">
                <a:moveTo>
                  <a:pt x="0" y="0"/>
                </a:moveTo>
                <a:lnTo>
                  <a:pt x="4633416" y="0"/>
                </a:lnTo>
                <a:lnTo>
                  <a:pt x="4633416" y="4552331"/>
                </a:lnTo>
                <a:lnTo>
                  <a:pt x="0" y="4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785429" y="5533828"/>
            <a:ext cx="4277921" cy="4341064"/>
          </a:xfrm>
          <a:custGeom>
            <a:avLst/>
            <a:gdLst/>
            <a:ahLst/>
            <a:cxnLst/>
            <a:rect l="l" t="t" r="r" b="b"/>
            <a:pathLst>
              <a:path w="4277921" h="4341064">
                <a:moveTo>
                  <a:pt x="0" y="0"/>
                </a:moveTo>
                <a:lnTo>
                  <a:pt x="4277921" y="0"/>
                </a:lnTo>
                <a:lnTo>
                  <a:pt x="4277921" y="4341064"/>
                </a:lnTo>
                <a:lnTo>
                  <a:pt x="0" y="43410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143724" y="2589327"/>
            <a:ext cx="12096886" cy="4152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 dirty="0" err="1">
                <a:solidFill>
                  <a:srgbClr val="CE575D"/>
                </a:solidFill>
                <a:latin typeface="Mali Bold"/>
              </a:rPr>
              <a:t>trò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chơi</a:t>
            </a:r>
            <a:endParaRPr lang="en-US" sz="7900" dirty="0">
              <a:solidFill>
                <a:srgbClr val="CE575D"/>
              </a:solidFill>
              <a:latin typeface="Mali Bold"/>
            </a:endParaRPr>
          </a:p>
          <a:p>
            <a:pPr algn="ctr">
              <a:lnSpc>
                <a:spcPts val="11060"/>
              </a:lnSpc>
            </a:pPr>
            <a:r>
              <a:rPr lang="en-US" sz="7900" dirty="0" err="1">
                <a:solidFill>
                  <a:srgbClr val="CE575D"/>
                </a:solidFill>
                <a:latin typeface="Mali Bold"/>
              </a:rPr>
              <a:t>những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bông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hoa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rực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rỡ</a:t>
            </a:r>
            <a:endParaRPr lang="en-US" sz="7900" dirty="0">
              <a:solidFill>
                <a:srgbClr val="CE575D"/>
              </a:solidFill>
              <a:latin typeface="Mali Bold"/>
            </a:endParaRPr>
          </a:p>
          <a:p>
            <a:pPr algn="ctr">
              <a:lnSpc>
                <a:spcPts val="11060"/>
              </a:lnSpc>
            </a:pP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</a:p>
        </p:txBody>
      </p:sp>
      <p:pic>
        <p:nvPicPr>
          <p:cNvPr id="10" name="y2meta (mp3cut.net)">
            <a:hlinkClick r:id="" action="ppaction://media"/>
            <a:extLst>
              <a:ext uri="{FF2B5EF4-FFF2-40B4-BE49-F238E27FC236}">
                <a16:creationId xmlns:a16="http://schemas.microsoft.com/office/drawing/2014/main" id="{CB6439D1-5B8F-1D43-6A4E-8346E08450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56" end="4313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40800" y="712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2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1003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64856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8" y="0"/>
                </a:lnTo>
                <a:lnTo>
                  <a:pt x="10196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92895">
            <a:off x="2660034" y="-157278"/>
            <a:ext cx="12967931" cy="9737737"/>
          </a:xfrm>
          <a:custGeom>
            <a:avLst/>
            <a:gdLst/>
            <a:ahLst/>
            <a:cxnLst/>
            <a:rect l="l" t="t" r="r" b="b"/>
            <a:pathLst>
              <a:path w="12967931" h="9737737">
                <a:moveTo>
                  <a:pt x="0" y="0"/>
                </a:moveTo>
                <a:lnTo>
                  <a:pt x="12967932" y="0"/>
                </a:lnTo>
                <a:lnTo>
                  <a:pt x="12967932" y="9737737"/>
                </a:lnTo>
                <a:lnTo>
                  <a:pt x="0" y="9737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5904" flipH="1">
            <a:off x="15371636" y="-1854820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3775329" y="0"/>
                </a:moveTo>
                <a:lnTo>
                  <a:pt x="0" y="0"/>
                </a:lnTo>
                <a:lnTo>
                  <a:pt x="0" y="4114800"/>
                </a:lnTo>
                <a:lnTo>
                  <a:pt x="3775329" y="4114800"/>
                </a:lnTo>
                <a:lnTo>
                  <a:pt x="37753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25904" flipV="1">
            <a:off x="-573857" y="7973292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4114800"/>
                </a:moveTo>
                <a:lnTo>
                  <a:pt x="3775329" y="4114800"/>
                </a:lnTo>
                <a:lnTo>
                  <a:pt x="377532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88454" y="5322561"/>
            <a:ext cx="4633416" cy="4552331"/>
          </a:xfrm>
          <a:custGeom>
            <a:avLst/>
            <a:gdLst/>
            <a:ahLst/>
            <a:cxnLst/>
            <a:rect l="l" t="t" r="r" b="b"/>
            <a:pathLst>
              <a:path w="4633416" h="4552331">
                <a:moveTo>
                  <a:pt x="0" y="0"/>
                </a:moveTo>
                <a:lnTo>
                  <a:pt x="4633416" y="0"/>
                </a:lnTo>
                <a:lnTo>
                  <a:pt x="4633416" y="4552331"/>
                </a:lnTo>
                <a:lnTo>
                  <a:pt x="0" y="4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785429" y="5533828"/>
            <a:ext cx="4277921" cy="4341064"/>
          </a:xfrm>
          <a:custGeom>
            <a:avLst/>
            <a:gdLst/>
            <a:ahLst/>
            <a:cxnLst/>
            <a:rect l="l" t="t" r="r" b="b"/>
            <a:pathLst>
              <a:path w="4277921" h="4341064">
                <a:moveTo>
                  <a:pt x="0" y="0"/>
                </a:moveTo>
                <a:lnTo>
                  <a:pt x="4277921" y="0"/>
                </a:lnTo>
                <a:lnTo>
                  <a:pt x="4277921" y="4341064"/>
                </a:lnTo>
                <a:lnTo>
                  <a:pt x="0" y="43410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143724" y="2589327"/>
            <a:ext cx="12096886" cy="4152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 dirty="0" err="1">
                <a:solidFill>
                  <a:srgbClr val="CE575D"/>
                </a:solidFill>
                <a:latin typeface="Mali Bold"/>
              </a:rPr>
              <a:t>trò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chơi</a:t>
            </a:r>
            <a:endParaRPr lang="en-US" sz="7900" dirty="0">
              <a:solidFill>
                <a:srgbClr val="CE575D"/>
              </a:solidFill>
              <a:latin typeface="Mali Bold"/>
            </a:endParaRPr>
          </a:p>
          <a:p>
            <a:pPr algn="ctr">
              <a:lnSpc>
                <a:spcPts val="11060"/>
              </a:lnSpc>
            </a:pPr>
            <a:r>
              <a:rPr lang="en-US" sz="7900" dirty="0" err="1">
                <a:solidFill>
                  <a:srgbClr val="CE575D"/>
                </a:solidFill>
                <a:latin typeface="Mali Bold"/>
              </a:rPr>
              <a:t>những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bông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hoa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rực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rỡ</a:t>
            </a:r>
            <a:endParaRPr lang="en-US" sz="7900" dirty="0">
              <a:solidFill>
                <a:srgbClr val="CE575D"/>
              </a:solidFill>
              <a:latin typeface="Mali Bold"/>
            </a:endParaRPr>
          </a:p>
          <a:p>
            <a:pPr algn="ctr">
              <a:lnSpc>
                <a:spcPts val="11060"/>
              </a:lnSpc>
            </a:pP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</a:p>
        </p:txBody>
      </p:sp>
      <p:pic>
        <p:nvPicPr>
          <p:cNvPr id="10" name="y2meta (mp3cut.net)">
            <a:hlinkClick r:id="" action="ppaction://media"/>
            <a:extLst>
              <a:ext uri="{FF2B5EF4-FFF2-40B4-BE49-F238E27FC236}">
                <a16:creationId xmlns:a16="http://schemas.microsoft.com/office/drawing/2014/main" id="{CB6439D1-5B8F-1D43-6A4E-8346E08450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58" end="2660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85616" y="71055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1003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64856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8" y="0"/>
                </a:lnTo>
                <a:lnTo>
                  <a:pt x="10196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92895">
            <a:off x="2660034" y="-157278"/>
            <a:ext cx="12967931" cy="9737737"/>
          </a:xfrm>
          <a:custGeom>
            <a:avLst/>
            <a:gdLst/>
            <a:ahLst/>
            <a:cxnLst/>
            <a:rect l="l" t="t" r="r" b="b"/>
            <a:pathLst>
              <a:path w="12967931" h="9737737">
                <a:moveTo>
                  <a:pt x="0" y="0"/>
                </a:moveTo>
                <a:lnTo>
                  <a:pt x="12967932" y="0"/>
                </a:lnTo>
                <a:lnTo>
                  <a:pt x="12967932" y="9737737"/>
                </a:lnTo>
                <a:lnTo>
                  <a:pt x="0" y="9737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5904" flipH="1">
            <a:off x="15371636" y="-1854820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3775329" y="0"/>
                </a:moveTo>
                <a:lnTo>
                  <a:pt x="0" y="0"/>
                </a:lnTo>
                <a:lnTo>
                  <a:pt x="0" y="4114800"/>
                </a:lnTo>
                <a:lnTo>
                  <a:pt x="3775329" y="4114800"/>
                </a:lnTo>
                <a:lnTo>
                  <a:pt x="37753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25904" flipV="1">
            <a:off x="-573857" y="7973292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4114800"/>
                </a:moveTo>
                <a:lnTo>
                  <a:pt x="3775329" y="4114800"/>
                </a:lnTo>
                <a:lnTo>
                  <a:pt x="377532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88454" y="5322561"/>
            <a:ext cx="4633416" cy="4552331"/>
          </a:xfrm>
          <a:custGeom>
            <a:avLst/>
            <a:gdLst/>
            <a:ahLst/>
            <a:cxnLst/>
            <a:rect l="l" t="t" r="r" b="b"/>
            <a:pathLst>
              <a:path w="4633416" h="4552331">
                <a:moveTo>
                  <a:pt x="0" y="0"/>
                </a:moveTo>
                <a:lnTo>
                  <a:pt x="4633416" y="0"/>
                </a:lnTo>
                <a:lnTo>
                  <a:pt x="4633416" y="4552331"/>
                </a:lnTo>
                <a:lnTo>
                  <a:pt x="0" y="45523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785429" y="5533828"/>
            <a:ext cx="4277921" cy="4341064"/>
          </a:xfrm>
          <a:custGeom>
            <a:avLst/>
            <a:gdLst/>
            <a:ahLst/>
            <a:cxnLst/>
            <a:rect l="l" t="t" r="r" b="b"/>
            <a:pathLst>
              <a:path w="4277921" h="4341064">
                <a:moveTo>
                  <a:pt x="0" y="0"/>
                </a:moveTo>
                <a:lnTo>
                  <a:pt x="4277921" y="0"/>
                </a:lnTo>
                <a:lnTo>
                  <a:pt x="4277921" y="4341064"/>
                </a:lnTo>
                <a:lnTo>
                  <a:pt x="0" y="43410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143724" y="2589327"/>
            <a:ext cx="12096886" cy="4152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 dirty="0" err="1">
                <a:solidFill>
                  <a:srgbClr val="CE575D"/>
                </a:solidFill>
                <a:latin typeface="Mali Bold"/>
              </a:rPr>
              <a:t>trò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chơi</a:t>
            </a:r>
            <a:endParaRPr lang="en-US" sz="7900" dirty="0">
              <a:solidFill>
                <a:srgbClr val="CE575D"/>
              </a:solidFill>
              <a:latin typeface="Mali Bold"/>
            </a:endParaRPr>
          </a:p>
          <a:p>
            <a:pPr algn="ctr">
              <a:lnSpc>
                <a:spcPts val="11060"/>
              </a:lnSpc>
            </a:pPr>
            <a:r>
              <a:rPr lang="en-US" sz="7900" dirty="0" err="1">
                <a:solidFill>
                  <a:srgbClr val="CE575D"/>
                </a:solidFill>
                <a:latin typeface="Mali Bold"/>
              </a:rPr>
              <a:t>những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bông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hoa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rực</a:t>
            </a: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  <a:r>
              <a:rPr lang="en-US" sz="7900" dirty="0" err="1">
                <a:solidFill>
                  <a:srgbClr val="CE575D"/>
                </a:solidFill>
                <a:latin typeface="Mali Bold"/>
              </a:rPr>
              <a:t>rỡ</a:t>
            </a:r>
            <a:endParaRPr lang="en-US" sz="7900" dirty="0">
              <a:solidFill>
                <a:srgbClr val="CE575D"/>
              </a:solidFill>
              <a:latin typeface="Mali Bold"/>
            </a:endParaRPr>
          </a:p>
          <a:p>
            <a:pPr algn="ctr">
              <a:lnSpc>
                <a:spcPts val="11060"/>
              </a:lnSpc>
            </a:pPr>
            <a:r>
              <a:rPr lang="en-US" sz="7900" dirty="0">
                <a:solidFill>
                  <a:srgbClr val="CE575D"/>
                </a:solidFill>
                <a:latin typeface="Mali Bold"/>
              </a:rPr>
              <a:t> </a:t>
            </a:r>
          </a:p>
        </p:txBody>
      </p:sp>
      <p:pic>
        <p:nvPicPr>
          <p:cNvPr id="10" name="y2meta (mp3cut.net)">
            <a:hlinkClick r:id="" action="ppaction://media"/>
            <a:extLst>
              <a:ext uri="{FF2B5EF4-FFF2-40B4-BE49-F238E27FC236}">
                <a16:creationId xmlns:a16="http://schemas.microsoft.com/office/drawing/2014/main" id="{CB6439D1-5B8F-1D43-6A4E-8346E08450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85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85616" y="71055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3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7227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68238" y="0"/>
            <a:ext cx="10196989" cy="10287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52229" y="1550053"/>
            <a:ext cx="12935065" cy="7186894"/>
          </a:xfrm>
          <a:custGeom>
            <a:avLst/>
            <a:gdLst/>
            <a:ahLst/>
            <a:cxnLst/>
            <a:rect l="l" t="t" r="r" b="b"/>
            <a:pathLst>
              <a:path w="12935065" h="7186894">
                <a:moveTo>
                  <a:pt x="0" y="0"/>
                </a:moveTo>
                <a:lnTo>
                  <a:pt x="12935065" y="0"/>
                </a:lnTo>
                <a:lnTo>
                  <a:pt x="12935065" y="7186894"/>
                </a:lnTo>
                <a:lnTo>
                  <a:pt x="0" y="7186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48561">
            <a:off x="13882945" y="6941419"/>
            <a:ext cx="3533876" cy="2283767"/>
          </a:xfrm>
          <a:custGeom>
            <a:avLst/>
            <a:gdLst/>
            <a:ahLst/>
            <a:cxnLst/>
            <a:rect l="l" t="t" r="r" b="b"/>
            <a:pathLst>
              <a:path w="3533876" h="2283767">
                <a:moveTo>
                  <a:pt x="0" y="0"/>
                </a:moveTo>
                <a:lnTo>
                  <a:pt x="3533875" y="0"/>
                </a:lnTo>
                <a:lnTo>
                  <a:pt x="3533875" y="2283767"/>
                </a:lnTo>
                <a:lnTo>
                  <a:pt x="0" y="22837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325032" y="-321934"/>
            <a:ext cx="4283401" cy="4256629"/>
          </a:xfrm>
          <a:custGeom>
            <a:avLst/>
            <a:gdLst/>
            <a:ahLst/>
            <a:cxnLst/>
            <a:rect l="l" t="t" r="r" b="b"/>
            <a:pathLst>
              <a:path w="4283401" h="4256629">
                <a:moveTo>
                  <a:pt x="0" y="0"/>
                </a:moveTo>
                <a:lnTo>
                  <a:pt x="4283401" y="0"/>
                </a:lnTo>
                <a:lnTo>
                  <a:pt x="4283401" y="4256629"/>
                </a:lnTo>
                <a:lnTo>
                  <a:pt x="0" y="42566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452229" y="3169662"/>
            <a:ext cx="12212562" cy="318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5"/>
              </a:lnSpc>
            </a:pPr>
            <a:r>
              <a:rPr lang="en-US" sz="10081">
                <a:solidFill>
                  <a:srgbClr val="000000"/>
                </a:solidFill>
                <a:latin typeface="Mali Bold"/>
              </a:rPr>
              <a:t>trò chơi</a:t>
            </a:r>
          </a:p>
          <a:p>
            <a:pPr algn="ctr">
              <a:lnSpc>
                <a:spcPts val="8065"/>
              </a:lnSpc>
            </a:pPr>
            <a:endParaRPr lang="en-US" sz="10081">
              <a:solidFill>
                <a:srgbClr val="000000"/>
              </a:solidFill>
              <a:latin typeface="Mali Bold"/>
            </a:endParaRPr>
          </a:p>
          <a:p>
            <a:pPr>
              <a:lnSpc>
                <a:spcPts val="8065"/>
              </a:lnSpc>
            </a:pPr>
            <a:r>
              <a:rPr lang="en-US" sz="10081">
                <a:solidFill>
                  <a:srgbClr val="F3A44F"/>
                </a:solidFill>
                <a:latin typeface="Mali Bold"/>
              </a:rPr>
              <a:t>Rung chuông vàng</a:t>
            </a:r>
          </a:p>
        </p:txBody>
      </p:sp>
      <p:sp>
        <p:nvSpPr>
          <p:cNvPr id="8" name="Freeform 8"/>
          <p:cNvSpPr/>
          <p:nvPr/>
        </p:nvSpPr>
        <p:spPr>
          <a:xfrm>
            <a:off x="7913308" y="6630305"/>
            <a:ext cx="2012907" cy="2378620"/>
          </a:xfrm>
          <a:custGeom>
            <a:avLst/>
            <a:gdLst/>
            <a:ahLst/>
            <a:cxnLst/>
            <a:rect l="l" t="t" r="r" b="b"/>
            <a:pathLst>
              <a:path w="2012907" h="2378620">
                <a:moveTo>
                  <a:pt x="0" y="0"/>
                </a:moveTo>
                <a:lnTo>
                  <a:pt x="2012908" y="0"/>
                </a:lnTo>
                <a:lnTo>
                  <a:pt x="2012908" y="2378620"/>
                </a:lnTo>
                <a:lnTo>
                  <a:pt x="0" y="2378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256324">
            <a:off x="178463" y="1106075"/>
            <a:ext cx="4547532" cy="3365174"/>
          </a:xfrm>
          <a:custGeom>
            <a:avLst/>
            <a:gdLst/>
            <a:ahLst/>
            <a:cxnLst/>
            <a:rect l="l" t="t" r="r" b="b"/>
            <a:pathLst>
              <a:path w="4547532" h="3365174">
                <a:moveTo>
                  <a:pt x="0" y="0"/>
                </a:moveTo>
                <a:lnTo>
                  <a:pt x="4547533" y="0"/>
                </a:lnTo>
                <a:lnTo>
                  <a:pt x="4547533" y="3365174"/>
                </a:lnTo>
                <a:lnTo>
                  <a:pt x="0" y="3365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47" y="-291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783783" y="-3828178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829422" y="1356460"/>
            <a:ext cx="16171648" cy="2243825"/>
            <a:chOff x="0" y="0"/>
            <a:chExt cx="21562198" cy="2991767"/>
          </a:xfrm>
        </p:grpSpPr>
        <p:sp>
          <p:nvSpPr>
            <p:cNvPr id="5" name="TextBox 5"/>
            <p:cNvSpPr txBox="1"/>
            <p:nvPr/>
          </p:nvSpPr>
          <p:spPr>
            <a:xfrm>
              <a:off x="0" y="-16891"/>
              <a:ext cx="21562198" cy="1813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Câu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1: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Chữ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gì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có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1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ngược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và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1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sổ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thẳng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nằm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phía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bên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phải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61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643" y="2196982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1098" y="3507321"/>
            <a:ext cx="3053708" cy="5598466"/>
          </a:xfrm>
          <a:custGeom>
            <a:avLst/>
            <a:gdLst/>
            <a:ahLst/>
            <a:cxnLst/>
            <a:rect l="l" t="t" r="r" b="b"/>
            <a:pathLst>
              <a:path w="3053708" h="5598466">
                <a:moveTo>
                  <a:pt x="0" y="0"/>
                </a:moveTo>
                <a:lnTo>
                  <a:pt x="3053709" y="0"/>
                </a:lnTo>
                <a:lnTo>
                  <a:pt x="3053709" y="5598465"/>
                </a:lnTo>
                <a:lnTo>
                  <a:pt x="0" y="55984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87401" y="-268943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73730" y="6228916"/>
            <a:ext cx="3627340" cy="3607555"/>
          </a:xfrm>
          <a:custGeom>
            <a:avLst/>
            <a:gdLst/>
            <a:ahLst/>
            <a:cxnLst/>
            <a:rect l="l" t="t" r="r" b="b"/>
            <a:pathLst>
              <a:path w="3627340" h="3607555">
                <a:moveTo>
                  <a:pt x="0" y="0"/>
                </a:moveTo>
                <a:lnTo>
                  <a:pt x="3627341" y="0"/>
                </a:lnTo>
                <a:lnTo>
                  <a:pt x="3627341" y="3607554"/>
                </a:lnTo>
                <a:lnTo>
                  <a:pt x="0" y="36075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29422" y="3495510"/>
            <a:ext cx="16171648" cy="289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vi-VN" sz="5199" dirty="0">
                <a:solidFill>
                  <a:srgbClr val="E30613"/>
                </a:solidFill>
                <a:latin typeface="DejaVu Serif Bold"/>
              </a:rPr>
              <a:t>1</a:t>
            </a:r>
            <a:r>
              <a:rPr lang="en-US" sz="5199" dirty="0" smtClean="0">
                <a:solidFill>
                  <a:srgbClr val="E30613"/>
                </a:solidFill>
                <a:latin typeface="DejaVu Serif Bold"/>
              </a:rPr>
              <a:t>. </a:t>
            </a:r>
            <a:r>
              <a:rPr lang="en-US" sz="5199" dirty="0" err="1">
                <a:solidFill>
                  <a:srgbClr val="E30613"/>
                </a:solidFill>
                <a:latin typeface="DejaVu Serif Bold"/>
              </a:rPr>
              <a:t>Chữ</a:t>
            </a:r>
            <a:r>
              <a:rPr lang="en-US" sz="5199" dirty="0">
                <a:solidFill>
                  <a:srgbClr val="E30613"/>
                </a:solidFill>
                <a:latin typeface="DejaVu Serif Bold"/>
              </a:rPr>
              <a:t> O</a:t>
            </a:r>
          </a:p>
          <a:p>
            <a:pPr algn="ctr">
              <a:lnSpc>
                <a:spcPts val="7279"/>
              </a:lnSpc>
            </a:pPr>
            <a:r>
              <a:rPr lang="vi-VN" sz="5199" dirty="0">
                <a:solidFill>
                  <a:srgbClr val="E30613"/>
                </a:solidFill>
                <a:latin typeface="DejaVu Serif Bold"/>
              </a:rPr>
              <a:t>2</a:t>
            </a:r>
            <a:r>
              <a:rPr lang="en-US" sz="5199" dirty="0" smtClean="0">
                <a:solidFill>
                  <a:srgbClr val="E30613"/>
                </a:solidFill>
                <a:latin typeface="DejaVu Serif Bold"/>
              </a:rPr>
              <a:t>. </a:t>
            </a:r>
            <a:r>
              <a:rPr lang="en-US" sz="5199" dirty="0" err="1">
                <a:solidFill>
                  <a:srgbClr val="E30613"/>
                </a:solidFill>
                <a:latin typeface="DejaVu Serif Bold"/>
              </a:rPr>
              <a:t>Chữ</a:t>
            </a:r>
            <a:r>
              <a:rPr lang="en-US" sz="5199" dirty="0">
                <a:solidFill>
                  <a:srgbClr val="E30613"/>
                </a:solidFill>
                <a:latin typeface="DejaVu Serif Bold"/>
              </a:rPr>
              <a:t> U</a:t>
            </a:r>
          </a:p>
          <a:p>
            <a:pPr algn="ctr">
              <a:lnSpc>
                <a:spcPts val="7979"/>
              </a:lnSpc>
            </a:pPr>
            <a:r>
              <a:rPr lang="vi-VN" sz="5699" dirty="0">
                <a:solidFill>
                  <a:srgbClr val="E30613"/>
                </a:solidFill>
                <a:latin typeface="DejaVu Serif Bold"/>
              </a:rPr>
              <a:t>3</a:t>
            </a:r>
            <a:r>
              <a:rPr lang="en-US" sz="5699" dirty="0" smtClean="0">
                <a:solidFill>
                  <a:srgbClr val="E30613"/>
                </a:solidFill>
                <a:latin typeface="DejaVu Serif Bold"/>
              </a:rPr>
              <a:t>. </a:t>
            </a:r>
            <a:r>
              <a:rPr lang="en-US" sz="5699" dirty="0" err="1">
                <a:solidFill>
                  <a:srgbClr val="E30613"/>
                </a:solidFill>
                <a:latin typeface="DejaVu Serif Bold"/>
              </a:rPr>
              <a:t>Chữ</a:t>
            </a:r>
            <a:r>
              <a:rPr lang="en-US" sz="5699" dirty="0">
                <a:solidFill>
                  <a:srgbClr val="E30613"/>
                </a:solidFill>
                <a:latin typeface="DejaVu Serif Bold"/>
              </a:rPr>
              <a:t> 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47" y="-291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783783" y="-3828178"/>
            <a:ext cx="9069058" cy="17319382"/>
          </a:xfrm>
          <a:custGeom>
            <a:avLst/>
            <a:gdLst/>
            <a:ahLst/>
            <a:cxnLst/>
            <a:rect l="l" t="t" r="r" b="b"/>
            <a:pathLst>
              <a:path w="9069058" h="17319382">
                <a:moveTo>
                  <a:pt x="0" y="0"/>
                </a:moveTo>
                <a:lnTo>
                  <a:pt x="9069058" y="0"/>
                </a:lnTo>
                <a:lnTo>
                  <a:pt x="9069058" y="17319382"/>
                </a:lnTo>
                <a:lnTo>
                  <a:pt x="0" y="17319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829422" y="1356460"/>
            <a:ext cx="16171648" cy="2243825"/>
            <a:chOff x="0" y="0"/>
            <a:chExt cx="21562198" cy="2991767"/>
          </a:xfrm>
        </p:grpSpPr>
        <p:sp>
          <p:nvSpPr>
            <p:cNvPr id="5" name="TextBox 5"/>
            <p:cNvSpPr txBox="1"/>
            <p:nvPr/>
          </p:nvSpPr>
          <p:spPr>
            <a:xfrm>
              <a:off x="0" y="-16891"/>
              <a:ext cx="21562198" cy="1813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8"/>
                </a:lnSpc>
              </a:pP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Câu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1: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Chữ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gì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có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1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ngược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và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1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sổ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thẳng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nằm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phía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bên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phải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nét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Muli Bold"/>
                </a:rPr>
                <a:t>móc</a:t>
              </a:r>
              <a:r>
                <a:rPr lang="en-US" sz="4300" dirty="0">
                  <a:solidFill>
                    <a:srgbClr val="FFFFFF"/>
                  </a:solidFill>
                  <a:latin typeface="Muli Bold"/>
                </a:rPr>
                <a:t> 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6112"/>
              <a:ext cx="21562198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643" y="2196982"/>
            <a:ext cx="1568911" cy="1876126"/>
          </a:xfrm>
          <a:custGeom>
            <a:avLst/>
            <a:gdLst/>
            <a:ahLst/>
            <a:cxnLst/>
            <a:rect l="l" t="t" r="r" b="b"/>
            <a:pathLst>
              <a:path w="1568911" h="1876126">
                <a:moveTo>
                  <a:pt x="0" y="0"/>
                </a:moveTo>
                <a:lnTo>
                  <a:pt x="1568911" y="0"/>
                </a:lnTo>
                <a:lnTo>
                  <a:pt x="1568911" y="1876127"/>
                </a:lnTo>
                <a:lnTo>
                  <a:pt x="0" y="1876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1098" y="3507321"/>
            <a:ext cx="3053708" cy="5598466"/>
          </a:xfrm>
          <a:custGeom>
            <a:avLst/>
            <a:gdLst/>
            <a:ahLst/>
            <a:cxnLst/>
            <a:rect l="l" t="t" r="r" b="b"/>
            <a:pathLst>
              <a:path w="3053708" h="5598466">
                <a:moveTo>
                  <a:pt x="0" y="0"/>
                </a:moveTo>
                <a:lnTo>
                  <a:pt x="3053709" y="0"/>
                </a:lnTo>
                <a:lnTo>
                  <a:pt x="3053709" y="5598465"/>
                </a:lnTo>
                <a:lnTo>
                  <a:pt x="0" y="5598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87401" y="-268943"/>
            <a:ext cx="2806353" cy="1484816"/>
          </a:xfrm>
          <a:custGeom>
            <a:avLst/>
            <a:gdLst/>
            <a:ahLst/>
            <a:cxnLst/>
            <a:rect l="l" t="t" r="r" b="b"/>
            <a:pathLst>
              <a:path w="2806353" h="1484816">
                <a:moveTo>
                  <a:pt x="0" y="0"/>
                </a:moveTo>
                <a:lnTo>
                  <a:pt x="2806353" y="0"/>
                </a:lnTo>
                <a:lnTo>
                  <a:pt x="2806353" y="1484816"/>
                </a:lnTo>
                <a:lnTo>
                  <a:pt x="0" y="14848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73730" y="6228916"/>
            <a:ext cx="3627340" cy="3607555"/>
          </a:xfrm>
          <a:custGeom>
            <a:avLst/>
            <a:gdLst/>
            <a:ahLst/>
            <a:cxnLst/>
            <a:rect l="l" t="t" r="r" b="b"/>
            <a:pathLst>
              <a:path w="3627340" h="3607555">
                <a:moveTo>
                  <a:pt x="0" y="0"/>
                </a:moveTo>
                <a:lnTo>
                  <a:pt x="3627341" y="0"/>
                </a:lnTo>
                <a:lnTo>
                  <a:pt x="3627341" y="3607554"/>
                </a:lnTo>
                <a:lnTo>
                  <a:pt x="0" y="3607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29422" y="3495510"/>
            <a:ext cx="16171648" cy="289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vi-VN" sz="5199" dirty="0">
                <a:solidFill>
                  <a:srgbClr val="E30613"/>
                </a:solidFill>
                <a:latin typeface="DejaVu Serif Bold"/>
              </a:rPr>
              <a:t>1</a:t>
            </a:r>
            <a:r>
              <a:rPr lang="en-US" sz="5199" dirty="0" smtClean="0">
                <a:solidFill>
                  <a:srgbClr val="E30613"/>
                </a:solidFill>
                <a:latin typeface="DejaVu Serif Bold"/>
              </a:rPr>
              <a:t>. </a:t>
            </a:r>
            <a:r>
              <a:rPr lang="en-US" sz="5199" dirty="0" err="1">
                <a:solidFill>
                  <a:srgbClr val="E30613"/>
                </a:solidFill>
                <a:latin typeface="DejaVu Serif Bold"/>
              </a:rPr>
              <a:t>Chữ</a:t>
            </a:r>
            <a:r>
              <a:rPr lang="en-US" sz="5199" dirty="0">
                <a:solidFill>
                  <a:srgbClr val="E30613"/>
                </a:solidFill>
                <a:latin typeface="DejaVu Serif Bold"/>
              </a:rPr>
              <a:t> O</a:t>
            </a:r>
          </a:p>
          <a:p>
            <a:pPr algn="ctr">
              <a:lnSpc>
                <a:spcPts val="7279"/>
              </a:lnSpc>
            </a:pPr>
            <a:r>
              <a:rPr lang="vi-VN" sz="5199" dirty="0">
                <a:solidFill>
                  <a:srgbClr val="E30613"/>
                </a:solidFill>
                <a:latin typeface="DejaVu Serif Bold"/>
              </a:rPr>
              <a:t>2</a:t>
            </a:r>
            <a:r>
              <a:rPr lang="en-US" sz="5199" dirty="0" smtClean="0">
                <a:solidFill>
                  <a:srgbClr val="E30613"/>
                </a:solidFill>
                <a:latin typeface="DejaVu Serif Bold"/>
              </a:rPr>
              <a:t>. </a:t>
            </a:r>
            <a:r>
              <a:rPr lang="en-US" sz="5199" dirty="0" err="1">
                <a:solidFill>
                  <a:srgbClr val="E30613"/>
                </a:solidFill>
                <a:latin typeface="DejaVu Serif Bold"/>
              </a:rPr>
              <a:t>Chữ</a:t>
            </a:r>
            <a:r>
              <a:rPr lang="en-US" sz="5199" dirty="0">
                <a:solidFill>
                  <a:srgbClr val="E30613"/>
                </a:solidFill>
                <a:latin typeface="DejaVu Serif Bold"/>
              </a:rPr>
              <a:t> U</a:t>
            </a:r>
          </a:p>
          <a:p>
            <a:pPr algn="ctr">
              <a:lnSpc>
                <a:spcPts val="7979"/>
              </a:lnSpc>
            </a:pPr>
            <a:r>
              <a:rPr lang="vi-VN" sz="5699" dirty="0">
                <a:solidFill>
                  <a:srgbClr val="E30613"/>
                </a:solidFill>
                <a:latin typeface="DejaVu Serif Bold"/>
              </a:rPr>
              <a:t>3</a:t>
            </a:r>
            <a:r>
              <a:rPr lang="en-US" sz="5699" dirty="0" smtClean="0">
                <a:solidFill>
                  <a:srgbClr val="E30613"/>
                </a:solidFill>
                <a:latin typeface="DejaVu Serif Bold"/>
              </a:rPr>
              <a:t>. </a:t>
            </a:r>
            <a:r>
              <a:rPr lang="en-US" sz="5699" dirty="0" err="1">
                <a:solidFill>
                  <a:srgbClr val="E30613"/>
                </a:solidFill>
                <a:latin typeface="DejaVu Serif Bold"/>
              </a:rPr>
              <a:t>Chữ</a:t>
            </a:r>
            <a:r>
              <a:rPr lang="en-US" sz="5699" dirty="0">
                <a:solidFill>
                  <a:srgbClr val="E30613"/>
                </a:solidFill>
                <a:latin typeface="DejaVu Serif Bold"/>
              </a:rPr>
              <a:t> 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5FFE2C-C8DC-CF33-C269-F33443CB3AE0}"/>
              </a:ext>
            </a:extLst>
          </p:cNvPr>
          <p:cNvSpPr/>
          <p:nvPr/>
        </p:nvSpPr>
        <p:spPr>
          <a:xfrm>
            <a:off x="14952691" y="2517120"/>
            <a:ext cx="2079317" cy="18761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99685B-F5AD-8453-05EE-92FEA5AAD613}"/>
              </a:ext>
            </a:extLst>
          </p:cNvPr>
          <p:cNvSpPr/>
          <p:nvPr/>
        </p:nvSpPr>
        <p:spPr>
          <a:xfrm>
            <a:off x="15388125" y="2956193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5F697E-3635-9637-526A-6BE7B700CEC6}"/>
              </a:ext>
            </a:extLst>
          </p:cNvPr>
          <p:cNvSpPr/>
          <p:nvPr/>
        </p:nvSpPr>
        <p:spPr>
          <a:xfrm>
            <a:off x="15402639" y="2943963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5627692-71EC-A9A5-5BC0-9CB3D8EF5A58}"/>
              </a:ext>
            </a:extLst>
          </p:cNvPr>
          <p:cNvSpPr/>
          <p:nvPr/>
        </p:nvSpPr>
        <p:spPr>
          <a:xfrm>
            <a:off x="15401072" y="297548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9DCD802-979D-6F98-29D7-9F81459F7479}"/>
              </a:ext>
            </a:extLst>
          </p:cNvPr>
          <p:cNvSpPr/>
          <p:nvPr/>
        </p:nvSpPr>
        <p:spPr>
          <a:xfrm>
            <a:off x="15441789" y="2982226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FCABDB-4862-B029-C7EB-E0BF30EEEFAF}"/>
              </a:ext>
            </a:extLst>
          </p:cNvPr>
          <p:cNvSpPr/>
          <p:nvPr/>
        </p:nvSpPr>
        <p:spPr>
          <a:xfrm>
            <a:off x="15441789" y="2963094"/>
            <a:ext cx="1202452" cy="1029819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C3BB0F6-9905-4F0B-8DFD-EC873608C058}"/>
              </a:ext>
            </a:extLst>
          </p:cNvPr>
          <p:cNvSpPr/>
          <p:nvPr/>
        </p:nvSpPr>
        <p:spPr>
          <a:xfrm>
            <a:off x="15444826" y="297548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0859996-D1CB-CD33-883C-F4530E8D2ED5}"/>
              </a:ext>
            </a:extLst>
          </p:cNvPr>
          <p:cNvSpPr/>
          <p:nvPr/>
        </p:nvSpPr>
        <p:spPr>
          <a:xfrm>
            <a:off x="15413275" y="2965209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0347266-C3EB-BD21-2523-EC6BC2F69E51}"/>
              </a:ext>
            </a:extLst>
          </p:cNvPr>
          <p:cNvSpPr/>
          <p:nvPr/>
        </p:nvSpPr>
        <p:spPr>
          <a:xfrm>
            <a:off x="15441789" y="3002288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4569D81-04C0-23EE-7D72-F3BD215E131C}"/>
              </a:ext>
            </a:extLst>
          </p:cNvPr>
          <p:cNvSpPr/>
          <p:nvPr/>
        </p:nvSpPr>
        <p:spPr>
          <a:xfrm>
            <a:off x="15417160" y="301656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CFD408E-3454-375F-611B-633A62FBAAFC}"/>
              </a:ext>
            </a:extLst>
          </p:cNvPr>
          <p:cNvSpPr/>
          <p:nvPr/>
        </p:nvSpPr>
        <p:spPr>
          <a:xfrm>
            <a:off x="15411708" y="3016564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E23ACD9-5CA5-AA01-4F11-12580F7874B5}"/>
              </a:ext>
            </a:extLst>
          </p:cNvPr>
          <p:cNvSpPr/>
          <p:nvPr/>
        </p:nvSpPr>
        <p:spPr>
          <a:xfrm>
            <a:off x="15423512" y="2982226"/>
            <a:ext cx="1202452" cy="10298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1357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483</Words>
  <Application>Microsoft Office PowerPoint</Application>
  <PresentationFormat>Custom</PresentationFormat>
  <Paragraphs>114</Paragraphs>
  <Slides>22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Noto Sans Bold</vt:lpstr>
      <vt:lpstr>Mali Bold</vt:lpstr>
      <vt:lpstr>Muli Heavy</vt:lpstr>
      <vt:lpstr>Times New Roman Bold</vt:lpstr>
      <vt:lpstr>Mali</vt:lpstr>
      <vt:lpstr>DejaVu Serif Bold</vt:lpstr>
      <vt:lpstr>Calibri</vt:lpstr>
      <vt:lpstr>Muli Bold</vt:lpstr>
      <vt:lpstr>Arial</vt:lpstr>
      <vt:lpstr>Sunset Hill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haohao</dc:creator>
  <cp:lastModifiedBy>A333</cp:lastModifiedBy>
  <cp:revision>6</cp:revision>
  <dcterms:created xsi:type="dcterms:W3CDTF">2006-08-16T00:00:00Z</dcterms:created>
  <dcterms:modified xsi:type="dcterms:W3CDTF">2023-12-04T02:20:29Z</dcterms:modified>
  <dc:identifier>DAFySHmK3tA</dc:identifier>
</cp:coreProperties>
</file>